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8"/>
  </p:notesMasterIdLst>
  <p:sldIdLst>
    <p:sldId id="256" r:id="rId2"/>
    <p:sldId id="259" r:id="rId3"/>
    <p:sldId id="266" r:id="rId4"/>
    <p:sldId id="267" r:id="rId5"/>
    <p:sldId id="268" r:id="rId6"/>
    <p:sldId id="271" r:id="rId7"/>
    <p:sldId id="272" r:id="rId8"/>
    <p:sldId id="275" r:id="rId9"/>
    <p:sldId id="276" r:id="rId10"/>
    <p:sldId id="281" r:id="rId11"/>
    <p:sldId id="282" r:id="rId12"/>
    <p:sldId id="283" r:id="rId13"/>
    <p:sldId id="284" r:id="rId14"/>
    <p:sldId id="285" r:id="rId15"/>
    <p:sldId id="286" r:id="rId16"/>
    <p:sldId id="287" r:id="rId17"/>
    <p:sldId id="292"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9" r:id="rId31"/>
    <p:sldId id="310" r:id="rId32"/>
    <p:sldId id="313" r:id="rId33"/>
    <p:sldId id="314" r:id="rId34"/>
    <p:sldId id="316" r:id="rId35"/>
    <p:sldId id="317" r:id="rId36"/>
    <p:sldId id="321" r:id="rId37"/>
    <p:sldId id="322" r:id="rId38"/>
    <p:sldId id="324" r:id="rId39"/>
    <p:sldId id="327" r:id="rId40"/>
    <p:sldId id="330" r:id="rId41"/>
    <p:sldId id="334" r:id="rId42"/>
    <p:sldId id="335" r:id="rId43"/>
    <p:sldId id="339" r:id="rId44"/>
    <p:sldId id="340" r:id="rId45"/>
    <p:sldId id="341" r:id="rId46"/>
    <p:sldId id="342" r:id="rId47"/>
    <p:sldId id="343" r:id="rId48"/>
    <p:sldId id="344" r:id="rId49"/>
    <p:sldId id="345" r:id="rId50"/>
    <p:sldId id="347" r:id="rId51"/>
    <p:sldId id="349" r:id="rId52"/>
    <p:sldId id="350" r:id="rId53"/>
    <p:sldId id="352" r:id="rId54"/>
    <p:sldId id="355" r:id="rId55"/>
    <p:sldId id="356" r:id="rId56"/>
    <p:sldId id="357" r:id="rId5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50" d="100"/>
          <a:sy n="150" d="100"/>
        </p:scale>
        <p:origin x="-872" y="-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Click the </a:t>
            </a:r>
            <a:r>
              <a:rPr lang="en-US" b="0" i="1" u="none" strike="noStrike" baseline="0" smtClean="0">
                <a:latin typeface="Segoe"/>
                <a:ea typeface="ＭＳ ゴシック"/>
              </a:rPr>
              <a:t>Show/Hide</a:t>
            </a:r>
            <a:r>
              <a:rPr lang="en-US" b="0" i="0" u="none" strike="noStrike" baseline="0" smtClean="0">
                <a:latin typeface="Segoe"/>
                <a:ea typeface="ＭＳ ゴシック"/>
              </a:rPr>
              <a:t> button to view page breaks and section breaks for editing purposes.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309365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Using the shortcut keys </a:t>
            </a:r>
            <a:r>
              <a:rPr lang="en-US" b="1" i="0" u="none" strike="noStrike" baseline="0" smtClean="0">
                <a:solidFill>
                  <a:srgbClr val="3366FF"/>
                </a:solidFill>
                <a:latin typeface="Arial"/>
                <a:ea typeface="ＭＳ ゴシック"/>
              </a:rPr>
              <a:t>Ctrl+Shift+Space</a:t>
            </a:r>
            <a:r>
              <a:rPr lang="en-US" b="0" i="0" u="none" strike="noStrike" baseline="0" smtClean="0">
                <a:solidFill>
                  <a:srgbClr val="3366FF"/>
                </a:solidFill>
                <a:latin typeface="Segoe"/>
                <a:ea typeface="ＭＳ ゴシック"/>
              </a:rPr>
              <a:t> is a quick way to insert a nonbreaking space.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To keep text together, you must select all spaces between words and insert the nonbreaking space option in the Symbol dialog box.</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320056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The Paragraph dialog box can be opened in the Page Layout tab, in Paragraph group.</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174812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When formatting existing text into columns, avoid selecting the document’s title heading if you want to keep it as a single column.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42</a:t>
            </a:fld>
            <a:endParaRPr lang="en-US"/>
          </a:p>
        </p:txBody>
      </p:sp>
    </p:spTree>
    <p:extLst>
      <p:ext uri="{BB962C8B-B14F-4D97-AF65-F5344CB8AC3E}">
        <p14:creationId xmlns:p14="http://schemas.microsoft.com/office/powerpoint/2010/main" val="2415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To change the paragraph spacing, click the </a:t>
            </a:r>
            <a:r>
              <a:rPr lang="en-US" b="0" i="1" u="none" strike="noStrike" baseline="0" smtClean="0">
                <a:latin typeface="Segoe"/>
                <a:ea typeface="ＭＳ ゴシック"/>
              </a:rPr>
              <a:t>Page Layout</a:t>
            </a:r>
            <a:r>
              <a:rPr lang="en-US" b="0" i="0" u="none" strike="noStrike" baseline="0" smtClean="0">
                <a:latin typeface="Segoe"/>
                <a:ea typeface="ＭＳ ゴシック"/>
              </a:rPr>
              <a:t> tab, and then change the spacing in the Paragraph group.</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51</a:t>
            </a:fld>
            <a:endParaRPr lang="en-US"/>
          </a:p>
        </p:txBody>
      </p:sp>
    </p:spTree>
    <p:extLst>
      <p:ext uri="{BB962C8B-B14F-4D97-AF65-F5344CB8AC3E}">
        <p14:creationId xmlns:p14="http://schemas.microsoft.com/office/powerpoint/2010/main" val="81833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F44E9-8E82-3142-BE0B-4F86D08274F1}" type="datetimeFigureOut">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0C600-1E68-3D4A-8484-F09A75E33AC0}" type="slidenum">
              <a:t>‹#›</a:t>
            </a:fld>
            <a:endParaRPr lang="en-US"/>
          </a:p>
        </p:txBody>
      </p:sp>
    </p:spTree>
    <p:extLst>
      <p:ext uri="{BB962C8B-B14F-4D97-AF65-F5344CB8AC3E}">
        <p14:creationId xmlns:p14="http://schemas.microsoft.com/office/powerpoint/2010/main" val="376904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smtClean="0">
                <a:effectLst>
                  <a:outerShdw algn="tl">
                    <a:srgbClr val="000000"/>
                  </a:outerShdw>
                </a:effectLst>
              </a:rPr>
              <a:t>Managing Text Flow</a:t>
            </a:r>
            <a:endParaRPr lang="en-US" sz="4200" dirty="0" smtClean="0">
              <a:effectLst>
                <a:outerShdw algn="tl">
                  <a:srgbClr val="000000"/>
                </a:outerShdw>
              </a:effectLst>
            </a:endParaRPr>
          </a:p>
        </p:txBody>
      </p:sp>
      <p:sp>
        <p:nvSpPr>
          <p:cNvPr id="2055" name="Subtitle 2"/>
          <p:cNvSpPr>
            <a:spLocks noGrp="1"/>
          </p:cNvSpPr>
          <p:nvPr>
            <p:ph type="body" idx="1"/>
          </p:nvPr>
        </p:nvSpPr>
        <p:spPr>
          <a:xfrm>
            <a:off x="304800" y="3124200"/>
            <a:ext cx="8183563" cy="457200"/>
          </a:xfrm>
        </p:spPr>
        <p:txBody>
          <a:bodyPr lIns="182880" tIns="0"/>
          <a:lstStyle/>
          <a:p>
            <a:pPr marL="36513" indent="0" algn="r" eaLnBrk="1" hangingPunct="1">
              <a:spcBef>
                <a:spcPct val="0"/>
              </a:spcBef>
              <a:buFontTx/>
              <a:buNone/>
            </a:pPr>
            <a:r>
              <a:rPr lang="en-US" sz="2800" dirty="0" smtClean="0">
                <a:solidFill>
                  <a:srgbClr val="0072C6"/>
                </a:solidFill>
              </a:rPr>
              <a:t>Lesson 5</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C6"/>
                </a:solidFill>
                <a:latin typeface="Segoe UI Semibold" panose="020B0702040204020203" pitchFamily="34" charset="0"/>
              </a:rPr>
              <a:t>Microsoft</a:t>
            </a:r>
            <a:r>
              <a:rPr lang="en-US" sz="4800" b="1" dirty="0" smtClean="0">
                <a:solidFill>
                  <a:srgbClr val="0072C6"/>
                </a:solidFill>
                <a:latin typeface="+mn-lt"/>
              </a:rPr>
              <a:t> Word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1" i="0" u="none" strike="noStrike" baseline="0" smtClean="0">
                <a:solidFill>
                  <a:srgbClr val="000000"/>
                </a:solidFill>
                <a:latin typeface="Segoe"/>
                <a:ea typeface="ＭＳ ゴシック"/>
              </a:rPr>
              <a:t>Delete</a:t>
            </a:r>
            <a:r>
              <a:rPr lang="en-US" b="0" i="0" u="none" strike="noStrike" baseline="0" smtClean="0">
                <a:solidFill>
                  <a:srgbClr val="000000"/>
                </a:solidFill>
                <a:latin typeface="Segoe"/>
                <a:ea typeface="ＭＳ ゴシック"/>
              </a:rPr>
              <a:t> all blank lines above </a:t>
            </a:r>
            <a:r>
              <a:rPr lang="en-US" b="0" i="1" u="none" strike="noStrike" baseline="0" smtClean="0">
                <a:solidFill>
                  <a:srgbClr val="000000"/>
                </a:solidFill>
                <a:latin typeface="Segoe"/>
                <a:ea typeface="ＭＳ ゴシック"/>
              </a:rPr>
              <a:t>Proposal Description</a:t>
            </a:r>
            <a:r>
              <a:rPr lang="en-US" b="0" i="0" u="none" strike="noStrike" baseline="0" smtClean="0">
                <a:solidFill>
                  <a:srgbClr val="000000"/>
                </a:solidFill>
                <a:latin typeface="Segoe"/>
                <a:ea typeface="ＭＳ ゴシック"/>
              </a:rPr>
              <a:t>. The insertion point should be positioned before </a:t>
            </a:r>
            <a:r>
              <a:rPr lang="en-US" b="0" i="1" u="none" strike="noStrike" baseline="0" smtClean="0">
                <a:solidFill>
                  <a:srgbClr val="000000"/>
                </a:solidFill>
                <a:latin typeface="Segoe"/>
                <a:ea typeface="ＭＳ ゴシック"/>
              </a:rPr>
              <a:t>P</a:t>
            </a:r>
            <a:r>
              <a:rPr lang="en-US" b="0" i="0" u="none" strike="noStrike" baseline="0" smtClean="0">
                <a:solidFill>
                  <a:srgbClr val="000000"/>
                </a:solidFill>
                <a:latin typeface="Segoe"/>
                <a:ea typeface="ＭＳ ゴシック"/>
              </a:rPr>
              <a:t> in the </a:t>
            </a:r>
            <a:r>
              <a:rPr lang="en-US" b="0" i="1" u="none" strike="noStrike" baseline="0" smtClean="0">
                <a:solidFill>
                  <a:srgbClr val="000000"/>
                </a:solidFill>
                <a:latin typeface="Segoe"/>
                <a:ea typeface="ＭＳ ゴシック"/>
              </a:rPr>
              <a:t>Proposal Description</a:t>
            </a:r>
            <a:r>
              <a:rPr lang="en-US" b="0" i="0" u="none" strike="noStrike" baseline="0" smtClean="0">
                <a:solidFill>
                  <a:srgbClr val="000000"/>
                </a:solidFill>
                <a:latin typeface="Segoe"/>
                <a:ea typeface="ＭＳ ゴシック"/>
              </a:rPr>
              <a:t> heading.</a:t>
            </a:r>
          </a:p>
          <a:p>
            <a:pPr lvl="1" rtl="0"/>
            <a:r>
              <a:rPr lang="en-US" b="0" i="0" u="none" strike="noStrike" baseline="0" smtClean="0">
                <a:solidFill>
                  <a:srgbClr val="000000"/>
                </a:solidFill>
                <a:latin typeface="Segoe"/>
                <a:ea typeface="ＭＳ ゴシック"/>
              </a:rPr>
              <a:t>On the Insert tab, in the Pages group, click the </a:t>
            </a:r>
            <a:r>
              <a:rPr lang="en-US" b="1" i="0" u="none" strike="noStrike" baseline="0" smtClean="0">
                <a:solidFill>
                  <a:srgbClr val="000000"/>
                </a:solidFill>
                <a:latin typeface="Segoe"/>
                <a:ea typeface="ＭＳ ゴシック"/>
              </a:rPr>
              <a:t>Page Break</a:t>
            </a:r>
            <a:r>
              <a:rPr lang="en-US" b="0" i="0" u="none" strike="noStrike" baseline="0" smtClean="0">
                <a:solidFill>
                  <a:srgbClr val="000000"/>
                </a:solidFill>
                <a:latin typeface="Segoe"/>
                <a:ea typeface="ＭＳ ゴシック"/>
              </a:rPr>
              <a:t> button. A manual page break is inserted and the Proposal Description paragraph is forced to the next page.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250410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Scroll up to the first page and notice the page break marker that has been inserted and that displays as a single dotted line, as shown below. If you cannot see the page break marker, make sure the command Show/Hide is turned on.</a:t>
            </a:r>
          </a:p>
          <a:p>
            <a:pPr lvl="1" rtl="0">
              <a:buAutoNum type="arabicPeriod" startAt="3"/>
            </a:pPr>
            <a:r>
              <a:rPr lang="en-US" b="0" i="0" u="none" strike="noStrike" baseline="0" smtClean="0">
                <a:solidFill>
                  <a:srgbClr val="000000"/>
                </a:solidFill>
                <a:latin typeface="Segoe"/>
                <a:ea typeface="ＭＳ ゴシック"/>
              </a:rPr>
              <a:t>Scroll down and position the insertion point before the O in the Option 1 heading.</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506.png"/>
          <p:cNvPicPr>
            <a:picLocks noChangeAspect="1"/>
          </p:cNvPicPr>
          <p:nvPr/>
        </p:nvPicPr>
        <p:blipFill rotWithShape="1">
          <a:blip r:embed="rId2">
            <a:extLst>
              <a:ext uri="{28A0092B-C50C-407E-A947-70E740481C1C}">
                <a14:useLocalDpi xmlns:a14="http://schemas.microsoft.com/office/drawing/2010/main" val="0"/>
              </a:ext>
            </a:extLst>
          </a:blip>
          <a:srcRect t="35174"/>
          <a:stretch/>
        </p:blipFill>
        <p:spPr>
          <a:xfrm>
            <a:off x="1676400" y="4114800"/>
            <a:ext cx="6275485" cy="1961130"/>
          </a:xfrm>
          <a:prstGeom prst="rect">
            <a:avLst/>
          </a:prstGeom>
        </p:spPr>
      </p:pic>
    </p:spTree>
    <p:extLst>
      <p:ext uri="{BB962C8B-B14F-4D97-AF65-F5344CB8AC3E}">
        <p14:creationId xmlns:p14="http://schemas.microsoft.com/office/powerpoint/2010/main" val="81476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On the Page Layout tab,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in the Page Setup group,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click the drop-down arrow</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to display the </a:t>
            </a:r>
            <a:r>
              <a:rPr lang="en-US" b="1" i="0" u="none" strike="noStrike" baseline="0" smtClean="0">
                <a:solidFill>
                  <a:srgbClr val="000000"/>
                </a:solidFill>
                <a:latin typeface="Segoe"/>
                <a:ea typeface="ＭＳ ゴシック"/>
              </a:rPr>
              <a:t>Breaks</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menu. The Breaks menu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appears, as shown at right.</a:t>
            </a:r>
          </a:p>
          <a:p>
            <a:pPr lvl="1" rtl="0">
              <a:buAutoNum type="arabicPeriod" startAt="5"/>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Page</a:t>
            </a:r>
            <a:r>
              <a:rPr lang="en-US" b="0" i="0" u="none" strike="noStrike" baseline="0" smtClean="0">
                <a:solidFill>
                  <a:srgbClr val="000000"/>
                </a:solidFill>
                <a:latin typeface="Segoe"/>
                <a:ea typeface="ＭＳ ゴシック"/>
              </a:rPr>
              <a:t> from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menu and a manual page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break is inserted, and text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is forced to the next page.</a:t>
            </a:r>
            <a:br>
              <a:rPr lang="en-US" b="0" i="0" u="none" strike="noStrike" baseline="0" smtClean="0">
                <a:solidFill>
                  <a:srgbClr val="000000"/>
                </a:solidFill>
                <a:latin typeface="Segoe"/>
                <a:ea typeface="ＭＳ ゴシック"/>
              </a:rPr>
            </a:b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507.png"/>
          <p:cNvPicPr>
            <a:picLocks noChangeAspect="1"/>
          </p:cNvPicPr>
          <p:nvPr/>
        </p:nvPicPr>
        <p:blipFill rotWithShape="1">
          <a:blip r:embed="rId2">
            <a:extLst>
              <a:ext uri="{28A0092B-C50C-407E-A947-70E740481C1C}">
                <a14:useLocalDpi xmlns:a14="http://schemas.microsoft.com/office/drawing/2010/main" val="0"/>
              </a:ext>
            </a:extLst>
          </a:blip>
          <a:srcRect l="26574"/>
          <a:stretch/>
        </p:blipFill>
        <p:spPr>
          <a:xfrm>
            <a:off x="4732867" y="1600200"/>
            <a:ext cx="4106333" cy="3997957"/>
          </a:xfrm>
          <a:prstGeom prst="rect">
            <a:avLst/>
          </a:prstGeom>
        </p:spPr>
      </p:pic>
    </p:spTree>
    <p:extLst>
      <p:ext uri="{BB962C8B-B14F-4D97-AF65-F5344CB8AC3E}">
        <p14:creationId xmlns:p14="http://schemas.microsoft.com/office/powerpoint/2010/main" val="395665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solidFill>
                  <a:srgbClr val="000000"/>
                </a:solidFill>
                <a:latin typeface="Segoe"/>
                <a:ea typeface="ＭＳ ゴシック"/>
              </a:rPr>
              <a:t>Position the insertion point before the O in the Option 2 heading and repeat steps 5 and 6.</a:t>
            </a:r>
          </a:p>
          <a:p>
            <a:pPr lvl="1" rtl="0">
              <a:buAutoNum type="arabicPeriod" startAt="7"/>
            </a:pPr>
            <a:r>
              <a:rPr lang="en-US" b="0" i="0" u="none" strike="noStrike" baseline="0" smtClean="0">
                <a:solidFill>
                  <a:srgbClr val="000000"/>
                </a:solidFill>
                <a:latin typeface="Segoe"/>
                <a:ea typeface="ＭＳ ゴシック"/>
              </a:rPr>
              <a:t>Position the insertion point before the O in the Option 3 heading and press </a:t>
            </a:r>
            <a:r>
              <a:rPr lang="en-US" b="1" i="0" u="none" strike="noStrike" baseline="0" smtClean="0">
                <a:solidFill>
                  <a:srgbClr val="000000"/>
                </a:solidFill>
                <a:latin typeface="Segoe"/>
                <a:ea typeface="ＭＳ ゴシック"/>
              </a:rPr>
              <a:t>Ctrl+Enter</a:t>
            </a:r>
            <a:r>
              <a:rPr lang="en-US" b="0" i="0" u="none" strike="noStrike" baseline="0" smtClean="0">
                <a:solidFill>
                  <a:srgbClr val="000000"/>
                </a:solidFill>
                <a:latin typeface="Segoe"/>
                <a:ea typeface="ＭＳ ゴシック"/>
              </a:rPr>
              <a:t> to enter a manual page break using the keyboard shortcut.</a:t>
            </a:r>
          </a:p>
          <a:p>
            <a:pPr lvl="1" rtl="0">
              <a:buAutoNum type="arabicPeriod" startAt="7"/>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0" u="none" strike="noStrike" baseline="0" smtClean="0">
                <a:solidFill>
                  <a:srgbClr val="000000"/>
                </a:solidFill>
                <a:latin typeface="Segoe"/>
                <a:ea typeface="ＭＳ ゴシック"/>
              </a:rPr>
              <a:t>Draft3 Proposal</a:t>
            </a:r>
            <a:r>
              <a:rPr lang="en-US" b="0" i="0" u="none" strike="noStrike" baseline="0" smtClean="0">
                <a:solidFill>
                  <a:srgbClr val="000000"/>
                </a:solidFill>
                <a:latin typeface="Segoe"/>
                <a:ea typeface="ＭＳ ゴシック"/>
              </a:rPr>
              <a:t> in the lesson folder on your flash drive.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405995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View</a:t>
            </a:r>
            <a:r>
              <a:rPr lang="en-US" b="0" i="0" u="none" strike="noStrike" baseline="0" smtClean="0">
                <a:solidFill>
                  <a:srgbClr val="000000"/>
                </a:solidFill>
                <a:latin typeface="Segoe"/>
                <a:ea typeface="ＭＳ ゴシック"/>
              </a:rPr>
              <a:t> tab, change the view to </a:t>
            </a:r>
            <a:r>
              <a:rPr lang="en-US" b="1" i="0" u="none" strike="noStrike" baseline="0" smtClean="0">
                <a:solidFill>
                  <a:srgbClr val="000000"/>
                </a:solidFill>
                <a:latin typeface="Segoe"/>
                <a:ea typeface="ＭＳ ゴシック"/>
              </a:rPr>
              <a:t>Draft</a:t>
            </a:r>
            <a:r>
              <a:rPr lang="en-US" b="0" i="0" u="none" strike="noStrike" baseline="0" smtClean="0">
                <a:solidFill>
                  <a:srgbClr val="000000"/>
                </a:solidFill>
                <a:latin typeface="Segoe"/>
                <a:ea typeface="ＭＳ ゴシック"/>
              </a:rPr>
              <a:t>, and review the page breaks in your document.</a:t>
            </a:r>
          </a:p>
          <a:p>
            <a:pPr lvl="1" rtl="0">
              <a:buAutoNum type="arabicPeriod" startAt="10"/>
            </a:pPr>
            <a:r>
              <a:rPr lang="en-US" b="0" i="0" u="none" strike="noStrike" baseline="0" smtClean="0">
                <a:solidFill>
                  <a:srgbClr val="000000"/>
                </a:solidFill>
                <a:latin typeface="Segoe"/>
                <a:ea typeface="ＭＳ ゴシック"/>
              </a:rPr>
              <a:t>Return to the </a:t>
            </a:r>
            <a:r>
              <a:rPr lang="en-US" b="1" i="0" u="none" strike="noStrike" baseline="0" smtClean="0">
                <a:solidFill>
                  <a:srgbClr val="000000"/>
                </a:solidFill>
                <a:latin typeface="Segoe"/>
                <a:ea typeface="ＭＳ ゴシック"/>
              </a:rPr>
              <a:t>Print Layout</a:t>
            </a:r>
            <a:r>
              <a:rPr lang="en-US" b="0" i="0" u="none" strike="noStrike" baseline="0" smtClean="0">
                <a:solidFill>
                  <a:srgbClr val="000000"/>
                </a:solidFill>
                <a:latin typeface="Segoe"/>
                <a:ea typeface="ＭＳ ゴシック"/>
              </a:rPr>
              <a:t> view.</a:t>
            </a:r>
          </a:p>
          <a:p>
            <a:pPr lvl="1" rtl="0">
              <a:buAutoNum type="arabicPeriod" startAt="10"/>
            </a:pPr>
            <a:r>
              <a:rPr lang="en-US" b="0" i="0" u="none" strike="noStrike" baseline="0" smtClean="0">
                <a:solidFill>
                  <a:srgbClr val="000000"/>
                </a:solidFill>
                <a:latin typeface="Segoe"/>
                <a:ea typeface="ＭＳ ゴシック"/>
              </a:rPr>
              <a:t>Scroll to the second page and notice the manual page break marker,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508.png"/>
          <p:cNvPicPr>
            <a:picLocks noChangeAspect="1"/>
          </p:cNvPicPr>
          <p:nvPr/>
        </p:nvPicPr>
        <p:blipFill rotWithShape="1">
          <a:blip r:embed="rId2">
            <a:extLst>
              <a:ext uri="{28A0092B-C50C-407E-A947-70E740481C1C}">
                <a14:useLocalDpi xmlns:a14="http://schemas.microsoft.com/office/drawing/2010/main" val="0"/>
              </a:ext>
            </a:extLst>
          </a:blip>
          <a:srcRect l="19352" t="22183" r="18889" b="27271"/>
          <a:stretch/>
        </p:blipFill>
        <p:spPr>
          <a:xfrm>
            <a:off x="1524000" y="3429000"/>
            <a:ext cx="5647267" cy="2463801"/>
          </a:xfrm>
          <a:prstGeom prst="rect">
            <a:avLst/>
          </a:prstGeom>
        </p:spPr>
      </p:pic>
    </p:spTree>
    <p:extLst>
      <p:ext uri="{BB962C8B-B14F-4D97-AF65-F5344CB8AC3E}">
        <p14:creationId xmlns:p14="http://schemas.microsoft.com/office/powerpoint/2010/main" val="241134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solidFill>
                  <a:srgbClr val="000000"/>
                </a:solidFill>
                <a:latin typeface="Segoe"/>
                <a:ea typeface="ＭＳ ゴシック"/>
              </a:rPr>
              <a:t>On page 2, select the </a:t>
            </a:r>
            <a:r>
              <a:rPr lang="en-US" b="1" i="0" u="none" strike="noStrike" baseline="0" smtClean="0">
                <a:solidFill>
                  <a:srgbClr val="000000"/>
                </a:solidFill>
                <a:latin typeface="Segoe"/>
                <a:ea typeface="ＭＳ ゴシック"/>
              </a:rPr>
              <a:t>Page Break </a:t>
            </a:r>
            <a:r>
              <a:rPr lang="en-US" b="0" i="0" u="none" strike="noStrike" baseline="0" smtClean="0">
                <a:solidFill>
                  <a:srgbClr val="000000"/>
                </a:solidFill>
                <a:latin typeface="Segoe"/>
                <a:ea typeface="ＭＳ ゴシック"/>
              </a:rPr>
              <a:t>marker.</a:t>
            </a:r>
          </a:p>
          <a:p>
            <a:pPr lvl="1" rtl="0">
              <a:buAutoNum type="arabicPeriod" startAt="13"/>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Backspace</a:t>
            </a:r>
            <a:r>
              <a:rPr lang="en-US" b="0" i="0" u="none" strike="noStrike" baseline="0" smtClean="0">
                <a:solidFill>
                  <a:srgbClr val="000000"/>
                </a:solidFill>
                <a:latin typeface="Segoe"/>
                <a:ea typeface="ＭＳ ゴシック"/>
              </a:rPr>
              <a:t> key. The page break is deleted, and text from the previous page is moved to page 2.</a:t>
            </a:r>
          </a:p>
          <a:p>
            <a:pPr lvl="1" rtl="0">
              <a:buAutoNum type="arabicPeriod" startAt="13"/>
            </a:pPr>
            <a:r>
              <a:rPr lang="en-US" b="0" i="0" u="none" strike="noStrike" baseline="0" smtClean="0">
                <a:solidFill>
                  <a:srgbClr val="000000"/>
                </a:solidFill>
                <a:latin typeface="Segoe"/>
                <a:ea typeface="ＭＳ ゴシック"/>
              </a:rPr>
              <a:t>Scroll up to page 1, select the </a:t>
            </a:r>
            <a:r>
              <a:rPr lang="en-US" b="1" i="0" u="none" strike="noStrike" baseline="0" smtClean="0">
                <a:solidFill>
                  <a:srgbClr val="000000"/>
                </a:solidFill>
                <a:latin typeface="Segoe"/>
                <a:ea typeface="ＭＳ ゴシック"/>
              </a:rPr>
              <a:t>Page Break </a:t>
            </a:r>
            <a:r>
              <a:rPr lang="en-US" b="0" i="0" u="none" strike="noStrike" baseline="0" smtClean="0">
                <a:solidFill>
                  <a:srgbClr val="000000"/>
                </a:solidFill>
                <a:latin typeface="Segoe"/>
                <a:ea typeface="ＭＳ ゴシック"/>
              </a:rPr>
              <a:t>marker below the last paragraph in Description, and press the </a:t>
            </a:r>
            <a:r>
              <a:rPr lang="en-US" b="1" i="0" u="none" strike="noStrike" baseline="0" smtClean="0">
                <a:solidFill>
                  <a:srgbClr val="000000"/>
                </a:solidFill>
                <a:latin typeface="Segoe"/>
                <a:ea typeface="ＭＳ ゴシック"/>
              </a:rPr>
              <a:t>Backspace</a:t>
            </a:r>
            <a:r>
              <a:rPr lang="en-US" b="0" i="0" u="none" strike="noStrike" baseline="0" smtClean="0">
                <a:solidFill>
                  <a:srgbClr val="000000"/>
                </a:solidFill>
                <a:latin typeface="Segoe"/>
                <a:ea typeface="ＭＳ ゴシック"/>
              </a:rPr>
              <a:t> key. The Proposal Description heading is moved to page 1.</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245626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and Remove a Manual Page Break</a:t>
            </a:r>
          </a:p>
        </p:txBody>
      </p:sp>
      <p:sp>
        <p:nvSpPr>
          <p:cNvPr id="3" name="Text Placeholder 2"/>
          <p:cNvSpPr>
            <a:spLocks noGrp="1"/>
          </p:cNvSpPr>
          <p:nvPr>
            <p:ph type="body" idx="1"/>
          </p:nvPr>
        </p:nvSpPr>
        <p:spPr/>
        <p:txBody>
          <a:bodyPr/>
          <a:lstStyle/>
          <a:p>
            <a:pPr lvl="1" rtl="0">
              <a:buFont typeface="+mj-lt"/>
              <a:buAutoNum type="arabicPeriod" startAt="16"/>
            </a:pPr>
            <a:r>
              <a:rPr lang="en-US" b="0" i="0" u="none" strike="noStrike" baseline="0" smtClean="0">
                <a:solidFill>
                  <a:srgbClr val="000000"/>
                </a:solidFill>
                <a:latin typeface="Segoe"/>
                <a:ea typeface="ＭＳ ゴシック"/>
              </a:rPr>
              <a:t>Select the remaining </a:t>
            </a:r>
            <a:r>
              <a:rPr lang="en-US" b="1" i="0" u="none" strike="noStrike" baseline="0" smtClean="0">
                <a:solidFill>
                  <a:srgbClr val="000000"/>
                </a:solidFill>
                <a:latin typeface="Segoe"/>
                <a:ea typeface="ＭＳ ゴシック"/>
              </a:rPr>
              <a:t>Page Break </a:t>
            </a:r>
            <a:r>
              <a:rPr lang="en-US" b="0" i="0" u="none" strike="noStrike" baseline="0" smtClean="0">
                <a:solidFill>
                  <a:srgbClr val="000000"/>
                </a:solidFill>
                <a:latin typeface="Segoe"/>
                <a:ea typeface="ＭＳ ゴシック"/>
              </a:rPr>
              <a:t>markers and press </a:t>
            </a:r>
            <a:r>
              <a:rPr lang="en-US" b="1" i="0" u="none" strike="noStrike" baseline="0" smtClean="0">
                <a:solidFill>
                  <a:srgbClr val="000000"/>
                </a:solidFill>
                <a:latin typeface="Segoe"/>
                <a:ea typeface="ＭＳ ゴシック"/>
              </a:rPr>
              <a:t>Delete</a:t>
            </a:r>
            <a:r>
              <a:rPr lang="en-US" b="0" i="0" u="none" strike="noStrike" baseline="0" smtClean="0">
                <a:solidFill>
                  <a:srgbClr val="000000"/>
                </a:solidFill>
                <a:latin typeface="Times New Roman"/>
                <a:ea typeface="ＭＳ ゴシック"/>
              </a:rPr>
              <a:t>.</a:t>
            </a:r>
          </a:p>
          <a:p>
            <a:pPr lvl="1" rtl="0">
              <a:buAutoNum type="arabicPeriod" startAt="16"/>
            </a:pPr>
            <a:r>
              <a:rPr lang="en-US" b="0" i="0" u="none" strike="noStrike" baseline="0" smtClean="0">
                <a:solidFill>
                  <a:srgbClr val="000000"/>
                </a:solidFill>
                <a:latin typeface="Segoe"/>
                <a:ea typeface="ＭＳ ゴシック"/>
              </a:rPr>
              <a:t>Keep the document open without saving the changes made in the last three steps.</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96269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Press </a:t>
            </a:r>
            <a:r>
              <a:rPr lang="en-US" b="1" i="0" u="none" strike="noStrike" baseline="0" smtClean="0">
                <a:solidFill>
                  <a:srgbClr val="000000"/>
                </a:solidFill>
                <a:latin typeface="Segoe"/>
                <a:ea typeface="ＭＳ ゴシック"/>
              </a:rPr>
              <a:t>Ctrl+Home</a:t>
            </a:r>
            <a:r>
              <a:rPr lang="en-US" b="0" i="0" u="none" strike="noStrike" baseline="0" smtClean="0">
                <a:solidFill>
                  <a:srgbClr val="000000"/>
                </a:solidFill>
                <a:latin typeface="Segoe"/>
                <a:ea typeface="ＭＳ ゴシック"/>
              </a:rPr>
              <a:t> to move to page 1 and position the insertion point after </a:t>
            </a:r>
            <a:r>
              <a:rPr lang="en-US" b="0" i="1" u="none" strike="noStrike" baseline="0" smtClean="0">
                <a:solidFill>
                  <a:srgbClr val="000000"/>
                </a:solidFill>
                <a:latin typeface="Segoe"/>
                <a:ea typeface="ＭＳ ゴシック"/>
              </a:rPr>
              <a:t>Relocation Proposal.</a:t>
            </a:r>
          </a:p>
          <a:p>
            <a:pPr lvl="1" rtl="0"/>
            <a:r>
              <a:rPr lang="en-US" b="0" i="0" u="none" strike="noStrike" baseline="0" smtClean="0">
                <a:solidFill>
                  <a:srgbClr val="000000"/>
                </a:solidFill>
                <a:latin typeface="Segoe"/>
                <a:ea typeface="ＭＳ ゴシック"/>
              </a:rPr>
              <a:t>On the Page Layout tab, in the Page Setup group, click the </a:t>
            </a:r>
            <a:r>
              <a:rPr lang="en-US" b="1" i="0" u="none" strike="noStrike" baseline="0" smtClean="0">
                <a:solidFill>
                  <a:srgbClr val="000000"/>
                </a:solidFill>
                <a:latin typeface="Segoe"/>
                <a:ea typeface="ＭＳ ゴシック"/>
              </a:rPr>
              <a:t>Breaks</a:t>
            </a:r>
            <a:r>
              <a:rPr lang="en-US" b="0" i="0" u="none" strike="noStrike" baseline="0" smtClean="0">
                <a:solidFill>
                  <a:srgbClr val="000000"/>
                </a:solidFill>
                <a:latin typeface="Segoe"/>
                <a:ea typeface="ＭＳ ゴシック"/>
              </a:rPr>
              <a:t> menu.</a:t>
            </a:r>
          </a:p>
          <a:p>
            <a:pPr lvl="1" rtl="0"/>
            <a:r>
              <a:rPr lang="en-US" b="0" i="0" u="none" strike="noStrike" baseline="0" smtClean="0">
                <a:solidFill>
                  <a:srgbClr val="000000"/>
                </a:solidFill>
                <a:latin typeface="Segoe"/>
                <a:ea typeface="ＭＳ ゴシック"/>
              </a:rPr>
              <a:t>Under Section Breaks, select </a:t>
            </a:r>
            <a:r>
              <a:rPr lang="en-US" b="1" i="0" u="none" strike="noStrike" baseline="0" smtClean="0">
                <a:solidFill>
                  <a:srgbClr val="000000"/>
                </a:solidFill>
                <a:latin typeface="Segoe"/>
                <a:ea typeface="ＭＳ ゴシック"/>
              </a:rPr>
              <a:t>Continuous</a:t>
            </a:r>
            <a:r>
              <a:rPr lang="en-US" b="0" i="0" u="none" strike="noStrike" baseline="0" smtClean="0">
                <a:solidFill>
                  <a:srgbClr val="000000"/>
                </a:solidFill>
                <a:latin typeface="Segoe"/>
                <a:ea typeface="ＭＳ ゴシック"/>
              </a:rPr>
              <a:t>. A Continuous Section Break is inserted, which begins a new section on the same page.</a:t>
            </a:r>
          </a:p>
          <a:p>
            <a:pPr lvl="1"/>
            <a:r>
              <a:rPr lang="en-US">
                <a:solidFill>
                  <a:srgbClr val="000000"/>
                </a:solidFill>
                <a:latin typeface="Segoe"/>
                <a:ea typeface="ＭＳ ゴシック"/>
              </a:rPr>
              <a:t>Position the insertion point on the blank line before P in Prepared for. . . </a:t>
            </a:r>
          </a:p>
          <a:p>
            <a:pPr lvl="1"/>
            <a:r>
              <a:rPr lang="en-US">
                <a:solidFill>
                  <a:srgbClr val="000000"/>
                </a:solidFill>
                <a:latin typeface="Segoe"/>
                <a:ea typeface="ＭＳ ゴシック"/>
              </a:rPr>
              <a:t>On the Page Layout tab, in the Page Setup group, click the </a:t>
            </a:r>
            <a:r>
              <a:rPr lang="en-US" b="1">
                <a:solidFill>
                  <a:srgbClr val="000000"/>
                </a:solidFill>
                <a:latin typeface="Segoe"/>
                <a:ea typeface="ＭＳ ゴシック"/>
              </a:rPr>
              <a:t>Breaks</a:t>
            </a:r>
            <a:r>
              <a:rPr lang="en-US">
                <a:solidFill>
                  <a:srgbClr val="000000"/>
                </a:solidFill>
                <a:latin typeface="Segoe"/>
                <a:ea typeface="ＭＳ ゴシック"/>
              </a:rPr>
              <a:t> menu.</a:t>
            </a:r>
          </a:p>
          <a:p>
            <a:pPr lvl="1"/>
            <a:endParaRPr lang="en-US">
              <a:solidFill>
                <a:srgbClr val="000000"/>
              </a:solidFill>
              <a:latin typeface="Segoe"/>
              <a:ea typeface="ＭＳ ゴシック"/>
            </a:endParaRPr>
          </a:p>
          <a:p>
            <a:pPr lvl="1" rtl="0"/>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256651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In the Section Breaks section of the menu, select </a:t>
            </a:r>
            <a:r>
              <a:rPr lang="en-US" b="1" i="0" u="none" strike="noStrike" baseline="0" smtClean="0">
                <a:solidFill>
                  <a:srgbClr val="000000"/>
                </a:solidFill>
                <a:latin typeface="Segoe"/>
                <a:ea typeface="ＭＳ ゴシック"/>
              </a:rPr>
              <a:t>Next Page</a:t>
            </a:r>
            <a:r>
              <a:rPr lang="en-US" b="0" i="0" u="none" strike="noStrike" baseline="0" smtClean="0">
                <a:solidFill>
                  <a:srgbClr val="000000"/>
                </a:solidFill>
                <a:latin typeface="Segoe"/>
                <a:ea typeface="ＭＳ ゴシック"/>
              </a:rPr>
              <a:t>. A next page section break is inserted in your document, as shown below. Inserting a section break allows you to format the page without affecting the other pages in the document.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5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200400"/>
            <a:ext cx="5647267" cy="2925939"/>
          </a:xfrm>
          <a:prstGeom prst="rect">
            <a:avLst/>
          </a:prstGeom>
        </p:spPr>
      </p:pic>
    </p:spTree>
    <p:extLst>
      <p:ext uri="{BB962C8B-B14F-4D97-AF65-F5344CB8AC3E}">
        <p14:creationId xmlns:p14="http://schemas.microsoft.com/office/powerpoint/2010/main" val="640197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solidFill>
                  <a:srgbClr val="000000"/>
                </a:solidFill>
                <a:latin typeface="Segoe"/>
                <a:ea typeface="ＭＳ ゴシック"/>
              </a:rPr>
              <a:t>Position the insertion point before the O in the Option 1 heading.</a:t>
            </a:r>
          </a:p>
          <a:p>
            <a:pPr lvl="1" rtl="0">
              <a:buAutoNum type="arabicPeriod" startAt="7"/>
            </a:pPr>
            <a:r>
              <a:rPr lang="en-US" b="0" i="0" u="none" strike="noStrike" baseline="0" smtClean="0">
                <a:solidFill>
                  <a:srgbClr val="000000"/>
                </a:solidFill>
                <a:latin typeface="Segoe"/>
                <a:ea typeface="ＭＳ ゴシック"/>
              </a:rPr>
              <a:t>On the Page Layout tab, in the Page Setup group, click the </a:t>
            </a:r>
            <a:r>
              <a:rPr lang="en-US" b="1" i="0" u="none" strike="noStrike" baseline="0" smtClean="0">
                <a:solidFill>
                  <a:srgbClr val="000000"/>
                </a:solidFill>
                <a:latin typeface="Segoe"/>
                <a:ea typeface="ＭＳ ゴシック"/>
              </a:rPr>
              <a:t>Breaks</a:t>
            </a:r>
            <a:r>
              <a:rPr lang="en-US" b="0" i="0" u="none" strike="noStrike" baseline="0" smtClean="0">
                <a:solidFill>
                  <a:srgbClr val="000000"/>
                </a:solidFill>
                <a:latin typeface="Segoe"/>
                <a:ea typeface="ＭＳ ゴシック"/>
              </a:rPr>
              <a:t> menu.</a:t>
            </a:r>
          </a:p>
          <a:p>
            <a:pPr lvl="1" rtl="0">
              <a:buAutoNum type="arabicPeriod" startAt="7"/>
            </a:pPr>
            <a:r>
              <a:rPr lang="en-US" b="0" i="0" u="none" strike="noStrike" baseline="0" smtClean="0">
                <a:solidFill>
                  <a:srgbClr val="000000"/>
                </a:solidFill>
                <a:latin typeface="Segoe"/>
                <a:ea typeface="ＭＳ ゴシック"/>
              </a:rPr>
              <a:t>Under Section Breaks, select </a:t>
            </a:r>
            <a:r>
              <a:rPr lang="en-US" b="1" i="0" u="none" strike="noStrike" baseline="0" smtClean="0">
                <a:solidFill>
                  <a:srgbClr val="000000"/>
                </a:solidFill>
                <a:latin typeface="Segoe"/>
                <a:ea typeface="ＭＳ ゴシック"/>
              </a:rPr>
              <a:t>Next Page</a:t>
            </a:r>
            <a:r>
              <a:rPr lang="en-US" b="0" i="0" u="none" strike="noStrike" baseline="0" smtClean="0">
                <a:solidFill>
                  <a:srgbClr val="000000"/>
                </a:solidFill>
                <a:latin typeface="Segoe"/>
                <a:ea typeface="ＭＳ ゴシック"/>
              </a:rPr>
              <a:t>. The Next Page break begins a new section on the following page.</a:t>
            </a:r>
          </a:p>
          <a:p>
            <a:pPr lvl="1" rtl="0">
              <a:buAutoNum type="arabicPeriod" startAt="7"/>
            </a:pPr>
            <a:r>
              <a:rPr lang="en-US" b="0" i="0" u="none" strike="noStrike" baseline="0" smtClean="0">
                <a:solidFill>
                  <a:srgbClr val="000000"/>
                </a:solidFill>
                <a:latin typeface="Segoe"/>
                <a:ea typeface="ＭＳ ゴシック"/>
              </a:rPr>
              <a:t>Place the insertion point on page 1 and select the three line headings to include the blank line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411588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195733" cy="2377388"/>
          </a:xfrm>
          <a:prstGeom prst="rect">
            <a:avLst/>
          </a:prstGeom>
        </p:spPr>
      </p:pic>
    </p:spTree>
    <p:extLst>
      <p:ext uri="{BB962C8B-B14F-4D97-AF65-F5344CB8AC3E}">
        <p14:creationId xmlns:p14="http://schemas.microsoft.com/office/powerpoint/2010/main" val="320889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Click the dialog box launcher in the Page Setup group to display the Page Setup dialog box.</a:t>
            </a:r>
          </a:p>
          <a:p>
            <a:pPr lvl="1" rtl="0">
              <a:buAutoNum type="arabicPeriod" startAt="11"/>
            </a:pPr>
            <a:r>
              <a:rPr lang="en-US" b="0" i="0" u="none" strike="noStrike" baseline="0" smtClean="0">
                <a:solidFill>
                  <a:srgbClr val="000000"/>
                </a:solidFill>
                <a:latin typeface="Segoe"/>
                <a:ea typeface="ＭＳ ゴシック"/>
              </a:rPr>
              <a:t>In the Margins tab using Custom Margins, change the top margin from 2" to </a:t>
            </a:r>
            <a:r>
              <a:rPr lang="en-US" b="1" i="0" u="none" strike="noStrike" baseline="0" smtClean="0">
                <a:solidFill>
                  <a:srgbClr val="000000"/>
                </a:solidFill>
                <a:latin typeface="Segoe"/>
                <a:ea typeface="ＭＳ ゴシック"/>
              </a:rPr>
              <a:t>1</a:t>
            </a:r>
            <a:r>
              <a:rPr lang="en-US" b="0" i="0" u="none" strike="noStrike" baseline="0" smtClean="0">
                <a:solidFill>
                  <a:srgbClr val="000000"/>
                </a:solidFill>
                <a:latin typeface="Segoe"/>
                <a:ea typeface="ＭＳ ゴシック"/>
              </a:rPr>
              <a:t>". In the lower-left corner of the dialog box, notice the Apply to section displays as Selected sections.</a:t>
            </a:r>
          </a:p>
          <a:p>
            <a:pPr lvl="1" rtl="0">
              <a:buAutoNum type="arabicPeriod" startAt="11"/>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Layout</a:t>
            </a:r>
            <a:r>
              <a:rPr lang="en-US" b="0" i="0" u="none" strike="noStrike" baseline="0" smtClean="0">
                <a:solidFill>
                  <a:srgbClr val="000000"/>
                </a:solidFill>
                <a:latin typeface="Segoe"/>
                <a:ea typeface="ＭＳ ゴシック"/>
              </a:rPr>
              <a:t> tab and under the Page section, Vertical alignment, select </a:t>
            </a:r>
            <a:r>
              <a:rPr lang="en-US" b="1" i="0" u="none" strike="noStrike" baseline="0" smtClean="0">
                <a:solidFill>
                  <a:srgbClr val="000000"/>
                </a:solidFill>
                <a:latin typeface="Segoe"/>
                <a:ea typeface="ＭＳ ゴシック"/>
              </a:rPr>
              <a:t>Center</a:t>
            </a:r>
            <a:r>
              <a:rPr lang="en-US" b="0" i="0" u="none" strike="noStrike" baseline="0" smtClean="0">
                <a:solidFill>
                  <a:srgbClr val="000000"/>
                </a:solidFill>
                <a:latin typeface="Segoe"/>
                <a:ea typeface="ＭＳ ゴシック"/>
              </a:rPr>
              <a:t>, and then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changes made in the Layout tab are applied to this section.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0493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14"/>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File</a:t>
            </a:r>
            <a:r>
              <a:rPr lang="en-US" sz="2000" b="0" i="0" u="none" strike="noStrike" baseline="0" smtClean="0">
                <a:solidFill>
                  <a:srgbClr val="000000"/>
                </a:solidFill>
                <a:latin typeface="Segoe"/>
                <a:ea typeface="ＭＳ ゴシック"/>
              </a:rPr>
              <a:t> tab, and then click </a:t>
            </a:r>
            <a:r>
              <a:rPr lang="en-US" sz="2000" b="1" i="0" u="none" strike="noStrike" baseline="0" smtClean="0">
                <a:solidFill>
                  <a:srgbClr val="000000"/>
                </a:solidFill>
                <a:latin typeface="Segoe"/>
                <a:ea typeface="ＭＳ ゴシック"/>
              </a:rPr>
              <a:t>Print</a:t>
            </a:r>
            <a:r>
              <a:rPr lang="en-US" sz="2000" b="0" i="0" u="none" strike="noStrike" baseline="0" smtClean="0">
                <a:solidFill>
                  <a:srgbClr val="000000"/>
                </a:solidFill>
                <a:latin typeface="Segoe"/>
                <a:ea typeface="ＭＳ ゴシック"/>
              </a:rPr>
              <a:t> to preview your document in Backstage view. The first page is vertically centered, as shown in Figure 5-10; whereas the remaining pages are vertically aligned at the top with a 2" margin. Use the </a:t>
            </a:r>
            <a:r>
              <a:rPr lang="en-US" sz="2000" b="1" i="0" u="none" strike="noStrike" baseline="0" smtClean="0">
                <a:solidFill>
                  <a:srgbClr val="000000"/>
                </a:solidFill>
                <a:latin typeface="Segoe"/>
                <a:ea typeface="ＭＳ ゴシック"/>
              </a:rPr>
              <a:t>Next Page</a:t>
            </a:r>
            <a:r>
              <a:rPr lang="en-US" sz="2000" b="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button in Backstage to go to the next page. Then use the </a:t>
            </a:r>
            <a:r>
              <a:rPr lang="en-US" sz="2000" b="1" i="0" u="none" strike="noStrike" baseline="0" smtClean="0">
                <a:solidFill>
                  <a:srgbClr val="000000"/>
                </a:solidFill>
                <a:latin typeface="Segoe"/>
                <a:ea typeface="ＭＳ ゴシック"/>
              </a:rPr>
              <a:t>Previous Page</a:t>
            </a:r>
            <a:r>
              <a:rPr lang="en-US" sz="2000" b="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button to return to page 1.</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0510.png"/>
          <p:cNvPicPr>
            <a:picLocks noChangeAspect="1"/>
          </p:cNvPicPr>
          <p:nvPr/>
        </p:nvPicPr>
        <p:blipFill rotWithShape="1">
          <a:blip r:embed="rId2">
            <a:extLst>
              <a:ext uri="{28A0092B-C50C-407E-A947-70E740481C1C}">
                <a14:useLocalDpi xmlns:a14="http://schemas.microsoft.com/office/drawing/2010/main" val="0"/>
              </a:ext>
            </a:extLst>
          </a:blip>
          <a:srcRect b="26101"/>
          <a:stretch/>
        </p:blipFill>
        <p:spPr>
          <a:xfrm>
            <a:off x="1676400" y="3750733"/>
            <a:ext cx="5918200" cy="2294467"/>
          </a:xfrm>
          <a:prstGeom prst="rect">
            <a:avLst/>
          </a:prstGeom>
        </p:spPr>
      </p:pic>
      <p:pic>
        <p:nvPicPr>
          <p:cNvPr id="8" name="Picture 7" descr="nex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743200"/>
            <a:ext cx="283633" cy="283633"/>
          </a:xfrm>
          <a:prstGeom prst="rect">
            <a:avLst/>
          </a:prstGeom>
        </p:spPr>
      </p:pic>
      <p:pic>
        <p:nvPicPr>
          <p:cNvPr id="9" name="Picture 8" descr="previou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048000"/>
            <a:ext cx="283505" cy="275167"/>
          </a:xfrm>
          <a:prstGeom prst="rect">
            <a:avLst/>
          </a:prstGeom>
        </p:spPr>
      </p:pic>
    </p:spTree>
    <p:extLst>
      <p:ext uri="{BB962C8B-B14F-4D97-AF65-F5344CB8AC3E}">
        <p14:creationId xmlns:p14="http://schemas.microsoft.com/office/powerpoint/2010/main" val="131787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15"/>
            </a:pPr>
            <a:r>
              <a:rPr lang="en-US" b="0" i="0" u="none" strike="noStrike" baseline="0" smtClean="0">
                <a:solidFill>
                  <a:srgbClr val="000000"/>
                </a:solidFill>
                <a:latin typeface="Segoe"/>
                <a:ea typeface="ＭＳ ゴシック"/>
              </a:rPr>
              <a:t>Press the Return to Document button.</a:t>
            </a:r>
          </a:p>
          <a:p>
            <a:pPr lvl="1" rtl="0">
              <a:buAutoNum type="arabicPeriod" startAt="15"/>
            </a:pPr>
            <a:r>
              <a:rPr lang="en-US" b="0" i="0" u="none" strike="noStrike" baseline="0" smtClean="0">
                <a:solidFill>
                  <a:srgbClr val="000000"/>
                </a:solidFill>
                <a:latin typeface="Segoe"/>
                <a:ea typeface="ＭＳ ゴシック"/>
              </a:rPr>
              <a:t>Position the insertion point anywhere on page 3.</a:t>
            </a:r>
          </a:p>
          <a:p>
            <a:pPr lvl="1" rtl="0">
              <a:buAutoNum type="arabicPeriod" startAt="15"/>
            </a:pPr>
            <a:r>
              <a:rPr lang="en-US" b="0" i="0" u="none" strike="noStrike" baseline="0" smtClean="0">
                <a:solidFill>
                  <a:srgbClr val="000000"/>
                </a:solidFill>
                <a:latin typeface="Segoe"/>
                <a:ea typeface="ＭＳ ゴシック"/>
              </a:rPr>
              <a:t>In the Page Setup group, click the dialog box launcher to display the Page Setup dialog box.</a:t>
            </a:r>
          </a:p>
          <a:p>
            <a:pPr lvl="1" rtl="0">
              <a:buAutoNum type="arabicPeriod" startAt="15"/>
            </a:pPr>
            <a:r>
              <a:rPr lang="en-US" b="0" i="0" u="none" strike="noStrike" baseline="0" smtClean="0">
                <a:solidFill>
                  <a:srgbClr val="000000"/>
                </a:solidFill>
                <a:latin typeface="Segoe"/>
                <a:ea typeface="ＭＳ ゴシック"/>
              </a:rPr>
              <a:t>In the Margins tab, change the top margin from 2" to </a:t>
            </a:r>
            <a:r>
              <a:rPr lang="en-US" b="1" i="0" u="none" strike="noStrike" baseline="0" smtClean="0">
                <a:solidFill>
                  <a:srgbClr val="000000"/>
                </a:solidFill>
                <a:latin typeface="Segoe"/>
                <a:ea typeface="ＭＳ ゴシック"/>
              </a:rPr>
              <a:t>1</a:t>
            </a:r>
            <a:r>
              <a:rPr lang="en-US" b="0" i="0" u="none" strike="noStrike" baseline="0" smtClean="0">
                <a:solidFill>
                  <a:srgbClr val="000000"/>
                </a:solidFill>
                <a:latin typeface="Segoe"/>
                <a:ea typeface="ＭＳ ゴシック"/>
              </a:rPr>
              <a:t>".</a:t>
            </a:r>
          </a:p>
          <a:p>
            <a:pPr lvl="1" rtl="0">
              <a:buAutoNum type="arabicPeriod" startAt="15"/>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margins for pages 3 and 4 are set to 1".</a:t>
            </a:r>
          </a:p>
          <a:p>
            <a:pPr lvl="1" rtl="0">
              <a:buAutoNum type="arabicPeriod" startAt="15"/>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0" u="none" strike="noStrike" baseline="0" smtClean="0">
                <a:solidFill>
                  <a:srgbClr val="000000"/>
                </a:solidFill>
                <a:latin typeface="Segoe"/>
                <a:ea typeface="ＭＳ ゴシック"/>
              </a:rPr>
              <a:t>Draft4 Proposal</a:t>
            </a:r>
            <a:r>
              <a:rPr lang="en-US" b="0" i="0" u="none" strike="noStrike" baseline="0" smtClean="0">
                <a:solidFill>
                  <a:srgbClr val="000000"/>
                </a:solidFill>
                <a:latin typeface="Segoe"/>
                <a:ea typeface="ＭＳ ゴシック"/>
              </a:rPr>
              <a:t> in the lesson folder on your flash drive.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75956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21"/>
            </a:pPr>
            <a:r>
              <a:rPr lang="en-US" b="0" i="0" u="none" strike="noStrike" baseline="0" smtClean="0">
                <a:solidFill>
                  <a:srgbClr val="000000"/>
                </a:solidFill>
                <a:latin typeface="Segoe"/>
                <a:ea typeface="ＭＳ ゴシック"/>
              </a:rPr>
              <a:t>Remove each of the section breaks that you have applied.</a:t>
            </a:r>
          </a:p>
          <a:p>
            <a:pPr lvl="1" rtl="0">
              <a:buAutoNum type="arabicPeriod" startAt="21"/>
            </a:pPr>
            <a:r>
              <a:rPr lang="en-US" b="0" i="0" u="none" strike="noStrike" baseline="0" smtClean="0">
                <a:solidFill>
                  <a:srgbClr val="000000"/>
                </a:solidFill>
                <a:latin typeface="Segoe"/>
                <a:ea typeface="ＭＳ ゴシック"/>
              </a:rPr>
              <a:t>On the first page, position the insertion point before the P in Prepared for.</a:t>
            </a:r>
          </a:p>
          <a:p>
            <a:pPr lvl="1" rtl="0">
              <a:buAutoNum type="arabicPeriod" startAt="21"/>
            </a:pPr>
            <a:r>
              <a:rPr lang="en-US" b="0" i="0" u="none" strike="noStrike" baseline="0" smtClean="0">
                <a:solidFill>
                  <a:srgbClr val="000000"/>
                </a:solidFill>
                <a:latin typeface="Segoe"/>
                <a:ea typeface="ＭＳ ゴシック"/>
              </a:rPr>
              <a:t>On the Page Layout tab, in the Page Setup group, click the </a:t>
            </a:r>
            <a:r>
              <a:rPr lang="en-US" b="1" i="0" u="none" strike="noStrike" baseline="0" smtClean="0">
                <a:solidFill>
                  <a:srgbClr val="000000"/>
                </a:solidFill>
                <a:latin typeface="Segoe"/>
                <a:ea typeface="ＭＳ ゴシック"/>
              </a:rPr>
              <a:t>Breaks</a:t>
            </a:r>
            <a:r>
              <a:rPr lang="en-US" b="0" i="0" u="none" strike="noStrike" baseline="0" smtClean="0">
                <a:solidFill>
                  <a:srgbClr val="000000"/>
                </a:solidFill>
                <a:latin typeface="Segoe"/>
                <a:ea typeface="ＭＳ ゴシック"/>
              </a:rPr>
              <a:t> menu.</a:t>
            </a:r>
          </a:p>
          <a:p>
            <a:pPr lvl="1" rtl="0">
              <a:buAutoNum type="arabicPeriod" startAt="21"/>
            </a:pPr>
            <a:r>
              <a:rPr lang="en-US" b="0" i="0" u="none" strike="noStrike" baseline="0" smtClean="0">
                <a:solidFill>
                  <a:srgbClr val="000000"/>
                </a:solidFill>
                <a:latin typeface="Segoe"/>
                <a:ea typeface="ＭＳ ゴシック"/>
              </a:rPr>
              <a:t>Under Section Breaks in the Breaks menu, select </a:t>
            </a:r>
            <a:r>
              <a:rPr lang="en-US" b="1" i="0" u="none" strike="noStrike" baseline="0" smtClean="0">
                <a:solidFill>
                  <a:srgbClr val="000000"/>
                </a:solidFill>
                <a:latin typeface="Segoe"/>
                <a:ea typeface="ＭＳ ゴシック"/>
              </a:rPr>
              <a:t>Even Page</a:t>
            </a:r>
            <a:r>
              <a:rPr lang="en-US" b="0" i="0" u="none" strike="noStrike" baseline="0" smtClean="0">
                <a:solidFill>
                  <a:srgbClr val="000000"/>
                </a:solidFill>
                <a:latin typeface="Segoe"/>
                <a:ea typeface="ＭＳ ゴシック"/>
              </a:rPr>
              <a:t> to</a:t>
            </a:r>
            <a:r>
              <a:rPr lang="en-US" b="1" i="0"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start a new section on the next even-numbered page. The status bar reads PAGE 2 of 3.</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1727140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Section Break</a:t>
            </a:r>
          </a:p>
        </p:txBody>
      </p:sp>
      <p:sp>
        <p:nvSpPr>
          <p:cNvPr id="3" name="Text Placeholder 2"/>
          <p:cNvSpPr>
            <a:spLocks noGrp="1"/>
          </p:cNvSpPr>
          <p:nvPr>
            <p:ph type="body" idx="1"/>
          </p:nvPr>
        </p:nvSpPr>
        <p:spPr/>
        <p:txBody>
          <a:bodyPr/>
          <a:lstStyle/>
          <a:p>
            <a:pPr lvl="1" rtl="0">
              <a:buFont typeface="+mj-lt"/>
              <a:buAutoNum type="arabicPeriod" startAt="25"/>
            </a:pPr>
            <a:r>
              <a:rPr lang="en-US" b="0" i="0" u="none" strike="noStrike" baseline="0" smtClean="0">
                <a:solidFill>
                  <a:srgbClr val="000000"/>
                </a:solidFill>
                <a:latin typeface="Segoe"/>
                <a:ea typeface="ＭＳ ゴシック"/>
              </a:rPr>
              <a:t>Position the insertion point before O in Option 1 heading.</a:t>
            </a:r>
          </a:p>
          <a:p>
            <a:pPr lvl="1" rtl="0">
              <a:buAutoNum type="arabicPeriod" startAt="25"/>
            </a:pPr>
            <a:r>
              <a:rPr lang="en-US" b="0" i="0" u="none" strike="noStrike" baseline="0" smtClean="0">
                <a:solidFill>
                  <a:srgbClr val="000000"/>
                </a:solidFill>
                <a:latin typeface="Segoe"/>
                <a:ea typeface="ＭＳ ゴシック"/>
              </a:rPr>
              <a:t>On the Page Layout tab, in the Page Setup group, click the dialog box launcher to display the Breaks menu.</a:t>
            </a:r>
          </a:p>
          <a:p>
            <a:pPr lvl="1" rtl="0">
              <a:buAutoNum type="arabicPeriod" startAt="25"/>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Odd Page</a:t>
            </a:r>
            <a:r>
              <a:rPr lang="en-US" b="0" i="0" u="none" strike="noStrike" baseline="0" smtClean="0">
                <a:solidFill>
                  <a:srgbClr val="000000"/>
                </a:solidFill>
                <a:latin typeface="Segoe"/>
                <a:ea typeface="ＭＳ ゴシック"/>
              </a:rPr>
              <a:t> to start a new section on the next odd-numbered page. The status bar reads PAGE 3 of 4. Section breaks have been inserted for both even and odd pages.</a:t>
            </a:r>
          </a:p>
          <a:p>
            <a:pPr lvl="1" rtl="0">
              <a:buAutoNum type="arabicPeriod" startAt="25"/>
            </a:pPr>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as </a:t>
            </a:r>
            <a:r>
              <a:rPr lang="en-US" b="1">
                <a:solidFill>
                  <a:srgbClr val="000000"/>
                </a:solidFill>
                <a:latin typeface="Segoe"/>
                <a:ea typeface="ＭＳ ゴシック"/>
              </a:rPr>
              <a:t>Draft5 Proposal</a:t>
            </a:r>
            <a:r>
              <a:rPr lang="en-US">
                <a:solidFill>
                  <a:srgbClr val="000000"/>
                </a:solidFill>
                <a:latin typeface="Segoe"/>
                <a:ea typeface="ＭＳ ゴシック"/>
              </a:rPr>
              <a:t> in the lesson folder on your flash drive, and then </a:t>
            </a:r>
            <a:r>
              <a:rPr lang="en-US" b="1">
                <a:solidFill>
                  <a:srgbClr val="000000"/>
                </a:solidFill>
                <a:latin typeface="Segoe"/>
                <a:ea typeface="ＭＳ ゴシック"/>
              </a:rPr>
              <a:t>CLOSE</a:t>
            </a:r>
            <a:r>
              <a:rPr lang="en-US">
                <a:solidFill>
                  <a:srgbClr val="000000"/>
                </a:solidFill>
                <a:latin typeface="Segoe"/>
                <a:ea typeface="ＭＳ ゴシック"/>
              </a:rPr>
              <a:t> the file.</a:t>
            </a:r>
          </a:p>
          <a:p>
            <a:pPr lvl="0"/>
            <a:r>
              <a:rPr lang="en-US" b="1">
                <a:latin typeface="Segoe"/>
                <a:ea typeface="ＭＳ ゴシック"/>
              </a:rPr>
              <a:t>PAUSE. LEAVE</a:t>
            </a:r>
            <a:r>
              <a:rPr lang="en-US">
                <a:latin typeface="Segoe"/>
                <a:ea typeface="ＭＳ ゴシック"/>
              </a:rPr>
              <a:t> Word open to use in the next exercise.</a:t>
            </a:r>
          </a:p>
          <a:p>
            <a:pPr lvl="1" rtl="0">
              <a:buAutoNum type="arabicPeriod" startAt="25"/>
            </a:pPr>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70418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Hyphens in a Document</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OPEN</a:t>
            </a:r>
            <a:r>
              <a:rPr lang="en-US" sz="2000" b="0" i="0" u="none" strike="noStrike" baseline="0" smtClean="0">
                <a:latin typeface="Segoe"/>
                <a:ea typeface="ＭＳ ゴシック"/>
              </a:rPr>
              <a:t> </a:t>
            </a:r>
            <a:r>
              <a:rPr lang="en-US" sz="2000" b="1" i="1" u="none" strike="noStrike" baseline="0" smtClean="0">
                <a:latin typeface="Segoe"/>
                <a:ea typeface="ＭＳ ゴシック"/>
              </a:rPr>
              <a:t>Relocation Proposal</a:t>
            </a:r>
            <a:r>
              <a:rPr lang="en-US" sz="2000" b="0" i="0" u="none" strike="noStrike" baseline="0" smtClean="0">
                <a:latin typeface="Segoe"/>
                <a:ea typeface="ＭＳ ゴシック"/>
              </a:rPr>
              <a:t> from the data files for this lesson.</a:t>
            </a:r>
          </a:p>
          <a:p>
            <a:pPr lvl="1" rtl="0"/>
            <a:r>
              <a:rPr lang="en-US" sz="2000" b="0" i="0" u="none" strike="noStrike" baseline="0" smtClean="0">
                <a:solidFill>
                  <a:srgbClr val="000000"/>
                </a:solidFill>
                <a:latin typeface="Segoe"/>
                <a:ea typeface="ＭＳ ゴシック"/>
              </a:rPr>
              <a:t>On the Page Layout tab, in the Page Setup group, click the </a:t>
            </a:r>
            <a:r>
              <a:rPr lang="en-US" sz="2000" b="1" i="0" u="none" strike="noStrike" baseline="0" smtClean="0">
                <a:solidFill>
                  <a:srgbClr val="000000"/>
                </a:solidFill>
                <a:latin typeface="Segoe"/>
                <a:ea typeface="ＭＳ ゴシック"/>
              </a:rPr>
              <a:t>Hyphenation</a:t>
            </a:r>
            <a:r>
              <a:rPr lang="en-US" sz="2000" b="0" i="0" u="none" strike="noStrike" baseline="0" smtClean="0">
                <a:solidFill>
                  <a:srgbClr val="000000"/>
                </a:solidFill>
                <a:latin typeface="Segoe"/>
                <a:ea typeface="ＭＳ ゴシック"/>
              </a:rPr>
              <a:t> drop-down arrow.</a:t>
            </a:r>
          </a:p>
          <a:p>
            <a:pPr lvl="1" rtl="0"/>
            <a:r>
              <a:rPr lang="en-US" sz="2000" b="0" i="0" u="none" strike="noStrike" baseline="0" smtClean="0">
                <a:solidFill>
                  <a:srgbClr val="000000"/>
                </a:solidFill>
                <a:latin typeface="Segoe"/>
                <a:ea typeface="ＭＳ ゴシック"/>
              </a:rPr>
              <a:t>Select </a:t>
            </a:r>
            <a:r>
              <a:rPr lang="en-US" sz="2000" b="1" i="0" u="none" strike="noStrike" baseline="0" smtClean="0">
                <a:solidFill>
                  <a:srgbClr val="000000"/>
                </a:solidFill>
                <a:latin typeface="Segoe"/>
                <a:ea typeface="ＭＳ ゴシック"/>
              </a:rPr>
              <a:t>Automatic</a:t>
            </a:r>
            <a:r>
              <a:rPr lang="en-US" sz="2000" b="0" i="0" u="none" strike="noStrike" baseline="0" smtClean="0">
                <a:solidFill>
                  <a:srgbClr val="000000"/>
                </a:solidFill>
                <a:latin typeface="Segoe"/>
                <a:ea typeface="ＭＳ ゴシック"/>
              </a:rPr>
              <a:t>; review your document.</a:t>
            </a:r>
          </a:p>
          <a:p>
            <a:pPr lvl="1" rtl="0"/>
            <a:r>
              <a:rPr lang="en-US" sz="2000" b="0" i="0" u="none" strike="noStrike" baseline="0" smtClean="0">
                <a:solidFill>
                  <a:srgbClr val="000000"/>
                </a:solidFill>
                <a:latin typeface="Segoe"/>
                <a:ea typeface="ＭＳ ゴシック"/>
              </a:rPr>
              <a:t>Click the drop-down arrow to display the Hyphenation</a:t>
            </a:r>
            <a:r>
              <a:rPr lang="en-US" sz="2000" b="0" i="1"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menu and select </a:t>
            </a:r>
            <a:r>
              <a:rPr lang="en-US" sz="2000" b="1" i="0" u="none" strike="noStrike" baseline="0" smtClean="0">
                <a:solidFill>
                  <a:srgbClr val="000000"/>
                </a:solidFill>
                <a:latin typeface="Segoe"/>
                <a:ea typeface="ＭＳ ゴシック"/>
              </a:rPr>
              <a:t>None</a:t>
            </a:r>
            <a:r>
              <a:rPr lang="en-US" sz="2000" b="0" i="0" u="none" strike="noStrike" baseline="0" smtClean="0">
                <a:solidFill>
                  <a:srgbClr val="000000"/>
                </a:solidFill>
                <a:latin typeface="Times New Roman"/>
                <a:ea typeface="ＭＳ ゴシック"/>
              </a:rPr>
              <a:t>,</a:t>
            </a:r>
            <a:r>
              <a:rPr lang="en-US" sz="2000" b="1" i="0" u="none" strike="noStrike" baseline="0" smtClean="0">
                <a:solidFill>
                  <a:srgbClr val="000000"/>
                </a:solidFill>
                <a:latin typeface="Segoe"/>
                <a:ea typeface="ＭＳ ゴシック"/>
              </a:rPr>
              <a:t> </a:t>
            </a:r>
            <a:r>
              <a:rPr lang="en-US" sz="2000" b="0" i="0" u="none" strike="noStrike" baseline="0" smtClean="0">
                <a:solidFill>
                  <a:srgbClr val="000000"/>
                </a:solidFill>
                <a:latin typeface="Segoe"/>
                <a:ea typeface="ＭＳ ゴシック"/>
              </a:rPr>
              <a:t>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5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236" y="3623733"/>
            <a:ext cx="4522031" cy="2544487"/>
          </a:xfrm>
          <a:prstGeom prst="rect">
            <a:avLst/>
          </a:prstGeom>
        </p:spPr>
      </p:pic>
    </p:spTree>
    <p:extLst>
      <p:ext uri="{BB962C8B-B14F-4D97-AF65-F5344CB8AC3E}">
        <p14:creationId xmlns:p14="http://schemas.microsoft.com/office/powerpoint/2010/main" val="1618231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Hyphens in a Document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Hyphenation </a:t>
            </a:r>
            <a:r>
              <a:rPr lang="en-US" b="0" i="0" u="none" strike="noStrike" baseline="0" smtClean="0">
                <a:solidFill>
                  <a:srgbClr val="000000"/>
                </a:solidFill>
                <a:latin typeface="Segoe"/>
                <a:ea typeface="ＭＳ ゴシック"/>
              </a:rPr>
              <a:t>drop-down arrow again, and select </a:t>
            </a:r>
            <a:r>
              <a:rPr lang="en-US" b="1" i="0" u="none" strike="noStrike" baseline="0" smtClean="0">
                <a:solidFill>
                  <a:srgbClr val="000000"/>
                </a:solidFill>
                <a:latin typeface="Segoe"/>
                <a:ea typeface="ＭＳ ゴシック"/>
              </a:rPr>
              <a:t>Manual</a:t>
            </a:r>
            <a:r>
              <a:rPr lang="en-US" b="0" i="0" u="none" strike="noStrike" baseline="0" smtClean="0">
                <a:solidFill>
                  <a:srgbClr val="000000"/>
                </a:solidFill>
                <a:latin typeface="Segoe"/>
                <a:ea typeface="ＭＳ ゴシック"/>
              </a:rPr>
              <a:t>. The </a:t>
            </a:r>
            <a:r>
              <a:rPr lang="en-US" b="0" i="1" u="none" strike="noStrike" baseline="0" smtClean="0">
                <a:solidFill>
                  <a:srgbClr val="000000"/>
                </a:solidFill>
                <a:latin typeface="Segoe"/>
                <a:ea typeface="ＭＳ ゴシック"/>
              </a:rPr>
              <a:t>Manual Hyphenation</a:t>
            </a:r>
            <a:r>
              <a:rPr lang="en-US" b="0" i="0" u="none" strike="noStrike" baseline="0" smtClean="0">
                <a:solidFill>
                  <a:srgbClr val="000000"/>
                </a:solidFill>
                <a:latin typeface="Segoe"/>
                <a:ea typeface="ＭＳ ゴシック"/>
              </a:rPr>
              <a:t> dialog box stops at the first suggested text for hyphenation (</a:t>
            </a:r>
            <a:r>
              <a:rPr lang="en-US" b="0" i="1" u="none" strike="noStrike" baseline="0" smtClean="0">
                <a:solidFill>
                  <a:srgbClr val="000000"/>
                </a:solidFill>
                <a:latin typeface="Segoe"/>
                <a:ea typeface="ＭＳ ゴシック"/>
              </a:rPr>
              <a:t>headquarter</a:t>
            </a:r>
            <a:r>
              <a:rPr lang="en-US" b="0" i="0" u="none" strike="noStrike" baseline="0" smtClean="0">
                <a:solidFill>
                  <a:srgbClr val="000000"/>
                </a:solidFill>
                <a:latin typeface="Segoe"/>
                <a:ea typeface="ＭＳ ゴシック"/>
              </a:rPr>
              <a:t>), as shown below.</a:t>
            </a:r>
          </a:p>
          <a:p>
            <a:pPr lvl="1" rtl="0">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Segoe"/>
                <a:ea typeface="ＭＳ ゴシック"/>
              </a:rPr>
              <a:t>. Manual Hyphenation allows you to determine where to hyphenate the word by clicking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No</a:t>
            </a:r>
            <a:r>
              <a:rPr lang="en-US" b="0" i="0" u="none" strike="noStrike" baseline="0" smtClean="0">
                <a:solidFill>
                  <a:srgbClr val="000000"/>
                </a:solidFill>
                <a:latin typeface="Segoe"/>
                <a:ea typeface="ＭＳ ゴシック"/>
              </a:rPr>
              <a:t>, or </a:t>
            </a:r>
            <a:r>
              <a:rPr lang="en-US" b="1" i="0" u="none" strike="noStrike" baseline="0" smtClean="0">
                <a:solidFill>
                  <a:srgbClr val="000000"/>
                </a:solidFill>
                <a:latin typeface="Segoe"/>
                <a:ea typeface="ＭＳ ゴシック"/>
              </a:rPr>
              <a:t>Cancel</a:t>
            </a:r>
            <a:r>
              <a:rPr lang="en-US" b="0" i="0" u="none" strike="noStrike" baseline="0" smtClean="0">
                <a:solidFill>
                  <a:srgbClr val="000000"/>
                </a:solidFill>
                <a:latin typeface="Segoe"/>
                <a:ea typeface="ＭＳ ゴシック"/>
              </a:rPr>
              <a:t>, and you can decide where to position the insertion point.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343400"/>
            <a:ext cx="5486400" cy="1663700"/>
          </a:xfrm>
          <a:prstGeom prst="rect">
            <a:avLst/>
          </a:prstGeom>
        </p:spPr>
      </p:pic>
    </p:spTree>
    <p:extLst>
      <p:ext uri="{BB962C8B-B14F-4D97-AF65-F5344CB8AC3E}">
        <p14:creationId xmlns:p14="http://schemas.microsoft.com/office/powerpoint/2010/main" val="72677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Hyphens in a Document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No</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review.</a:t>
            </a:r>
          </a:p>
          <a:p>
            <a:pPr lvl="1" rtl="0">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headquarters</a:t>
            </a:r>
            <a:r>
              <a:rPr lang="en-US" b="0" i="0" u="none" strike="noStrike" baseline="0" smtClean="0">
                <a:solidFill>
                  <a:srgbClr val="000000"/>
                </a:solidFill>
                <a:latin typeface="Times New Roman"/>
                <a:ea typeface="ＭＳ ゴシック"/>
              </a:rPr>
              <a:t>.</a:t>
            </a:r>
          </a:p>
          <a:p>
            <a:pPr lvl="1" rtl="0">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No</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issue, seeking,</a:t>
            </a:r>
            <a:r>
              <a:rPr lang="en-US" b="0" i="0" u="none" strike="noStrike" baseline="0" smtClean="0">
                <a:solidFill>
                  <a:srgbClr val="000000"/>
                </a:solidFill>
                <a:latin typeface="Segoe"/>
                <a:ea typeface="ＭＳ ゴシック"/>
              </a:rPr>
              <a:t> and </a:t>
            </a:r>
            <a:r>
              <a:rPr lang="en-US" b="0" i="1" u="none" strike="noStrike" baseline="0" smtClean="0">
                <a:solidFill>
                  <a:srgbClr val="000000"/>
                </a:solidFill>
                <a:latin typeface="Segoe"/>
                <a:ea typeface="ＭＳ ゴシック"/>
              </a:rPr>
              <a:t>ample</a:t>
            </a:r>
            <a:r>
              <a:rPr lang="en-US" b="0" i="0" u="none" strike="noStrike" baseline="0" smtClean="0">
                <a:solidFill>
                  <a:srgbClr val="000000"/>
                </a:solidFill>
                <a:latin typeface="Times New Roman"/>
                <a:ea typeface="ＭＳ ゴシック"/>
              </a:rPr>
              <a:t>.</a:t>
            </a:r>
          </a:p>
          <a:p>
            <a:pPr lvl="1" rtl="0">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technology</a:t>
            </a:r>
            <a:r>
              <a:rPr lang="en-US" b="0" i="0" u="none" strike="noStrike" baseline="0" smtClean="0">
                <a:solidFill>
                  <a:srgbClr val="000000"/>
                </a:solidFill>
                <a:latin typeface="Segoe"/>
                <a:ea typeface="ＭＳ ゴシック"/>
              </a:rPr>
              <a:t> and </a:t>
            </a:r>
            <a:r>
              <a:rPr lang="en-US" b="0" i="1" u="none" strike="noStrike" baseline="0" smtClean="0">
                <a:solidFill>
                  <a:srgbClr val="000000"/>
                </a:solidFill>
                <a:latin typeface="Segoe"/>
                <a:ea typeface="ＭＳ ゴシック"/>
              </a:rPr>
              <a:t>location</a:t>
            </a:r>
            <a:r>
              <a:rPr lang="en-US" b="0" i="0" u="none" strike="noStrike" baseline="0" smtClean="0">
                <a:solidFill>
                  <a:srgbClr val="000000"/>
                </a:solidFill>
                <a:latin typeface="Times New Roman"/>
                <a:ea typeface="ＭＳ ゴシック"/>
              </a:rPr>
              <a:t>.</a:t>
            </a:r>
          </a:p>
          <a:p>
            <a:pPr lvl="1" rtl="0">
              <a:buAutoNum type="arabicPeriod" startAt="6"/>
            </a:pPr>
            <a:r>
              <a:rPr lang="en-US" b="0" i="0" u="none" strike="noStrike" baseline="0" smtClean="0">
                <a:solidFill>
                  <a:srgbClr val="000000"/>
                </a:solidFill>
                <a:latin typeface="Segoe"/>
                <a:ea typeface="ＭＳ ゴシック"/>
              </a:rPr>
              <a:t>When Word stops at </a:t>
            </a:r>
            <a:r>
              <a:rPr lang="en-US" b="0" i="1" u="none" strike="noStrike" baseline="0" smtClean="0">
                <a:solidFill>
                  <a:srgbClr val="000000"/>
                </a:solidFill>
                <a:latin typeface="Segoe"/>
                <a:ea typeface="ＭＳ ゴシック"/>
              </a:rPr>
              <a:t>transportation, </a:t>
            </a:r>
            <a:r>
              <a:rPr lang="en-US" b="0" i="0" u="none" strike="noStrike" baseline="0" smtClean="0">
                <a:solidFill>
                  <a:srgbClr val="000000"/>
                </a:solidFill>
                <a:latin typeface="Segoe"/>
                <a:ea typeface="ＭＳ ゴシック"/>
              </a:rPr>
              <a:t>move the insertion point to the third hyphen (after “</a:t>
            </a:r>
            <a:r>
              <a:rPr lang="en-US" b="0" i="1" u="none" strike="noStrike" baseline="0" smtClean="0">
                <a:solidFill>
                  <a:srgbClr val="000000"/>
                </a:solidFill>
                <a:latin typeface="Segoe"/>
                <a:ea typeface="ＭＳ ゴシック"/>
              </a:rPr>
              <a:t>ta”</a:t>
            </a:r>
            <a:r>
              <a:rPr lang="en-US" b="0" i="0" u="none" strike="noStrike" baseline="0" smtClean="0">
                <a:solidFill>
                  <a:srgbClr val="000000"/>
                </a:solidFill>
                <a:latin typeface="Segoe"/>
                <a:ea typeface="ＭＳ ゴシック"/>
              </a:rPr>
              <a:t>) and click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Times New Roman"/>
                <a:ea typeface="ＭＳ ゴシック"/>
              </a:rPr>
              <a:t>.</a:t>
            </a:r>
          </a:p>
          <a:p>
            <a:pPr lvl="1" rtl="0">
              <a:buAutoNum type="arabicPeriod" startAt="6"/>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No</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proximity</a:t>
            </a:r>
            <a:r>
              <a:rPr lang="en-US" b="0" i="0" u="none" strike="noStrike" baseline="0" smtClean="0">
                <a:solidFill>
                  <a:srgbClr val="000000"/>
                </a:solidFill>
                <a:latin typeface="Segoe"/>
                <a:ea typeface="ＭＳ ゴシック"/>
              </a:rPr>
              <a:t> and </a:t>
            </a:r>
            <a:r>
              <a:rPr lang="en-US" b="1" i="0" u="none" strike="noStrike" baseline="0" smtClean="0">
                <a:solidFill>
                  <a:srgbClr val="000000"/>
                </a:solidFill>
                <a:latin typeface="Segoe"/>
                <a:ea typeface="ＭＳ ゴシック"/>
              </a:rPr>
              <a:t>Yes</a:t>
            </a:r>
            <a:r>
              <a:rPr lang="en-US" b="0" i="0" u="none" strike="noStrike" baseline="0" smtClean="0">
                <a:solidFill>
                  <a:srgbClr val="000000"/>
                </a:solidFill>
                <a:latin typeface="Segoe"/>
                <a:ea typeface="ＭＳ ゴシック"/>
              </a:rPr>
              <a:t> to </a:t>
            </a:r>
            <a:r>
              <a:rPr lang="en-US" b="0" i="1" u="none" strike="noStrike" baseline="0" smtClean="0">
                <a:solidFill>
                  <a:srgbClr val="000000"/>
                </a:solidFill>
                <a:latin typeface="Segoe"/>
                <a:ea typeface="ＭＳ ゴシック"/>
              </a:rPr>
              <a:t>business</a:t>
            </a:r>
            <a:r>
              <a:rPr lang="en-US" b="0" i="0" u="none" strike="noStrike" baseline="0" smtClean="0">
                <a:solidFill>
                  <a:srgbClr val="000000"/>
                </a:solidFill>
                <a:latin typeface="Times New Roman"/>
                <a:ea typeface="ＭＳ ゴシック"/>
              </a:rPr>
              <a:t>.</a:t>
            </a:r>
          </a:p>
          <a:p>
            <a:pPr lvl="1">
              <a:buFont typeface="+mj-lt"/>
              <a:buAutoNum type="arabicPeriod" startAt="6"/>
            </a:pPr>
            <a:r>
              <a:rPr lang="en-US">
                <a:solidFill>
                  <a:srgbClr val="000000"/>
                </a:solidFill>
                <a:latin typeface="Segoe"/>
                <a:ea typeface="ＭＳ ゴシック"/>
              </a:rPr>
              <a:t>The Hyphenation prompt appears when Word has completed the process of searching for words to hyphenate within the document. Click </a:t>
            </a:r>
            <a:r>
              <a:rPr lang="en-US" b="1">
                <a:solidFill>
                  <a:srgbClr val="000000"/>
                </a:solidFill>
                <a:latin typeface="Segoe"/>
                <a:ea typeface="ＭＳ ゴシック"/>
              </a:rPr>
              <a:t>OK</a:t>
            </a:r>
            <a:r>
              <a:rPr lang="en-US">
                <a:solidFill>
                  <a:srgbClr val="000000"/>
                </a:solidFill>
                <a:latin typeface="Times New Roman"/>
                <a:ea typeface="ＭＳ ゴシック"/>
              </a:rPr>
              <a:t>.</a:t>
            </a:r>
          </a:p>
          <a:p>
            <a:pPr lvl="1" rtl="0">
              <a:buAutoNum type="arabicPeriod" startAt="6"/>
            </a:pPr>
            <a:endParaRPr lang="en-US" b="0" i="0" u="none" strike="noStrike" baseline="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48937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Hyphens in a Document</a:t>
            </a:r>
          </a:p>
        </p:txBody>
      </p:sp>
      <p:sp>
        <p:nvSpPr>
          <p:cNvPr id="3" name="Text Placeholder 2"/>
          <p:cNvSpPr>
            <a:spLocks noGrp="1"/>
          </p:cNvSpPr>
          <p:nvPr>
            <p:ph type="body" idx="1"/>
          </p:nvPr>
        </p:nvSpPr>
        <p:spPr/>
        <p:txBody>
          <a:bodyPr/>
          <a:lstStyle/>
          <a:p>
            <a:pPr lvl="1" rtl="0">
              <a:buFont typeface="+mj-lt"/>
              <a:buAutoNum type="arabicPeriod" startAt="1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Relocation1 Proposal</a:t>
            </a:r>
            <a:r>
              <a:rPr lang="en-US" b="0" i="0" u="none" strike="noStrike" baseline="0" smtClean="0">
                <a:solidFill>
                  <a:srgbClr val="000000"/>
                </a:solidFill>
                <a:latin typeface="Segoe"/>
                <a:ea typeface="ＭＳ ゴシック"/>
              </a:rPr>
              <a:t> in the lesson folder on your flash drive.</a:t>
            </a:r>
          </a:p>
          <a:p>
            <a:pPr lvl="1" rtl="0">
              <a:buAutoNum type="arabicPeriod" startAt="1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Hyphenation </a:t>
            </a:r>
            <a:r>
              <a:rPr lang="en-US" b="0" i="0" u="none" strike="noStrike" baseline="0" smtClean="0">
                <a:solidFill>
                  <a:srgbClr val="000000"/>
                </a:solidFill>
                <a:latin typeface="Segoe"/>
                <a:ea typeface="ＭＳ ゴシック"/>
              </a:rPr>
              <a:t>drop-down arrow and select </a:t>
            </a:r>
            <a:r>
              <a:rPr lang="en-US" b="1" i="0" u="none" strike="noStrike" baseline="0" smtClean="0">
                <a:solidFill>
                  <a:srgbClr val="000000"/>
                </a:solidFill>
                <a:latin typeface="Segoe"/>
                <a:ea typeface="ＭＳ ゴシック"/>
              </a:rPr>
              <a:t>Hyphenation</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Options</a:t>
            </a:r>
            <a:r>
              <a:rPr lang="en-US" b="0" i="0" u="none" strike="noStrike" baseline="0" smtClean="0">
                <a:solidFill>
                  <a:srgbClr val="000000"/>
                </a:solidFill>
                <a:latin typeface="Segoe"/>
                <a:ea typeface="ＭＳ ゴシック"/>
              </a:rPr>
              <a:t> to open the </a:t>
            </a:r>
            <a:r>
              <a:rPr lang="en-US" b="0" i="1" u="none" strike="noStrike" baseline="0" smtClean="0">
                <a:solidFill>
                  <a:srgbClr val="000000"/>
                </a:solidFill>
                <a:latin typeface="Segoe"/>
                <a:ea typeface="ＭＳ ゴシック"/>
              </a:rPr>
              <a:t>Hyphenation</a:t>
            </a:r>
            <a:r>
              <a:rPr lang="en-US" b="0" i="0" u="none" strike="noStrike" baseline="0" smtClean="0">
                <a:solidFill>
                  <a:srgbClr val="000000"/>
                </a:solidFill>
                <a:latin typeface="Segoe"/>
                <a:ea typeface="ＭＳ ゴシック"/>
              </a:rPr>
              <a:t> dialog box,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5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429000"/>
            <a:ext cx="6138333" cy="2350365"/>
          </a:xfrm>
          <a:prstGeom prst="rect">
            <a:avLst/>
          </a:prstGeom>
        </p:spPr>
      </p:pic>
    </p:spTree>
    <p:extLst>
      <p:ext uri="{BB962C8B-B14F-4D97-AF65-F5344CB8AC3E}">
        <p14:creationId xmlns:p14="http://schemas.microsoft.com/office/powerpoint/2010/main" val="1064801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Hyphens in a Document</a:t>
            </a:r>
          </a:p>
        </p:txBody>
      </p:sp>
      <p:sp>
        <p:nvSpPr>
          <p:cNvPr id="3" name="Text Placeholder 2"/>
          <p:cNvSpPr>
            <a:spLocks noGrp="1"/>
          </p:cNvSpPr>
          <p:nvPr>
            <p:ph type="body" idx="1"/>
          </p:nvPr>
        </p:nvSpPr>
        <p:spPr/>
        <p:txBody>
          <a:bodyPr/>
          <a:lstStyle/>
          <a:p>
            <a:pPr lvl="1" rtl="0">
              <a:buFont typeface="+mj-lt"/>
              <a:buAutoNum type="arabicPeriod" startAt="15"/>
            </a:pPr>
            <a:r>
              <a:rPr lang="en-US" b="0" i="0" u="none" strike="noStrike" baseline="0" smtClean="0">
                <a:solidFill>
                  <a:srgbClr val="000000"/>
                </a:solidFill>
                <a:latin typeface="Segoe"/>
                <a:ea typeface="ＭＳ ゴシック"/>
              </a:rPr>
              <a:t>Click the check box to Automatically hyphenate document.</a:t>
            </a:r>
          </a:p>
          <a:p>
            <a:pPr lvl="1" rtl="0">
              <a:buAutoNum type="arabicPeriod" startAt="15"/>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document is automatically hyphenated.</a:t>
            </a:r>
          </a:p>
          <a:p>
            <a:pPr lvl="1" rtl="0">
              <a:buAutoNum type="arabicPeriod" startAt="1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Hyphenation </a:t>
            </a:r>
            <a:r>
              <a:rPr lang="en-US" b="0" i="0" u="none" strike="noStrike" baseline="0" smtClean="0">
                <a:solidFill>
                  <a:srgbClr val="000000"/>
                </a:solidFill>
                <a:latin typeface="Segoe"/>
                <a:ea typeface="ＭＳ ゴシック"/>
              </a:rPr>
              <a:t>drop-down arrow and select </a:t>
            </a:r>
            <a:r>
              <a:rPr lang="en-US" b="1" i="0" u="none" strike="noStrike" baseline="0" smtClean="0">
                <a:solidFill>
                  <a:srgbClr val="000000"/>
                </a:solidFill>
                <a:latin typeface="Segoe"/>
                <a:ea typeface="ＭＳ ゴシック"/>
              </a:rPr>
              <a:t>Hyphenation</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Options</a:t>
            </a:r>
            <a:r>
              <a:rPr lang="en-US" b="0" i="0" u="none" strike="noStrike" baseline="0" smtClean="0">
                <a:solidFill>
                  <a:srgbClr val="000000"/>
                </a:solidFill>
                <a:latin typeface="Segoe"/>
                <a:ea typeface="ＭＳ ゴシック"/>
              </a:rPr>
              <a:t> to open the </a:t>
            </a:r>
            <a:r>
              <a:rPr lang="en-US" b="0" i="1" u="none" strike="noStrike" baseline="0" smtClean="0">
                <a:solidFill>
                  <a:srgbClr val="000000"/>
                </a:solidFill>
                <a:latin typeface="Segoe"/>
                <a:ea typeface="ＭＳ ゴシック"/>
              </a:rPr>
              <a:t>Hyphenation</a:t>
            </a:r>
            <a:r>
              <a:rPr lang="en-US" b="0" i="0" u="none" strike="noStrike" baseline="0" smtClean="0">
                <a:solidFill>
                  <a:srgbClr val="000000"/>
                </a:solidFill>
                <a:latin typeface="Segoe"/>
                <a:ea typeface="ＭＳ ゴシック"/>
              </a:rPr>
              <a:t> dialog box.</a:t>
            </a:r>
          </a:p>
          <a:p>
            <a:pPr lvl="1" rtl="0">
              <a:buAutoNum type="arabicPeriod" startAt="15"/>
            </a:pPr>
            <a:r>
              <a:rPr lang="en-US" b="0" i="0" u="none" strike="noStrike" baseline="0" smtClean="0">
                <a:solidFill>
                  <a:srgbClr val="000000"/>
                </a:solidFill>
                <a:latin typeface="Segoe"/>
                <a:ea typeface="ＭＳ ゴシック"/>
              </a:rPr>
              <a:t>Click the up arrow to set the Limit Consecutive Hyphens to </a:t>
            </a:r>
            <a:r>
              <a:rPr lang="en-US" b="1" i="0" u="none" strike="noStrike" baseline="0" smtClean="0">
                <a:solidFill>
                  <a:srgbClr val="000000"/>
                </a:solidFill>
                <a:latin typeface="Segoe"/>
                <a:ea typeface="ＭＳ ゴシック"/>
              </a:rPr>
              <a:t>2</a:t>
            </a:r>
            <a:r>
              <a:rPr lang="en-US" b="0" i="0" u="none" strike="noStrike" baseline="0" smtClean="0">
                <a:solidFill>
                  <a:srgbClr val="000000"/>
                </a:solidFill>
                <a:latin typeface="Segoe"/>
                <a:ea typeface="ＭＳ ゴシック"/>
              </a:rPr>
              <a:t>.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number of hyphens in the document is restricted once the default is changed from No Limit.</a:t>
            </a:r>
          </a:p>
          <a:p>
            <a:pPr lvl="1" rtl="0">
              <a:buAutoNum type="arabicPeriod" startAt="15"/>
            </a:pPr>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as </a:t>
            </a:r>
            <a:r>
              <a:rPr lang="en-US" b="1" i="1">
                <a:solidFill>
                  <a:srgbClr val="000000"/>
                </a:solidFill>
                <a:latin typeface="Segoe"/>
                <a:ea typeface="ＭＳ ゴシック"/>
              </a:rPr>
              <a:t>Relocation2 Proposal</a:t>
            </a:r>
            <a:r>
              <a:rPr lang="en-US">
                <a:solidFill>
                  <a:srgbClr val="000000"/>
                </a:solidFill>
                <a:latin typeface="Segoe"/>
                <a:ea typeface="ＭＳ ゴシック"/>
              </a:rPr>
              <a:t> in the lesson folder on your flash drive.</a:t>
            </a:r>
          </a:p>
          <a:p>
            <a:pPr lvl="0"/>
            <a:r>
              <a:rPr lang="en-US" b="1">
                <a:latin typeface="Segoe"/>
                <a:ea typeface="ＭＳ ゴシック"/>
              </a:rPr>
              <a:t>PAUSE. LEAVE</a:t>
            </a:r>
            <a:r>
              <a:rPr lang="en-US">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30395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Margins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Before you begin these steps, be sure to launch Microsoft Word.</a:t>
            </a:r>
          </a:p>
          <a:p>
            <a:pPr lvl="0" rtl="0"/>
            <a:r>
              <a:rPr lang="en-US" b="1" i="0" u="none" strike="noStrike" baseline="0" smtClean="0">
                <a:latin typeface="Segoe"/>
                <a:ea typeface="ＭＳ ゴシック"/>
              </a:rPr>
              <a:t>OPEN </a:t>
            </a:r>
            <a:r>
              <a:rPr lang="en-US" b="0" i="0" u="none" strike="noStrike" baseline="0" smtClean="0">
                <a:latin typeface="Segoe"/>
                <a:ea typeface="ＭＳ ゴシック"/>
              </a:rPr>
              <a:t>the </a:t>
            </a:r>
            <a:r>
              <a:rPr lang="en-US" b="1" i="1" u="none" strike="noStrike" baseline="0" smtClean="0">
                <a:latin typeface="Segoe"/>
                <a:ea typeface="ＭＳ ゴシック"/>
              </a:rPr>
              <a:t>Proposal</a:t>
            </a:r>
            <a:r>
              <a:rPr lang="en-US" b="0" i="0" u="none" strike="noStrike" baseline="0" smtClean="0">
                <a:latin typeface="Segoe"/>
                <a:ea typeface="ＭＳ ゴシック"/>
              </a:rPr>
              <a:t> file for this lesson.</a:t>
            </a:r>
          </a:p>
          <a:p>
            <a:pPr lvl="1" rtl="0"/>
            <a:r>
              <a:rPr lang="en-US" b="0" i="0" u="none" strike="noStrike" baseline="0" smtClean="0">
                <a:solidFill>
                  <a:srgbClr val="000000"/>
                </a:solidFill>
                <a:latin typeface="Segoe"/>
                <a:ea typeface="ＭＳ ゴシック"/>
              </a:rPr>
              <a:t>Delete the extra blank lines above </a:t>
            </a:r>
            <a:br>
              <a:rPr lang="en-US" b="0" i="0" u="none" strike="noStrike" baseline="0" smtClean="0">
                <a:solidFill>
                  <a:srgbClr val="000000"/>
                </a:solidFill>
                <a:latin typeface="Segoe"/>
                <a:ea typeface="ＭＳ ゴシック"/>
              </a:rPr>
            </a:br>
            <a:r>
              <a:rPr lang="en-US" b="0" i="1" u="none" strike="noStrike" baseline="0" smtClean="0">
                <a:solidFill>
                  <a:srgbClr val="000000"/>
                </a:solidFill>
                <a:latin typeface="Segoe"/>
                <a:ea typeface="ＭＳ ゴシック"/>
              </a:rPr>
              <a:t>USA Health Resources</a:t>
            </a:r>
            <a:r>
              <a:rPr lang="en-US" b="0" i="0" u="none" strike="noStrike" baseline="0" smtClean="0">
                <a:solidFill>
                  <a:srgbClr val="000000"/>
                </a:solidFill>
                <a:latin typeface="Times New Roman"/>
                <a:ea typeface="ＭＳ ゴシック"/>
              </a:rPr>
              <a:t>.</a:t>
            </a:r>
            <a:r>
              <a:rPr lang="en-US" b="0" i="0" u="none" strike="noStrike" smtClean="0">
                <a:solidFill>
                  <a:srgbClr val="000000"/>
                </a:solidFill>
                <a:latin typeface="Times New Roman"/>
                <a:ea typeface="ＭＳ ゴシック"/>
              </a:rPr>
              <a:t> </a:t>
            </a:r>
            <a:r>
              <a:rPr lang="en-US" b="0" i="0" u="none" strike="noStrike" baseline="0" smtClean="0">
                <a:latin typeface="Segoe"/>
                <a:ea typeface="ＭＳ ゴシック"/>
              </a:rPr>
              <a:t>On the </a:t>
            </a:r>
            <a:br>
              <a:rPr lang="en-US" b="0" i="0" u="none" strike="noStrike" baseline="0" smtClean="0">
                <a:latin typeface="Segoe"/>
                <a:ea typeface="ＭＳ ゴシック"/>
              </a:rPr>
            </a:br>
            <a:r>
              <a:rPr lang="en-US" b="0" i="0" u="none" strike="noStrike" baseline="0" smtClean="0">
                <a:latin typeface="Segoe"/>
                <a:ea typeface="ＭＳ ゴシック"/>
              </a:rPr>
              <a:t>Page Layout</a:t>
            </a:r>
            <a:r>
              <a:rPr lang="en-US" b="0" i="0" u="none" strike="noStrike" baseline="0" smtClean="0">
                <a:solidFill>
                  <a:srgbClr val="1F497D"/>
                </a:solidFill>
                <a:latin typeface="Segoe"/>
                <a:ea typeface="ＭＳ ゴシック"/>
              </a:rPr>
              <a:t> </a:t>
            </a:r>
            <a:r>
              <a:rPr lang="en-US" b="0" i="0" u="none" strike="noStrike" baseline="0" smtClean="0">
                <a:latin typeface="Segoe"/>
                <a:ea typeface="ＭＳ ゴシック"/>
              </a:rPr>
              <a:t>tab, in the Page Setup </a:t>
            </a:r>
            <a:br>
              <a:rPr lang="en-US" b="0" i="0" u="none" strike="noStrike" baseline="0" smtClean="0">
                <a:latin typeface="Segoe"/>
                <a:ea typeface="ＭＳ ゴシック"/>
              </a:rPr>
            </a:br>
            <a:r>
              <a:rPr lang="en-US" b="0" i="0" u="none" strike="noStrike" baseline="0" smtClean="0">
                <a:latin typeface="Segoe"/>
                <a:ea typeface="ＭＳ ゴシック"/>
              </a:rPr>
              <a:t>group, click the drop-down arrow </a:t>
            </a:r>
            <a:br>
              <a:rPr lang="en-US" b="0" i="0" u="none" strike="noStrike" baseline="0" smtClean="0">
                <a:latin typeface="Segoe"/>
                <a:ea typeface="ＭＳ ゴシック"/>
              </a:rPr>
            </a:br>
            <a:r>
              <a:rPr lang="en-US" b="0" i="0" u="none" strike="noStrike" baseline="0" smtClean="0">
                <a:latin typeface="Segoe"/>
                <a:ea typeface="ＭＳ ゴシック"/>
              </a:rPr>
              <a:t>to display the Margins</a:t>
            </a:r>
            <a:r>
              <a:rPr lang="en-US" b="0" i="1" u="none" strike="noStrike" baseline="0" smtClean="0">
                <a:latin typeface="Segoe"/>
                <a:ea typeface="ＭＳ ゴシック"/>
              </a:rPr>
              <a:t> </a:t>
            </a:r>
            <a:r>
              <a:rPr lang="en-US" b="0" i="0" u="none" strike="noStrike" baseline="0" smtClean="0">
                <a:latin typeface="Segoe"/>
                <a:ea typeface="ＭＳ ゴシック"/>
              </a:rPr>
              <a:t>menu.</a:t>
            </a:r>
          </a:p>
          <a:p>
            <a:pPr lvl="1" rtl="0"/>
            <a:r>
              <a:rPr lang="en-US" b="0" i="0" u="none" strike="noStrike" baseline="0" smtClean="0">
                <a:solidFill>
                  <a:srgbClr val="000000"/>
                </a:solidFill>
                <a:latin typeface="Segoe"/>
                <a:ea typeface="ＭＳ ゴシック"/>
              </a:rPr>
              <a:t>Choose </a:t>
            </a:r>
            <a:r>
              <a:rPr lang="en-US" b="1" i="0" u="none" strike="noStrike" baseline="0" smtClean="0">
                <a:solidFill>
                  <a:srgbClr val="000000"/>
                </a:solidFill>
                <a:latin typeface="Segoe"/>
                <a:ea typeface="ＭＳ ゴシック"/>
              </a:rPr>
              <a:t>Narrow</a:t>
            </a:r>
            <a:r>
              <a:rPr lang="en-US" b="0" i="0" u="none" strike="noStrike" baseline="0" smtClean="0">
                <a:solidFill>
                  <a:srgbClr val="000000"/>
                </a:solidFill>
                <a:latin typeface="Segoe"/>
                <a:ea typeface="ＭＳ ゴシック"/>
              </a:rPr>
              <a:t>, as shown at</a:t>
            </a:r>
            <a:r>
              <a:rPr lang="en-US" b="0" i="0" u="none" strike="noStrike" smtClean="0">
                <a:solidFill>
                  <a:srgbClr val="000000"/>
                </a:solidFill>
                <a:latin typeface="Segoe"/>
                <a:ea typeface="ＭＳ ゴシック"/>
              </a:rPr>
              <a:t> right</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margins are set to 0.5" from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top, bottom, left, and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761" y="1981200"/>
            <a:ext cx="2828239" cy="3970867"/>
          </a:xfrm>
          <a:prstGeom prst="rect">
            <a:avLst/>
          </a:prstGeom>
        </p:spPr>
      </p:pic>
    </p:spTree>
    <p:extLst>
      <p:ext uri="{BB962C8B-B14F-4D97-AF65-F5344CB8AC3E}">
        <p14:creationId xmlns:p14="http://schemas.microsoft.com/office/powerpoint/2010/main" val="236683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Line Numbers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On the Page Layout tab, in the Page Setup group, click the </a:t>
            </a:r>
            <a:r>
              <a:rPr lang="en-US" sz="2000" b="1" i="0" u="none" strike="noStrike" baseline="0" smtClean="0">
                <a:solidFill>
                  <a:srgbClr val="000000"/>
                </a:solidFill>
                <a:latin typeface="Segoe"/>
                <a:ea typeface="ＭＳ ゴシック"/>
              </a:rPr>
              <a:t>Line Numbers</a:t>
            </a:r>
            <a:r>
              <a:rPr lang="en-US" sz="2000" b="0" i="0" u="none" strike="noStrike" baseline="0" smtClean="0">
                <a:solidFill>
                  <a:srgbClr val="000000"/>
                </a:solidFill>
                <a:latin typeface="Segoe"/>
                <a:ea typeface="ＭＳ ゴシック"/>
              </a:rPr>
              <a:t> drop-down arrow to display the menu as shown below. By default, None is selected.</a:t>
            </a:r>
          </a:p>
          <a:p>
            <a:pPr lvl="1" rtl="0"/>
            <a:r>
              <a:rPr lang="en-US" sz="2000" b="0" i="0" u="none" strike="noStrike" baseline="0" smtClean="0">
                <a:solidFill>
                  <a:srgbClr val="000000"/>
                </a:solidFill>
                <a:latin typeface="Segoe"/>
                <a:ea typeface="ＭＳ ゴシック"/>
              </a:rPr>
              <a:t>Select </a:t>
            </a:r>
            <a:r>
              <a:rPr lang="en-US" sz="2000" b="1" i="0" u="none" strike="noStrike" baseline="0" smtClean="0">
                <a:solidFill>
                  <a:srgbClr val="000000"/>
                </a:solidFill>
                <a:latin typeface="Segoe"/>
                <a:ea typeface="ＭＳ ゴシック"/>
              </a:rPr>
              <a:t>Continuous</a:t>
            </a:r>
            <a:r>
              <a:rPr lang="en-US" sz="2000" b="0" i="0" u="none" strike="noStrike" baseline="0" smtClean="0">
                <a:solidFill>
                  <a:srgbClr val="000000"/>
                </a:solidFill>
                <a:latin typeface="Segoe"/>
                <a:ea typeface="ＭＳ ゴシック"/>
              </a:rPr>
              <a:t>. The line numbering is now turned on and each line where text appears is numbered.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5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467" y="3485382"/>
            <a:ext cx="4639733" cy="2699014"/>
          </a:xfrm>
          <a:prstGeom prst="rect">
            <a:avLst/>
          </a:prstGeom>
        </p:spPr>
      </p:pic>
    </p:spTree>
    <p:extLst>
      <p:ext uri="{BB962C8B-B14F-4D97-AF65-F5344CB8AC3E}">
        <p14:creationId xmlns:p14="http://schemas.microsoft.com/office/powerpoint/2010/main" val="52400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Line Numbers</a:t>
            </a:r>
          </a:p>
        </p:txBody>
      </p:sp>
      <p:sp>
        <p:nvSpPr>
          <p:cNvPr id="3" name="Text Placeholder 2"/>
          <p:cNvSpPr>
            <a:spLocks noGrp="1"/>
          </p:cNvSpPr>
          <p:nvPr>
            <p:ph type="body" idx="1"/>
          </p:nvPr>
        </p:nvSpPr>
        <p:spPr/>
        <p:txBody>
          <a:bodyPr/>
          <a:lstStyle/>
          <a:p>
            <a:pPr lvl="1" rtl="0">
              <a:buFont typeface="+mj-lt"/>
              <a:buAutoNum type="arabicPeriod" startAt="3"/>
            </a:pPr>
            <a:r>
              <a:rPr lang="en-US" sz="2100" b="0" i="0" u="none" strike="noStrike" baseline="0" smtClean="0">
                <a:solidFill>
                  <a:srgbClr val="000000"/>
                </a:solidFill>
                <a:latin typeface="Segoe"/>
                <a:ea typeface="ＭＳ ゴシック"/>
              </a:rPr>
              <a:t>Press </a:t>
            </a:r>
            <a:r>
              <a:rPr lang="en-US" sz="2100" b="1" i="0" u="none" strike="noStrike" baseline="0" smtClean="0">
                <a:solidFill>
                  <a:srgbClr val="000000"/>
                </a:solidFill>
                <a:latin typeface="Segoe"/>
                <a:ea typeface="ＭＳ ゴシック"/>
              </a:rPr>
              <a:t>Ctrl+G</a:t>
            </a:r>
            <a:r>
              <a:rPr lang="en-US" sz="2100" b="0" i="0" u="none" strike="noStrike" baseline="0" smtClean="0">
                <a:solidFill>
                  <a:srgbClr val="000000"/>
                </a:solidFill>
                <a:latin typeface="Segoe"/>
                <a:ea typeface="ＭＳ ゴシック"/>
              </a:rPr>
              <a:t> to use the Go To command. Select </a:t>
            </a:r>
            <a:r>
              <a:rPr lang="en-US" sz="2100" b="1" i="0" u="none" strike="noStrike" baseline="0" smtClean="0">
                <a:solidFill>
                  <a:srgbClr val="000000"/>
                </a:solidFill>
                <a:latin typeface="Segoe"/>
                <a:ea typeface="ＭＳ ゴシック"/>
              </a:rPr>
              <a:t>Line</a:t>
            </a:r>
            <a:r>
              <a:rPr lang="en-US" sz="2100" b="0" i="0" u="none" strike="noStrike" baseline="0" smtClean="0">
                <a:solidFill>
                  <a:srgbClr val="000000"/>
                </a:solidFill>
                <a:latin typeface="Segoe"/>
                <a:ea typeface="ＭＳ ゴシック"/>
              </a:rPr>
              <a:t> in the Go to What section, and then type </a:t>
            </a:r>
            <a:r>
              <a:rPr lang="en-US" sz="2100" b="1" i="0" u="none" strike="noStrike" baseline="0" smtClean="0">
                <a:solidFill>
                  <a:srgbClr val="000000"/>
                </a:solidFill>
                <a:latin typeface="Segoe"/>
                <a:ea typeface="ＭＳ ゴシック"/>
              </a:rPr>
              <a:t>25</a:t>
            </a:r>
            <a:r>
              <a:rPr lang="en-US" sz="2100" b="0" i="0" u="none" strike="noStrike" baseline="0" smtClean="0">
                <a:solidFill>
                  <a:srgbClr val="000000"/>
                </a:solidFill>
                <a:latin typeface="Segoe"/>
                <a:ea typeface="ＭＳ ゴシック"/>
              </a:rPr>
              <a:t> in the Enter line number box.</a:t>
            </a:r>
          </a:p>
          <a:p>
            <a:pPr lvl="1" rtl="0">
              <a:buAutoNum type="arabicPeriod" startAt="3"/>
            </a:pPr>
            <a:r>
              <a:rPr lang="en-US" sz="2100" b="0" i="0" u="none" strike="noStrike" baseline="0" smtClean="0">
                <a:solidFill>
                  <a:srgbClr val="000000"/>
                </a:solidFill>
                <a:latin typeface="Segoe"/>
                <a:ea typeface="ＭＳ ゴシック"/>
              </a:rPr>
              <a:t>Click the </a:t>
            </a:r>
            <a:r>
              <a:rPr lang="en-US" sz="2100" b="1" i="0" u="none" strike="noStrike" baseline="0" smtClean="0">
                <a:solidFill>
                  <a:srgbClr val="000000"/>
                </a:solidFill>
                <a:latin typeface="Segoe"/>
                <a:ea typeface="ＭＳ ゴシック"/>
              </a:rPr>
              <a:t>Go To</a:t>
            </a:r>
            <a:r>
              <a:rPr lang="en-US" sz="2100" b="0" i="0" u="none" strike="noStrike" baseline="0" smtClean="0">
                <a:solidFill>
                  <a:srgbClr val="000000"/>
                </a:solidFill>
                <a:latin typeface="Segoe"/>
                <a:ea typeface="ＭＳ ゴシック"/>
              </a:rPr>
              <a:t> button. The insertion point is now placed at the beginning of line 25.</a:t>
            </a:r>
          </a:p>
          <a:p>
            <a:pPr lvl="1" rtl="0">
              <a:buAutoNum type="arabicPeriod" startAt="3"/>
            </a:pPr>
            <a:r>
              <a:rPr lang="en-US" sz="2100" b="0" i="0" u="none" strike="noStrike" baseline="0" smtClean="0">
                <a:solidFill>
                  <a:srgbClr val="000000"/>
                </a:solidFill>
                <a:latin typeface="Segoe"/>
                <a:ea typeface="ＭＳ ゴシック"/>
              </a:rPr>
              <a:t>Click </a:t>
            </a:r>
            <a:r>
              <a:rPr lang="en-US" sz="2100" b="1" i="0" u="none" strike="noStrike" baseline="0" smtClean="0">
                <a:solidFill>
                  <a:srgbClr val="000000"/>
                </a:solidFill>
                <a:latin typeface="Segoe"/>
                <a:ea typeface="ＭＳ ゴシック"/>
              </a:rPr>
              <a:t>Breaks</a:t>
            </a:r>
            <a:r>
              <a:rPr lang="en-US" sz="2100" b="0" i="0" u="none" strike="noStrike" baseline="0" smtClean="0">
                <a:solidFill>
                  <a:srgbClr val="000000"/>
                </a:solidFill>
                <a:latin typeface="Segoe"/>
                <a:ea typeface="ＭＳ ゴシック"/>
              </a:rPr>
              <a:t> and insert a </a:t>
            </a:r>
            <a:r>
              <a:rPr lang="en-US" sz="2100" b="1" i="0" u="none" strike="noStrike" baseline="0" smtClean="0">
                <a:solidFill>
                  <a:srgbClr val="000000"/>
                </a:solidFill>
                <a:latin typeface="Segoe"/>
                <a:ea typeface="ＭＳ ゴシック"/>
              </a:rPr>
              <a:t>Next Page</a:t>
            </a:r>
            <a:r>
              <a:rPr lang="en-US" sz="2100" b="0" i="0" u="none" strike="noStrike" baseline="0" smtClean="0">
                <a:solidFill>
                  <a:srgbClr val="000000"/>
                </a:solidFill>
                <a:latin typeface="Segoe"/>
                <a:ea typeface="ＭＳ ゴシック"/>
              </a:rPr>
              <a:t> section beak. Notice that line 25 is now on page 2.</a:t>
            </a:r>
          </a:p>
          <a:p>
            <a:pPr lvl="1" rtl="0">
              <a:buAutoNum type="arabicPeriod" startAt="3"/>
            </a:pPr>
            <a:r>
              <a:rPr lang="en-US" sz="2100" b="0" i="0" u="none" strike="noStrike" baseline="0" smtClean="0">
                <a:solidFill>
                  <a:srgbClr val="000000"/>
                </a:solidFill>
                <a:latin typeface="Segoe"/>
                <a:ea typeface="ＭＳ ゴシック"/>
              </a:rPr>
              <a:t>The insertion point is resting on page 2 on line 25.</a:t>
            </a:r>
          </a:p>
          <a:p>
            <a:pPr lvl="1" rtl="0">
              <a:buAutoNum type="arabicPeriod" startAt="3"/>
            </a:pPr>
            <a:r>
              <a:rPr lang="en-US" sz="2100">
                <a:solidFill>
                  <a:srgbClr val="000000"/>
                </a:solidFill>
                <a:latin typeface="Segoe"/>
                <a:ea typeface="ＭＳ ゴシック"/>
              </a:rPr>
              <a:t>Click the </a:t>
            </a:r>
            <a:r>
              <a:rPr lang="en-US" sz="2100" b="1">
                <a:solidFill>
                  <a:srgbClr val="000000"/>
                </a:solidFill>
                <a:latin typeface="Segoe"/>
                <a:ea typeface="ＭＳ ゴシック"/>
              </a:rPr>
              <a:t>Line Numbers</a:t>
            </a:r>
            <a:r>
              <a:rPr lang="en-US" sz="2100">
                <a:solidFill>
                  <a:srgbClr val="000000"/>
                </a:solidFill>
                <a:latin typeface="Segoe"/>
                <a:ea typeface="ＭＳ ゴシック"/>
              </a:rPr>
              <a:t> to display the menu and select </a:t>
            </a:r>
            <a:r>
              <a:rPr lang="en-US" sz="2100" b="1">
                <a:solidFill>
                  <a:srgbClr val="000000"/>
                </a:solidFill>
                <a:latin typeface="Segoe"/>
                <a:ea typeface="ＭＳ ゴシック"/>
              </a:rPr>
              <a:t>Restart Each</a:t>
            </a:r>
            <a:r>
              <a:rPr lang="en-US" sz="2100">
                <a:solidFill>
                  <a:srgbClr val="000000"/>
                </a:solidFill>
                <a:latin typeface="Segoe"/>
                <a:ea typeface="ＭＳ ゴシック"/>
              </a:rPr>
              <a:t> </a:t>
            </a:r>
            <a:r>
              <a:rPr lang="en-US" sz="2100" b="1">
                <a:solidFill>
                  <a:srgbClr val="000000"/>
                </a:solidFill>
                <a:latin typeface="Segoe"/>
                <a:ea typeface="ＭＳ ゴシック"/>
              </a:rPr>
              <a:t>Section</a:t>
            </a:r>
            <a:r>
              <a:rPr lang="en-US" sz="2100">
                <a:solidFill>
                  <a:srgbClr val="000000"/>
                </a:solidFill>
                <a:latin typeface="Segoe"/>
                <a:ea typeface="ＭＳ ゴシック"/>
              </a:rPr>
              <a:t>. The line numbering begins at 1.</a:t>
            </a:r>
          </a:p>
          <a:p>
            <a:pPr lvl="1" rtl="0">
              <a:buAutoNum type="arabicPeriod" startAt="3"/>
            </a:pPr>
            <a:r>
              <a:rPr lang="en-US" sz="2100">
                <a:solidFill>
                  <a:srgbClr val="000000"/>
                </a:solidFill>
                <a:latin typeface="Segoe"/>
                <a:ea typeface="ＭＳ ゴシック"/>
              </a:rPr>
              <a:t> </a:t>
            </a:r>
            <a:r>
              <a:rPr lang="en-US" sz="2100" b="1">
                <a:solidFill>
                  <a:srgbClr val="000000"/>
                </a:solidFill>
                <a:latin typeface="Segoe"/>
                <a:ea typeface="ＭＳ ゴシック"/>
              </a:rPr>
              <a:t>SAVE</a:t>
            </a:r>
            <a:r>
              <a:rPr lang="en-US" sz="2100">
                <a:solidFill>
                  <a:srgbClr val="000000"/>
                </a:solidFill>
                <a:latin typeface="Segoe"/>
                <a:ea typeface="ＭＳ ゴシック"/>
              </a:rPr>
              <a:t> the document as </a:t>
            </a:r>
            <a:r>
              <a:rPr lang="en-US" sz="2100" b="1" i="1">
                <a:solidFill>
                  <a:srgbClr val="000000"/>
                </a:solidFill>
                <a:latin typeface="Segoe"/>
                <a:ea typeface="ＭＳ ゴシック"/>
              </a:rPr>
              <a:t>Relocation3 Proposal</a:t>
            </a:r>
            <a:r>
              <a:rPr lang="en-US" sz="2100">
                <a:solidFill>
                  <a:srgbClr val="000000"/>
                </a:solidFill>
                <a:latin typeface="Segoe"/>
                <a:ea typeface="ＭＳ ゴシック"/>
              </a:rPr>
              <a:t> in the lesson folder on your flash drive, and then </a:t>
            </a:r>
            <a:r>
              <a:rPr lang="en-US" sz="2100" b="1">
                <a:solidFill>
                  <a:srgbClr val="000000"/>
                </a:solidFill>
                <a:latin typeface="Segoe"/>
                <a:ea typeface="ＭＳ ゴシック"/>
              </a:rPr>
              <a:t>CLOSE</a:t>
            </a:r>
            <a:r>
              <a:rPr lang="en-US" sz="2100">
                <a:solidFill>
                  <a:srgbClr val="000000"/>
                </a:solidFill>
                <a:latin typeface="Segoe"/>
                <a:ea typeface="ＭＳ ゴシック"/>
              </a:rPr>
              <a:t> the file.</a:t>
            </a:r>
          </a:p>
          <a:p>
            <a:pPr lvl="0"/>
            <a:r>
              <a:rPr lang="en-US" sz="2100" b="1">
                <a:latin typeface="Segoe"/>
                <a:ea typeface="ＭＳ ゴシック"/>
              </a:rPr>
              <a:t>PAUSE. LEAVE</a:t>
            </a:r>
            <a:r>
              <a:rPr lang="en-US" sz="2100">
                <a:latin typeface="Segoe"/>
                <a:ea typeface="ＭＳ ゴシック"/>
              </a:rPr>
              <a:t> Word open to use in the next exercise.</a:t>
            </a:r>
          </a:p>
          <a:p>
            <a:pPr lvl="1" rtl="0">
              <a:buAutoNum type="arabicPeriod" startAt="3"/>
            </a:pPr>
            <a:endParaRPr lang="en-US" sz="2100"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2654453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Nonbreaking Space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OPEN</a:t>
            </a:r>
            <a:r>
              <a:rPr lang="en-US" b="0" i="0" u="none" strike="noStrike" baseline="0" smtClean="0">
                <a:latin typeface="Segoe"/>
                <a:ea typeface="ＭＳ ゴシック"/>
              </a:rPr>
              <a:t> the document </a:t>
            </a:r>
            <a:r>
              <a:rPr lang="en-US" b="1" i="1" u="none" strike="noStrike" baseline="0" smtClean="0">
                <a:latin typeface="Segoe"/>
                <a:ea typeface="ＭＳ ゴシック"/>
              </a:rPr>
              <a:t>Employment Offer Letter</a:t>
            </a:r>
            <a:r>
              <a:rPr lang="en-US" b="0" i="0" u="none" strike="noStrike" baseline="0" smtClean="0">
                <a:latin typeface="Segoe"/>
                <a:ea typeface="ＭＳ ゴシック"/>
              </a:rPr>
              <a:t> from the lesson folder.</a:t>
            </a:r>
          </a:p>
          <a:p>
            <a:pPr lvl="1" rtl="0"/>
            <a:r>
              <a:rPr lang="en-US" b="0" i="0" u="none" strike="noStrike" baseline="0" smtClean="0">
                <a:solidFill>
                  <a:srgbClr val="000000"/>
                </a:solidFill>
                <a:latin typeface="Segoe"/>
                <a:ea typeface="ＭＳ ゴシック"/>
              </a:rPr>
              <a:t>On the Home tab, in the Paragraph group, click the </a:t>
            </a:r>
            <a:r>
              <a:rPr lang="en-US" b="1" i="0" u="none" strike="noStrike" baseline="0" smtClean="0">
                <a:solidFill>
                  <a:srgbClr val="000000"/>
                </a:solidFill>
                <a:latin typeface="Segoe"/>
                <a:ea typeface="ＭＳ ゴシック"/>
              </a:rPr>
              <a:t>Show/Hide      </a:t>
            </a:r>
            <a:r>
              <a:rPr lang="en-US" b="0" i="0" u="none" strike="noStrike" baseline="0" smtClean="0">
                <a:solidFill>
                  <a:srgbClr val="000000"/>
                </a:solidFill>
                <a:latin typeface="Segoe"/>
                <a:ea typeface="ＭＳ ゴシック"/>
              </a:rPr>
              <a:t>button to display hidden marks on the page.</a:t>
            </a:r>
          </a:p>
          <a:p>
            <a:pPr lvl="1" rtl="0"/>
            <a:r>
              <a:rPr lang="en-US" b="0" i="0" u="none" strike="noStrike" baseline="0" smtClean="0">
                <a:solidFill>
                  <a:srgbClr val="000000"/>
                </a:solidFill>
                <a:latin typeface="Segoe"/>
                <a:ea typeface="ＭＳ ゴシック"/>
              </a:rPr>
              <a:t>In the first paragraph of the body of the letter at the end of the second line, the month and day are in two separate lines.</a:t>
            </a:r>
          </a:p>
          <a:p>
            <a:pPr lvl="1" rtl="0"/>
            <a:r>
              <a:rPr lang="en-US" b="0" i="0" u="none" strike="noStrike" baseline="0" smtClean="0">
                <a:solidFill>
                  <a:srgbClr val="000000"/>
                </a:solidFill>
                <a:latin typeface="Segoe"/>
                <a:ea typeface="ＭＳ ゴシック"/>
              </a:rPr>
              <a:t>Place your insertion point after the </a:t>
            </a:r>
            <a:r>
              <a:rPr lang="en-US" b="0" i="1" u="none" strike="noStrike" baseline="0" smtClean="0">
                <a:solidFill>
                  <a:srgbClr val="000000"/>
                </a:solidFill>
                <a:latin typeface="Segoe"/>
                <a:ea typeface="ＭＳ ゴシック"/>
              </a:rPr>
              <a:t>r</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November. </a:t>
            </a:r>
            <a:r>
              <a:rPr lang="en-US" b="0" i="0" u="none" strike="noStrike" baseline="0" smtClean="0">
                <a:solidFill>
                  <a:srgbClr val="000000"/>
                </a:solidFill>
                <a:latin typeface="Segoe"/>
                <a:ea typeface="ＭＳ ゴシック"/>
              </a:rPr>
              <a:t>Select the nonprinting space mark between </a:t>
            </a:r>
            <a:r>
              <a:rPr lang="en-US" b="0" i="1" u="none" strike="noStrike" baseline="0" smtClean="0">
                <a:solidFill>
                  <a:srgbClr val="000000"/>
                </a:solidFill>
                <a:latin typeface="Segoe"/>
                <a:ea typeface="ＭＳ ゴシック"/>
              </a:rPr>
              <a:t>“November.”</a:t>
            </a:r>
            <a:endParaRPr lang="en-US" b="0" i="0" u="none" strike="noStrike" baseline="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showh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2590800"/>
            <a:ext cx="368609" cy="359833"/>
          </a:xfrm>
          <a:prstGeom prst="rect">
            <a:avLst/>
          </a:prstGeom>
        </p:spPr>
      </p:pic>
    </p:spTree>
    <p:extLst>
      <p:ext uri="{BB962C8B-B14F-4D97-AF65-F5344CB8AC3E}">
        <p14:creationId xmlns:p14="http://schemas.microsoft.com/office/powerpoint/2010/main" val="101569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Nonbreaking Space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Insert</a:t>
            </a:r>
            <a:r>
              <a:rPr lang="en-US" b="0" i="0" u="none" strike="noStrike" baseline="0" smtClean="0">
                <a:solidFill>
                  <a:srgbClr val="000000"/>
                </a:solidFill>
                <a:latin typeface="Segoe"/>
                <a:ea typeface="ＭＳ ゴシック"/>
              </a:rPr>
              <a:t> tab, and in the Symbols group, click drop-down arrow on Symbols, and then click </a:t>
            </a:r>
            <a:r>
              <a:rPr lang="en-US" b="1" i="0" u="none" strike="noStrike" baseline="0" smtClean="0">
                <a:solidFill>
                  <a:srgbClr val="000000"/>
                </a:solidFill>
                <a:latin typeface="Segoe"/>
                <a:ea typeface="ＭＳ ゴシック"/>
              </a:rPr>
              <a:t>More</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Symbols</a:t>
            </a:r>
            <a:r>
              <a:rPr lang="en-US" b="0" i="0" u="none" strike="noStrike" baseline="0" smtClean="0">
                <a:solidFill>
                  <a:srgbClr val="000000"/>
                </a:solidFill>
                <a:latin typeface="Segoe"/>
                <a:ea typeface="ＭＳ ゴシック"/>
              </a:rPr>
              <a:t> to open the </a:t>
            </a:r>
            <a:r>
              <a:rPr lang="en-US" b="0" i="1" u="none" strike="noStrike" baseline="0" smtClean="0">
                <a:solidFill>
                  <a:srgbClr val="000000"/>
                </a:solidFill>
                <a:latin typeface="Segoe"/>
                <a:ea typeface="ＭＳ ゴシック"/>
              </a:rPr>
              <a:t>Symbols</a:t>
            </a:r>
            <a:r>
              <a:rPr lang="en-US" b="0" i="0" u="none" strike="noStrike" baseline="0" smtClean="0">
                <a:solidFill>
                  <a:srgbClr val="000000"/>
                </a:solidFill>
                <a:latin typeface="Segoe"/>
                <a:ea typeface="ＭＳ ゴシック"/>
              </a:rPr>
              <a:t> dialog box.</a:t>
            </a:r>
          </a:p>
          <a:p>
            <a:pPr lvl="1" rtl="0">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Special Characters</a:t>
            </a:r>
            <a:r>
              <a:rPr lang="en-US" b="0" i="0" u="none" strike="noStrike" baseline="0" smtClean="0">
                <a:solidFill>
                  <a:srgbClr val="000000"/>
                </a:solidFill>
                <a:latin typeface="Segoe"/>
                <a:ea typeface="ＭＳ ゴシック"/>
              </a:rPr>
              <a:t> tab, and then select the </a:t>
            </a:r>
            <a:r>
              <a:rPr lang="en-US" b="1" i="0" u="none" strike="noStrike" baseline="0" smtClean="0">
                <a:solidFill>
                  <a:srgbClr val="000000"/>
                </a:solidFill>
                <a:latin typeface="Segoe"/>
                <a:ea typeface="ＭＳ ゴシック"/>
              </a:rPr>
              <a:t>Nonbreaking Space</a:t>
            </a:r>
            <a:r>
              <a:rPr lang="en-US" b="0" i="0" u="none" strike="noStrike" baseline="0" smtClean="0">
                <a:solidFill>
                  <a:srgbClr val="000000"/>
                </a:solidFill>
                <a:latin typeface="Segoe"/>
                <a:ea typeface="ＭＳ ゴシック"/>
              </a:rPr>
              <a:t> option in the Character list. Click </a:t>
            </a:r>
            <a:r>
              <a:rPr lang="en-US" b="1" i="0" u="none" strike="noStrike" baseline="0" smtClean="0">
                <a:solidFill>
                  <a:srgbClr val="000000"/>
                </a:solidFill>
                <a:latin typeface="Segoe"/>
                <a:ea typeface="ＭＳ ゴシック"/>
              </a:rPr>
              <a:t>Insert</a:t>
            </a:r>
            <a:r>
              <a:rPr lang="en-US" b="0" i="0" u="none" strike="noStrike" baseline="0" smtClean="0">
                <a:solidFill>
                  <a:srgbClr val="000000"/>
                </a:solidFill>
                <a:latin typeface="Segoe"/>
                <a:ea typeface="ＭＳ ゴシック"/>
              </a:rPr>
              <a:t>, and then click </a:t>
            </a:r>
            <a:r>
              <a:rPr lang="en-US" b="1" i="0" u="none" strike="noStrike" baseline="0" smtClean="0">
                <a:solidFill>
                  <a:srgbClr val="000000"/>
                </a:solidFill>
                <a:latin typeface="Segoe"/>
                <a:ea typeface="ＭＳ ゴシック"/>
              </a:rPr>
              <a:t>Close</a:t>
            </a:r>
            <a:r>
              <a:rPr lang="en-US" b="0" i="0" u="none" strike="noStrike" baseline="0" smtClean="0">
                <a:solidFill>
                  <a:srgbClr val="000000"/>
                </a:solidFill>
                <a:latin typeface="Segoe"/>
                <a:ea typeface="ＭＳ ゴシック"/>
              </a:rPr>
              <a:t>. Inserting a nonbreaking space prevents the month and date from separating.</a:t>
            </a:r>
          </a:p>
          <a:p>
            <a:pPr lvl="1" rtl="0">
              <a:buAutoNum type="arabicPeriod" startAt="4"/>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Employment Confirmed</a:t>
            </a:r>
            <a:r>
              <a:rPr lang="en-US" b="0" i="0" u="none" strike="noStrike" baseline="0" smtClean="0">
                <a:solidFill>
                  <a:srgbClr val="000000"/>
                </a:solidFill>
                <a:latin typeface="Segoe"/>
                <a:ea typeface="ＭＳ ゴシック"/>
              </a:rPr>
              <a:t> in the lesson folder on your flash drive, and then </a:t>
            </a:r>
            <a:r>
              <a:rPr lang="en-US" b="1" i="0" u="none" strike="noStrike" baseline="0" smtClean="0">
                <a:solidFill>
                  <a:srgbClr val="000000"/>
                </a:solidFill>
                <a:latin typeface="Segoe"/>
                <a:ea typeface="ＭＳ ゴシック"/>
              </a:rPr>
              <a:t>CLOSE</a:t>
            </a:r>
            <a:r>
              <a:rPr lang="en-US" b="0" i="0" u="none" strike="noStrike" baseline="0" smtClean="0">
                <a:solidFill>
                  <a:srgbClr val="000000"/>
                </a:solidFill>
                <a:latin typeface="Segoe"/>
                <a:ea typeface="ＭＳ ゴシック"/>
              </a:rPr>
              <a:t> the file.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36448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Line Break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OPEN</a:t>
            </a:r>
            <a:r>
              <a:rPr lang="en-US" b="0" i="0" u="none" strike="noStrike" baseline="0" smtClean="0">
                <a:latin typeface="Segoe"/>
                <a:ea typeface="ＭＳ ゴシック"/>
              </a:rPr>
              <a:t> a blank document and turn on the Show/Hide.</a:t>
            </a:r>
          </a:p>
          <a:p>
            <a:pPr lvl="1" rtl="0"/>
            <a:r>
              <a:rPr lang="en-US" b="0" i="0" u="none" strike="noStrike" baseline="0" smtClean="0">
                <a:solidFill>
                  <a:srgbClr val="000000"/>
                </a:solidFill>
                <a:latin typeface="Segoe"/>
                <a:ea typeface="ＭＳ ゴシック"/>
              </a:rPr>
              <a:t>Type USA Health Resources.</a:t>
            </a:r>
          </a:p>
          <a:p>
            <a:pPr lvl="1" rtl="0"/>
            <a:r>
              <a:rPr lang="en-US" b="0" i="0" u="none" strike="noStrike" baseline="0" smtClean="0">
                <a:solidFill>
                  <a:srgbClr val="000000"/>
                </a:solidFill>
                <a:latin typeface="Segoe"/>
                <a:ea typeface="ＭＳ ゴシック"/>
              </a:rPr>
              <a:t>Press </a:t>
            </a:r>
            <a:r>
              <a:rPr lang="en-US" b="1" i="0" u="none" strike="noStrike" baseline="0" smtClean="0">
                <a:solidFill>
                  <a:srgbClr val="000000"/>
                </a:solidFill>
                <a:latin typeface="Segoe"/>
                <a:ea typeface="ＭＳ ゴシック"/>
              </a:rPr>
              <a:t>Shift+Enter</a:t>
            </a:r>
            <a:r>
              <a:rPr lang="en-US" b="0" i="0" u="none" strike="noStrike" baseline="0" smtClean="0">
                <a:solidFill>
                  <a:srgbClr val="000000"/>
                </a:solidFill>
                <a:latin typeface="Segoe"/>
                <a:ea typeface="ＭＳ ゴシック"/>
              </a:rPr>
              <a:t> to insert a line break. Notice the left arrow appears at the end of the line instead of the paragraph mark, and the insertion point is moved to the next line.</a:t>
            </a:r>
          </a:p>
          <a:p>
            <a:pPr lvl="1" rtl="0"/>
            <a:r>
              <a:rPr lang="en-US" b="0" i="0" u="none" strike="noStrike" baseline="0" smtClean="0">
                <a:solidFill>
                  <a:srgbClr val="000000"/>
                </a:solidFill>
                <a:latin typeface="Segoe"/>
                <a:ea typeface="ＭＳ ゴシック"/>
              </a:rPr>
              <a:t>Type Corporate Headquarters.</a:t>
            </a:r>
          </a:p>
          <a:p>
            <a:pPr lvl="1" rtl="0"/>
            <a:r>
              <a:rPr lang="en-US" b="0" i="0" u="none" strike="noStrike" baseline="0" smtClean="0">
                <a:solidFill>
                  <a:srgbClr val="000000"/>
                </a:solidFill>
                <a:latin typeface="Segoe"/>
                <a:ea typeface="ＭＳ ゴシック"/>
              </a:rPr>
              <a:t>Press </a:t>
            </a:r>
            <a:r>
              <a:rPr lang="en-US" b="1" i="0" u="none" strike="noStrike" baseline="0" smtClean="0">
                <a:solidFill>
                  <a:srgbClr val="000000"/>
                </a:solidFill>
                <a:latin typeface="Segoe"/>
                <a:ea typeface="ＭＳ ゴシック"/>
              </a:rPr>
              <a:t>Shift+Enter</a:t>
            </a:r>
            <a:r>
              <a:rPr lang="en-US" b="0" i="0" u="none" strike="noStrike" baseline="0" smtClean="0">
                <a:solidFill>
                  <a:srgbClr val="000000"/>
                </a:solidFill>
                <a:latin typeface="Segoe"/>
                <a:ea typeface="ＭＳ ゴシック"/>
              </a:rPr>
              <a:t> to insert a line break.</a:t>
            </a:r>
          </a:p>
          <a:p>
            <a:pPr lvl="1" rtl="0"/>
            <a:r>
              <a:rPr lang="en-US" b="0" i="0" u="none" strike="noStrike" baseline="0" smtClean="0">
                <a:solidFill>
                  <a:srgbClr val="000000"/>
                </a:solidFill>
                <a:latin typeface="Segoe"/>
                <a:ea typeface="ＭＳ ゴシック"/>
              </a:rPr>
              <a:t>Type Relocation Proposal.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284636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Line Break</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Press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Segoe"/>
                <a:ea typeface="ＭＳ ゴシック"/>
              </a:rPr>
              <a:t>. Notice a paragraph mark appears at the end of this line indicating the start of a new paragraph.</a:t>
            </a:r>
          </a:p>
          <a:p>
            <a:pPr lvl="1" rtl="0">
              <a:buAutoNum type="arabicPeriod" startAt="6"/>
            </a:pPr>
            <a:r>
              <a:rPr lang="en-US" b="0" i="0" u="none" strike="noStrike" baseline="0" smtClean="0">
                <a:solidFill>
                  <a:srgbClr val="000000"/>
                </a:solidFill>
                <a:latin typeface="Segoe"/>
                <a:ea typeface="ＭＳ ゴシック"/>
              </a:rPr>
              <a:t>Place the insertion point in the second heading, and then center. Notice how all lines move together. Change the alignment to align right then to align left, then center.</a:t>
            </a:r>
          </a:p>
          <a:p>
            <a:pPr lvl="1" rtl="0">
              <a:buAutoNum type="arabicPeriod" startAt="6"/>
            </a:pP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Title with Line Breaks</a:t>
            </a:r>
            <a:r>
              <a:rPr lang="en-US" b="0" i="0" u="none" strike="noStrike" baseline="0" smtClean="0">
                <a:solidFill>
                  <a:srgbClr val="000000"/>
                </a:solidFill>
                <a:latin typeface="Segoe"/>
                <a:ea typeface="ＭＳ ゴシック"/>
              </a:rPr>
              <a:t> in the lesson folder on your flash drive, and then </a:t>
            </a:r>
            <a:r>
              <a:rPr lang="en-US" b="1" i="0" u="none" strike="noStrike" baseline="0" smtClean="0">
                <a:solidFill>
                  <a:srgbClr val="000000"/>
                </a:solidFill>
                <a:latin typeface="Segoe"/>
                <a:ea typeface="ＭＳ ゴシック"/>
              </a:rPr>
              <a:t>CLOSE</a:t>
            </a:r>
            <a:r>
              <a:rPr lang="en-US" b="0" i="0" u="none" strike="noStrike" baseline="0" smtClean="0">
                <a:solidFill>
                  <a:srgbClr val="000000"/>
                </a:solidFill>
                <a:latin typeface="Segoe"/>
                <a:ea typeface="ＭＳ ゴシック"/>
              </a:rPr>
              <a:t> the file.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Word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3423994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Turn on Widow/Orphan Control</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OPEN</a:t>
            </a:r>
            <a:r>
              <a:rPr lang="en-US" b="0" i="0" u="none" strike="noStrike" baseline="0" smtClean="0">
                <a:latin typeface="Segoe"/>
                <a:ea typeface="ＭＳ ゴシック"/>
              </a:rPr>
              <a:t> the </a:t>
            </a:r>
            <a:r>
              <a:rPr lang="en-US" b="1" i="1" u="none" strike="noStrike" baseline="0" smtClean="0">
                <a:latin typeface="Segoe"/>
                <a:ea typeface="ＭＳ ゴシック"/>
              </a:rPr>
              <a:t>Checking</a:t>
            </a:r>
            <a:r>
              <a:rPr lang="en-US" b="0" i="0" u="none" strike="noStrike" baseline="0" smtClean="0">
                <a:latin typeface="Segoe"/>
                <a:ea typeface="ＭＳ ゴシック"/>
              </a:rPr>
              <a:t> document from the data files for this lesson.</a:t>
            </a:r>
          </a:p>
          <a:p>
            <a:pPr lvl="1" rtl="0"/>
            <a:r>
              <a:rPr lang="en-US" b="0" i="0" u="none" strike="noStrike" baseline="0" smtClean="0">
                <a:solidFill>
                  <a:srgbClr val="000000"/>
                </a:solidFill>
                <a:latin typeface="Segoe"/>
                <a:ea typeface="ＭＳ ゴシック"/>
              </a:rPr>
              <a:t>Scroll to the top of page 2 and notice the widow </a:t>
            </a:r>
            <a:r>
              <a:rPr lang="en-US" b="0" i="1" u="none" strike="noStrike" baseline="0" smtClean="0">
                <a:solidFill>
                  <a:srgbClr val="000000"/>
                </a:solidFill>
                <a:latin typeface="Segoe"/>
                <a:ea typeface="ＭＳ ゴシック"/>
              </a:rPr>
              <a:t>experience . . . </a:t>
            </a:r>
            <a:r>
              <a:rPr lang="en-US" b="0" i="0" u="none" strike="noStrike" baseline="0" smtClean="0">
                <a:solidFill>
                  <a:srgbClr val="000000"/>
                </a:solidFill>
                <a:latin typeface="Segoe"/>
                <a:ea typeface="ＭＳ ゴシック"/>
              </a:rPr>
              <a:t>at the top of the page.</a:t>
            </a:r>
          </a:p>
          <a:p>
            <a:pPr lvl="1" rtl="0"/>
            <a:r>
              <a:rPr lang="en-US" b="0" i="0" u="none" strike="noStrike" baseline="0" smtClean="0">
                <a:solidFill>
                  <a:srgbClr val="000000"/>
                </a:solidFill>
                <a:latin typeface="Segoe"/>
                <a:ea typeface="ＭＳ ゴシック"/>
              </a:rPr>
              <a:t>On page 1 of the document, place the insertion point anywhere in the paragraph under </a:t>
            </a:r>
            <a:r>
              <a:rPr lang="en-US" b="0" i="1" u="none" strike="noStrike" baseline="0" smtClean="0">
                <a:solidFill>
                  <a:srgbClr val="000000"/>
                </a:solidFill>
                <a:latin typeface="Segoe"/>
                <a:ea typeface="ＭＳ ゴシック"/>
              </a:rPr>
              <a:t>Preferred Checking</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On the Home</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tab, in the Paragraph group, click the dialog box</a:t>
            </a:r>
            <a:r>
              <a:rPr lang="en-US" b="0" i="0" u="none" strike="noStrike" baseline="0" smtClean="0">
                <a:solidFill>
                  <a:prstClr val="black"/>
                </a:solidFill>
                <a:latin typeface="Segoe"/>
                <a:ea typeface="ＭＳ ゴシック"/>
              </a:rPr>
              <a:t> </a:t>
            </a:r>
            <a:r>
              <a:rPr lang="en-US" b="0" i="0" u="none" strike="noStrike" baseline="0" smtClean="0">
                <a:solidFill>
                  <a:srgbClr val="000000"/>
                </a:solidFill>
                <a:latin typeface="Segoe"/>
                <a:ea typeface="ＭＳ ゴシック"/>
              </a:rPr>
              <a:t>launcher</a:t>
            </a:r>
            <a:r>
              <a:rPr lang="en-US" b="0" i="0" u="none" strike="noStrike" baseline="0" smtClean="0">
                <a:solidFill>
                  <a:prstClr val="black"/>
                </a:solidFill>
                <a:latin typeface="Times New Roman"/>
                <a:ea typeface="ＭＳ ゴシック"/>
              </a:rPr>
              <a:t>.</a:t>
            </a:r>
            <a:r>
              <a:rPr lang="en-US" b="0" i="0" u="none" strike="noStrike" baseline="0" smtClean="0">
                <a:solidFill>
                  <a:srgbClr val="000000"/>
                </a:solidFill>
                <a:latin typeface="Segoe"/>
                <a:ea typeface="ＭＳ ゴシック"/>
              </a:rPr>
              <a:t> The </a:t>
            </a:r>
            <a:r>
              <a:rPr lang="en-US" b="0" i="1" u="none" strike="noStrike" baseline="0" smtClean="0">
                <a:solidFill>
                  <a:srgbClr val="000000"/>
                </a:solidFill>
                <a:latin typeface="Segoe"/>
                <a:ea typeface="ＭＳ ゴシック"/>
              </a:rPr>
              <a:t>Paragraph</a:t>
            </a:r>
            <a:r>
              <a:rPr lang="en-US" b="0" i="0" u="none" strike="noStrike" baseline="0" smtClean="0">
                <a:solidFill>
                  <a:srgbClr val="000000"/>
                </a:solidFill>
                <a:latin typeface="Segoe"/>
                <a:ea typeface="ＭＳ ゴシック"/>
              </a:rPr>
              <a:t> dialog box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968873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Turn on Widow/Orphan Control</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Line and Page </a:t>
            </a:r>
            <a:br>
              <a:rPr lang="en-US" b="1"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Breaks</a:t>
            </a:r>
            <a:r>
              <a:rPr lang="en-US" b="0" i="0" u="none" strike="noStrike" baseline="0" smtClean="0">
                <a:solidFill>
                  <a:srgbClr val="000000"/>
                </a:solidFill>
                <a:latin typeface="Segoe"/>
                <a:ea typeface="ＭＳ ゴシック"/>
              </a:rPr>
              <a:t> tab, as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at right.</a:t>
            </a:r>
          </a:p>
          <a:p>
            <a:pPr lvl="1" rtl="0">
              <a:buAutoNum type="arabicPeriod" startAt="4"/>
            </a:pPr>
            <a:r>
              <a:rPr lang="en-US" b="0" i="0" u="none" strike="noStrike" baseline="0" smtClean="0">
                <a:solidFill>
                  <a:srgbClr val="000000"/>
                </a:solidFill>
                <a:latin typeface="Segoe"/>
                <a:ea typeface="ＭＳ ゴシック"/>
              </a:rPr>
              <a:t>In the Pagination section,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click the check box to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Widow/Orphan </a:t>
            </a:r>
            <a:br>
              <a:rPr lang="en-US" b="1"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Control</a:t>
            </a:r>
            <a:r>
              <a:rPr lang="en-US" b="0" i="0" u="none" strike="noStrike" baseline="0" smtClean="0">
                <a:solidFill>
                  <a:srgbClr val="000000"/>
                </a:solidFill>
                <a:latin typeface="Segoe"/>
                <a:ea typeface="ＭＳ ゴシック"/>
              </a:rPr>
              <a:t>; then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Notice that another line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of the paragraph moves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to the second page.</a:t>
            </a:r>
          </a:p>
          <a:p>
            <a:pPr lvl="1" rtl="0">
              <a:buAutoNum type="arabicPeriod" startAt="4"/>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br>
              <a:rPr lang="en-US" b="0" i="0" u="none" strike="noStrike" baseline="0" smtClean="0">
                <a:solidFill>
                  <a:srgbClr val="000000"/>
                </a:solidFill>
                <a:latin typeface="Segoe"/>
                <a:ea typeface="ＭＳ ゴシック"/>
              </a:rPr>
            </a:br>
            <a:r>
              <a:rPr lang="en-US" b="1" i="1" u="none" strike="noStrike" baseline="0" smtClean="0">
                <a:solidFill>
                  <a:srgbClr val="000000"/>
                </a:solidFill>
                <a:latin typeface="Segoe"/>
                <a:ea typeface="ＭＳ ゴシック"/>
              </a:rPr>
              <a:t>Checking Choices</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cs typeface="Segoe"/>
              </a:rPr>
              <a:t>PAUSE. LEAVE</a:t>
            </a:r>
            <a:r>
              <a:rPr lang="en-US" b="0" i="0" u="none" strike="noStrike" baseline="0" smtClean="0">
                <a:latin typeface="Segoe"/>
                <a:ea typeface="ＭＳ ゴシック"/>
                <a:cs typeface="Segoe"/>
              </a:rPr>
              <a:t> </a:t>
            </a:r>
            <a:r>
              <a:rPr lang="en-US" b="0" i="0" u="none" strike="noStrike" baseline="0" smtClean="0">
                <a:latin typeface="Segoe"/>
                <a:ea typeface="ＭＳ ゴシック"/>
              </a:rPr>
              <a:t>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0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1524001"/>
            <a:ext cx="3995224" cy="3538166"/>
          </a:xfrm>
          <a:prstGeom prst="rect">
            <a:avLst/>
          </a:prstGeom>
        </p:spPr>
      </p:pic>
    </p:spTree>
    <p:extLst>
      <p:ext uri="{BB962C8B-B14F-4D97-AF65-F5344CB8AC3E}">
        <p14:creationId xmlns:p14="http://schemas.microsoft.com/office/powerpoint/2010/main" val="1890887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Keep Lines Together</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Place the insertion point anywhere in the two-lines</a:t>
            </a:r>
            <a:r>
              <a:rPr lang="en-US" b="1" i="0"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under </a:t>
            </a:r>
            <a:r>
              <a:rPr lang="en-US" b="0" i="1" u="none" strike="noStrike" baseline="0" smtClean="0">
                <a:solidFill>
                  <a:srgbClr val="000000"/>
                </a:solidFill>
                <a:latin typeface="Segoe"/>
                <a:ea typeface="ＭＳ ゴシック"/>
              </a:rPr>
              <a:t>Preferred Checking</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In the Home tab, in the Paragraph group, click the dialog box</a:t>
            </a:r>
            <a:r>
              <a:rPr lang="en-US" b="0" i="0" u="none" strike="noStrike" baseline="0" smtClean="0">
                <a:solidFill>
                  <a:prstClr val="black"/>
                </a:solidFill>
                <a:latin typeface="Segoe"/>
                <a:ea typeface="ＭＳ ゴシック"/>
              </a:rPr>
              <a:t> </a:t>
            </a:r>
            <a:r>
              <a:rPr lang="en-US" b="0" i="0" u="none" strike="noStrike" baseline="0" smtClean="0">
                <a:solidFill>
                  <a:srgbClr val="000000"/>
                </a:solidFill>
                <a:latin typeface="Segoe"/>
                <a:ea typeface="ＭＳ ゴシック"/>
              </a:rPr>
              <a:t>launcher. The </a:t>
            </a:r>
            <a:r>
              <a:rPr lang="en-US" b="0" i="1" u="none" strike="noStrike" baseline="0" smtClean="0">
                <a:solidFill>
                  <a:srgbClr val="000000"/>
                </a:solidFill>
                <a:latin typeface="Segoe"/>
                <a:ea typeface="ＭＳ ゴシック"/>
              </a:rPr>
              <a:t>Paragraph</a:t>
            </a:r>
            <a:r>
              <a:rPr lang="en-US" b="0" i="0" u="none" strike="noStrike" baseline="0" smtClean="0">
                <a:solidFill>
                  <a:srgbClr val="000000"/>
                </a:solidFill>
                <a:latin typeface="Segoe"/>
                <a:ea typeface="ＭＳ ゴシック"/>
              </a:rPr>
              <a:t> dialog box appears.</a:t>
            </a:r>
          </a:p>
          <a:p>
            <a:pPr lvl="1" rtl="0"/>
            <a:r>
              <a:rPr lang="en-US" b="0" i="0" u="none" strike="noStrike" baseline="0" smtClean="0">
                <a:solidFill>
                  <a:srgbClr val="000000"/>
                </a:solidFill>
                <a:latin typeface="Segoe"/>
                <a:ea typeface="ＭＳ ゴシック"/>
              </a:rPr>
              <a:t>On the Line and Page Breaks tab, in the Pagination section, click to select the </a:t>
            </a:r>
            <a:r>
              <a:rPr lang="en-US" b="1" i="0" u="none" strike="noStrike" baseline="0" smtClean="0">
                <a:solidFill>
                  <a:srgbClr val="000000"/>
                </a:solidFill>
                <a:latin typeface="Segoe"/>
                <a:ea typeface="ＭＳ ゴシック"/>
              </a:rPr>
              <a:t>Keep Lines</a:t>
            </a:r>
            <a:r>
              <a:rPr lang="en-US" b="1"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Together</a:t>
            </a:r>
            <a:r>
              <a:rPr lang="en-US" b="0" i="0" u="none" strike="noStrike" baseline="0" smtClean="0">
                <a:solidFill>
                  <a:srgbClr val="000000"/>
                </a:solidFill>
                <a:latin typeface="Segoe"/>
                <a:ea typeface="ＭＳ ゴシック"/>
              </a:rPr>
              <a:t> box; then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Notice that the two lines that were at the bottom of page one moved to page 2.</a:t>
            </a:r>
          </a:p>
          <a:p>
            <a:pPr lvl="1"/>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with the same filename in the lesson folder on your flash drive.</a:t>
            </a:r>
          </a:p>
          <a:p>
            <a:pPr lvl="0"/>
            <a:r>
              <a:rPr lang="en-US" b="1">
                <a:latin typeface="Segoe"/>
                <a:ea typeface="ＭＳ ゴシック"/>
              </a:rPr>
              <a:t>PAUSE</a:t>
            </a:r>
            <a:r>
              <a:rPr lang="en-US" b="1">
                <a:latin typeface="Times New Roman"/>
                <a:ea typeface="ＭＳ ゴシック"/>
              </a:rPr>
              <a:t>.</a:t>
            </a:r>
            <a:r>
              <a:rPr lang="en-US" b="1">
                <a:latin typeface="Segoe"/>
                <a:ea typeface="ＭＳ ゴシック"/>
              </a:rPr>
              <a:t> LEAVE</a:t>
            </a:r>
            <a:r>
              <a:rPr lang="en-US">
                <a:latin typeface="Segoe"/>
                <a:ea typeface="ＭＳ ゴシック"/>
              </a:rPr>
              <a:t> the document open to use in the next exercise.</a:t>
            </a:r>
          </a:p>
          <a:p>
            <a:pPr lvl="1" rtl="0"/>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416922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Keep Two Paragraphs on the Same Page</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USE</a:t>
            </a:r>
            <a:r>
              <a:rPr lang="en-US" sz="2100" b="0" i="0" u="none" strike="noStrike" baseline="0" smtClean="0">
                <a:latin typeface="Segoe"/>
                <a:ea typeface="ＭＳ ゴシック"/>
              </a:rPr>
              <a:t> the document that is open from the previous exercise.</a:t>
            </a:r>
          </a:p>
          <a:p>
            <a:pPr lvl="1" rtl="0"/>
            <a:r>
              <a:rPr lang="en-US" sz="2100" b="0" i="0" u="none" strike="noStrike" baseline="0" smtClean="0">
                <a:solidFill>
                  <a:srgbClr val="000000"/>
                </a:solidFill>
                <a:latin typeface="Segoe"/>
                <a:ea typeface="ＭＳ ゴシック"/>
              </a:rPr>
              <a:t>Place the insertion point in the </a:t>
            </a:r>
            <a:r>
              <a:rPr lang="en-US" sz="2100" b="0" i="1" u="none" strike="noStrike" baseline="0" smtClean="0">
                <a:solidFill>
                  <a:srgbClr val="000000"/>
                </a:solidFill>
                <a:latin typeface="Segoe"/>
                <a:ea typeface="ＭＳ ゴシック"/>
              </a:rPr>
              <a:t>Preferred Checking</a:t>
            </a:r>
            <a:r>
              <a:rPr lang="en-US" sz="2100" b="0" i="0" u="none" strike="noStrike" baseline="0" smtClean="0">
                <a:solidFill>
                  <a:srgbClr val="000000"/>
                </a:solidFill>
                <a:latin typeface="Segoe"/>
                <a:ea typeface="ＭＳ ゴシック"/>
              </a:rPr>
              <a:t> heading.</a:t>
            </a:r>
          </a:p>
          <a:p>
            <a:pPr lvl="1" rtl="0"/>
            <a:r>
              <a:rPr lang="en-US" sz="2100" b="0" i="0" u="none" strike="noStrike" baseline="0" smtClean="0">
                <a:solidFill>
                  <a:srgbClr val="000000"/>
                </a:solidFill>
                <a:latin typeface="Segoe"/>
                <a:ea typeface="ＭＳ ゴシック"/>
              </a:rPr>
              <a:t>Launch the </a:t>
            </a:r>
            <a:r>
              <a:rPr lang="en-US" sz="2100" b="1" i="0" u="none" strike="noStrike" baseline="0" smtClean="0">
                <a:solidFill>
                  <a:srgbClr val="000000"/>
                </a:solidFill>
                <a:latin typeface="Segoe"/>
                <a:ea typeface="ＭＳ ゴシック"/>
              </a:rPr>
              <a:t>Paragraph</a:t>
            </a:r>
            <a:r>
              <a:rPr lang="en-US" sz="2100" b="0" i="0" u="none" strike="noStrike" baseline="0" smtClean="0">
                <a:solidFill>
                  <a:srgbClr val="000000"/>
                </a:solidFill>
                <a:latin typeface="Segoe"/>
                <a:ea typeface="ＭＳ ゴシック"/>
              </a:rPr>
              <a:t> dialog</a:t>
            </a:r>
            <a:r>
              <a:rPr lang="en-US" sz="2100" b="0" i="0" u="none" strike="noStrike" baseline="0" smtClean="0">
                <a:solidFill>
                  <a:prstClr val="black"/>
                </a:solidFill>
                <a:latin typeface="Segoe"/>
                <a:ea typeface="ＭＳ ゴシック"/>
              </a:rPr>
              <a:t> </a:t>
            </a:r>
            <a:r>
              <a:rPr lang="en-US" sz="2100" b="0" i="0" u="none" strike="noStrike" baseline="0" smtClean="0">
                <a:solidFill>
                  <a:srgbClr val="000000"/>
                </a:solidFill>
                <a:latin typeface="Segoe"/>
                <a:ea typeface="ＭＳ ゴシック"/>
              </a:rPr>
              <a:t>box. The </a:t>
            </a:r>
            <a:r>
              <a:rPr lang="en-US" sz="2100" b="0" i="1" u="none" strike="noStrike" baseline="0" smtClean="0">
                <a:solidFill>
                  <a:srgbClr val="000000"/>
                </a:solidFill>
                <a:latin typeface="Segoe"/>
                <a:ea typeface="ＭＳ ゴシック"/>
              </a:rPr>
              <a:t>Paragraph</a:t>
            </a:r>
            <a:r>
              <a:rPr lang="en-US" sz="2100" b="0" i="0" u="none" strike="noStrike" baseline="0" smtClean="0">
                <a:solidFill>
                  <a:srgbClr val="000000"/>
                </a:solidFill>
                <a:latin typeface="Segoe"/>
                <a:ea typeface="ＭＳ ゴシック"/>
              </a:rPr>
              <a:t> dialog box appears.</a:t>
            </a:r>
          </a:p>
          <a:p>
            <a:pPr lvl="1"/>
            <a:r>
              <a:rPr lang="en-US" sz="2100">
                <a:solidFill>
                  <a:srgbClr val="000000"/>
                </a:solidFill>
                <a:latin typeface="Segoe"/>
                <a:ea typeface="ＭＳ ゴシック"/>
              </a:rPr>
              <a:t>On the Line and Page Breaks tab, in the Pagination section, click to select the </a:t>
            </a:r>
            <a:r>
              <a:rPr lang="en-US" sz="2100" b="1">
                <a:solidFill>
                  <a:srgbClr val="000000"/>
                </a:solidFill>
                <a:latin typeface="Segoe"/>
                <a:ea typeface="ＭＳ ゴシック"/>
              </a:rPr>
              <a:t>Keep with Next</a:t>
            </a:r>
            <a:r>
              <a:rPr lang="en-US" sz="2100">
                <a:solidFill>
                  <a:srgbClr val="000000"/>
                </a:solidFill>
                <a:latin typeface="Segoe"/>
                <a:ea typeface="ＭＳ ゴシック"/>
              </a:rPr>
              <a:t> box; then click </a:t>
            </a:r>
            <a:r>
              <a:rPr lang="en-US" sz="2100" b="1">
                <a:solidFill>
                  <a:srgbClr val="000000"/>
                </a:solidFill>
                <a:latin typeface="Segoe"/>
                <a:ea typeface="ＭＳ ゴシック"/>
              </a:rPr>
              <a:t>OK</a:t>
            </a:r>
            <a:r>
              <a:rPr lang="en-US" sz="2100">
                <a:solidFill>
                  <a:srgbClr val="000000"/>
                </a:solidFill>
                <a:latin typeface="Segoe"/>
                <a:ea typeface="ＭＳ ゴシック"/>
              </a:rPr>
              <a:t>. Notice that the two paragraphs (the heading and paragraph that follows) are together and have moved to page 2.</a:t>
            </a:r>
          </a:p>
          <a:p>
            <a:pPr lvl="1"/>
            <a:r>
              <a:rPr lang="en-US" sz="2100">
                <a:solidFill>
                  <a:srgbClr val="000000"/>
                </a:solidFill>
                <a:latin typeface="Segoe"/>
                <a:ea typeface="ＭＳ ゴシック"/>
              </a:rPr>
              <a:t> </a:t>
            </a:r>
            <a:r>
              <a:rPr lang="en-US" sz="2100" b="1">
                <a:solidFill>
                  <a:srgbClr val="000000"/>
                </a:solidFill>
                <a:latin typeface="Segoe"/>
                <a:ea typeface="ＭＳ ゴシック"/>
              </a:rPr>
              <a:t>SAVE</a:t>
            </a:r>
            <a:r>
              <a:rPr lang="en-US" sz="2100">
                <a:solidFill>
                  <a:srgbClr val="000000"/>
                </a:solidFill>
                <a:latin typeface="Segoe"/>
                <a:ea typeface="ＭＳ ゴシック"/>
              </a:rPr>
              <a:t> the document with the same filename in the lesson folder on your flash drive.</a:t>
            </a:r>
          </a:p>
          <a:p>
            <a:pPr lvl="0"/>
            <a:r>
              <a:rPr lang="en-US" sz="2100" b="1">
                <a:latin typeface="Segoe"/>
                <a:ea typeface="ＭＳ ゴシック"/>
              </a:rPr>
              <a:t>PAUSE. LEAVE</a:t>
            </a:r>
            <a:r>
              <a:rPr lang="en-US" sz="2100">
                <a:latin typeface="Segoe"/>
                <a:ea typeface="ＭＳ ゴシック"/>
              </a:rPr>
              <a:t> the document open to use in the next exercise.</a:t>
            </a:r>
          </a:p>
          <a:p>
            <a:pPr lvl="1" rtl="0"/>
            <a:endParaRPr lang="en-US" sz="2100"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18585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Margins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In the Page Setup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group, click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drop-down arrow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to display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Margins menu.</a:t>
            </a:r>
          </a:p>
          <a:p>
            <a:pPr lvl="1" rtl="0">
              <a:buAutoNum type="arabicPeriod" startAt="3"/>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Custom</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1" i="0" u="none" strike="noStrike" baseline="0" smtClean="0">
                <a:solidFill>
                  <a:srgbClr val="000000"/>
                </a:solidFill>
                <a:latin typeface="Segoe"/>
                <a:ea typeface="ＭＳ ゴシック"/>
              </a:rPr>
              <a:t>Margins </a:t>
            </a:r>
            <a:r>
              <a:rPr lang="en-US" b="0" i="0" u="none" strike="noStrike" baseline="0" smtClean="0">
                <a:solidFill>
                  <a:srgbClr val="000000"/>
                </a:solidFill>
                <a:latin typeface="Segoe"/>
                <a:ea typeface="ＭＳ ゴシック"/>
              </a:rPr>
              <a:t>to open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a:t>
            </a:r>
            <a:r>
              <a:rPr lang="en-US" b="0" i="1" u="none" strike="noStrike" baseline="0" smtClean="0">
                <a:solidFill>
                  <a:srgbClr val="000000"/>
                </a:solidFill>
                <a:latin typeface="Segoe"/>
                <a:ea typeface="ＭＳ ゴシック"/>
              </a:rPr>
              <a:t>Page Setup</a:t>
            </a:r>
            <a:r>
              <a:rPr lang="en-US" b="0" i="0" u="none" strike="noStrike" baseline="0" smtClean="0">
                <a:solidFill>
                  <a:srgbClr val="000000"/>
                </a:solidFill>
                <a:latin typeface="Segoe"/>
                <a:ea typeface="ＭＳ ゴシック"/>
              </a:rPr>
              <a: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dialog box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5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067" y="1600200"/>
            <a:ext cx="4359032" cy="4400645"/>
          </a:xfrm>
          <a:prstGeom prst="rect">
            <a:avLst/>
          </a:prstGeom>
        </p:spPr>
      </p:pic>
    </p:spTree>
    <p:extLst>
      <p:ext uri="{BB962C8B-B14F-4D97-AF65-F5344CB8AC3E}">
        <p14:creationId xmlns:p14="http://schemas.microsoft.com/office/powerpoint/2010/main" val="4044645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Force a Paragraph to the Top of a Page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before the </a:t>
            </a:r>
            <a:r>
              <a:rPr lang="en-US" b="0" i="1" u="none" strike="noStrike" baseline="0" smtClean="0">
                <a:solidFill>
                  <a:srgbClr val="000000"/>
                </a:solidFill>
                <a:latin typeface="Segoe"/>
                <a:ea typeface="ＭＳ ゴシック"/>
              </a:rPr>
              <a:t>S</a:t>
            </a:r>
            <a:r>
              <a:rPr lang="en-US" b="0" i="0" u="none" strike="noStrike" baseline="0" smtClean="0">
                <a:solidFill>
                  <a:srgbClr val="000000"/>
                </a:solidFill>
                <a:latin typeface="Segoe"/>
                <a:ea typeface="ＭＳ ゴシック"/>
              </a:rPr>
              <a:t> in the </a:t>
            </a:r>
            <a:r>
              <a:rPr lang="en-US" b="0" i="1" u="none" strike="noStrike" baseline="0" smtClean="0">
                <a:solidFill>
                  <a:srgbClr val="000000"/>
                </a:solidFill>
                <a:latin typeface="Segoe"/>
                <a:ea typeface="ＭＳ ゴシック"/>
              </a:rPr>
              <a:t>Senior Preferred Checking</a:t>
            </a:r>
            <a:r>
              <a:rPr lang="en-US" b="0" i="0" u="none" strike="noStrike" baseline="0" smtClean="0">
                <a:solidFill>
                  <a:srgbClr val="000000"/>
                </a:solidFill>
                <a:latin typeface="Segoe"/>
                <a:ea typeface="ＭＳ ゴシック"/>
              </a:rPr>
              <a:t> heading.</a:t>
            </a:r>
          </a:p>
          <a:p>
            <a:pPr lvl="1" rtl="0"/>
            <a:r>
              <a:rPr lang="en-US" b="0" i="0" u="none" strike="noStrike" baseline="0" smtClean="0">
                <a:solidFill>
                  <a:srgbClr val="000000"/>
                </a:solidFill>
                <a:latin typeface="Segoe"/>
                <a:ea typeface="ＭＳ ゴシック"/>
              </a:rPr>
              <a:t>On the Home tab, in the Paragraph group, click the dialog</a:t>
            </a:r>
            <a:r>
              <a:rPr lang="en-US" b="0" i="0" u="none" strike="noStrike" baseline="0" smtClean="0">
                <a:solidFill>
                  <a:prstClr val="black"/>
                </a:solidFill>
                <a:latin typeface="Segoe"/>
                <a:ea typeface="ＭＳ ゴシック"/>
              </a:rPr>
              <a:t> </a:t>
            </a:r>
            <a:r>
              <a:rPr lang="en-US" b="0" i="0" u="none" strike="noStrike" baseline="0" smtClean="0">
                <a:solidFill>
                  <a:srgbClr val="000000"/>
                </a:solidFill>
                <a:latin typeface="Segoe"/>
                <a:ea typeface="ＭＳ ゴシック"/>
              </a:rPr>
              <a:t>box</a:t>
            </a:r>
            <a:r>
              <a:rPr lang="en-US" b="0" i="0" u="none" strike="noStrike" baseline="0" smtClean="0">
                <a:solidFill>
                  <a:prstClr val="black"/>
                </a:solidFill>
                <a:latin typeface="Segoe"/>
                <a:ea typeface="ＭＳ ゴシック"/>
              </a:rPr>
              <a:t> </a:t>
            </a:r>
            <a:r>
              <a:rPr lang="en-US" b="0" i="0" u="none" strike="noStrike" baseline="0" smtClean="0">
                <a:solidFill>
                  <a:srgbClr val="000000"/>
                </a:solidFill>
                <a:latin typeface="Segoe"/>
                <a:ea typeface="ＭＳ ゴシック"/>
              </a:rPr>
              <a:t>launcher. The </a:t>
            </a:r>
            <a:r>
              <a:rPr lang="en-US" b="0" i="1" u="none" strike="noStrike" baseline="0" smtClean="0">
                <a:solidFill>
                  <a:srgbClr val="000000"/>
                </a:solidFill>
                <a:latin typeface="Segoe"/>
                <a:ea typeface="ＭＳ ゴシック"/>
              </a:rPr>
              <a:t>Paragraph</a:t>
            </a:r>
            <a:r>
              <a:rPr lang="en-US" b="0" i="0" u="none" strike="noStrike" baseline="0" smtClean="0">
                <a:solidFill>
                  <a:srgbClr val="000000"/>
                </a:solidFill>
                <a:latin typeface="Segoe"/>
                <a:ea typeface="ＭＳ ゴシック"/>
              </a:rPr>
              <a:t> dialog box appears.</a:t>
            </a:r>
          </a:p>
          <a:p>
            <a:pPr lvl="1"/>
            <a:r>
              <a:rPr lang="en-US">
                <a:solidFill>
                  <a:srgbClr val="000000"/>
                </a:solidFill>
                <a:latin typeface="Segoe"/>
                <a:ea typeface="ＭＳ ゴシック"/>
              </a:rPr>
              <a:t>On the Line and Page Breaks tab, click to select the </a:t>
            </a:r>
            <a:r>
              <a:rPr lang="en-US" b="1">
                <a:solidFill>
                  <a:srgbClr val="000000"/>
                </a:solidFill>
                <a:latin typeface="Segoe"/>
                <a:ea typeface="ＭＳ ゴシック"/>
              </a:rPr>
              <a:t>Page Break</a:t>
            </a:r>
            <a:r>
              <a:rPr lang="en-US" b="1">
                <a:solidFill>
                  <a:prstClr val="black"/>
                </a:solidFill>
                <a:latin typeface="Segoe"/>
                <a:ea typeface="ＭＳ ゴシック"/>
              </a:rPr>
              <a:t> </a:t>
            </a:r>
            <a:r>
              <a:rPr lang="en-US" b="1">
                <a:solidFill>
                  <a:srgbClr val="000000"/>
                </a:solidFill>
                <a:latin typeface="Segoe"/>
                <a:ea typeface="ＭＳ ゴシック"/>
              </a:rPr>
              <a:t>Before</a:t>
            </a:r>
            <a:r>
              <a:rPr lang="en-US">
                <a:solidFill>
                  <a:srgbClr val="000000"/>
                </a:solidFill>
                <a:latin typeface="Segoe"/>
                <a:ea typeface="ＭＳ ゴシック"/>
              </a:rPr>
              <a:t> box; then click </a:t>
            </a:r>
            <a:r>
              <a:rPr lang="en-US" b="1">
                <a:solidFill>
                  <a:srgbClr val="000000"/>
                </a:solidFill>
                <a:latin typeface="Segoe"/>
                <a:ea typeface="ＭＳ ゴシック"/>
              </a:rPr>
              <a:t>OK</a:t>
            </a:r>
            <a:r>
              <a:rPr lang="en-US">
                <a:solidFill>
                  <a:srgbClr val="000000"/>
                </a:solidFill>
                <a:latin typeface="Segoe"/>
                <a:ea typeface="ＭＳ ゴシック"/>
              </a:rPr>
              <a:t>. Using this command forces text to the top of a new page. Notice that you cannot actually see a page break in the document.</a:t>
            </a:r>
          </a:p>
          <a:p>
            <a:pPr lvl="1"/>
            <a:r>
              <a:rPr lang="en-US">
                <a:solidFill>
                  <a:srgbClr val="000000"/>
                </a:solidFill>
                <a:latin typeface="Segoe"/>
                <a:ea typeface="ＭＳ ゴシック"/>
              </a:rPr>
              <a:t> </a:t>
            </a:r>
            <a:r>
              <a:rPr lang="en-US" b="1">
                <a:solidFill>
                  <a:srgbClr val="000000"/>
                </a:solidFill>
                <a:latin typeface="Segoe"/>
                <a:ea typeface="ＭＳ ゴシック"/>
              </a:rPr>
              <a:t>SAVE</a:t>
            </a:r>
            <a:r>
              <a:rPr lang="en-US">
                <a:solidFill>
                  <a:srgbClr val="000000"/>
                </a:solidFill>
                <a:latin typeface="Segoe"/>
                <a:ea typeface="ＭＳ ゴシック"/>
              </a:rPr>
              <a:t> the document with the same filename in the lesson folder on your flash drive.</a:t>
            </a:r>
          </a:p>
          <a:p>
            <a:pPr lvl="0"/>
            <a:r>
              <a:rPr lang="en-US" b="1">
                <a:latin typeface="Segoe"/>
                <a:ea typeface="ＭＳ ゴシック"/>
              </a:rPr>
              <a:t>PAUSE. LEAVE</a:t>
            </a:r>
            <a:r>
              <a:rPr lang="en-US">
                <a:latin typeface="Segoe"/>
                <a:ea typeface="ＭＳ ゴシック"/>
              </a:rPr>
              <a:t> the document open to use in the next exercise.</a:t>
            </a:r>
          </a:p>
          <a:p>
            <a:pPr lvl="1" rtl="0"/>
            <a:endParaRPr lang="en-US"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217609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Columns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Change the left and right margins to 1”.</a:t>
            </a:r>
          </a:p>
          <a:p>
            <a:pPr lvl="1" rtl="0"/>
            <a:r>
              <a:rPr lang="en-US" b="0" i="0" u="none" strike="noStrike" baseline="0" smtClean="0">
                <a:solidFill>
                  <a:srgbClr val="000000"/>
                </a:solidFill>
                <a:latin typeface="Segoe"/>
                <a:ea typeface="ＭＳ ゴシック"/>
              </a:rPr>
              <a:t>Place the insertion point in front of </a:t>
            </a:r>
            <a:r>
              <a:rPr lang="en-US" b="0" i="1" u="none" strike="noStrike" baseline="0" smtClean="0">
                <a:solidFill>
                  <a:srgbClr val="000000"/>
                </a:solidFill>
                <a:latin typeface="Segoe"/>
                <a:ea typeface="ＭＳ ゴシック"/>
              </a:rPr>
              <a:t>F</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Free Checking</a:t>
            </a:r>
            <a:r>
              <a:rPr lang="en-US" b="0" i="0" u="none" strike="noStrike" baseline="0" smtClean="0">
                <a:solidFill>
                  <a:srgbClr val="000000"/>
                </a:solidFill>
                <a:latin typeface="Segoe"/>
                <a:ea typeface="ＭＳ ゴシック"/>
              </a:rPr>
              <a:t> on page 1.</a:t>
            </a:r>
          </a:p>
          <a:p>
            <a:pPr lvl="1" rtl="0"/>
            <a:r>
              <a:rPr lang="en-US" b="0" i="0" u="none" strike="noStrike" baseline="0" smtClean="0">
                <a:solidFill>
                  <a:srgbClr val="000000"/>
                </a:solidFill>
                <a:latin typeface="Segoe"/>
                <a:ea typeface="ＭＳ ゴシック"/>
              </a:rPr>
              <a:t>On the Page Layout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tab, in the Page Setup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group, click the drop-</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down arrow to display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Columns menu.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Columns menu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appears, as shown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7" name="Picture 6" descr="05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743200"/>
            <a:ext cx="3962400" cy="2989179"/>
          </a:xfrm>
          <a:prstGeom prst="rect">
            <a:avLst/>
          </a:prstGeom>
        </p:spPr>
      </p:pic>
    </p:spTree>
    <p:extLst>
      <p:ext uri="{BB962C8B-B14F-4D97-AF65-F5344CB8AC3E}">
        <p14:creationId xmlns:p14="http://schemas.microsoft.com/office/powerpoint/2010/main" val="346621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Columns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Two</a:t>
            </a:r>
            <a:r>
              <a:rPr lang="en-US" b="0" i="0" u="none" strike="noStrike" baseline="0" smtClean="0">
                <a:solidFill>
                  <a:srgbClr val="000000"/>
                </a:solidFill>
                <a:latin typeface="Segoe"/>
                <a:ea typeface="ＭＳ ゴシック"/>
              </a:rPr>
              <a:t>. The text in the document following the </a:t>
            </a:r>
            <a:r>
              <a:rPr lang="en-US" b="0" i="1" u="none" strike="noStrike" baseline="0" smtClean="0">
                <a:solidFill>
                  <a:srgbClr val="000000"/>
                </a:solidFill>
                <a:latin typeface="Segoe"/>
                <a:ea typeface="ＭＳ ゴシック"/>
              </a:rPr>
              <a:t>Personal Checking Choices</a:t>
            </a:r>
            <a:r>
              <a:rPr lang="en-US" b="0" i="0" u="none" strike="noStrike" baseline="0" smtClean="0">
                <a:solidFill>
                  <a:srgbClr val="000000"/>
                </a:solidFill>
                <a:latin typeface="Segoe"/>
                <a:ea typeface="ＭＳ ゴシック"/>
              </a:rPr>
              <a:t> heading is formatted into two columns. Notice that </a:t>
            </a:r>
            <a:r>
              <a:rPr lang="en-US" b="0" i="1" u="none" strike="noStrike" baseline="0" smtClean="0">
                <a:solidFill>
                  <a:srgbClr val="000000"/>
                </a:solidFill>
                <a:latin typeface="Segoe"/>
                <a:ea typeface="ＭＳ ゴシック"/>
              </a:rPr>
              <a:t>Senior Preferred Checking</a:t>
            </a:r>
            <a:r>
              <a:rPr lang="en-US" b="0" i="0" u="none" strike="noStrike" baseline="0" smtClean="0">
                <a:solidFill>
                  <a:srgbClr val="000000"/>
                </a:solidFill>
                <a:latin typeface="Segoe"/>
                <a:ea typeface="ＭＳ ゴシック"/>
              </a:rPr>
              <a:t> starts at the top of a new page because it is still formatted with a page break before.</a:t>
            </a:r>
          </a:p>
          <a:p>
            <a:pPr lvl="1" rtl="0">
              <a:buAutoNum type="arabicPeriod" startAt="4"/>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Checking Draft</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956276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The insertion point should be positioned in front of </a:t>
            </a:r>
            <a:r>
              <a:rPr lang="en-US" sz="2000" b="0" i="1" u="none" strike="noStrike" baseline="0" smtClean="0">
                <a:solidFill>
                  <a:srgbClr val="000000"/>
                </a:solidFill>
                <a:latin typeface="Segoe"/>
                <a:ea typeface="ＭＳ ゴシック"/>
              </a:rPr>
              <a:t>Free Checking</a:t>
            </a:r>
            <a:r>
              <a:rPr lang="en-US" sz="2000" b="0" i="0" u="none" strike="noStrike" baseline="0" smtClean="0">
                <a:solidFill>
                  <a:srgbClr val="000000"/>
                </a:solidFill>
                <a:latin typeface="Times New Roman"/>
                <a:ea typeface="ＭＳ ゴシック"/>
              </a:rPr>
              <a:t>.</a:t>
            </a:r>
          </a:p>
          <a:p>
            <a:pPr lvl="1" rtl="0"/>
            <a:r>
              <a:rPr lang="en-US" sz="2000" b="0" i="0" u="none" strike="noStrike" baseline="0" smtClean="0">
                <a:solidFill>
                  <a:srgbClr val="000000"/>
                </a:solidFill>
                <a:latin typeface="Segoe"/>
                <a:ea typeface="ＭＳ ゴシック"/>
              </a:rPr>
              <a:t>On the Page Layout tab, in the Page Setup group, click the drop-down arrow to display the Columns menu. </a:t>
            </a:r>
          </a:p>
          <a:p>
            <a:pPr lvl="1" rtl="0"/>
            <a:r>
              <a:rPr lang="en-US" sz="2000" b="0" i="0" u="none" strike="noStrike" baseline="0" smtClean="0">
                <a:solidFill>
                  <a:srgbClr val="000000"/>
                </a:solidFill>
                <a:latin typeface="Segoe"/>
                <a:ea typeface="ＭＳ ゴシック"/>
              </a:rPr>
              <a:t>Select </a:t>
            </a:r>
            <a:r>
              <a:rPr lang="en-US" sz="2000" b="1" i="0" u="none" strike="noStrike" baseline="0" smtClean="0">
                <a:solidFill>
                  <a:srgbClr val="000000"/>
                </a:solidFill>
                <a:latin typeface="Segoe"/>
                <a:ea typeface="ＭＳ ゴシック"/>
              </a:rPr>
              <a:t>More Columns</a:t>
            </a:r>
            <a:r>
              <a:rPr lang="en-US" sz="2000" b="0" i="0" u="none" strike="noStrike" baseline="0" smtClean="0">
                <a:solidFill>
                  <a:srgbClr val="000000"/>
                </a:solidFill>
                <a:latin typeface="Segoe"/>
                <a:ea typeface="ＭＳ ゴシック"/>
              </a:rPr>
              <a:t>. The </a:t>
            </a:r>
            <a:r>
              <a:rPr lang="en-US" sz="2000" b="0" i="1" u="none" strike="noStrike" baseline="0" smtClean="0">
                <a:solidFill>
                  <a:srgbClr val="000000"/>
                </a:solidFill>
                <a:latin typeface="Segoe"/>
                <a:ea typeface="ＭＳ ゴシック"/>
              </a:rPr>
              <a:t>Columns</a:t>
            </a:r>
            <a:r>
              <a:rPr lang="en-US" sz="2000" b="0" i="0" u="none" strike="noStrike" baseline="0" smtClean="0">
                <a:solidFill>
                  <a:srgbClr val="000000"/>
                </a:solidFill>
                <a:latin typeface="Segoe"/>
                <a:ea typeface="ＭＳ ゴシック"/>
              </a:rPr>
              <a:t> dialog box appears,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pic>
        <p:nvPicPr>
          <p:cNvPr id="7" name="Picture 6" descr="05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581400"/>
            <a:ext cx="5080000" cy="2614140"/>
          </a:xfrm>
          <a:prstGeom prst="rect">
            <a:avLst/>
          </a:prstGeom>
        </p:spPr>
      </p:pic>
    </p:spTree>
    <p:extLst>
      <p:ext uri="{BB962C8B-B14F-4D97-AF65-F5344CB8AC3E}">
        <p14:creationId xmlns:p14="http://schemas.microsoft.com/office/powerpoint/2010/main" val="80854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In the Number of columns box, type </a:t>
            </a:r>
            <a:r>
              <a:rPr lang="en-US" b="1" i="0" u="none" strike="noStrike" baseline="0" smtClean="0">
                <a:solidFill>
                  <a:srgbClr val="000000"/>
                </a:solidFill>
                <a:latin typeface="Segoe"/>
                <a:ea typeface="ＭＳ ゴシック"/>
              </a:rPr>
              <a:t>3</a:t>
            </a:r>
            <a:r>
              <a:rPr lang="en-US" b="0" i="0" u="none" strike="noStrike" baseline="0" smtClean="0">
                <a:solidFill>
                  <a:srgbClr val="000000"/>
                </a:solidFill>
                <a:latin typeface="Segoe"/>
                <a:ea typeface="ＭＳ ゴシック"/>
              </a:rPr>
              <a:t> or click the up arrow once. By changing the number of columns, the width automatically changes.</a:t>
            </a:r>
          </a:p>
          <a:p>
            <a:pPr lvl="1" rtl="0">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Line between</a:t>
            </a:r>
            <a:r>
              <a:rPr lang="en-US" b="0" i="0" u="none" strike="noStrike" baseline="0" smtClean="0">
                <a:solidFill>
                  <a:srgbClr val="000000"/>
                </a:solidFill>
                <a:latin typeface="Segoe"/>
                <a:ea typeface="ＭＳ ゴシック"/>
              </a:rPr>
              <a:t> check box to add a check mark. This option places a vertical line between the columns.</a:t>
            </a:r>
          </a:p>
          <a:p>
            <a:pPr lvl="1" rtl="0">
              <a:buAutoNum type="arabicPeriod" startAt="4"/>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Notice that the document is now formatted in three columns.</a:t>
            </a:r>
          </a:p>
          <a:p>
            <a:pPr lvl="1" rtl="0">
              <a:buAutoNum type="arabicPeriod" startAt="4"/>
            </a:pPr>
            <a:r>
              <a:rPr lang="en-US" b="0" i="0" u="none" strike="noStrike" baseline="0" smtClean="0">
                <a:solidFill>
                  <a:srgbClr val="000000"/>
                </a:solidFill>
                <a:latin typeface="Segoe"/>
                <a:ea typeface="ＭＳ ゴシック"/>
              </a:rPr>
              <a:t>Position the insertion point before the </a:t>
            </a:r>
            <a:r>
              <a:rPr lang="en-US" b="0" i="1" u="none" strike="noStrike" baseline="0" smtClean="0">
                <a:solidFill>
                  <a:srgbClr val="000000"/>
                </a:solidFill>
                <a:latin typeface="Segoe"/>
                <a:ea typeface="ＭＳ ゴシック"/>
              </a:rPr>
              <a:t>S</a:t>
            </a:r>
            <a:r>
              <a:rPr lang="en-US" b="0" i="0" u="none" strike="noStrike" baseline="0" smtClean="0">
                <a:solidFill>
                  <a:srgbClr val="000000"/>
                </a:solidFill>
                <a:latin typeface="Segoe"/>
                <a:ea typeface="ＭＳ ゴシック"/>
              </a:rPr>
              <a:t> in the </a:t>
            </a:r>
            <a:r>
              <a:rPr lang="en-US" b="0" i="1" u="none" strike="noStrike" baseline="0" smtClean="0">
                <a:solidFill>
                  <a:srgbClr val="000000"/>
                </a:solidFill>
                <a:latin typeface="Segoe"/>
                <a:ea typeface="ＭＳ ゴシック"/>
              </a:rPr>
              <a:t>Senior Preferred</a:t>
            </a:r>
            <a:r>
              <a:rPr lang="en-US" b="0" i="0" u="none" strike="noStrike" baseline="0" smtClean="0">
                <a:solidFill>
                  <a:srgbClr val="000000"/>
                </a:solidFill>
                <a:latin typeface="Segoe"/>
                <a:ea typeface="ＭＳ ゴシック"/>
              </a:rPr>
              <a:t> heading. The page break before that was added previously in this lesson will be removed in the next step.</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3596343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Open the </a:t>
            </a:r>
            <a:r>
              <a:rPr lang="en-US" b="1" i="0" u="none" strike="noStrike" baseline="0" smtClean="0">
                <a:solidFill>
                  <a:srgbClr val="000000"/>
                </a:solidFill>
                <a:latin typeface="Segoe"/>
                <a:ea typeface="ＭＳ ゴシック"/>
              </a:rPr>
              <a:t>Paragraph</a:t>
            </a:r>
            <a:r>
              <a:rPr lang="en-US" b="0" i="0" u="none" strike="noStrike" baseline="0" smtClean="0">
                <a:solidFill>
                  <a:srgbClr val="000000"/>
                </a:solidFill>
                <a:latin typeface="Segoe"/>
                <a:ea typeface="ＭＳ ゴシック"/>
              </a:rPr>
              <a:t> dialog box. In the Line and Page Breaks tab of the dialog box, click to deselect the </a:t>
            </a:r>
            <a:r>
              <a:rPr lang="en-US" b="1" i="0" u="none" strike="noStrike" baseline="0" smtClean="0">
                <a:solidFill>
                  <a:srgbClr val="000000"/>
                </a:solidFill>
                <a:latin typeface="Segoe"/>
                <a:ea typeface="ＭＳ ゴシック"/>
              </a:rPr>
              <a:t>Page break</a:t>
            </a:r>
            <a:r>
              <a:rPr lang="en-US" b="1" i="0" u="none" strike="noStrike" baseline="0" smtClean="0">
                <a:solidFill>
                  <a:prstClr val="black"/>
                </a:solidFill>
                <a:latin typeface="Segoe"/>
                <a:ea typeface="ＭＳ ゴシック"/>
              </a:rPr>
              <a:t> </a:t>
            </a:r>
            <a:r>
              <a:rPr lang="en-US" b="1" i="0" u="none" strike="noStrike" baseline="0" smtClean="0">
                <a:solidFill>
                  <a:srgbClr val="000000"/>
                </a:solidFill>
                <a:latin typeface="Segoe"/>
                <a:ea typeface="ＭＳ ゴシック"/>
              </a:rPr>
              <a:t>before</a:t>
            </a:r>
            <a:r>
              <a:rPr lang="en-US" b="0" i="0" u="none" strike="noStrike" baseline="0" smtClean="0">
                <a:solidFill>
                  <a:srgbClr val="000000"/>
                </a:solidFill>
                <a:latin typeface="Segoe"/>
                <a:ea typeface="ＭＳ ゴシック"/>
              </a:rPr>
              <a:t> box 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Page Break Before command is removed from the document and the text moves to the previous page.</a:t>
            </a:r>
          </a:p>
          <a:p>
            <a:pPr lvl="1" rtl="0">
              <a:buAutoNum type="arabicPeriod" startAt="8"/>
            </a:pPr>
            <a:r>
              <a:rPr lang="en-US" b="0" i="0" u="none" strike="noStrike" baseline="0" smtClean="0">
                <a:solidFill>
                  <a:srgbClr val="000000"/>
                </a:solidFill>
                <a:latin typeface="Segoe"/>
                <a:ea typeface="ＭＳ ゴシック"/>
              </a:rPr>
              <a:t>In the Page Layout tab, change the Orientation option to </a:t>
            </a:r>
            <a:r>
              <a:rPr lang="en-US" b="1" i="0" u="none" strike="noStrike" baseline="0" smtClean="0">
                <a:solidFill>
                  <a:srgbClr val="000000"/>
                </a:solidFill>
                <a:latin typeface="Segoe"/>
                <a:ea typeface="ＭＳ ゴシック"/>
              </a:rPr>
              <a:t>Landscape</a:t>
            </a:r>
            <a:r>
              <a:rPr lang="en-US" b="0" i="0" u="none" strike="noStrike" baseline="0" smtClean="0">
                <a:solidFill>
                  <a:srgbClr val="000000"/>
                </a:solidFill>
                <a:latin typeface="Times New Roman"/>
                <a:ea typeface="ＭＳ ゴシック"/>
              </a:rPr>
              <a:t>.</a:t>
            </a:r>
          </a:p>
          <a:p>
            <a:pPr lvl="1" rtl="0">
              <a:buAutoNum type="arabicPeriod" startAt="8"/>
            </a:pPr>
            <a:r>
              <a:rPr lang="en-US" b="0" i="0" u="none" strike="noStrike" baseline="0" smtClean="0">
                <a:solidFill>
                  <a:srgbClr val="000000"/>
                </a:solidFill>
                <a:latin typeface="Segoe"/>
                <a:ea typeface="ＭＳ ゴシック"/>
              </a:rPr>
              <a:t>Change the paper size to </a:t>
            </a:r>
            <a:r>
              <a:rPr lang="en-US" b="1" i="0" u="none" strike="noStrike" baseline="0" smtClean="0">
                <a:solidFill>
                  <a:srgbClr val="000000"/>
                </a:solidFill>
                <a:latin typeface="Segoe"/>
                <a:ea typeface="ＭＳ ゴシック"/>
              </a:rPr>
              <a:t>Legal</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200279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Margins</a:t>
            </a:r>
            <a:r>
              <a:rPr lang="en-US" b="0" i="0" u="none" strike="noStrike" baseline="0" smtClean="0">
                <a:solidFill>
                  <a:srgbClr val="000000"/>
                </a:solidFill>
                <a:latin typeface="Segoe"/>
                <a:ea typeface="ＭＳ ゴシック"/>
              </a:rPr>
              <a:t>, and then click </a:t>
            </a:r>
            <a:r>
              <a:rPr lang="en-US" b="1" i="0" u="none" strike="noStrike" baseline="0" smtClean="0">
                <a:solidFill>
                  <a:srgbClr val="000000"/>
                </a:solidFill>
                <a:latin typeface="Segoe"/>
                <a:ea typeface="ＭＳ ゴシック"/>
              </a:rPr>
              <a:t>Custom Margins</a:t>
            </a:r>
            <a:r>
              <a:rPr lang="en-US" b="0" i="0" u="none" strike="noStrike" baseline="0" smtClean="0">
                <a:solidFill>
                  <a:srgbClr val="000000"/>
                </a:solidFill>
                <a:latin typeface="Segoe"/>
                <a:ea typeface="ＭＳ ゴシック"/>
              </a:rPr>
              <a:t> to open the </a:t>
            </a:r>
            <a:r>
              <a:rPr lang="en-US" b="0" i="1" u="none" strike="noStrike" baseline="0" smtClean="0">
                <a:solidFill>
                  <a:srgbClr val="000000"/>
                </a:solidFill>
                <a:latin typeface="Segoe"/>
                <a:ea typeface="ＭＳ ゴシック"/>
              </a:rPr>
              <a:t>Page Setup</a:t>
            </a:r>
            <a:r>
              <a:rPr lang="en-US" b="0" i="0" u="none" strike="noStrike" baseline="0" smtClean="0">
                <a:solidFill>
                  <a:srgbClr val="000000"/>
                </a:solidFill>
                <a:latin typeface="Segoe"/>
                <a:ea typeface="ＭＳ ゴシック"/>
              </a:rPr>
              <a:t> dialog box. Change the </a:t>
            </a:r>
            <a:r>
              <a:rPr lang="en-US" b="1" i="0" u="none" strike="noStrike" baseline="0" smtClean="0">
                <a:solidFill>
                  <a:srgbClr val="000000"/>
                </a:solidFill>
                <a:latin typeface="Segoe"/>
                <a:ea typeface="ＭＳ ゴシック"/>
              </a:rPr>
              <a:t>Left</a:t>
            </a:r>
            <a:r>
              <a:rPr lang="en-US" b="0" i="0" u="none" strike="noStrike" baseline="0" smtClean="0">
                <a:solidFill>
                  <a:srgbClr val="000000"/>
                </a:solidFill>
                <a:latin typeface="Segoe"/>
                <a:ea typeface="ＭＳ ゴシック"/>
              </a:rPr>
              <a:t> and </a:t>
            </a:r>
            <a:r>
              <a:rPr lang="en-US" b="1" i="0" u="none" strike="noStrike" baseline="0" smtClean="0">
                <a:solidFill>
                  <a:srgbClr val="000000"/>
                </a:solidFill>
                <a:latin typeface="Segoe"/>
                <a:ea typeface="ＭＳ ゴシック"/>
              </a:rPr>
              <a:t>Right </a:t>
            </a:r>
            <a:r>
              <a:rPr lang="en-US" b="0" i="0" u="none" strike="noStrike" baseline="0" smtClean="0">
                <a:solidFill>
                  <a:srgbClr val="000000"/>
                </a:solidFill>
                <a:latin typeface="Segoe"/>
                <a:ea typeface="ＭＳ ゴシック"/>
              </a:rPr>
              <a:t>margin settings to </a:t>
            </a:r>
            <a:r>
              <a:rPr lang="en-US" b="1" i="0" u="none" strike="noStrike" baseline="0" smtClean="0">
                <a:solidFill>
                  <a:srgbClr val="000000"/>
                </a:solidFill>
                <a:latin typeface="Segoe"/>
                <a:ea typeface="ＭＳ ゴシック"/>
              </a:rPr>
              <a:t>0.5</a:t>
            </a:r>
            <a:r>
              <a:rPr lang="en-US" b="0" i="0" u="none" strike="noStrike" baseline="0" smtClean="0">
                <a:solidFill>
                  <a:srgbClr val="000000"/>
                </a:solidFill>
                <a:latin typeface="Segoe"/>
                <a:ea typeface="ＭＳ ゴシック"/>
              </a:rPr>
              <a:t>", and in the Apply To selection box at the bottom of the Margins tab, notice that this affects the Whole Document.</a:t>
            </a:r>
          </a:p>
          <a:p>
            <a:pPr lvl="1" rtl="0">
              <a:buAutoNum type="arabicPeriod" startAt="11"/>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Segoe"/>
                <a:ea typeface="ＭＳ ゴシック"/>
              </a:rPr>
              <a:t>. The document now fits to one page.</a:t>
            </a:r>
          </a:p>
          <a:p>
            <a:pPr lvl="1" rtl="0">
              <a:buAutoNum type="arabicPeriod" startAt="11"/>
            </a:pPr>
            <a:r>
              <a:rPr lang="en-US" b="0" i="0" u="none" strike="noStrike" baseline="0" smtClean="0">
                <a:solidFill>
                  <a:srgbClr val="000000"/>
                </a:solidFill>
                <a:latin typeface="Segoe"/>
                <a:ea typeface="ＭＳ ゴシック"/>
              </a:rPr>
              <a:t>Place the insertion point in front of the </a:t>
            </a:r>
            <a:r>
              <a:rPr lang="en-US" b="0" i="1" u="none" strike="noStrike" baseline="0" smtClean="0">
                <a:solidFill>
                  <a:srgbClr val="000000"/>
                </a:solidFill>
                <a:latin typeface="Segoe"/>
                <a:ea typeface="ＭＳ ゴシック"/>
              </a:rPr>
              <a:t>V</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Value Checking</a:t>
            </a:r>
            <a:r>
              <a:rPr lang="en-US" b="0" i="0" u="none" strike="noStrike" baseline="0" smtClean="0">
                <a:solidFill>
                  <a:srgbClr val="000000"/>
                </a:solidFill>
                <a:latin typeface="Segoe"/>
                <a:ea typeface="ＭＳ ゴシック"/>
              </a:rPr>
              <a:t>. Click the drop-down arrow to display the Breaks menu; then select </a:t>
            </a:r>
            <a:r>
              <a:rPr lang="en-US" b="1" i="0" u="none" strike="noStrike" baseline="0" smtClean="0">
                <a:solidFill>
                  <a:srgbClr val="000000"/>
                </a:solidFill>
                <a:latin typeface="Segoe"/>
                <a:ea typeface="ＭＳ ゴシック"/>
              </a:rPr>
              <a:t>Columns</a:t>
            </a:r>
            <a:r>
              <a:rPr lang="en-US" b="0" i="0" u="none" strike="noStrike" baseline="0" smtClean="0">
                <a:solidFill>
                  <a:srgbClr val="000000"/>
                </a:solidFill>
                <a:latin typeface="Segoe"/>
                <a:ea typeface="ＭＳ ゴシック"/>
              </a:rPr>
              <a:t> to insert a column break. </a:t>
            </a:r>
            <a:r>
              <a:rPr lang="en-US" b="0" i="1" u="none" strike="noStrike" baseline="0" smtClean="0">
                <a:solidFill>
                  <a:srgbClr val="000000"/>
                </a:solidFill>
                <a:latin typeface="Segoe"/>
                <a:ea typeface="ＭＳ ゴシック"/>
              </a:rPr>
              <a:t>Value Checking</a:t>
            </a:r>
            <a:r>
              <a:rPr lang="en-US" b="0" i="0" u="none" strike="noStrike" baseline="0" smtClean="0">
                <a:solidFill>
                  <a:srgbClr val="000000"/>
                </a:solidFill>
                <a:latin typeface="Segoe"/>
                <a:ea typeface="ＭＳ ゴシック"/>
              </a:rPr>
              <a:t> and the text below move to the second column.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3334449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14"/>
            </a:pPr>
            <a:r>
              <a:rPr lang="en-US" b="0" i="0" u="none" strike="noStrike" baseline="0" smtClean="0">
                <a:solidFill>
                  <a:srgbClr val="000000"/>
                </a:solidFill>
                <a:latin typeface="Segoe"/>
                <a:ea typeface="ＭＳ ゴシック"/>
              </a:rPr>
              <a:t>Place the insertion point in front of the </a:t>
            </a:r>
            <a:r>
              <a:rPr lang="en-US" b="0" i="1" u="none" strike="noStrike" baseline="0" smtClean="0">
                <a:solidFill>
                  <a:srgbClr val="000000"/>
                </a:solidFill>
                <a:latin typeface="Segoe"/>
                <a:ea typeface="ＭＳ ゴシック"/>
              </a:rPr>
              <a:t>P</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Preferred Checking</a:t>
            </a:r>
            <a:r>
              <a:rPr lang="en-US" b="0" i="0" u="none" strike="noStrike" baseline="0" smtClean="0">
                <a:solidFill>
                  <a:srgbClr val="000000"/>
                </a:solidFill>
                <a:latin typeface="Segoe"/>
                <a:ea typeface="ＭＳ ゴシック"/>
              </a:rPr>
              <a:t> and click the drop-down arrow to display the Breaks menu, and then select </a:t>
            </a:r>
            <a:r>
              <a:rPr lang="en-US" b="1" i="0" u="none" strike="noStrike" baseline="0" smtClean="0">
                <a:solidFill>
                  <a:srgbClr val="000000"/>
                </a:solidFill>
                <a:latin typeface="Segoe"/>
                <a:ea typeface="ＭＳ ゴシック"/>
              </a:rPr>
              <a:t>Column</a:t>
            </a:r>
            <a:r>
              <a:rPr lang="en-US" b="0" i="0" u="none" strike="noStrike" baseline="0" smtClean="0">
                <a:solidFill>
                  <a:srgbClr val="000000"/>
                </a:solidFill>
                <a:latin typeface="Segoe"/>
                <a:ea typeface="ＭＳ ゴシック"/>
              </a:rPr>
              <a:t> break. </a:t>
            </a:r>
            <a:r>
              <a:rPr lang="en-US" b="0" i="1" u="none" strike="noStrike" baseline="0" smtClean="0">
                <a:solidFill>
                  <a:srgbClr val="000000"/>
                </a:solidFill>
                <a:latin typeface="Segoe"/>
                <a:ea typeface="ＭＳ ゴシック"/>
              </a:rPr>
              <a:t>Preferred Checking</a:t>
            </a:r>
            <a:r>
              <a:rPr lang="en-US" b="0" i="0" u="none" strike="noStrike" baseline="0" smtClean="0">
                <a:solidFill>
                  <a:srgbClr val="000000"/>
                </a:solidFill>
                <a:latin typeface="Segoe"/>
                <a:ea typeface="ＭＳ ゴシック"/>
              </a:rPr>
              <a:t> and the text below move to the third column.</a:t>
            </a:r>
          </a:p>
          <a:p>
            <a:pPr lvl="1" rtl="0">
              <a:buAutoNum type="arabicPeriod" startAt="14"/>
            </a:pPr>
            <a:r>
              <a:rPr lang="en-US" b="0" i="0" u="none" strike="noStrike" baseline="0" smtClean="0">
                <a:solidFill>
                  <a:srgbClr val="000000"/>
                </a:solidFill>
                <a:latin typeface="Segoe"/>
                <a:ea typeface="ＭＳ ゴシック"/>
              </a:rPr>
              <a:t>Place the insertion point in front of the </a:t>
            </a:r>
            <a:r>
              <a:rPr lang="en-US" b="0" i="1" u="none" strike="noStrike" baseline="0" smtClean="0">
                <a:solidFill>
                  <a:srgbClr val="000000"/>
                </a:solidFill>
                <a:latin typeface="Segoe"/>
                <a:ea typeface="ＭＳ ゴシック"/>
              </a:rPr>
              <a:t>S</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Senior Preferred</a:t>
            </a:r>
            <a:r>
              <a:rPr lang="en-US" b="0" i="0" u="none" strike="noStrike" baseline="0" smtClean="0">
                <a:solidFill>
                  <a:srgbClr val="000000"/>
                </a:solidFill>
                <a:latin typeface="Segoe"/>
                <a:ea typeface="ＭＳ ゴシック"/>
              </a:rPr>
              <a:t> </a:t>
            </a:r>
            <a:r>
              <a:rPr lang="en-US" b="0" i="1" u="none" strike="noStrike" baseline="0" smtClean="0">
                <a:solidFill>
                  <a:srgbClr val="000000"/>
                </a:solidFill>
                <a:latin typeface="Segoe"/>
                <a:ea typeface="ＭＳ ゴシック"/>
              </a:rPr>
              <a:t>Checking</a:t>
            </a:r>
            <a:r>
              <a:rPr lang="en-US" b="0" i="0" u="none" strike="noStrike" baseline="0" smtClean="0">
                <a:solidFill>
                  <a:srgbClr val="000000"/>
                </a:solidFill>
                <a:latin typeface="Segoe"/>
                <a:ea typeface="ＭＳ ゴシック"/>
              </a:rPr>
              <a:t> and click the drop-down arrow to display the Breaks menu, and then select </a:t>
            </a:r>
            <a:r>
              <a:rPr lang="en-US" b="1" i="0" u="none" strike="noStrike" baseline="0" smtClean="0">
                <a:solidFill>
                  <a:srgbClr val="000000"/>
                </a:solidFill>
                <a:latin typeface="Segoe"/>
                <a:ea typeface="ＭＳ ゴシック"/>
              </a:rPr>
              <a:t>Column</a:t>
            </a:r>
            <a:r>
              <a:rPr lang="en-US" b="0" i="0" u="none" strike="noStrike" baseline="0" smtClean="0">
                <a:solidFill>
                  <a:srgbClr val="000000"/>
                </a:solidFill>
                <a:latin typeface="Segoe"/>
                <a:ea typeface="ＭＳ ゴシック"/>
              </a:rPr>
              <a:t>. The text is moved to the top of the next page.</a:t>
            </a:r>
          </a:p>
          <a:p>
            <a:pPr lvl="1" rtl="0">
              <a:buAutoNum type="arabicPeriod" startAt="14"/>
            </a:pPr>
            <a:r>
              <a:rPr lang="en-US" b="0" i="0" u="none" strike="noStrike" baseline="0" smtClean="0">
                <a:solidFill>
                  <a:srgbClr val="000000"/>
                </a:solidFill>
                <a:latin typeface="Segoe"/>
                <a:ea typeface="ＭＳ ゴシック"/>
              </a:rPr>
              <a:t>Select the two headings beginning with </a:t>
            </a:r>
            <a:r>
              <a:rPr lang="en-US" b="0" i="1" u="none" strike="noStrike" baseline="0" smtClean="0">
                <a:solidFill>
                  <a:srgbClr val="000000"/>
                </a:solidFill>
                <a:latin typeface="Segoe"/>
                <a:ea typeface="ＭＳ ゴシック"/>
              </a:rPr>
              <a:t>First Bank . . . Personal Checking Choices</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2217321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17"/>
            </a:pPr>
            <a:r>
              <a:rPr lang="en-US" b="0" i="0" u="none" strike="noStrike" baseline="0" smtClean="0">
                <a:solidFill>
                  <a:srgbClr val="000000"/>
                </a:solidFill>
                <a:latin typeface="Segoe"/>
                <a:ea typeface="ＭＳ ゴシック"/>
              </a:rPr>
              <a:t>Click the drop-down arrow in Columns and select </a:t>
            </a:r>
            <a:r>
              <a:rPr lang="en-US" b="1" i="0" u="none" strike="noStrike" baseline="0" smtClean="0">
                <a:solidFill>
                  <a:srgbClr val="000000"/>
                </a:solidFill>
                <a:latin typeface="Segoe"/>
                <a:ea typeface="ＭＳ ゴシック"/>
              </a:rPr>
              <a:t>One</a:t>
            </a:r>
            <a:r>
              <a:rPr lang="en-US" b="0" i="0" u="none" strike="noStrike" baseline="0" smtClean="0">
                <a:solidFill>
                  <a:srgbClr val="000000"/>
                </a:solidFill>
                <a:latin typeface="Segoe"/>
                <a:ea typeface="ＭＳ ゴシック"/>
              </a:rPr>
              <a:t>. The first two headings are now single columns.</a:t>
            </a:r>
          </a:p>
          <a:p>
            <a:pPr lvl="1" rtl="0">
              <a:buAutoNum type="arabicPeriod" startAt="17"/>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Enter</a:t>
            </a:r>
            <a:r>
              <a:rPr lang="en-US" b="0" i="0" u="none" strike="noStrike" baseline="0" smtClean="0">
                <a:solidFill>
                  <a:srgbClr val="000000"/>
                </a:solidFill>
                <a:latin typeface="Segoe"/>
                <a:ea typeface="ＭＳ ゴシック"/>
              </a:rPr>
              <a:t> key after the </a:t>
            </a:r>
            <a:r>
              <a:rPr lang="en-US" b="0" i="1" u="none" strike="noStrike" baseline="0" smtClean="0">
                <a:solidFill>
                  <a:srgbClr val="000000"/>
                </a:solidFill>
                <a:latin typeface="Segoe"/>
                <a:ea typeface="ＭＳ ゴシック"/>
              </a:rPr>
              <a:t>s </a:t>
            </a:r>
            <a:r>
              <a:rPr lang="en-US" b="0" i="0" u="none" strike="noStrike" baseline="0" smtClean="0">
                <a:solidFill>
                  <a:srgbClr val="000000"/>
                </a:solidFill>
                <a:latin typeface="Segoe"/>
                <a:ea typeface="ＭＳ ゴシック"/>
              </a:rPr>
              <a:t>in </a:t>
            </a:r>
            <a:r>
              <a:rPr lang="en-US" b="0" i="1" u="none" strike="noStrike" baseline="0" smtClean="0">
                <a:solidFill>
                  <a:srgbClr val="000000"/>
                </a:solidFill>
                <a:latin typeface="Segoe"/>
                <a:ea typeface="ＭＳ ゴシック"/>
              </a:rPr>
              <a:t>Choices</a:t>
            </a:r>
            <a:r>
              <a:rPr lang="en-US" b="0" i="0" u="none" strike="noStrike" baseline="0" smtClean="0">
                <a:solidFill>
                  <a:srgbClr val="000000"/>
                </a:solidFill>
                <a:latin typeface="Segoe"/>
                <a:ea typeface="ＭＳ ゴシック"/>
              </a:rPr>
              <a:t>. Notice the Continuous Section Break separating the heading in one column and the text formatted in three columns.</a:t>
            </a:r>
          </a:p>
          <a:p>
            <a:pPr lvl="1" rtl="0">
              <a:buAutoNum type="arabicPeriod" startAt="17"/>
            </a:pPr>
            <a:r>
              <a:rPr lang="en-US" b="0" i="0" u="none" strike="noStrike" baseline="0" smtClean="0">
                <a:solidFill>
                  <a:srgbClr val="000000"/>
                </a:solidFill>
                <a:latin typeface="Segoe"/>
                <a:ea typeface="ＭＳ ゴシック"/>
              </a:rPr>
              <a:t>Click Undo</a:t>
            </a:r>
            <a:r>
              <a:rPr lang="en-US" b="0" i="0" u="none" strike="noStrike" baseline="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256274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Format Columns</a:t>
            </a:r>
          </a:p>
        </p:txBody>
      </p:sp>
      <p:sp>
        <p:nvSpPr>
          <p:cNvPr id="3" name="Text Placeholder 2"/>
          <p:cNvSpPr>
            <a:spLocks noGrp="1"/>
          </p:cNvSpPr>
          <p:nvPr>
            <p:ph type="body" idx="1"/>
          </p:nvPr>
        </p:nvSpPr>
        <p:spPr/>
        <p:txBody>
          <a:bodyPr/>
          <a:lstStyle/>
          <a:p>
            <a:pPr lvl="1" rtl="0">
              <a:buFont typeface="+mj-lt"/>
              <a:buAutoNum type="arabicPeriod" startAt="20"/>
            </a:pPr>
            <a:r>
              <a:rPr lang="en-US" sz="2000" b="0" i="0" u="none" strike="noStrike" baseline="0" smtClean="0">
                <a:solidFill>
                  <a:srgbClr val="000000"/>
                </a:solidFill>
                <a:latin typeface="Segoe"/>
                <a:ea typeface="ＭＳ ゴシック"/>
              </a:rPr>
              <a:t>Select the two headings and on the Home tab, and in the Paragraph group, click the </a:t>
            </a:r>
            <a:r>
              <a:rPr lang="en-US" sz="2000" b="1" i="0" u="none" strike="noStrike" baseline="0" smtClean="0">
                <a:solidFill>
                  <a:srgbClr val="000000"/>
                </a:solidFill>
                <a:latin typeface="Segoe"/>
                <a:ea typeface="ＭＳ ゴシック"/>
              </a:rPr>
              <a:t>Center</a:t>
            </a:r>
            <a:r>
              <a:rPr lang="en-US" sz="2000" b="0" i="0" u="none" strike="noStrike" baseline="0" smtClean="0">
                <a:solidFill>
                  <a:srgbClr val="000000"/>
                </a:solidFill>
                <a:latin typeface="Segoe"/>
                <a:ea typeface="ＭＳ ゴシック"/>
              </a:rPr>
              <a:t> button. Applying the Center feature does not affect the text in the columns as shown below.</a:t>
            </a:r>
          </a:p>
          <a:p>
            <a:pPr lvl="1" rtl="0">
              <a:buAutoNum type="arabicPeriod" startAt="20"/>
            </a:pPr>
            <a:r>
              <a:rPr lang="en-US" sz="2000" i="0" u="none" strike="noStrike" baseline="0" smtClean="0">
                <a:solidFill>
                  <a:srgbClr val="000000"/>
                </a:solidFill>
                <a:latin typeface="Segoe"/>
                <a:ea typeface="ＭＳ ゴシック"/>
              </a:rPr>
              <a:t> </a:t>
            </a:r>
            <a:r>
              <a:rPr lang="en-US" sz="2000" b="1" i="0" u="none" strike="noStrike" baseline="0" smtClean="0">
                <a:solidFill>
                  <a:srgbClr val="000000"/>
                </a:solidFill>
                <a:latin typeface="Segoe"/>
                <a:ea typeface="ＭＳ ゴシック"/>
              </a:rPr>
              <a:t>SAVE</a:t>
            </a:r>
            <a:r>
              <a:rPr lang="en-US" sz="2000" b="0" i="0" u="none" strike="noStrike" baseline="0" smtClean="0">
                <a:solidFill>
                  <a:srgbClr val="000000"/>
                </a:solidFill>
                <a:latin typeface="Segoe"/>
                <a:ea typeface="ＭＳ ゴシック"/>
              </a:rPr>
              <a:t> the document with the same filename in the lesson folder on your flash drive.</a:t>
            </a:r>
          </a:p>
          <a:p>
            <a:pPr lvl="0" rtl="0"/>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7" name="Picture 6" descr="05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522134"/>
            <a:ext cx="5334000" cy="2709901"/>
          </a:xfrm>
          <a:prstGeom prst="rect">
            <a:avLst/>
          </a:prstGeom>
        </p:spPr>
      </p:pic>
    </p:spTree>
    <p:extLst>
      <p:ext uri="{BB962C8B-B14F-4D97-AF65-F5344CB8AC3E}">
        <p14:creationId xmlns:p14="http://schemas.microsoft.com/office/powerpoint/2010/main" val="214481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Margins</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solidFill>
                  <a:srgbClr val="000000"/>
                </a:solidFill>
                <a:latin typeface="Segoe"/>
                <a:ea typeface="ＭＳ ゴシック"/>
              </a:rPr>
              <a:t>Change the bottom, left, and right margins to </a:t>
            </a:r>
            <a:r>
              <a:rPr lang="en-US" b="1" i="0" u="none" strike="noStrike" baseline="0" smtClean="0">
                <a:solidFill>
                  <a:srgbClr val="000000"/>
                </a:solidFill>
                <a:latin typeface="Segoe"/>
                <a:ea typeface="ＭＳ ゴシック"/>
              </a:rPr>
              <a:t>1</a:t>
            </a:r>
            <a:r>
              <a:rPr lang="en-US" b="0" i="0" u="none" strike="noStrike" baseline="0" smtClean="0">
                <a:solidFill>
                  <a:srgbClr val="000000"/>
                </a:solidFill>
                <a:latin typeface="Segoe"/>
                <a:ea typeface="ＭＳ ゴシック"/>
              </a:rPr>
              <a:t>" and the top margin to </a:t>
            </a:r>
            <a:r>
              <a:rPr lang="en-US" b="1" i="0" u="none" strike="noStrike" baseline="0" smtClean="0">
                <a:solidFill>
                  <a:srgbClr val="000000"/>
                </a:solidFill>
                <a:latin typeface="Segoe"/>
                <a:ea typeface="ＭＳ ゴシック"/>
              </a:rPr>
              <a:t>2</a:t>
            </a:r>
            <a:r>
              <a:rPr lang="en-US" b="0" i="0" u="none" strike="noStrike" baseline="0" smtClean="0">
                <a:solidFill>
                  <a:srgbClr val="000000"/>
                </a:solidFill>
                <a:latin typeface="Segoe"/>
                <a:ea typeface="ＭＳ ゴシック"/>
              </a:rPr>
              <a:t>". Changing the margins affects all pages within the document.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5"/>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Draft Proposal </a:t>
            </a:r>
            <a:r>
              <a:rPr lang="en-US" b="0" i="0" u="none" strike="noStrike" baseline="0" smtClean="0">
                <a:solidFill>
                  <a:srgbClr val="000000"/>
                </a:solidFill>
                <a:latin typeface="Segoe"/>
                <a:ea typeface="ＭＳ ゴシック"/>
              </a:rPr>
              <a:t>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58764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Column Widths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Place your insertion point anywhere in the first column.</a:t>
            </a:r>
          </a:p>
          <a:p>
            <a:pPr lvl="1" rtl="0"/>
            <a:r>
              <a:rPr lang="en-US" sz="2000" b="0" i="0" u="none" strike="noStrike" baseline="0" smtClean="0">
                <a:solidFill>
                  <a:srgbClr val="000000"/>
                </a:solidFill>
                <a:latin typeface="Segoe"/>
                <a:ea typeface="ＭＳ ゴシック"/>
              </a:rPr>
              <a:t>On the Page Layout tab, in the Page Setup group, click the drop-down arrow to display the Columns menu.</a:t>
            </a:r>
          </a:p>
          <a:p>
            <a:pPr lvl="1" rtl="0"/>
            <a:r>
              <a:rPr lang="en-US" sz="2000" b="0" i="0" u="none" strike="noStrike" baseline="0" smtClean="0">
                <a:solidFill>
                  <a:srgbClr val="000000"/>
                </a:solidFill>
                <a:latin typeface="Segoe"/>
                <a:ea typeface="ＭＳ ゴシック"/>
              </a:rPr>
              <a:t>Select </a:t>
            </a:r>
            <a:r>
              <a:rPr lang="en-US" sz="2000" b="1" i="0" u="none" strike="noStrike" baseline="0" smtClean="0">
                <a:solidFill>
                  <a:srgbClr val="000000"/>
                </a:solidFill>
                <a:latin typeface="Segoe"/>
                <a:ea typeface="ＭＳ ゴシック"/>
              </a:rPr>
              <a:t>More Columns</a:t>
            </a:r>
            <a:r>
              <a:rPr lang="en-US" sz="2000" b="0" i="0" u="none" strike="noStrike" baseline="0" smtClean="0">
                <a:solidFill>
                  <a:srgbClr val="000000"/>
                </a:solidFill>
                <a:latin typeface="Segoe"/>
                <a:ea typeface="ＭＳ ゴシック"/>
              </a:rPr>
              <a:t>. The </a:t>
            </a:r>
            <a:r>
              <a:rPr lang="en-US" sz="2000" b="0" i="1" u="none" strike="noStrike" baseline="0" smtClean="0">
                <a:solidFill>
                  <a:srgbClr val="000000"/>
                </a:solidFill>
                <a:latin typeface="Segoe"/>
                <a:ea typeface="ＭＳ ゴシック"/>
              </a:rPr>
              <a:t>Columns </a:t>
            </a:r>
            <a:r>
              <a:rPr lang="en-US" sz="2000" b="0" i="0" u="none" strike="noStrike" baseline="0" smtClean="0">
                <a:solidFill>
                  <a:srgbClr val="000000"/>
                </a:solidFill>
                <a:latin typeface="Segoe"/>
                <a:ea typeface="ＭＳ ゴシック"/>
              </a:rPr>
              <a:t>dialog box appears.</a:t>
            </a:r>
          </a:p>
          <a:p>
            <a:pPr lvl="1"/>
            <a:r>
              <a:rPr lang="en-US" sz="2000">
                <a:solidFill>
                  <a:srgbClr val="000000"/>
                </a:solidFill>
                <a:latin typeface="Segoe"/>
                <a:ea typeface="ＭＳ ゴシック"/>
              </a:rPr>
              <a:t>Type </a:t>
            </a:r>
            <a:r>
              <a:rPr lang="en-US" sz="2000" b="1">
                <a:solidFill>
                  <a:srgbClr val="000000"/>
                </a:solidFill>
                <a:latin typeface="Segoe"/>
                <a:ea typeface="ＭＳ ゴシック"/>
              </a:rPr>
              <a:t>4</a:t>
            </a:r>
            <a:r>
              <a:rPr lang="en-US" sz="2000">
                <a:solidFill>
                  <a:srgbClr val="000000"/>
                </a:solidFill>
                <a:latin typeface="Segoe"/>
                <a:ea typeface="ＭＳ ゴシック"/>
              </a:rPr>
              <a:t> in the Number of Columns box or click the up arrow. Changing the columns automatically changes the width of the column. This two-page document is now a one-page document.</a:t>
            </a:r>
          </a:p>
          <a:p>
            <a:pPr lvl="1"/>
            <a:r>
              <a:rPr lang="en-US" sz="2000">
                <a:solidFill>
                  <a:srgbClr val="000000"/>
                </a:solidFill>
                <a:latin typeface="Segoe"/>
                <a:ea typeface="ＭＳ ゴシック"/>
              </a:rPr>
              <a:t>Select the text in the </a:t>
            </a:r>
            <a:r>
              <a:rPr lang="en-US" sz="2000" b="1">
                <a:solidFill>
                  <a:srgbClr val="000000"/>
                </a:solidFill>
                <a:latin typeface="Segoe"/>
                <a:ea typeface="ＭＳ ゴシック"/>
              </a:rPr>
              <a:t>Width</a:t>
            </a:r>
            <a:r>
              <a:rPr lang="en-US" sz="2000">
                <a:solidFill>
                  <a:srgbClr val="000000"/>
                </a:solidFill>
                <a:latin typeface="Segoe"/>
                <a:ea typeface="ＭＳ ゴシック"/>
              </a:rPr>
              <a:t> box and type </a:t>
            </a:r>
            <a:r>
              <a:rPr lang="en-US" sz="2000" b="1">
                <a:solidFill>
                  <a:srgbClr val="000000"/>
                </a:solidFill>
                <a:latin typeface="Segoe"/>
                <a:ea typeface="ＭＳ ゴシック"/>
              </a:rPr>
              <a:t>2.75</a:t>
            </a:r>
            <a:r>
              <a:rPr lang="en-US" sz="2000">
                <a:solidFill>
                  <a:srgbClr val="000000"/>
                </a:solidFill>
                <a:latin typeface="Times New Roman"/>
                <a:ea typeface="ＭＳ ゴシック"/>
              </a:rPr>
              <a:t>.</a:t>
            </a:r>
          </a:p>
          <a:p>
            <a:pPr lvl="1"/>
            <a:r>
              <a:rPr lang="en-US" sz="2000">
                <a:solidFill>
                  <a:srgbClr val="000000"/>
                </a:solidFill>
                <a:latin typeface="Segoe"/>
                <a:ea typeface="ＭＳ ゴシック"/>
              </a:rPr>
              <a:t>Press the </a:t>
            </a:r>
            <a:r>
              <a:rPr lang="en-US" sz="2000" b="1">
                <a:solidFill>
                  <a:srgbClr val="000000"/>
                </a:solidFill>
                <a:latin typeface="Segoe"/>
                <a:ea typeface="ＭＳ ゴシック"/>
              </a:rPr>
              <a:t>Tab</a:t>
            </a:r>
            <a:r>
              <a:rPr lang="en-US" sz="2000">
                <a:solidFill>
                  <a:srgbClr val="000000"/>
                </a:solidFill>
                <a:latin typeface="Segoe"/>
                <a:ea typeface="ＭＳ ゴシック"/>
              </a:rPr>
              <a:t> key to move to the Spacing box. Notice that the spacing adjusted automatically to .33".</a:t>
            </a:r>
          </a:p>
          <a:p>
            <a:pPr lvl="1"/>
            <a:r>
              <a:rPr lang="en-US" sz="2000">
                <a:solidFill>
                  <a:srgbClr val="000000"/>
                </a:solidFill>
                <a:latin typeface="Segoe"/>
                <a:ea typeface="ＭＳ ゴシック"/>
              </a:rPr>
              <a:t>Click </a:t>
            </a:r>
            <a:r>
              <a:rPr lang="en-US" sz="2000" b="1">
                <a:solidFill>
                  <a:srgbClr val="000000"/>
                </a:solidFill>
                <a:latin typeface="Segoe"/>
                <a:ea typeface="ＭＳ ゴシック"/>
              </a:rPr>
              <a:t>OK</a:t>
            </a:r>
            <a:r>
              <a:rPr lang="en-US" sz="2000">
                <a:solidFill>
                  <a:srgbClr val="000000"/>
                </a:solidFill>
                <a:latin typeface="Segoe"/>
                <a:ea typeface="ＭＳ ゴシック"/>
              </a:rPr>
              <a:t>. The Apply to section affects only the columns.</a:t>
            </a:r>
          </a:p>
          <a:p>
            <a:pPr lvl="1"/>
            <a:endParaRPr lang="en-US" sz="2000">
              <a:solidFill>
                <a:srgbClr val="000000"/>
              </a:solidFill>
              <a:latin typeface="Times New Roman"/>
              <a:ea typeface="ＭＳ ゴシック"/>
            </a:endParaRPr>
          </a:p>
          <a:p>
            <a:pPr lvl="1" rtl="0"/>
            <a:endParaRPr lang="en-US" sz="2000"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895870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Column Widths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Review the document in Backstage using the Print screen. Notice the heading, </a:t>
            </a:r>
            <a:r>
              <a:rPr lang="en-US" b="0" i="1" u="none" strike="noStrike" baseline="0" smtClean="0">
                <a:solidFill>
                  <a:srgbClr val="000000"/>
                </a:solidFill>
                <a:latin typeface="Segoe"/>
                <a:ea typeface="ＭＳ ゴシック"/>
              </a:rPr>
              <a:t>Free Checking</a:t>
            </a:r>
            <a:r>
              <a:rPr lang="en-US" b="0" i="0" u="none" strike="noStrike" baseline="0" smtClean="0">
                <a:solidFill>
                  <a:srgbClr val="000000"/>
                </a:solidFill>
                <a:latin typeface="Segoe"/>
                <a:ea typeface="ＭＳ ゴシック"/>
              </a:rPr>
              <a:t>, is not aligned vertically with the other headings. To correct this, decrease the Spacing Before to </a:t>
            </a:r>
            <a:r>
              <a:rPr lang="en-US" b="1" i="0" u="none" strike="noStrike" baseline="0" smtClean="0">
                <a:solidFill>
                  <a:srgbClr val="000000"/>
                </a:solidFill>
                <a:latin typeface="Segoe"/>
                <a:ea typeface="ＭＳ ゴシック"/>
              </a:rPr>
              <a:t>zero</a:t>
            </a:r>
            <a:r>
              <a:rPr lang="en-US" b="0" i="0" u="none" strike="noStrike" baseline="0" smtClean="0">
                <a:solidFill>
                  <a:srgbClr val="000000"/>
                </a:solidFill>
                <a:latin typeface="Segoe"/>
                <a:ea typeface="ＭＳ ゴシック"/>
              </a:rPr>
              <a:t>. Review the document again, and notice the headings are aligned evenly to create a balance appearance in the document.</a:t>
            </a:r>
          </a:p>
          <a:p>
            <a:pPr lvl="1" rtl="0">
              <a:buAutoNum type="arabicPeriod" startAt="8"/>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with the same filename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820596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Add a Single Column to an Existing Document with Multiple Columns</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Change the left and right margins to </a:t>
            </a:r>
            <a:r>
              <a:rPr lang="en-US" sz="2000" b="1" i="0" u="none" strike="noStrike" baseline="0" smtClean="0">
                <a:solidFill>
                  <a:srgbClr val="000000"/>
                </a:solidFill>
                <a:latin typeface="Segoe"/>
                <a:ea typeface="ＭＳ ゴシック"/>
              </a:rPr>
              <a:t>.5</a:t>
            </a:r>
            <a:r>
              <a:rPr lang="en-US" sz="2000" b="0" i="0" u="none" strike="noStrike" baseline="0" smtClean="0">
                <a:solidFill>
                  <a:srgbClr val="000000"/>
                </a:solidFill>
                <a:latin typeface="Segoe"/>
                <a:ea typeface="ＭＳ ゴシック"/>
              </a:rPr>
              <a:t>" and apply it to the whole document.</a:t>
            </a:r>
          </a:p>
          <a:p>
            <a:pPr lvl="1" rtl="0"/>
            <a:r>
              <a:rPr lang="en-US" sz="2000" b="0" i="0" u="none" strike="noStrike" baseline="0" smtClean="0">
                <a:solidFill>
                  <a:srgbClr val="000000"/>
                </a:solidFill>
                <a:latin typeface="Segoe"/>
                <a:ea typeface="ＭＳ ゴシック"/>
              </a:rPr>
              <a:t>In the fourth column, in the last bulleted point, place your insertion point after </a:t>
            </a:r>
            <a:r>
              <a:rPr lang="en-US" sz="2000" b="0" i="1" u="none" strike="noStrike" baseline="0" smtClean="0">
                <a:solidFill>
                  <a:srgbClr val="000000"/>
                </a:solidFill>
                <a:latin typeface="Segoe"/>
                <a:ea typeface="ＭＳ ゴシック"/>
              </a:rPr>
              <a:t>e</a:t>
            </a:r>
            <a:r>
              <a:rPr lang="en-US" sz="2000" b="0" i="0" u="none" strike="noStrike" baseline="0" smtClean="0">
                <a:solidFill>
                  <a:srgbClr val="000000"/>
                </a:solidFill>
                <a:latin typeface="Segoe"/>
                <a:ea typeface="ＭＳ ゴシック"/>
              </a:rPr>
              <a:t> in </a:t>
            </a:r>
            <a:r>
              <a:rPr lang="en-US" sz="2000" b="0" i="1" u="none" strike="noStrike" baseline="0" smtClean="0">
                <a:solidFill>
                  <a:srgbClr val="000000"/>
                </a:solidFill>
                <a:latin typeface="Segoe"/>
                <a:ea typeface="ＭＳ ゴシック"/>
              </a:rPr>
              <a:t>Guarantee</a:t>
            </a:r>
            <a:r>
              <a:rPr lang="en-US" sz="2000" b="0" i="0" u="none" strike="noStrike" baseline="0" smtClean="0">
                <a:solidFill>
                  <a:srgbClr val="000000"/>
                </a:solidFill>
                <a:latin typeface="Segoe"/>
                <a:ea typeface="ＭＳ ゴシック"/>
              </a:rPr>
              <a:t> and press </a:t>
            </a:r>
            <a:r>
              <a:rPr lang="en-US" sz="2000" b="1" i="0" u="none" strike="noStrike" baseline="0" smtClean="0">
                <a:solidFill>
                  <a:srgbClr val="000000"/>
                </a:solidFill>
                <a:latin typeface="Segoe"/>
                <a:ea typeface="ＭＳ ゴシック"/>
              </a:rPr>
              <a:t>Enter</a:t>
            </a:r>
            <a:r>
              <a:rPr lang="en-US" sz="2000" b="0" i="0" u="none" strike="noStrike" baseline="0" smtClean="0">
                <a:solidFill>
                  <a:srgbClr val="000000"/>
                </a:solidFill>
                <a:latin typeface="Times New Roman"/>
                <a:ea typeface="ＭＳ ゴシック"/>
              </a:rPr>
              <a:t>.</a:t>
            </a:r>
          </a:p>
          <a:p>
            <a:pPr lvl="1" rtl="0"/>
            <a:r>
              <a:rPr lang="en-US" sz="2000" b="0" i="0" u="none" strike="noStrike" baseline="0" smtClean="0">
                <a:solidFill>
                  <a:srgbClr val="000000"/>
                </a:solidFill>
                <a:latin typeface="Segoe"/>
                <a:ea typeface="ＭＳ ゴシック"/>
              </a:rPr>
              <a:t>Remove the bullet by selecting </a:t>
            </a:r>
            <a:r>
              <a:rPr lang="en-US" sz="2000" b="1" i="0" u="none" strike="noStrike" baseline="0" smtClean="0">
                <a:solidFill>
                  <a:srgbClr val="000000"/>
                </a:solidFill>
                <a:latin typeface="Segoe"/>
                <a:ea typeface="ＭＳ ゴシック"/>
              </a:rPr>
              <a:t>None</a:t>
            </a:r>
            <a:r>
              <a:rPr lang="en-US" sz="2000" b="0" i="0" u="none" strike="noStrike" baseline="0" smtClean="0">
                <a:solidFill>
                  <a:srgbClr val="000000"/>
                </a:solidFill>
                <a:latin typeface="Segoe"/>
                <a:ea typeface="ＭＳ ゴシック"/>
              </a:rPr>
              <a:t> in the Bullets Library.</a:t>
            </a:r>
          </a:p>
          <a:p>
            <a:pPr lvl="1"/>
            <a:r>
              <a:rPr lang="en-US" sz="2000">
                <a:solidFill>
                  <a:srgbClr val="000000"/>
                </a:solidFill>
                <a:latin typeface="Segoe"/>
                <a:ea typeface="ＭＳ ゴシック"/>
              </a:rPr>
              <a:t>Type </a:t>
            </a:r>
            <a:r>
              <a:rPr lang="en-US" sz="2000" b="1">
                <a:solidFill>
                  <a:srgbClr val="000000"/>
                </a:solidFill>
                <a:latin typeface="Segoe"/>
                <a:ea typeface="ＭＳ ゴシック"/>
              </a:rPr>
              <a:t>WE VALUE YOUR BUSINESS!</a:t>
            </a:r>
            <a:r>
              <a:rPr lang="en-US" sz="2000">
                <a:solidFill>
                  <a:srgbClr val="000000"/>
                </a:solidFill>
                <a:latin typeface="Segoe"/>
                <a:ea typeface="ＭＳ ゴシック"/>
              </a:rPr>
              <a:t> Then select the text.</a:t>
            </a:r>
          </a:p>
          <a:p>
            <a:pPr lvl="1"/>
            <a:r>
              <a:rPr lang="en-US" sz="2000">
                <a:solidFill>
                  <a:srgbClr val="000000"/>
                </a:solidFill>
                <a:latin typeface="Segoe"/>
                <a:ea typeface="ＭＳ ゴシック"/>
              </a:rPr>
              <a:t>In the Paragraph group of the Page Layout tab, change the Left indent to </a:t>
            </a:r>
            <a:r>
              <a:rPr lang="en-US" sz="2000" b="1">
                <a:solidFill>
                  <a:srgbClr val="000000"/>
                </a:solidFill>
                <a:latin typeface="Segoe"/>
                <a:ea typeface="ＭＳ ゴシック"/>
                <a:cs typeface="Segoe"/>
              </a:rPr>
              <a:t>0</a:t>
            </a:r>
            <a:r>
              <a:rPr lang="en-US" sz="2000">
                <a:solidFill>
                  <a:srgbClr val="000000"/>
                </a:solidFill>
                <a:latin typeface="Segoe"/>
                <a:ea typeface="ＭＳ ゴシック"/>
                <a:cs typeface="Segoe"/>
              </a:rPr>
              <a:t>"</a:t>
            </a:r>
            <a:r>
              <a:rPr lang="en-US" sz="2000">
                <a:solidFill>
                  <a:srgbClr val="000000"/>
                </a:solidFill>
                <a:latin typeface="Segoe"/>
                <a:ea typeface="ＭＳ ゴシック"/>
              </a:rPr>
              <a:t>.</a:t>
            </a:r>
          </a:p>
          <a:p>
            <a:pPr lvl="1"/>
            <a:r>
              <a:rPr lang="en-US" sz="2000">
                <a:solidFill>
                  <a:srgbClr val="000000"/>
                </a:solidFill>
                <a:latin typeface="Segoe"/>
                <a:ea typeface="ＭＳ ゴシック"/>
              </a:rPr>
              <a:t>Change the Spacing After to</a:t>
            </a:r>
            <a:r>
              <a:rPr lang="en-US" sz="2000">
                <a:solidFill>
                  <a:srgbClr val="000000"/>
                </a:solidFill>
                <a:latin typeface="Segoe"/>
                <a:ea typeface="ＭＳ ゴシック"/>
                <a:cs typeface="Segoe"/>
              </a:rPr>
              <a:t> </a:t>
            </a:r>
            <a:r>
              <a:rPr lang="en-US" sz="2000" b="1">
                <a:solidFill>
                  <a:srgbClr val="000000"/>
                </a:solidFill>
                <a:latin typeface="Segoe"/>
                <a:ea typeface="ＭＳ ゴシック"/>
                <a:cs typeface="Segoe"/>
              </a:rPr>
              <a:t>0</a:t>
            </a:r>
            <a:r>
              <a:rPr lang="en-US" sz="2000">
                <a:solidFill>
                  <a:srgbClr val="000000"/>
                </a:solidFill>
                <a:latin typeface="Segoe"/>
                <a:ea typeface="ＭＳ ゴシック"/>
                <a:cs typeface="Segoe"/>
              </a:rPr>
              <a:t> </a:t>
            </a:r>
            <a:r>
              <a:rPr lang="en-US" sz="2000">
                <a:solidFill>
                  <a:srgbClr val="000000"/>
                </a:solidFill>
                <a:latin typeface="Segoe"/>
                <a:ea typeface="ＭＳ ゴシック"/>
              </a:rPr>
              <a:t>pt to reduce the spacing.</a:t>
            </a:r>
          </a:p>
          <a:p>
            <a:pPr lvl="1"/>
            <a:r>
              <a:rPr lang="en-US" sz="2000">
                <a:solidFill>
                  <a:srgbClr val="000000"/>
                </a:solidFill>
                <a:latin typeface="Segoe"/>
                <a:ea typeface="ＭＳ ゴシック"/>
              </a:rPr>
              <a:t>In the Page Setup group, click the drop-down arrow to display the Columns menu and select </a:t>
            </a:r>
            <a:r>
              <a:rPr lang="en-US" sz="2000" b="1">
                <a:solidFill>
                  <a:srgbClr val="000000"/>
                </a:solidFill>
                <a:latin typeface="Segoe"/>
                <a:ea typeface="ＭＳ ゴシック"/>
              </a:rPr>
              <a:t>One</a:t>
            </a:r>
            <a:r>
              <a:rPr lang="en-US" sz="2000">
                <a:solidFill>
                  <a:srgbClr val="000000"/>
                </a:solidFill>
                <a:latin typeface="Times New Roman"/>
                <a:ea typeface="ＭＳ ゴシック"/>
              </a:rPr>
              <a:t>.</a:t>
            </a:r>
          </a:p>
          <a:p>
            <a:pPr lvl="1"/>
            <a:endParaRPr lang="en-US" sz="2000">
              <a:solidFill>
                <a:srgbClr val="000000"/>
              </a:solidFill>
              <a:latin typeface="Segoe"/>
              <a:ea typeface="ＭＳ ゴシック"/>
            </a:endParaRPr>
          </a:p>
          <a:p>
            <a:pPr lvl="1" rtl="0"/>
            <a:endParaRPr lang="en-US" sz="2000" b="0" i="0" u="none" strike="noStrike" baseline="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1874077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Add a Single Column to an Existing Document with Multiple Columns</a:t>
            </a:r>
          </a:p>
        </p:txBody>
      </p:sp>
      <p:sp>
        <p:nvSpPr>
          <p:cNvPr id="3" name="Text Placeholder 2"/>
          <p:cNvSpPr>
            <a:spLocks noGrp="1"/>
          </p:cNvSpPr>
          <p:nvPr>
            <p:ph type="body" idx="1"/>
          </p:nvPr>
        </p:nvSpPr>
        <p:spPr/>
        <p:txBody>
          <a:bodyPr/>
          <a:lstStyle/>
          <a:p>
            <a:pPr lvl="1" rtl="0">
              <a:buFont typeface="+mj-lt"/>
              <a:buAutoNum type="arabicPeriod" startAt="8"/>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Center</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bold</a:t>
            </a:r>
            <a:r>
              <a:rPr lang="en-US" b="0" i="0" u="none" strike="noStrike" baseline="0" smtClean="0">
                <a:solidFill>
                  <a:srgbClr val="000000"/>
                </a:solidFill>
                <a:latin typeface="Segoe"/>
                <a:ea typeface="ＭＳ ゴシック"/>
              </a:rPr>
              <a:t>, increase the font size to </a:t>
            </a:r>
            <a:r>
              <a:rPr lang="en-US" b="1" i="0" u="none" strike="noStrike" baseline="0" smtClean="0">
                <a:solidFill>
                  <a:srgbClr val="000000"/>
                </a:solidFill>
                <a:latin typeface="Segoe"/>
                <a:ea typeface="ＭＳ ゴシック"/>
              </a:rPr>
              <a:t>22</a:t>
            </a:r>
            <a:r>
              <a:rPr lang="en-US" b="0" i="0" u="none" strike="noStrike" baseline="0" smtClean="0">
                <a:solidFill>
                  <a:srgbClr val="000000"/>
                </a:solidFill>
                <a:latin typeface="Segoe"/>
                <a:ea typeface="ＭＳ ゴシック"/>
              </a:rPr>
              <a:t> pt and change the font color to </a:t>
            </a:r>
            <a:r>
              <a:rPr lang="en-US" b="1" i="0" u="none" strike="noStrike" baseline="0" smtClean="0">
                <a:solidFill>
                  <a:srgbClr val="000000"/>
                </a:solidFill>
                <a:latin typeface="Segoe"/>
                <a:ea typeface="ＭＳ ゴシック"/>
              </a:rPr>
              <a:t>dark blue</a:t>
            </a:r>
            <a:r>
              <a:rPr lang="en-US" b="0" i="0" u="none" strike="noStrike" baseline="0" smtClean="0">
                <a:solidFill>
                  <a:srgbClr val="000000"/>
                </a:solidFill>
                <a:latin typeface="Segoe"/>
                <a:ea typeface="ＭＳ ゴシック"/>
              </a:rPr>
              <a:t>. The final document should remain on one page.</a:t>
            </a:r>
          </a:p>
          <a:p>
            <a:pPr lvl="1" rtl="0">
              <a:buAutoNum type="arabicPeriod" startAt="8"/>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as </a:t>
            </a:r>
            <a:r>
              <a:rPr lang="en-US" b="1" i="1" u="none" strike="noStrike" baseline="0" smtClean="0">
                <a:solidFill>
                  <a:srgbClr val="000000"/>
                </a:solidFill>
                <a:latin typeface="Segoe"/>
                <a:ea typeface="ＭＳ ゴシック"/>
              </a:rPr>
              <a:t>Checking Final</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3648691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Blank Page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Position the insertion point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before the </a:t>
            </a:r>
            <a:r>
              <a:rPr lang="en-US" b="0" i="1" u="none" strike="noStrike" baseline="0" smtClean="0">
                <a:solidFill>
                  <a:srgbClr val="000000"/>
                </a:solidFill>
                <a:latin typeface="Segoe"/>
                <a:ea typeface="ＭＳ ゴシック"/>
              </a:rPr>
              <a:t>F</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Free Checking</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On the Insert tab, in the Pages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group, click </a:t>
            </a:r>
            <a:r>
              <a:rPr lang="en-US" b="1" i="0" u="none" strike="noStrike" baseline="0" smtClean="0">
                <a:solidFill>
                  <a:srgbClr val="000000"/>
                </a:solidFill>
                <a:latin typeface="Segoe"/>
                <a:ea typeface="ＭＳ ゴシック"/>
              </a:rPr>
              <a:t>Blank Page</a:t>
            </a:r>
            <a:r>
              <a:rPr lang="en-US" b="0" i="0" u="none" strike="noStrike" baseline="0" smtClean="0">
                <a:solidFill>
                  <a:srgbClr val="000000"/>
                </a:solidFill>
                <a:latin typeface="Segoe"/>
                <a:ea typeface="ＭＳ ゴシック"/>
              </a:rPr>
              <a:t> (right).</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 Page 2 is a blank page. The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headings are left on page 1.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Page 2 is a blank page and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text is moved to page 3.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Notice that Word inserted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two page breaks to create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blank page.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pic>
        <p:nvPicPr>
          <p:cNvPr id="7" name="Picture 6" descr="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544" y="1905000"/>
            <a:ext cx="3203256" cy="3710517"/>
          </a:xfrm>
          <a:prstGeom prst="rect">
            <a:avLst/>
          </a:prstGeom>
        </p:spPr>
      </p:pic>
    </p:spTree>
    <p:extLst>
      <p:ext uri="{BB962C8B-B14F-4D97-AF65-F5344CB8AC3E}">
        <p14:creationId xmlns:p14="http://schemas.microsoft.com/office/powerpoint/2010/main" val="157034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Insert a Blank Page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Undo</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[Prod: insert MA0502.jpg here] </a:t>
            </a:r>
            <a:r>
              <a:rPr lang="en-US" b="0" i="0" u="none" strike="noStrike" baseline="0" smtClean="0">
                <a:solidFill>
                  <a:srgbClr val="000000"/>
                </a:solidFill>
                <a:latin typeface="Segoe"/>
                <a:ea typeface="ＭＳ ゴシック"/>
              </a:rPr>
              <a:t>button on the Quick Access Toolbar.</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the document with the same filename in the lesson folder on your flash drive, and then </a:t>
            </a:r>
            <a:r>
              <a:rPr lang="en-US" b="1" i="0" u="none" strike="noStrike" baseline="0" smtClean="0">
                <a:solidFill>
                  <a:srgbClr val="000000"/>
                </a:solidFill>
                <a:latin typeface="Segoe"/>
                <a:ea typeface="ＭＳ ゴシック"/>
              </a:rPr>
              <a:t>CLOSE</a:t>
            </a:r>
            <a:r>
              <a:rPr lang="en-US" b="0" i="0" u="none" strike="noStrike" baseline="0" smtClean="0">
                <a:solidFill>
                  <a:srgbClr val="000000"/>
                </a:solidFill>
                <a:latin typeface="Segoe"/>
                <a:ea typeface="ＭＳ ゴシック"/>
              </a:rPr>
              <a:t> the file.</a:t>
            </a:r>
          </a:p>
          <a:p>
            <a:pPr lvl="0" rtl="0"/>
            <a:r>
              <a:rPr lang="en-US" b="1" i="0" u="none" strike="noStrike" baseline="0" smtClean="0">
                <a:latin typeface="Segoe"/>
                <a:ea typeface="ＭＳ ゴシック"/>
              </a:rPr>
              <a:t>STOP. CLOSE</a:t>
            </a:r>
            <a:r>
              <a:rPr lang="en-US" b="0" i="0" u="none" strike="noStrike" baseline="0" smtClean="0">
                <a:latin typeface="Segoe"/>
                <a:ea typeface="ＭＳ ゴシック"/>
              </a:rPr>
              <a:t> Word.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2712004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Skill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pic>
        <p:nvPicPr>
          <p:cNvPr id="7" name="Picture 6"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8195733" cy="2377388"/>
          </a:xfrm>
          <a:prstGeom prst="rect">
            <a:avLst/>
          </a:prstGeom>
        </p:spPr>
      </p:pic>
    </p:spTree>
    <p:extLst>
      <p:ext uri="{BB962C8B-B14F-4D97-AF65-F5344CB8AC3E}">
        <p14:creationId xmlns:p14="http://schemas.microsoft.com/office/powerpoint/2010/main" val="18529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Select a Page Orientation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In the Page Setup group of the Page Layout tab, click the drop-down arrow to display the Orientation</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menu.</a:t>
            </a:r>
          </a:p>
          <a:p>
            <a:pPr lvl="1" rtl="0"/>
            <a:r>
              <a:rPr lang="en-US" b="0" i="0" u="none" strike="noStrike" baseline="0" smtClean="0">
                <a:solidFill>
                  <a:srgbClr val="000000"/>
                </a:solidFill>
                <a:latin typeface="Segoe"/>
                <a:ea typeface="ＭＳ ゴシック"/>
              </a:rPr>
              <a:t>Select </a:t>
            </a:r>
            <a:r>
              <a:rPr lang="en-US" b="1" i="0" u="none" strike="noStrike" baseline="0" smtClean="0">
                <a:solidFill>
                  <a:srgbClr val="000000"/>
                </a:solidFill>
                <a:latin typeface="Segoe"/>
                <a:ea typeface="ＭＳ ゴシック"/>
              </a:rPr>
              <a:t>Landscape</a:t>
            </a:r>
            <a:r>
              <a:rPr lang="en-US" b="0" i="0" u="none" strike="noStrike" baseline="0" smtClean="0">
                <a:solidFill>
                  <a:srgbClr val="000000"/>
                </a:solidFill>
                <a:latin typeface="Segoe"/>
                <a:ea typeface="ＭＳ ゴシック"/>
              </a:rPr>
              <a:t>, as shown below. The page orientation changes to Landscape.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581400"/>
            <a:ext cx="4003547" cy="2550583"/>
          </a:xfrm>
          <a:prstGeom prst="rect">
            <a:avLst/>
          </a:prstGeom>
        </p:spPr>
      </p:pic>
    </p:spTree>
    <p:extLst>
      <p:ext uri="{BB962C8B-B14F-4D97-AF65-F5344CB8AC3E}">
        <p14:creationId xmlns:p14="http://schemas.microsoft.com/office/powerpoint/2010/main" val="24836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Select a Page Orientation</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File</a:t>
            </a:r>
            <a:r>
              <a:rPr lang="en-US" b="0" i="0" u="none" strike="noStrike" baseline="0" smtClean="0">
                <a:solidFill>
                  <a:srgbClr val="000000"/>
                </a:solidFill>
                <a:latin typeface="Segoe"/>
                <a:ea typeface="ＭＳ ゴシック"/>
              </a:rPr>
              <a:t> tab, and then click </a:t>
            </a:r>
            <a:r>
              <a:rPr lang="en-US" b="1" i="0" u="none" strike="noStrike" baseline="0" smtClean="0">
                <a:solidFill>
                  <a:srgbClr val="000000"/>
                </a:solidFill>
                <a:latin typeface="Segoe"/>
                <a:ea typeface="ＭＳ ゴシック"/>
              </a:rPr>
              <a:t>Print</a:t>
            </a:r>
            <a:r>
              <a:rPr lang="en-US" b="0" i="0" u="none" strike="noStrike" baseline="0" smtClean="0">
                <a:solidFill>
                  <a:srgbClr val="000000"/>
                </a:solidFill>
                <a:latin typeface="Segoe"/>
                <a:ea typeface="ＭＳ ゴシック"/>
              </a:rPr>
              <a:t>, to preview the document in Backstage view. On the right side of the pane, the document displays in landscape and under Settings, you see Landscape Orientation as the set setting. Also, notice you can access Page Setup dialog box from the Print screen. It is good practice to preview your document before printing to ensure the text will print correctly.</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document as </a:t>
            </a:r>
            <a:r>
              <a:rPr lang="en-US" b="1" i="1" u="none" strike="noStrike" baseline="0" smtClean="0">
                <a:solidFill>
                  <a:srgbClr val="000000"/>
                </a:solidFill>
                <a:latin typeface="Segoe"/>
                <a:ea typeface="ＭＳ ゴシック"/>
              </a:rPr>
              <a:t>Draft1 Proposal</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331291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Choose a Paper Size</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document that is open from the previous exercise.</a:t>
            </a:r>
          </a:p>
          <a:p>
            <a:pPr lvl="1" rtl="0"/>
            <a:r>
              <a:rPr lang="en-US" sz="2000" b="0" i="0" u="none" strike="noStrike" baseline="0" smtClean="0">
                <a:solidFill>
                  <a:srgbClr val="000000"/>
                </a:solidFill>
                <a:latin typeface="Segoe"/>
                <a:ea typeface="ＭＳ ゴシック"/>
              </a:rPr>
              <a:t>In the Page Setup group of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Page Layout tab, click the drop-</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down arrow to display the Orient-</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ation menu, and then select </a:t>
            </a:r>
            <a:br>
              <a:rPr lang="en-US" sz="2000" b="0"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Portrait</a:t>
            </a:r>
            <a:r>
              <a:rPr lang="en-US" sz="2000" b="0" i="0" u="none" strike="noStrike" baseline="0" smtClean="0">
                <a:solidFill>
                  <a:srgbClr val="000000"/>
                </a:solidFill>
                <a:latin typeface="Segoe"/>
                <a:ea typeface="ＭＳ ゴシック"/>
              </a:rPr>
              <a:t>. The orientation is changed</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back to portrait from the previous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exercise.</a:t>
            </a:r>
          </a:p>
          <a:p>
            <a:pPr lvl="1" rtl="0"/>
            <a:r>
              <a:rPr lang="en-US" sz="2000" b="0" i="0" u="none" strike="noStrike" baseline="0" smtClean="0">
                <a:solidFill>
                  <a:srgbClr val="000000"/>
                </a:solidFill>
                <a:latin typeface="Segoe"/>
                <a:ea typeface="ＭＳ ゴシック"/>
              </a:rPr>
              <a:t>From the Page Setup group of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Page Layout tab, click the drop-</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down arrow to display the Size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menu, and then select </a:t>
            </a:r>
            <a:r>
              <a:rPr lang="en-US" sz="2000" b="1" i="0" u="none" strike="noStrike" baseline="0" smtClean="0">
                <a:solidFill>
                  <a:srgbClr val="000000"/>
                </a:solidFill>
                <a:latin typeface="Segoe"/>
                <a:ea typeface="ＭＳ ゴシック"/>
              </a:rPr>
              <a:t>Legal</a:t>
            </a:r>
            <a:r>
              <a:rPr lang="en-US" sz="2000" b="0" i="0" u="none" strike="noStrike" baseline="0" smtClean="0">
                <a:solidFill>
                  <a:srgbClr val="000000"/>
                </a:solidFill>
                <a:latin typeface="Segoe"/>
                <a:ea typeface="ＭＳ ゴシック"/>
              </a:rPr>
              <a:t>, as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shown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5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533" y="1828800"/>
            <a:ext cx="3105577" cy="4393376"/>
          </a:xfrm>
          <a:prstGeom prst="rect">
            <a:avLst/>
          </a:prstGeom>
        </p:spPr>
      </p:pic>
    </p:spTree>
    <p:extLst>
      <p:ext uri="{BB962C8B-B14F-4D97-AF65-F5344CB8AC3E}">
        <p14:creationId xmlns:p14="http://schemas.microsoft.com/office/powerpoint/2010/main" val="257946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Choose a Paper Size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solidFill>
                  <a:srgbClr val="000000"/>
                </a:solidFill>
                <a:latin typeface="Segoe"/>
                <a:ea typeface="ＭＳ ゴシック"/>
              </a:rPr>
              <a:t>On the File tab, click </a:t>
            </a:r>
            <a:r>
              <a:rPr lang="en-US" b="1" i="0" u="none" strike="noStrike" baseline="0" smtClean="0">
                <a:solidFill>
                  <a:srgbClr val="000000"/>
                </a:solidFill>
                <a:latin typeface="Segoe"/>
                <a:ea typeface="ＭＳ ゴシック"/>
              </a:rPr>
              <a:t>Print</a:t>
            </a:r>
            <a:r>
              <a:rPr lang="en-US" b="0" i="0" u="none" strike="noStrike" baseline="0" smtClean="0">
                <a:solidFill>
                  <a:srgbClr val="000000"/>
                </a:solidFill>
                <a:latin typeface="Segoe"/>
                <a:ea typeface="ＭＳ ゴシック"/>
              </a:rPr>
              <a:t> to preview your document in Backstage view. On the right side of the pane, the document displays in portrait orientation and legal</a:t>
            </a:r>
            <a:r>
              <a:rPr lang="en-US" b="0" i="1" u="none" strike="noStrike" baseline="0" smtClean="0">
                <a:solidFill>
                  <a:srgbClr val="000000"/>
                </a:solidFill>
                <a:latin typeface="Segoe"/>
                <a:ea typeface="ＭＳ ゴシック"/>
              </a:rPr>
              <a:t> </a:t>
            </a:r>
            <a:r>
              <a:rPr lang="en-US" b="0" i="0" u="none" strike="noStrike" baseline="0" smtClean="0">
                <a:solidFill>
                  <a:srgbClr val="000000"/>
                </a:solidFill>
                <a:latin typeface="Segoe"/>
                <a:ea typeface="ＭＳ ゴシック"/>
              </a:rPr>
              <a:t>size. </a:t>
            </a:r>
          </a:p>
          <a:p>
            <a:pPr lvl="1" rtl="0">
              <a:buAutoNum type="arabicPeriod" startAt="3"/>
            </a:pPr>
            <a:r>
              <a:rPr lang="en-US" b="0" i="0" u="none" strike="noStrike" baseline="0" smtClean="0">
                <a:solidFill>
                  <a:srgbClr val="000000"/>
                </a:solidFill>
                <a:latin typeface="Segoe"/>
                <a:ea typeface="ＭＳ ゴシック"/>
              </a:rPr>
              <a:t>Return to the document by clicking on the </a:t>
            </a:r>
            <a:r>
              <a:rPr lang="en-US" b="1" i="0" u="none" strike="noStrike" baseline="0" smtClean="0">
                <a:solidFill>
                  <a:srgbClr val="000000"/>
                </a:solidFill>
                <a:latin typeface="Segoe"/>
                <a:ea typeface="ＭＳ ゴシック"/>
              </a:rPr>
              <a:t>Return to Document</a:t>
            </a:r>
            <a:r>
              <a:rPr lang="en-US" b="0" i="0" u="none" strike="noStrike" baseline="0" smtClean="0">
                <a:solidFill>
                  <a:srgbClr val="000000"/>
                </a:solidFill>
                <a:latin typeface="Segoe"/>
                <a:ea typeface="ＭＳ ゴシック"/>
              </a:rPr>
              <a:t> button.</a:t>
            </a:r>
          </a:p>
          <a:p>
            <a:pPr lvl="1" rtl="0">
              <a:buAutoNum type="arabicPeriod" startAt="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Page</a:t>
            </a:r>
            <a:r>
              <a:rPr lang="en-US" b="0"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Layout</a:t>
            </a:r>
            <a:r>
              <a:rPr lang="en-US" b="0" i="0" u="none" strike="noStrike" baseline="0" smtClean="0">
                <a:solidFill>
                  <a:srgbClr val="000000"/>
                </a:solidFill>
                <a:latin typeface="Segoe"/>
                <a:ea typeface="ＭＳ ゴシック"/>
              </a:rPr>
              <a:t> tab, and then click the drop-down arrow to display the Size menu; next, select </a:t>
            </a:r>
            <a:r>
              <a:rPr lang="en-US" b="1" i="0" u="none" strike="noStrike" baseline="0" smtClean="0">
                <a:solidFill>
                  <a:srgbClr val="000000"/>
                </a:solidFill>
                <a:latin typeface="Segoe"/>
                <a:ea typeface="ＭＳ ゴシック"/>
              </a:rPr>
              <a:t>Letter</a:t>
            </a:r>
            <a:r>
              <a:rPr lang="en-US" b="0" i="0" u="none" strike="noStrike" baseline="0" smtClean="0">
                <a:solidFill>
                  <a:srgbClr val="000000"/>
                </a:solidFill>
                <a:latin typeface="Times New Roman"/>
                <a:ea typeface="ＭＳ ゴシック"/>
              </a:rPr>
              <a:t>.</a:t>
            </a:r>
          </a:p>
          <a:p>
            <a:pPr lvl="1" rtl="0">
              <a:buAutoNum type="arabicPeriod" startAt="3"/>
            </a:pPr>
            <a:r>
              <a:rPr lang="en-US" i="0" u="none" strike="noStrike" baseline="0" smtClean="0">
                <a:solidFill>
                  <a:srgbClr val="000000"/>
                </a:solidFill>
                <a:latin typeface="Segoe"/>
                <a:ea typeface="ＭＳ ゴシック"/>
              </a:rPr>
              <a:t> </a:t>
            </a:r>
            <a:r>
              <a:rPr lang="en-US" b="1" i="0" u="none" strike="noStrike" baseline="0" smtClean="0">
                <a:solidFill>
                  <a:srgbClr val="000000"/>
                </a:solidFill>
                <a:latin typeface="Segoe"/>
                <a:ea typeface="ＭＳ ゴシック"/>
              </a:rPr>
              <a:t>SAVE</a:t>
            </a:r>
            <a:r>
              <a:rPr lang="en-US" b="0" i="0" u="none" strike="noStrike" baseline="0" smtClean="0">
                <a:solidFill>
                  <a:srgbClr val="000000"/>
                </a:solidFill>
                <a:latin typeface="Segoe"/>
                <a:ea typeface="ＭＳ ゴシック"/>
              </a:rPr>
              <a:t> document as </a:t>
            </a:r>
            <a:r>
              <a:rPr lang="en-US" b="1" i="1" u="none" strike="noStrike" baseline="0" smtClean="0">
                <a:solidFill>
                  <a:srgbClr val="000000"/>
                </a:solidFill>
                <a:latin typeface="Segoe"/>
                <a:ea typeface="ＭＳ ゴシック"/>
              </a:rPr>
              <a:t>Draft2 Proposal</a:t>
            </a:r>
            <a:r>
              <a:rPr lang="en-US" b="0" i="0" u="none" strike="noStrike" baseline="0" smtClean="0">
                <a:solidFill>
                  <a:srgbClr val="000000"/>
                </a:solidFill>
                <a:latin typeface="Segoe"/>
                <a:ea typeface="ＭＳ ゴシック"/>
              </a:rPr>
              <a:t> in the lesson folder on your flash drive.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164541938"/>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226</TotalTime>
  <Words>5505</Words>
  <Application>Microsoft Macintosh PowerPoint</Application>
  <PresentationFormat>On-screen Show (4:3)</PresentationFormat>
  <Paragraphs>443</Paragraphs>
  <Slides>56</Slides>
  <Notes>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template</vt:lpstr>
      <vt:lpstr>Managing Text Flow</vt:lpstr>
      <vt:lpstr>Objectives</vt:lpstr>
      <vt:lpstr>Step by Step: Set Margins</vt:lpstr>
      <vt:lpstr>Step by Step: Set Margins</vt:lpstr>
      <vt:lpstr>Step by Step: Set Margins</vt:lpstr>
      <vt:lpstr>Step by Step: Select a Page Orientation</vt:lpstr>
      <vt:lpstr>Step by Step: Select a Page Orientation</vt:lpstr>
      <vt:lpstr>Step by Step: Choose a Paper Size</vt:lpstr>
      <vt:lpstr>Step by Step: Choose a Paper Size</vt:lpstr>
      <vt:lpstr>Step by Step: Insert and Remove a Manual Page Break</vt:lpstr>
      <vt:lpstr>Step by Step: Insert and Remove a Manual Page Break</vt:lpstr>
      <vt:lpstr>Step by Step: Insert and Remove a Manual Page Break</vt:lpstr>
      <vt:lpstr>Step by Step: Insert and Remove a Manual Page Break</vt:lpstr>
      <vt:lpstr>Step by Step: Insert and Remove a Manual Page Break</vt:lpstr>
      <vt:lpstr>Step by Step: Insert and Remove a Manual Page Break</vt:lpstr>
      <vt:lpstr>Step by Step: Insert and Remove a Manual Page Break</vt:lpstr>
      <vt:lpstr>Step by Step: Insert a Section Break</vt:lpstr>
      <vt:lpstr>Step by Step: Insert a Section Break</vt:lpstr>
      <vt:lpstr>Step by Step: Insert a Section Break</vt:lpstr>
      <vt:lpstr>Step by Step: Insert a Section Break</vt:lpstr>
      <vt:lpstr>Step by Step: Insert a Section Break</vt:lpstr>
      <vt:lpstr>Step by Step: Insert a Section Break</vt:lpstr>
      <vt:lpstr>Step by Step: Insert a Section Break</vt:lpstr>
      <vt:lpstr>Step by Step: Insert a Section Break</vt:lpstr>
      <vt:lpstr>Step by Step: Insert Hyphens in a Document</vt:lpstr>
      <vt:lpstr>Step by Step: Insert Hyphens in a Document</vt:lpstr>
      <vt:lpstr>Step by Step: Insert Hyphens in a Document</vt:lpstr>
      <vt:lpstr>Step by Step: Insert Hyphens in a Document</vt:lpstr>
      <vt:lpstr>Step by Step: Insert Hyphens in a Document</vt:lpstr>
      <vt:lpstr>Step by Step: Insert Line Numbers</vt:lpstr>
      <vt:lpstr>Step by Step: Insert Line Numbers</vt:lpstr>
      <vt:lpstr>Step by Step: Insert a Nonbreaking Space</vt:lpstr>
      <vt:lpstr>Step by Step: Insert a Nonbreaking Space</vt:lpstr>
      <vt:lpstr>Step by Step: Insert a Line Break</vt:lpstr>
      <vt:lpstr>Step by Step: Insert a Line Break</vt:lpstr>
      <vt:lpstr>Step by Step: Turn on Widow/Orphan Control</vt:lpstr>
      <vt:lpstr>Step by Step: Turn on Widow/Orphan Control</vt:lpstr>
      <vt:lpstr>Step by Step: Keep Lines Together</vt:lpstr>
      <vt:lpstr>Step by Step: Keep Two Paragraphs on the Same Page</vt:lpstr>
      <vt:lpstr>Step by Step: Force a Paragraph to the Top of a Page</vt:lpstr>
      <vt:lpstr>Step by Step: Create Columns</vt:lpstr>
      <vt:lpstr>Step by Step: Create Columns</vt:lpstr>
      <vt:lpstr>Step by Step: Format Columns</vt:lpstr>
      <vt:lpstr>Step by Step: Format Columns</vt:lpstr>
      <vt:lpstr>Step by Step: Format Columns</vt:lpstr>
      <vt:lpstr>Step by Step: Format Columns</vt:lpstr>
      <vt:lpstr>Step by Step: Format Columns</vt:lpstr>
      <vt:lpstr>Step by Step: Format Columns</vt:lpstr>
      <vt:lpstr>Step by Step: Format Columns</vt:lpstr>
      <vt:lpstr>Step by Step: Change Column Widths</vt:lpstr>
      <vt:lpstr>Step by Step: Change Column Widths</vt:lpstr>
      <vt:lpstr>Step by Step: Add a Single Column to an Existing Document with Multiple Columns</vt:lpstr>
      <vt:lpstr>Step by Step: Add a Single Column to an Existing Document with Multiple Columns</vt:lpstr>
      <vt:lpstr>Step by Step: Insert a Blank Page</vt:lpstr>
      <vt:lpstr>Step by Step: Insert a Blank Page</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321</cp:revision>
  <dcterms:created xsi:type="dcterms:W3CDTF">2011-08-08T12:10:51Z</dcterms:created>
  <dcterms:modified xsi:type="dcterms:W3CDTF">2013-08-16T03:02:00Z</dcterms:modified>
</cp:coreProperties>
</file>