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74"/>
  </p:notesMasterIdLst>
  <p:sldIdLst>
    <p:sldId id="256" r:id="rId2"/>
    <p:sldId id="259" r:id="rId3"/>
    <p:sldId id="262" r:id="rId4"/>
    <p:sldId id="263" r:id="rId5"/>
    <p:sldId id="265" r:id="rId6"/>
    <p:sldId id="266" r:id="rId7"/>
    <p:sldId id="268" r:id="rId8"/>
    <p:sldId id="269" r:id="rId9"/>
    <p:sldId id="270" r:id="rId10"/>
    <p:sldId id="271" r:id="rId11"/>
    <p:sldId id="272" r:id="rId12"/>
    <p:sldId id="274" r:id="rId13"/>
    <p:sldId id="275" r:id="rId14"/>
    <p:sldId id="277" r:id="rId15"/>
    <p:sldId id="278" r:id="rId16"/>
    <p:sldId id="279" r:id="rId17"/>
    <p:sldId id="280" r:id="rId18"/>
    <p:sldId id="284" r:id="rId19"/>
    <p:sldId id="285" r:id="rId20"/>
    <p:sldId id="289" r:id="rId21"/>
    <p:sldId id="290" r:id="rId22"/>
    <p:sldId id="292" r:id="rId23"/>
    <p:sldId id="293" r:id="rId24"/>
    <p:sldId id="294" r:id="rId25"/>
    <p:sldId id="298" r:id="rId26"/>
    <p:sldId id="299" r:id="rId27"/>
    <p:sldId id="301" r:id="rId28"/>
    <p:sldId id="302" r:id="rId29"/>
    <p:sldId id="303" r:id="rId30"/>
    <p:sldId id="305" r:id="rId31"/>
    <p:sldId id="306" r:id="rId32"/>
    <p:sldId id="308" r:id="rId33"/>
    <p:sldId id="309" r:id="rId34"/>
    <p:sldId id="310" r:id="rId35"/>
    <p:sldId id="313" r:id="rId36"/>
    <p:sldId id="314" r:id="rId37"/>
    <p:sldId id="317" r:id="rId38"/>
    <p:sldId id="318" r:id="rId39"/>
    <p:sldId id="319" r:id="rId40"/>
    <p:sldId id="323" r:id="rId41"/>
    <p:sldId id="324" r:id="rId42"/>
    <p:sldId id="326" r:id="rId43"/>
    <p:sldId id="327" r:id="rId44"/>
    <p:sldId id="328" r:id="rId45"/>
    <p:sldId id="329" r:id="rId46"/>
    <p:sldId id="331" r:id="rId47"/>
    <p:sldId id="332" r:id="rId48"/>
    <p:sldId id="333" r:id="rId49"/>
    <p:sldId id="335" r:id="rId50"/>
    <p:sldId id="337" r:id="rId51"/>
    <p:sldId id="339" r:id="rId52"/>
    <p:sldId id="341" r:id="rId53"/>
    <p:sldId id="344" r:id="rId54"/>
    <p:sldId id="345" r:id="rId55"/>
    <p:sldId id="376" r:id="rId56"/>
    <p:sldId id="347" r:id="rId57"/>
    <p:sldId id="348" r:id="rId58"/>
    <p:sldId id="349" r:id="rId59"/>
    <p:sldId id="351" r:id="rId60"/>
    <p:sldId id="352" r:id="rId61"/>
    <p:sldId id="363" r:id="rId62"/>
    <p:sldId id="364" r:id="rId63"/>
    <p:sldId id="365" r:id="rId64"/>
    <p:sldId id="366" r:id="rId65"/>
    <p:sldId id="367" r:id="rId66"/>
    <p:sldId id="368" r:id="rId67"/>
    <p:sldId id="369" r:id="rId68"/>
    <p:sldId id="370" r:id="rId69"/>
    <p:sldId id="371" r:id="rId70"/>
    <p:sldId id="373" r:id="rId71"/>
    <p:sldId id="374" r:id="rId72"/>
    <p:sldId id="375" r:id="rId7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p:scale>
          <a:sx n="150" d="100"/>
          <a:sy n="150" d="100"/>
        </p:scale>
        <p:origin x="-872" y="-8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printerSettings" Target="printerSettings/printerSettings1.bin"/><Relationship Id="rId76" Type="http://schemas.openxmlformats.org/officeDocument/2006/relationships/commentAuthors" Target="commentAuthors.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smtClean="0">
                <a:latin typeface="Segoe"/>
                <a:ea typeface="ＭＳ ゴシック"/>
              </a:rPr>
              <a:t>Take Note: You have now seen three ways to insert a blank table. Text separated by commas, tabs, paragraphs, or another character can also be converted to a table with the </a:t>
            </a:r>
            <a:r>
              <a:rPr lang="en-US" b="0" i="1" u="none" strike="noStrike" baseline="0" smtClean="0">
                <a:latin typeface="Segoe"/>
                <a:ea typeface="ＭＳ ゴシック"/>
              </a:rPr>
              <a:t>Convert Text to Table</a:t>
            </a:r>
            <a:r>
              <a:rPr lang="en-US" b="0" i="0" u="none" strike="noStrike" baseline="0" smtClean="0">
                <a:latin typeface="Segoe"/>
                <a:ea typeface="ＭＳ ゴシック"/>
              </a:rPr>
              <a:t> command on the Table menu.</a:t>
            </a:r>
          </a:p>
          <a:p>
            <a:pPr lvl="2" rtl="0"/>
            <a:r>
              <a:rPr lang="en-US" b="0" i="0" u="none" strike="noStrike" baseline="0" smtClean="0">
                <a:latin typeface="Segoe"/>
                <a:ea typeface="ＭＳ ゴシック"/>
              </a:rPr>
              <a:t>Troubleshooting: When drawing tables with the pencil tool, note that this tool will draw squares and rectangles as well as lines. If you are trying to draw a straight line and you move the pencil off your straight path, Word might think you are trying to draw a rectangle and insert one for you. If this happens, just click the Undo button on the Quick Access Toolbar and try again. It might take a bit of practice to master the difference between drawing straight lines and drawing rectangles</a:t>
            </a:r>
            <a:r>
              <a:rPr lang="en-US" b="0" i="0" u="none" strike="noStrike" baseline="0" smtClean="0">
                <a:latin typeface="Times New Roman"/>
                <a:ea typeface="ＭＳ ゴシック"/>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296184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A table can be moved to a new page or a new document by clicking the Move handle to select the table and then using the Cut and Paste commands. You can also use the Copy command to leave a copy of the table in the original location.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13</a:t>
            </a:fld>
            <a:endParaRPr lang="en-US"/>
          </a:p>
        </p:txBody>
      </p:sp>
    </p:spTree>
    <p:extLst>
      <p:ext uri="{BB962C8B-B14F-4D97-AF65-F5344CB8AC3E}">
        <p14:creationId xmlns:p14="http://schemas.microsoft.com/office/powerpoint/2010/main" val="205629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a:t>
            </a:r>
            <a:r>
              <a:rPr lang="en-US" b="0" i="0" u="none" strike="noStrike" baseline="0" smtClean="0">
                <a:solidFill>
                  <a:srgbClr val="007BA2"/>
                </a:solidFill>
                <a:latin typeface="Grotesque MT Bd Ex"/>
                <a:ea typeface="ＭＳ ゴシック"/>
              </a:rPr>
              <a:t>Position the pointer outside the table, above the column containing the phone numbers.</a:t>
            </a:r>
            <a:r>
              <a:rPr lang="en-US" b="0" i="0" u="none" strike="noStrike" baseline="0" smtClean="0">
                <a:solidFill>
                  <a:srgbClr val="007BA2"/>
                </a:solidFill>
                <a:latin typeface="Segoe"/>
                <a:ea typeface="ＭＳ ゴシック"/>
              </a:rPr>
              <a:t> The pointer changes to a down selection arrow. Click to select the column.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1216242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The Table Properties dialog box can be accessed from the shortcut menu by right-clicking anywhere in the table and selecting </a:t>
            </a:r>
            <a:r>
              <a:rPr lang="en-US" b="0" i="1" u="none" strike="noStrike" baseline="0" smtClean="0">
                <a:latin typeface="Segoe"/>
                <a:ea typeface="ＭＳ ゴシック"/>
              </a:rPr>
              <a:t>Table Properties</a:t>
            </a:r>
            <a:r>
              <a:rPr lang="en-US" b="0" i="0" u="none" strike="noStrike" baseline="0" smtClean="0">
                <a:latin typeface="Segoe"/>
                <a:ea typeface="ＭＳ ゴシック"/>
              </a:rPr>
              <a:t> or click </a:t>
            </a:r>
            <a:r>
              <a:rPr lang="en-US" b="0" i="1" u="none" strike="noStrike" baseline="0" smtClean="0">
                <a:latin typeface="Segoe"/>
                <a:ea typeface="ＭＳ ゴシック"/>
              </a:rPr>
              <a:t>Properties</a:t>
            </a:r>
            <a:r>
              <a:rPr lang="en-US" b="0" i="0" u="none" strike="noStrike" baseline="0" smtClean="0">
                <a:latin typeface="Segoe"/>
                <a:ea typeface="ＭＳ ゴシック"/>
              </a:rPr>
              <a:t> in the Table group.</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31</a:t>
            </a:fld>
            <a:endParaRPr lang="en-US"/>
          </a:p>
        </p:txBody>
      </p:sp>
    </p:spTree>
    <p:extLst>
      <p:ext uri="{BB962C8B-B14F-4D97-AF65-F5344CB8AC3E}">
        <p14:creationId xmlns:p14="http://schemas.microsoft.com/office/powerpoint/2010/main" val="249439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a:latin typeface="Segoe"/>
                <a:ea typeface="ＭＳ ゴシック"/>
              </a:rPr>
              <a:t>Take Note: Instead of using the shortcut menu, you can also use the Cut and Paste commands in the Clipboard group on the Home tab to cut and move rows and columns.</a:t>
            </a:r>
          </a:p>
          <a:p>
            <a:pPr lvl="1" rtl="0">
              <a:buFont typeface="+mj-lt"/>
              <a:buAutoNum type="arabicPeriod" startAt="10"/>
            </a:pPr>
            <a:endParaRPr lang="en-US" b="0" i="0" u="none" strike="noStrike" baseline="0" smtClean="0">
              <a:solidFill>
                <a:srgbClr val="000000"/>
              </a:solidFill>
              <a:latin typeface="Segoe"/>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34</a:t>
            </a:fld>
            <a:endParaRPr lang="en-US"/>
          </a:p>
        </p:txBody>
      </p:sp>
    </p:spTree>
    <p:extLst>
      <p:ext uri="{BB962C8B-B14F-4D97-AF65-F5344CB8AC3E}">
        <p14:creationId xmlns:p14="http://schemas.microsoft.com/office/powerpoint/2010/main" val="316700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Repeating rows are only visible in Print Layout view, Backstage view, or on a printed document.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39</a:t>
            </a:fld>
            <a:endParaRPr lang="en-US"/>
          </a:p>
        </p:txBody>
      </p:sp>
    </p:spTree>
    <p:extLst>
      <p:ext uri="{BB962C8B-B14F-4D97-AF65-F5344CB8AC3E}">
        <p14:creationId xmlns:p14="http://schemas.microsoft.com/office/powerpoint/2010/main" val="176362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access the Merge Cells command on the shortcut menu. The Merge Cells command is visible only when you have multiple cells selected in a table.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45</a:t>
            </a:fld>
            <a:endParaRPr lang="en-US"/>
          </a:p>
        </p:txBody>
      </p:sp>
    </p:spTree>
    <p:extLst>
      <p:ext uri="{BB962C8B-B14F-4D97-AF65-F5344CB8AC3E}">
        <p14:creationId xmlns:p14="http://schemas.microsoft.com/office/powerpoint/2010/main" val="212530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a:t>
            </a:r>
            <a:r>
              <a:rPr lang="en-US" b="0" i="0" u="none" strike="noStrike" baseline="0" smtClean="0">
                <a:solidFill>
                  <a:srgbClr val="007BA2"/>
                </a:solidFill>
                <a:latin typeface="Grotesque MT Bd Ex"/>
                <a:ea typeface="ＭＳ ゴシック"/>
              </a:rPr>
              <a:t>You can also exit from the object zoom feature by pressing the </a:t>
            </a:r>
            <a:r>
              <a:rPr lang="en-US" b="0" i="1" u="none" strike="noStrike" baseline="0" smtClean="0">
                <a:solidFill>
                  <a:srgbClr val="007BA2"/>
                </a:solidFill>
                <a:latin typeface="Grotesque MT Bd Ex"/>
                <a:ea typeface="ＭＳ ゴシック"/>
              </a:rPr>
              <a:t>Esc</a:t>
            </a:r>
            <a:r>
              <a:rPr lang="en-US" b="0" i="0" u="none" strike="noStrike" baseline="0" smtClean="0">
                <a:solidFill>
                  <a:srgbClr val="007BA2"/>
                </a:solidFill>
                <a:latin typeface="Grotesque MT Bd Ex"/>
                <a:ea typeface="ＭＳ ゴシック"/>
              </a:rPr>
              <a:t> key once, and exiting the Read Mode by pressing the </a:t>
            </a:r>
            <a:r>
              <a:rPr lang="en-US" b="0" i="1" u="none" strike="noStrike" baseline="0" smtClean="0">
                <a:solidFill>
                  <a:srgbClr val="007BA2"/>
                </a:solidFill>
                <a:latin typeface="Grotesque MT Bd Ex"/>
                <a:ea typeface="ＭＳ ゴシック"/>
              </a:rPr>
              <a:t>Esc</a:t>
            </a:r>
            <a:r>
              <a:rPr lang="en-US" b="0" i="0" u="none" strike="noStrike" baseline="0" smtClean="0">
                <a:solidFill>
                  <a:srgbClr val="007BA2"/>
                </a:solidFill>
                <a:latin typeface="Grotesque MT Bd Ex"/>
                <a:ea typeface="ＭＳ ゴシック"/>
              </a:rPr>
              <a:t> key again.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71</a:t>
            </a:fld>
            <a:endParaRPr lang="en-US"/>
          </a:p>
        </p:txBody>
      </p:sp>
    </p:spTree>
    <p:extLst>
      <p:ext uri="{BB962C8B-B14F-4D97-AF65-F5344CB8AC3E}">
        <p14:creationId xmlns:p14="http://schemas.microsoft.com/office/powerpoint/2010/main" val="102386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E9C49F-75F0-8942-9E1B-2845E7BE194E}" type="datetimeFigureOut">
              <a:t>8/10/13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8C1CF-B015-6643-B6D3-EBC0C7B48567}" type="slidenum">
              <a:t>‹#›</a:t>
            </a:fld>
            <a:endParaRPr lang="en-US"/>
          </a:p>
        </p:txBody>
      </p:sp>
    </p:spTree>
    <p:extLst>
      <p:ext uri="{BB962C8B-B14F-4D97-AF65-F5344CB8AC3E}">
        <p14:creationId xmlns:p14="http://schemas.microsoft.com/office/powerpoint/2010/main" val="364516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8.png"/><Relationship Id="rId3"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lvl="0" algn="r">
              <a:defRPr/>
            </a:pPr>
            <a:r>
              <a:rPr lang="en-US" sz="4400">
                <a:latin typeface="Segoe"/>
                <a:ea typeface="ＭＳ ゴシック"/>
              </a:rPr>
              <a:t>Creating Tables</a:t>
            </a:r>
            <a:endParaRPr lang="en-US" sz="4200" dirty="0" smtClean="0">
              <a:effectLst>
                <a:outerShdw algn="tl">
                  <a:srgbClr val="000000"/>
                </a:outerShdw>
              </a:effectLst>
            </a:endParaRPr>
          </a:p>
        </p:txBody>
      </p:sp>
      <p:sp>
        <p:nvSpPr>
          <p:cNvPr id="2055" name="Subtitle 2"/>
          <p:cNvSpPr>
            <a:spLocks noGrp="1"/>
          </p:cNvSpPr>
          <p:nvPr>
            <p:ph type="body" idx="1"/>
          </p:nvPr>
        </p:nvSpPr>
        <p:spPr>
          <a:xfrm>
            <a:off x="304800" y="3124200"/>
            <a:ext cx="8183563" cy="457200"/>
          </a:xfrm>
        </p:spPr>
        <p:txBody>
          <a:bodyPr lIns="182880" tIns="0"/>
          <a:lstStyle/>
          <a:p>
            <a:pPr marL="36513" indent="0" algn="r" eaLnBrk="1" hangingPunct="1">
              <a:spcBef>
                <a:spcPct val="0"/>
              </a:spcBef>
              <a:buFontTx/>
              <a:buNone/>
            </a:pPr>
            <a:r>
              <a:rPr lang="en-US" sz="2800" dirty="0" smtClean="0">
                <a:solidFill>
                  <a:srgbClr val="0072C6"/>
                </a:solidFill>
              </a:rPr>
              <a:t>Lesson 6</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C6"/>
                </a:solidFill>
                <a:latin typeface="Segoe UI Semibold" panose="020B0702040204020203" pitchFamily="34" charset="0"/>
              </a:rPr>
              <a:t>Microsoft</a:t>
            </a:r>
            <a:r>
              <a:rPr lang="en-US" sz="4800" b="1" dirty="0" smtClean="0">
                <a:solidFill>
                  <a:srgbClr val="0072C6"/>
                </a:solidFill>
                <a:latin typeface="+mn-lt"/>
              </a:rPr>
              <a:t> Word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Draw a Table</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solidFill>
                  <a:srgbClr val="000000"/>
                </a:solidFill>
                <a:latin typeface="Segoe"/>
                <a:ea typeface="ＭＳ ゴシック"/>
              </a:rPr>
              <a:t>Move over about 1 inch and draw a line from the top of the table to the bottom. If you drew a line in the wrong position, click the </a:t>
            </a:r>
            <a:r>
              <a:rPr lang="en-US" b="1" i="0" u="none" strike="noStrike" baseline="0" smtClean="0">
                <a:solidFill>
                  <a:srgbClr val="000000"/>
                </a:solidFill>
                <a:latin typeface="Segoe"/>
                <a:ea typeface="ＭＳ ゴシック"/>
              </a:rPr>
              <a:t>Eraser</a:t>
            </a:r>
            <a:r>
              <a:rPr lang="en-US" b="0" i="0" u="none" strike="noStrike" baseline="0" smtClean="0">
                <a:solidFill>
                  <a:srgbClr val="000000"/>
                </a:solidFill>
                <a:latin typeface="Segoe"/>
                <a:ea typeface="ＭＳ ゴシック"/>
              </a:rPr>
              <a:t> on the Draw group and begin again. The Draw group is located in the Layout tab.</a:t>
            </a:r>
          </a:p>
          <a:p>
            <a:pPr lvl="1" rtl="0">
              <a:buAutoNum type="arabicPeriod" startAt="9"/>
            </a:pPr>
            <a:r>
              <a:rPr lang="en-US" b="0" i="0" u="none" strike="noStrike" baseline="0" smtClean="0">
                <a:solidFill>
                  <a:srgbClr val="000000"/>
                </a:solidFill>
                <a:latin typeface="Segoe"/>
                <a:ea typeface="ＭＳ ゴシック"/>
              </a:rPr>
              <a:t>Draw three more vertical lines about 1 inch apart from the first horizontal line to the bottom of the table to create a total of six columns. Your table should look similar the figure</a:t>
            </a:r>
            <a:r>
              <a:rPr lang="en-US" b="0" i="0" u="none" strike="noStrike" smtClean="0">
                <a:solidFill>
                  <a:srgbClr val="000000"/>
                </a:solidFill>
                <a:latin typeface="Segoe"/>
                <a:ea typeface="ＭＳ ゴシック"/>
              </a:rPr>
              <a:t> shown previously</a:t>
            </a:r>
            <a:r>
              <a:rPr lang="en-US" b="0" i="0" u="none" strike="noStrike" baseline="0" smtClean="0">
                <a:solidFill>
                  <a:srgbClr val="000000"/>
                </a:solidFill>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350057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Draw a Table</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Draw Table</a:t>
            </a:r>
            <a:r>
              <a:rPr lang="en-US" b="0" i="0" u="none" strike="noStrike" baseline="0" smtClean="0">
                <a:solidFill>
                  <a:srgbClr val="000000"/>
                </a:solidFill>
                <a:latin typeface="Segoe"/>
                <a:ea typeface="ＭＳ ゴシック"/>
              </a:rPr>
              <a:t> button on the Draw group to turn the pencil tool off.</a:t>
            </a:r>
          </a:p>
          <a:p>
            <a:pPr lvl="1" rtl="0">
              <a:buAutoNum type="arabicPeriod" startAt="11"/>
            </a:pPr>
            <a:r>
              <a:rPr lang="en-US" b="0" i="0" u="none" strike="noStrike" baseline="0" smtClean="0">
                <a:solidFill>
                  <a:srgbClr val="000000"/>
                </a:solidFill>
                <a:latin typeface="Segoe"/>
                <a:ea typeface="ＭＳ ゴシック"/>
              </a:rPr>
              <a:t>Click below the table and press </a:t>
            </a:r>
            <a:r>
              <a:rPr lang="en-US" b="1" i="0" u="none" strike="noStrike" baseline="0" smtClean="0">
                <a:solidFill>
                  <a:srgbClr val="000000"/>
                </a:solidFill>
                <a:latin typeface="Segoe"/>
                <a:ea typeface="ＭＳ ゴシック"/>
              </a:rPr>
              <a:t>Enter</a:t>
            </a:r>
            <a:r>
              <a:rPr lang="en-US" b="0" i="0" u="none" strike="noStrike" baseline="0" smtClean="0">
                <a:solidFill>
                  <a:srgbClr val="000000"/>
                </a:solidFill>
                <a:latin typeface="Segoe"/>
                <a:ea typeface="ＭＳ ゴシック"/>
              </a:rPr>
              <a:t> twice to create blank lines. If necessary, place your insertion point outside the last cell, and then press </a:t>
            </a:r>
            <a:r>
              <a:rPr lang="en-US" b="1" i="0" u="none" strike="noStrike" baseline="0" smtClean="0">
                <a:solidFill>
                  <a:srgbClr val="000000"/>
                </a:solidFill>
                <a:latin typeface="Segoe"/>
                <a:ea typeface="ＭＳ ゴシック"/>
              </a:rPr>
              <a:t>Enter</a:t>
            </a:r>
            <a:r>
              <a:rPr lang="en-US" b="0" i="0" u="none" strike="noStrike" baseline="0" smtClean="0">
                <a:solidFill>
                  <a:srgbClr val="000000"/>
                </a:solidFill>
                <a:latin typeface="Times New Roman"/>
                <a:ea typeface="ＭＳ ゴシック"/>
              </a:rPr>
              <a:t>.</a:t>
            </a:r>
          </a:p>
          <a:p>
            <a:pPr lvl="1" rtl="0">
              <a:buAutoNum type="arabicPeriod" startAt="11"/>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283102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Quick Table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On the Insert tab, in the</a:t>
            </a:r>
            <a:r>
              <a:rPr lang="en-US" b="0" i="0" u="none" strike="noStrike" baseline="0" smtClean="0">
                <a:solidFill>
                  <a:prstClr val="black"/>
                </a:solidFill>
                <a:latin typeface="Segoe"/>
                <a:ea typeface="ＭＳ ゴシック"/>
              </a:rPr>
              <a:t> Tables </a:t>
            </a:r>
            <a:r>
              <a:rPr lang="en-US" b="0" i="0" u="none" strike="noStrike" baseline="0" smtClean="0">
                <a:solidFill>
                  <a:srgbClr val="000000"/>
                </a:solidFill>
                <a:latin typeface="Segoe"/>
                <a:ea typeface="ＭＳ ゴシック"/>
              </a:rPr>
              <a:t>group, click the </a:t>
            </a:r>
            <a:r>
              <a:rPr lang="en-US" b="1" i="0" u="none" strike="noStrike" baseline="0" smtClean="0">
                <a:solidFill>
                  <a:srgbClr val="000000"/>
                </a:solidFill>
                <a:latin typeface="Segoe"/>
                <a:ea typeface="ＭＳ ゴシック"/>
              </a:rPr>
              <a:t>Table</a:t>
            </a:r>
            <a:r>
              <a:rPr lang="en-US" b="0" i="0" u="none" strike="noStrike" baseline="0" smtClean="0">
                <a:solidFill>
                  <a:srgbClr val="000000"/>
                </a:solidFill>
                <a:latin typeface="Segoe"/>
                <a:ea typeface="ＭＳ ゴシック"/>
              </a:rPr>
              <a:t> button to open the Insert Table menu.</a:t>
            </a:r>
          </a:p>
          <a:p>
            <a:pPr lvl="1" rtl="0"/>
            <a:r>
              <a:rPr lang="en-US" b="0" i="0" u="none" strike="noStrike" baseline="0" smtClean="0">
                <a:solidFill>
                  <a:srgbClr val="000000"/>
                </a:solidFill>
                <a:latin typeface="Segoe"/>
                <a:ea typeface="ＭＳ ゴシック"/>
              </a:rPr>
              <a:t>On the menu, just below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rows and columns,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Quick Tables</a:t>
            </a:r>
            <a:r>
              <a:rPr lang="en-US" b="0" i="0" u="none" strike="noStrike" baseline="0" smtClean="0">
                <a:solidFill>
                  <a:srgbClr val="000000"/>
                </a:solidFill>
                <a:latin typeface="Segoe"/>
                <a:ea typeface="ＭＳ ゴシック"/>
              </a:rPr>
              <a:t> from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menu. A gallery of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built-in Quick Tables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appears, as shown at</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266" y="2590800"/>
            <a:ext cx="3765634" cy="3500773"/>
          </a:xfrm>
          <a:prstGeom prst="rect">
            <a:avLst/>
          </a:prstGeom>
        </p:spPr>
      </p:pic>
    </p:spTree>
    <p:extLst>
      <p:ext uri="{BB962C8B-B14F-4D97-AF65-F5344CB8AC3E}">
        <p14:creationId xmlns:p14="http://schemas.microsoft.com/office/powerpoint/2010/main" val="50943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Quick Table</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Calendar 2</a:t>
            </a:r>
            <a:r>
              <a:rPr lang="en-US" b="0" i="0" u="none" strike="noStrike" baseline="0" smtClean="0">
                <a:solidFill>
                  <a:srgbClr val="000000"/>
                </a:solidFill>
                <a:latin typeface="Segoe"/>
                <a:ea typeface="ＭＳ ゴシック"/>
              </a:rPr>
              <a:t>. The data in the calendar can be edited to display the current month and year.</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233140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Data in a Table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Place your insertion point in the first cell of the first table that you created previously in the lesson.</a:t>
            </a:r>
          </a:p>
          <a:p>
            <a:pPr lvl="1" rtl="0"/>
            <a:r>
              <a:rPr lang="en-US" b="0" i="0" u="none" strike="noStrike" baseline="0" smtClean="0">
                <a:solidFill>
                  <a:srgbClr val="000000"/>
                </a:solidFill>
                <a:latin typeface="Segoe"/>
                <a:ea typeface="ＭＳ ゴシック"/>
              </a:rPr>
              <a:t>Type </a:t>
            </a:r>
            <a:r>
              <a:rPr lang="en-US" b="1" i="0" u="none" strike="noStrike" baseline="0" smtClean="0">
                <a:solidFill>
                  <a:srgbClr val="000000"/>
                </a:solidFill>
                <a:latin typeface="Segoe"/>
                <a:ea typeface="ＭＳ ゴシック"/>
              </a:rPr>
              <a:t>Inserting Tables</a:t>
            </a:r>
            <a:r>
              <a:rPr lang="en-US" b="0" i="0" u="none" strike="noStrike" baseline="0" smtClean="0">
                <a:solidFill>
                  <a:srgbClr val="000000"/>
                </a:solidFill>
                <a:latin typeface="Segoe"/>
                <a:ea typeface="ＭＳ ゴシック"/>
              </a:rPr>
              <a:t> in the first cell.</a:t>
            </a:r>
          </a:p>
          <a:p>
            <a:pPr lvl="1" rtl="0"/>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Tab</a:t>
            </a:r>
            <a:r>
              <a:rPr lang="en-US" b="0" i="0" u="none" strike="noStrike" baseline="0" smtClean="0">
                <a:solidFill>
                  <a:srgbClr val="000000"/>
                </a:solidFill>
                <a:latin typeface="Segoe"/>
                <a:ea typeface="ＭＳ ゴシック"/>
              </a:rPr>
              <a:t> key to move to the second column in the first row.</a:t>
            </a:r>
          </a:p>
          <a:p>
            <a:pPr lvl="1" rtl="0"/>
            <a:r>
              <a:rPr lang="en-US" b="0" i="0" u="none" strike="noStrike" baseline="0" smtClean="0">
                <a:solidFill>
                  <a:srgbClr val="000000"/>
                </a:solidFill>
                <a:latin typeface="Segoe"/>
                <a:ea typeface="ＭＳ ゴシック"/>
              </a:rPr>
              <a:t>Type </a:t>
            </a:r>
            <a:r>
              <a:rPr lang="en-US" b="1" i="0" u="none" strike="noStrike" baseline="0" smtClean="0">
                <a:solidFill>
                  <a:srgbClr val="000000"/>
                </a:solidFill>
                <a:latin typeface="Segoe"/>
                <a:ea typeface="ＭＳ ゴシック"/>
              </a:rPr>
              <a:t>Using the Insert Table dialog box</a:t>
            </a:r>
            <a:r>
              <a:rPr lang="en-US" b="0" i="0" u="none" strike="noStrike" baseline="0" smtClean="0">
                <a:solidFill>
                  <a:srgbClr val="000000"/>
                </a:solidFill>
                <a:latin typeface="Segoe"/>
                <a:ea typeface="ＭＳ ゴシック"/>
              </a:rPr>
              <a:t> in the second column. Notice how the text wraps around the cell.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55860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Data in a Table</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Tab</a:t>
            </a:r>
            <a:r>
              <a:rPr lang="en-US" b="0" i="0" u="none" strike="noStrike" baseline="0" smtClean="0">
                <a:solidFill>
                  <a:srgbClr val="000000"/>
                </a:solidFill>
                <a:latin typeface="Segoe"/>
                <a:ea typeface="ＭＳ ゴシック"/>
              </a:rPr>
              <a:t> key to move to the third column in the first row.</a:t>
            </a:r>
          </a:p>
          <a:p>
            <a:pPr lvl="1" rtl="0">
              <a:buAutoNum type="arabicPeriod" startAt="5"/>
            </a:pPr>
            <a:r>
              <a:rPr lang="en-US" b="0" i="0" u="none" strike="noStrike" baseline="0" smtClean="0">
                <a:solidFill>
                  <a:srgbClr val="000000"/>
                </a:solidFill>
                <a:latin typeface="Segoe"/>
                <a:ea typeface="ＭＳ ゴシック"/>
              </a:rPr>
              <a:t>Type </a:t>
            </a:r>
            <a:r>
              <a:rPr lang="en-US" b="1" i="0" u="none" strike="noStrike" baseline="0" smtClean="0">
                <a:solidFill>
                  <a:srgbClr val="000000"/>
                </a:solidFill>
                <a:latin typeface="Segoe"/>
                <a:ea typeface="ＭＳ ゴシック"/>
              </a:rPr>
              <a:t>Drawing Tables</a:t>
            </a:r>
            <a:r>
              <a:rPr lang="en-US" b="0" i="0" u="none" strike="noStrike" baseline="0" smtClean="0">
                <a:solidFill>
                  <a:srgbClr val="000000"/>
                </a:solidFill>
                <a:latin typeface="Segoe"/>
                <a:ea typeface="ＭＳ ゴシック"/>
              </a:rPr>
              <a:t> in the third column.</a:t>
            </a:r>
          </a:p>
          <a:p>
            <a:pPr lvl="1" rtl="0">
              <a:buAutoNum type="arabicPeriod" startAt="5"/>
            </a:pPr>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Tab</a:t>
            </a:r>
            <a:r>
              <a:rPr lang="en-US" b="0" i="0" u="none" strike="noStrike" baseline="0" smtClean="0">
                <a:solidFill>
                  <a:srgbClr val="000000"/>
                </a:solidFill>
                <a:latin typeface="Segoe"/>
                <a:ea typeface="ＭＳ ゴシック"/>
              </a:rPr>
              <a:t> key to move to the fourth column in the first row.</a:t>
            </a:r>
          </a:p>
          <a:p>
            <a:pPr lvl="1" rtl="0">
              <a:buAutoNum type="arabicPeriod" startAt="5"/>
            </a:pPr>
            <a:r>
              <a:rPr lang="en-US" b="0" i="0" u="none" strike="noStrike" baseline="0" smtClean="0">
                <a:solidFill>
                  <a:srgbClr val="000000"/>
                </a:solidFill>
                <a:latin typeface="Segoe"/>
                <a:ea typeface="ＭＳ ゴシック"/>
              </a:rPr>
              <a:t>Type </a:t>
            </a:r>
            <a:r>
              <a:rPr lang="en-US" b="1" i="0" u="none" strike="noStrike" baseline="0" smtClean="0">
                <a:solidFill>
                  <a:srgbClr val="000000"/>
                </a:solidFill>
                <a:latin typeface="Segoe"/>
                <a:ea typeface="ＭＳ ゴシック"/>
              </a:rPr>
              <a:t>Quick Tables</a:t>
            </a:r>
            <a:r>
              <a:rPr lang="en-US" b="0" i="0" u="none" strike="noStrike" baseline="0" smtClean="0">
                <a:solidFill>
                  <a:srgbClr val="000000"/>
                </a:solidFill>
                <a:latin typeface="Segoe"/>
                <a:ea typeface="ＭＳ ゴシック"/>
              </a:rPr>
              <a:t> in the fourth column.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85272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Data in a Table</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solidFill>
                  <a:srgbClr val="000000"/>
                </a:solidFill>
                <a:latin typeface="Segoe"/>
                <a:ea typeface="ＭＳ ゴシック"/>
              </a:rPr>
              <a:t>You have now entered data in a table and advanced to the next cell by pressing the </a:t>
            </a:r>
            <a:r>
              <a:rPr lang="en-US" b="1" i="0" u="none" strike="noStrike" baseline="0" smtClean="0">
                <a:solidFill>
                  <a:srgbClr val="000000"/>
                </a:solidFill>
                <a:latin typeface="Segoe"/>
                <a:ea typeface="ＭＳ ゴシック"/>
              </a:rPr>
              <a:t>Tab</a:t>
            </a:r>
            <a:r>
              <a:rPr lang="en-US" b="0" i="0" u="none" strike="noStrike" baseline="0" smtClean="0">
                <a:solidFill>
                  <a:srgbClr val="000000"/>
                </a:solidFill>
                <a:latin typeface="Segoe"/>
                <a:ea typeface="ＭＳ ゴシック"/>
              </a:rPr>
              <a:t> key. Press </a:t>
            </a:r>
            <a:r>
              <a:rPr lang="en-US" b="1" i="0" u="none" strike="noStrike" baseline="0" smtClean="0">
                <a:solidFill>
                  <a:srgbClr val="000000"/>
                </a:solidFill>
                <a:latin typeface="Segoe"/>
                <a:ea typeface="ＭＳ ゴシック"/>
              </a:rPr>
              <a:t>Shift+Tab</a:t>
            </a:r>
            <a:r>
              <a:rPr lang="en-US" b="0" i="0" u="none" strike="noStrike" baseline="0" smtClean="0">
                <a:solidFill>
                  <a:srgbClr val="000000"/>
                </a:solidFill>
                <a:latin typeface="Segoe"/>
                <a:ea typeface="ＭＳ ゴシック"/>
              </a:rPr>
              <a:t> three times to move to the previous cell until you are positioned at the first cell. Using the keyboard command allows you to move through the table quickly. Note, you can also use your mouse to point and click in the cell to enter text.</a:t>
            </a:r>
          </a:p>
          <a:p>
            <a:pPr lvl="1" rtl="0">
              <a:buAutoNum type="arabicPeriod" startAt="9"/>
            </a:pPr>
            <a:r>
              <a:rPr lang="en-US" b="0" i="0" u="none" strike="noStrike" baseline="0" smtClean="0">
                <a:solidFill>
                  <a:srgbClr val="000000"/>
                </a:solidFill>
                <a:latin typeface="Segoe"/>
                <a:ea typeface="ＭＳ ゴシック"/>
              </a:rPr>
              <a:t>Place your insertion point in the Calendar 2 Quick Tables that you inserted previously.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365988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Data in a Table</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May</a:t>
            </a:r>
            <a:r>
              <a:rPr lang="en-US" b="0" i="0" u="none" strike="noStrike" baseline="0" smtClean="0">
                <a:solidFill>
                  <a:srgbClr val="000000"/>
                </a:solidFill>
                <a:latin typeface="Segoe"/>
                <a:ea typeface="ＭＳ ゴシック"/>
              </a:rPr>
              <a:t> and replace with </a:t>
            </a:r>
            <a:r>
              <a:rPr lang="en-US" b="1" i="0" u="none" strike="noStrike" baseline="0" smtClean="0">
                <a:solidFill>
                  <a:srgbClr val="000000"/>
                </a:solidFill>
                <a:latin typeface="Segoe"/>
                <a:ea typeface="ＭＳ ゴシック"/>
              </a:rPr>
              <a:t>June 20XX</a:t>
            </a:r>
            <a:r>
              <a:rPr lang="en-US" b="0" i="0" u="none" strike="noStrike" baseline="0" smtClean="0">
                <a:solidFill>
                  <a:srgbClr val="000000"/>
                </a:solidFill>
                <a:latin typeface="Segoe"/>
                <a:ea typeface="ＭＳ ゴシック"/>
              </a:rPr>
              <a:t>. Inserting a table using Quick Tables also provides you an option to replace text.</a:t>
            </a:r>
          </a:p>
          <a:p>
            <a:pPr lvl="1" rtl="0">
              <a:buAutoNum type="arabicPeriod" startAt="11"/>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a:t>
            </a:r>
            <a:r>
              <a:rPr lang="en-US" b="0" i="0" u="none" strike="noStrike" baseline="0" smtClean="0">
                <a:solidFill>
                  <a:prstClr val="black"/>
                </a:solidFill>
                <a:latin typeface="Segoe"/>
                <a:ea typeface="ＭＳ ゴシック"/>
              </a:rPr>
              <a:t>drive, and then </a:t>
            </a:r>
            <a:r>
              <a:rPr lang="en-US" b="1" i="0" u="none" strike="noStrike" baseline="0" smtClean="0">
                <a:solidFill>
                  <a:prstClr val="black"/>
                </a:solidFill>
                <a:latin typeface="Segoe"/>
                <a:ea typeface="ＭＳ ゴシック"/>
              </a:rPr>
              <a:t>CLOSE </a:t>
            </a:r>
            <a:r>
              <a:rPr lang="en-US" b="0" i="0" u="none" strike="noStrike" baseline="0" smtClean="0">
                <a:solidFill>
                  <a:prstClr val="black"/>
                </a:solidFill>
                <a:latin typeface="Segoe"/>
                <a:ea typeface="ＭＳ ゴシック"/>
              </a:rPr>
              <a:t>the file.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422946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Apply a Style to a Table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OPEN</a:t>
            </a:r>
            <a:r>
              <a:rPr lang="en-US" b="0" i="0" u="none" strike="noStrike" baseline="0" smtClean="0">
                <a:latin typeface="Segoe"/>
                <a:ea typeface="ＭＳ ゴシック"/>
              </a:rPr>
              <a:t> </a:t>
            </a:r>
            <a:r>
              <a:rPr lang="en-US" b="1" i="1" u="none" strike="noStrike" baseline="0" smtClean="0">
                <a:latin typeface="Segoe"/>
                <a:ea typeface="ＭＳ ゴシック"/>
              </a:rPr>
              <a:t>Clients</a:t>
            </a:r>
            <a:r>
              <a:rPr lang="en-US" b="0" i="0" u="none" strike="noStrike" baseline="0" smtClean="0">
                <a:latin typeface="Segoe"/>
                <a:ea typeface="ＭＳ ゴシック"/>
              </a:rPr>
              <a:t> from the data files for this lesson.</a:t>
            </a:r>
          </a:p>
          <a:p>
            <a:pPr lvl="1" rtl="0"/>
            <a:r>
              <a:rPr lang="en-US" b="0" i="0" u="none" strike="noStrike" baseline="0" smtClean="0">
                <a:solidFill>
                  <a:srgbClr val="000000"/>
                </a:solidFill>
                <a:latin typeface="Segoe"/>
                <a:ea typeface="ＭＳ ゴシック"/>
              </a:rPr>
              <a:t>Position the insertion point anywhere in the table.</a:t>
            </a:r>
          </a:p>
          <a:p>
            <a:pPr lvl="1" rtl="0"/>
            <a:r>
              <a:rPr lang="en-US" b="0" i="0" u="none" strike="noStrike" baseline="0" smtClean="0">
                <a:solidFill>
                  <a:srgbClr val="000000"/>
                </a:solidFill>
                <a:latin typeface="Segoe"/>
                <a:ea typeface="ＭＳ ゴシック"/>
              </a:rPr>
              <a:t>On the Design tab, in the</a:t>
            </a:r>
            <a:r>
              <a:rPr lang="en-US" b="0" i="0" u="none" strike="noStrike" baseline="0" smtClean="0">
                <a:solidFill>
                  <a:prstClr val="black"/>
                </a:solidFill>
                <a:latin typeface="Segoe"/>
                <a:ea typeface="ＭＳ ゴシック"/>
              </a:rPr>
              <a:t> Table Styles </a:t>
            </a:r>
            <a:r>
              <a:rPr lang="en-US" b="0" i="0" u="none" strike="noStrike" baseline="0" smtClean="0">
                <a:solidFill>
                  <a:srgbClr val="000000"/>
                </a:solidFill>
                <a:latin typeface="Segoe"/>
                <a:ea typeface="ＭＳ ゴシック"/>
              </a:rPr>
              <a:t>group, click the </a:t>
            </a:r>
            <a:r>
              <a:rPr lang="en-US" b="1" i="0" u="none" strike="noStrike" baseline="0" smtClean="0">
                <a:solidFill>
                  <a:srgbClr val="000000"/>
                </a:solidFill>
                <a:latin typeface="Segoe"/>
                <a:ea typeface="ＭＳ ゴシック"/>
              </a:rPr>
              <a:t>More</a:t>
            </a:r>
            <a:r>
              <a:rPr lang="en-US" b="0" i="0" u="none" strike="noStrike" baseline="0" smtClean="0">
                <a:solidFill>
                  <a:srgbClr val="000000"/>
                </a:solidFill>
                <a:latin typeface="Segoe"/>
                <a:ea typeface="ＭＳ ゴシック"/>
              </a:rPr>
              <a:t>       button to view a gallery of Table Styles. There are three options available: Plain Tables, Grid Tables, and List Tables.</a:t>
            </a:r>
          </a:p>
          <a:p>
            <a:pPr lvl="1" rtl="0"/>
            <a:r>
              <a:rPr lang="en-US" b="0" i="0" u="none" strike="noStrike" baseline="0" smtClean="0">
                <a:solidFill>
                  <a:srgbClr val="000000"/>
                </a:solidFill>
                <a:latin typeface="Segoe"/>
                <a:ea typeface="ＭＳ ゴシック"/>
              </a:rPr>
              <a:t>Scroll through the available styles. Notice that as you point to a style, Word displays a live preview, showing you what your table will look like if you choose that style.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Screen shot 2013-08-10 at 10.42.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590800"/>
            <a:ext cx="440267" cy="412750"/>
          </a:xfrm>
          <a:prstGeom prst="rect">
            <a:avLst/>
          </a:prstGeom>
        </p:spPr>
      </p:pic>
    </p:spTree>
    <p:extLst>
      <p:ext uri="{BB962C8B-B14F-4D97-AF65-F5344CB8AC3E}">
        <p14:creationId xmlns:p14="http://schemas.microsoft.com/office/powerpoint/2010/main" val="137712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Apply a Style to a Table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Scroll down to the third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row under the Grid Tables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and select the </a:t>
            </a:r>
            <a:r>
              <a:rPr lang="en-US" b="1" i="0" u="none" strike="noStrike" baseline="0" smtClean="0">
                <a:solidFill>
                  <a:srgbClr val="000000"/>
                </a:solidFill>
                <a:latin typeface="Segoe"/>
                <a:ea typeface="ＭＳ ゴシック"/>
              </a:rPr>
              <a:t>Grid Table 3 </a:t>
            </a:r>
            <a:br>
              <a:rPr lang="en-US" b="1" i="0" u="none" strike="noStrike" baseline="0" smtClean="0">
                <a:solidFill>
                  <a:srgbClr val="000000"/>
                </a:solidFill>
                <a:latin typeface="Segoe"/>
                <a:ea typeface="ＭＳ ゴシック"/>
              </a:rPr>
            </a:br>
            <a:r>
              <a:rPr lang="en-US" b="1" i="0" u="none" strike="noStrike" baseline="0" smtClean="0">
                <a:solidFill>
                  <a:srgbClr val="000000"/>
                </a:solidFill>
                <a:latin typeface="Segoe"/>
                <a:ea typeface="ＭＳ ゴシック"/>
              </a:rPr>
              <a:t>– Accent 3</a:t>
            </a:r>
            <a:r>
              <a:rPr lang="en-US" b="0" i="0" u="none" strike="noStrike" baseline="0" smtClean="0">
                <a:solidFill>
                  <a:srgbClr val="000000"/>
                </a:solidFill>
                <a:latin typeface="Segoe"/>
                <a:ea typeface="ＭＳ ゴシック"/>
              </a:rPr>
              <a:t> style, as shown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at right.</a:t>
            </a:r>
          </a:p>
          <a:p>
            <a:pPr lvl="1" rtl="0">
              <a:buAutoNum type="arabicPeriod" startAt="4"/>
            </a:pP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br>
              <a:rPr lang="en-US" b="0" i="0" u="none" strike="noStrike" baseline="0" smtClean="0">
                <a:solidFill>
                  <a:srgbClr val="000000"/>
                </a:solidFill>
                <a:latin typeface="Segoe"/>
                <a:ea typeface="ＭＳ ゴシック"/>
              </a:rPr>
            </a:br>
            <a:r>
              <a:rPr lang="en-US" b="1" i="1" u="none" strike="noStrike" baseline="0" smtClean="0">
                <a:solidFill>
                  <a:srgbClr val="000000"/>
                </a:solidFill>
                <a:latin typeface="Segoe"/>
                <a:ea typeface="ＭＳ ゴシック"/>
              </a:rPr>
              <a:t>Clients Table</a:t>
            </a:r>
            <a:r>
              <a:rPr lang="en-US" b="0" i="0" u="none" strike="noStrike" baseline="0" smtClean="0">
                <a:solidFill>
                  <a:srgbClr val="000000"/>
                </a:solidFill>
                <a:latin typeface="Segoe"/>
                <a:ea typeface="ＭＳ ゴシック"/>
              </a:rPr>
              <a:t> in the lesson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a:t>
            </a:r>
            <a:br>
              <a:rPr lang="en-US" b="0" i="0" u="none" strike="noStrike" baseline="0" smtClean="0">
                <a:latin typeface="Segoe"/>
                <a:ea typeface="ＭＳ ゴシック"/>
              </a:rPr>
            </a:br>
            <a:r>
              <a:rPr lang="en-US" b="0" i="0" u="none" strike="noStrike" baseline="0" smtClean="0">
                <a:latin typeface="Segoe"/>
                <a:ea typeface="ＭＳ ゴシック"/>
              </a:rPr>
              <a:t>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06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600200"/>
            <a:ext cx="3675565" cy="3496733"/>
          </a:xfrm>
          <a:prstGeom prst="rect">
            <a:avLst/>
          </a:prstGeom>
        </p:spPr>
      </p:pic>
    </p:spTree>
    <p:extLst>
      <p:ext uri="{BB962C8B-B14F-4D97-AF65-F5344CB8AC3E}">
        <p14:creationId xmlns:p14="http://schemas.microsoft.com/office/powerpoint/2010/main" val="270415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1"/>
            <a:ext cx="8077200" cy="3528356"/>
          </a:xfrm>
          <a:prstGeom prst="rect">
            <a:avLst/>
          </a:prstGeom>
        </p:spPr>
      </p:pic>
    </p:spTree>
    <p:extLst>
      <p:ext uri="{BB962C8B-B14F-4D97-AF65-F5344CB8AC3E}">
        <p14:creationId xmlns:p14="http://schemas.microsoft.com/office/powerpoint/2010/main" val="580885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Turn Table Style Options On or Off</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The insertion point should still be in the table. If you click outside the table, the Design and Layout tabs will not be available.</a:t>
            </a:r>
          </a:p>
          <a:p>
            <a:pPr lvl="1" rtl="0"/>
            <a:r>
              <a:rPr lang="en-US" b="0" i="0" u="none" strike="noStrike" baseline="0" smtClean="0">
                <a:solidFill>
                  <a:srgbClr val="000000"/>
                </a:solidFill>
                <a:latin typeface="Segoe"/>
                <a:ea typeface="ＭＳ ゴシック"/>
              </a:rPr>
              <a:t>On th</a:t>
            </a:r>
            <a:r>
              <a:rPr lang="en-US" b="0" i="0" u="none" strike="noStrike" baseline="0" smtClean="0">
                <a:solidFill>
                  <a:prstClr val="black"/>
                </a:solidFill>
                <a:latin typeface="Segoe"/>
                <a:ea typeface="ＭＳ ゴシック"/>
              </a:rPr>
              <a:t>e Design tab, in the Table Style Options grou</a:t>
            </a:r>
            <a:r>
              <a:rPr lang="en-US" b="0" i="0" u="none" strike="noStrike" baseline="0" smtClean="0">
                <a:solidFill>
                  <a:srgbClr val="000000"/>
                </a:solidFill>
                <a:latin typeface="Segoe"/>
                <a:ea typeface="ＭＳ ゴシック"/>
              </a:rPr>
              <a:t>p, click the </a:t>
            </a:r>
            <a:r>
              <a:rPr lang="en-US" b="1" i="0" u="none" strike="noStrike" baseline="0" smtClean="0">
                <a:solidFill>
                  <a:srgbClr val="000000"/>
                </a:solidFill>
                <a:latin typeface="Segoe"/>
                <a:ea typeface="ＭＳ ゴシック"/>
              </a:rPr>
              <a:t>First</a:t>
            </a:r>
            <a:r>
              <a:rPr lang="en-US" b="0" i="0" u="none" strike="noStrike" baseline="0" smtClean="0">
                <a:solidFill>
                  <a:prstClr val="black"/>
                </a:solidFill>
                <a:latin typeface="Segoe"/>
                <a:ea typeface="ＭＳ ゴシック"/>
              </a:rPr>
              <a:t> </a:t>
            </a:r>
            <a:r>
              <a:rPr lang="en-US" b="1" i="0" u="none" strike="noStrike" baseline="0" smtClean="0">
                <a:solidFill>
                  <a:srgbClr val="000000"/>
                </a:solidFill>
                <a:latin typeface="Segoe"/>
                <a:ea typeface="ＭＳ ゴシック"/>
              </a:rPr>
              <a:t>Column</a:t>
            </a:r>
            <a:r>
              <a:rPr lang="en-US" b="0" i="0" u="none" strike="noStrike" baseline="0" smtClean="0">
                <a:solidFill>
                  <a:srgbClr val="000000"/>
                </a:solidFill>
                <a:latin typeface="Segoe"/>
                <a:ea typeface="ＭＳ ゴシック"/>
              </a:rPr>
              <a:t> check box. Notice that the format of the first column of the table changes and text is right-aligned in the cell. Also, the Table Styles in the gallery changes when you select one of the options within the group.</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35993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Turn Table Style Options On or Off</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Banded</a:t>
            </a:r>
            <a:r>
              <a:rPr lang="en-US" b="0" i="0" u="none" strike="noStrike" baseline="0" smtClean="0">
                <a:solidFill>
                  <a:prstClr val="black"/>
                </a:solidFill>
                <a:latin typeface="Segoe"/>
                <a:ea typeface="ＭＳ ゴシック"/>
              </a:rPr>
              <a:t> </a:t>
            </a:r>
            <a:r>
              <a:rPr lang="en-US" b="1" i="0" u="none" strike="noStrike" baseline="0" smtClean="0">
                <a:solidFill>
                  <a:srgbClr val="000000"/>
                </a:solidFill>
                <a:latin typeface="Segoe"/>
                <a:ea typeface="ＭＳ ゴシック"/>
              </a:rPr>
              <a:t>Rows</a:t>
            </a:r>
            <a:r>
              <a:rPr lang="en-US" b="0" i="0" u="none" strike="noStrike" baseline="0" smtClean="0">
                <a:solidFill>
                  <a:srgbClr val="000000"/>
                </a:solidFill>
                <a:latin typeface="Segoe"/>
                <a:ea typeface="ＭＳ ゴシック"/>
              </a:rPr>
              <a:t> check box to turn the option off. Color is removed from the rows.</a:t>
            </a:r>
          </a:p>
          <a:p>
            <a:pPr lvl="1" rtl="0">
              <a:buAutoNum type="arabicPeriod" startAt="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Banded</a:t>
            </a:r>
            <a:r>
              <a:rPr lang="en-US" b="0" i="0" u="none" strike="noStrike" baseline="0" smtClean="0">
                <a:solidFill>
                  <a:prstClr val="black"/>
                </a:solidFill>
                <a:latin typeface="Segoe"/>
                <a:ea typeface="ＭＳ ゴシック"/>
              </a:rPr>
              <a:t> </a:t>
            </a:r>
            <a:r>
              <a:rPr lang="en-US" b="1" i="0" u="none" strike="noStrike" baseline="0" smtClean="0">
                <a:solidFill>
                  <a:srgbClr val="000000"/>
                </a:solidFill>
                <a:latin typeface="Segoe"/>
                <a:ea typeface="ＭＳ ゴシック"/>
              </a:rPr>
              <a:t>Rows</a:t>
            </a:r>
            <a:r>
              <a:rPr lang="en-US" b="0" i="0" u="none" strike="noStrike" baseline="0" smtClean="0">
                <a:solidFill>
                  <a:srgbClr val="000000"/>
                </a:solidFill>
                <a:latin typeface="Segoe"/>
                <a:ea typeface="ＭＳ ゴシック"/>
              </a:rPr>
              <a:t> check box to turn it on again. Color is reapplied to every other row.</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a:t>
            </a:r>
            <a:r>
              <a:rPr lang="en-US" b="0" i="0" u="none" strike="noStrike" baseline="0" smtClean="0">
                <a:solidFill>
                  <a:prstClr val="black"/>
                </a:solidFill>
                <a:latin typeface="Segoe"/>
                <a:ea typeface="ＭＳ ゴシック"/>
              </a:rPr>
              <a:t>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3935758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Modify the Table Styles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The insertion point should still be in the table. If you click outside the table, the Design and Layout tabs will not be available.</a:t>
            </a:r>
          </a:p>
          <a:p>
            <a:pPr lvl="1" rtl="0"/>
            <a:r>
              <a:rPr lang="en-US" sz="2000" b="0" i="0" u="none" strike="noStrike" baseline="0" smtClean="0">
                <a:solidFill>
                  <a:srgbClr val="000000"/>
                </a:solidFill>
                <a:latin typeface="Segoe"/>
                <a:ea typeface="ＭＳ ゴシック"/>
              </a:rPr>
              <a:t>In the Tables Styles group, click the </a:t>
            </a:r>
            <a:r>
              <a:rPr lang="en-US" sz="2000" b="1" i="0" u="none" strike="noStrike" baseline="0" smtClean="0">
                <a:solidFill>
                  <a:srgbClr val="000000"/>
                </a:solidFill>
                <a:latin typeface="Segoe"/>
                <a:ea typeface="ＭＳ ゴシック"/>
              </a:rPr>
              <a:t>More</a:t>
            </a:r>
            <a:r>
              <a:rPr lang="en-US" sz="2000" b="0" i="0" u="none" strike="noStrike" baseline="0" smtClean="0">
                <a:solidFill>
                  <a:srgbClr val="000000"/>
                </a:solidFill>
                <a:latin typeface="Segoe"/>
                <a:ea typeface="ＭＳ ゴシック"/>
              </a:rPr>
              <a:t> </a:t>
            </a:r>
            <a:r>
              <a:rPr lang="en-US" sz="2000" b="0" i="0" u="none" strike="noStrike"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button.</a:t>
            </a:r>
          </a:p>
          <a:p>
            <a:pPr lvl="1" rtl="0"/>
            <a:r>
              <a:rPr lang="en-US" sz="2000" b="0" i="0" u="none" strike="noStrike" baseline="0" smtClean="0">
                <a:solidFill>
                  <a:srgbClr val="000000"/>
                </a:solidFill>
                <a:latin typeface="Segoe"/>
                <a:ea typeface="ＭＳ ゴシック"/>
              </a:rPr>
              <a:t>Click </a:t>
            </a:r>
            <a:r>
              <a:rPr lang="en-US" sz="2000" b="1" i="0" u="none" strike="noStrike" baseline="0" smtClean="0">
                <a:solidFill>
                  <a:srgbClr val="000000"/>
                </a:solidFill>
                <a:latin typeface="Segoe"/>
                <a:ea typeface="ＭＳ ゴシック"/>
              </a:rPr>
              <a:t>Modify Table </a:t>
            </a:r>
            <a:br>
              <a:rPr lang="en-US" sz="2000" b="1" i="0" u="none" strike="noStrike" baseline="0" smtClean="0">
                <a:solidFill>
                  <a:srgbClr val="000000"/>
                </a:solidFill>
                <a:latin typeface="Segoe"/>
                <a:ea typeface="ＭＳ ゴシック"/>
              </a:rPr>
            </a:br>
            <a:r>
              <a:rPr lang="en-US" sz="2000" b="1" i="0" u="none" strike="noStrike" baseline="0" smtClean="0">
                <a:solidFill>
                  <a:srgbClr val="000000"/>
                </a:solidFill>
                <a:latin typeface="Segoe"/>
                <a:ea typeface="ＭＳ ゴシック"/>
              </a:rPr>
              <a:t>Style</a:t>
            </a:r>
            <a:r>
              <a:rPr lang="en-US" sz="2000" b="0" i="0" u="none" strike="noStrike" baseline="0" smtClean="0">
                <a:solidFill>
                  <a:srgbClr val="000000"/>
                </a:solidFill>
                <a:latin typeface="Segoe"/>
                <a:ea typeface="ＭＳ ゴシック"/>
              </a:rPr>
              <a:t> to open the </a:t>
            </a:r>
            <a:br>
              <a:rPr lang="en-US" sz="2000" b="0" i="0" u="none" strike="noStrike" baseline="0" smtClean="0">
                <a:solidFill>
                  <a:srgbClr val="000000"/>
                </a:solidFill>
                <a:latin typeface="Segoe"/>
                <a:ea typeface="ＭＳ ゴシック"/>
              </a:rPr>
            </a:br>
            <a:r>
              <a:rPr lang="en-US" sz="2000" b="0" i="1" u="none" strike="noStrike" baseline="0" smtClean="0">
                <a:solidFill>
                  <a:srgbClr val="000000"/>
                </a:solidFill>
                <a:latin typeface="Segoe"/>
                <a:ea typeface="ＭＳ ゴシック"/>
              </a:rPr>
              <a:t>Modify Style</a:t>
            </a:r>
            <a:r>
              <a:rPr lang="en-US" sz="2000" b="0" i="0" u="none" strike="noStrike" baseline="0" smtClean="0">
                <a:solidFill>
                  <a:srgbClr val="000000"/>
                </a:solidFill>
                <a:latin typeface="Segoe"/>
                <a:ea typeface="ＭＳ ゴシック"/>
              </a:rPr>
              <a:t> dialog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box (right). Notice that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in the Name box, Grid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Table 3 – Accent 3 is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applied from a previous</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exercise.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pic>
        <p:nvPicPr>
          <p:cNvPr id="7" name="Picture 6" descr="Screen shot 2013-08-10 at 10.42.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800" y="2774950"/>
            <a:ext cx="406400" cy="381000"/>
          </a:xfrm>
          <a:prstGeom prst="rect">
            <a:avLst/>
          </a:prstGeom>
        </p:spPr>
      </p:pic>
      <p:pic>
        <p:nvPicPr>
          <p:cNvPr id="8" name="Picture 7" descr="06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729" y="3276600"/>
            <a:ext cx="4536271" cy="2887133"/>
          </a:xfrm>
          <a:prstGeom prst="rect">
            <a:avLst/>
          </a:prstGeom>
        </p:spPr>
      </p:pic>
    </p:spTree>
    <p:extLst>
      <p:ext uri="{BB962C8B-B14F-4D97-AF65-F5344CB8AC3E}">
        <p14:creationId xmlns:p14="http://schemas.microsoft.com/office/powerpoint/2010/main" val="1126438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Modify the Table Styles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In the Apply formatting to box, click the drop-down arrow and select </a:t>
            </a:r>
            <a:r>
              <a:rPr lang="en-US" b="1" i="0" u="none" strike="noStrike" baseline="0" smtClean="0">
                <a:solidFill>
                  <a:srgbClr val="000000"/>
                </a:solidFill>
                <a:latin typeface="Segoe"/>
                <a:ea typeface="ＭＳ ゴシック"/>
              </a:rPr>
              <a:t>First column</a:t>
            </a:r>
            <a:r>
              <a:rPr lang="en-US" b="0" i="0" u="none" strike="noStrike" baseline="0" smtClean="0">
                <a:solidFill>
                  <a:srgbClr val="000000"/>
                </a:solidFill>
                <a:latin typeface="Segoe"/>
                <a:ea typeface="ＭＳ ゴシック"/>
              </a:rPr>
              <a:t>. For this exercise, you apply changes only to the first column.</a:t>
            </a:r>
          </a:p>
          <a:p>
            <a:pPr lvl="1" rtl="0">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Format</a:t>
            </a:r>
            <a:r>
              <a:rPr lang="en-US" b="0" i="0" u="none" strike="noStrike" baseline="0" smtClean="0">
                <a:solidFill>
                  <a:srgbClr val="000000"/>
                </a:solidFill>
                <a:latin typeface="Segoe"/>
                <a:ea typeface="ＭＳ ゴシック"/>
              </a:rPr>
              <a:t> button in the </a:t>
            </a:r>
            <a:r>
              <a:rPr lang="en-US" b="0" i="1" u="none" strike="noStrike" baseline="0" smtClean="0">
                <a:solidFill>
                  <a:srgbClr val="000000"/>
                </a:solidFill>
                <a:latin typeface="Segoe"/>
                <a:ea typeface="ＭＳ ゴシック"/>
              </a:rPr>
              <a:t>Modify Styles</a:t>
            </a:r>
            <a:r>
              <a:rPr lang="en-US" b="0" i="0" u="none" strike="noStrike" baseline="0" smtClean="0">
                <a:solidFill>
                  <a:srgbClr val="000000"/>
                </a:solidFill>
                <a:latin typeface="Segoe"/>
                <a:ea typeface="ＭＳ ゴシック"/>
              </a:rPr>
              <a:t> dialog box and select </a:t>
            </a:r>
            <a:r>
              <a:rPr lang="en-US" b="1" i="0" u="none" strike="noStrike" baseline="0" smtClean="0">
                <a:solidFill>
                  <a:srgbClr val="000000"/>
                </a:solidFill>
                <a:latin typeface="Segoe"/>
                <a:ea typeface="ＭＳ ゴシック"/>
              </a:rPr>
              <a:t>Font</a:t>
            </a:r>
            <a:r>
              <a:rPr lang="en-US" b="0" i="0" u="none" strike="noStrike" baseline="0" smtClean="0">
                <a:solidFill>
                  <a:srgbClr val="000000"/>
                </a:solidFill>
                <a:latin typeface="Segoe"/>
                <a:ea typeface="ＭＳ ゴシック"/>
              </a:rPr>
              <a:t> to open the </a:t>
            </a:r>
            <a:r>
              <a:rPr lang="en-US" b="0" i="1" u="none" strike="noStrike" baseline="0" smtClean="0">
                <a:solidFill>
                  <a:srgbClr val="000000"/>
                </a:solidFill>
                <a:latin typeface="Segoe"/>
                <a:ea typeface="ＭＳ ゴシック"/>
              </a:rPr>
              <a:t>Font</a:t>
            </a:r>
            <a:r>
              <a:rPr lang="en-US" b="0" i="0" u="none" strike="noStrike" baseline="0" smtClean="0">
                <a:solidFill>
                  <a:srgbClr val="000000"/>
                </a:solidFill>
                <a:latin typeface="Segoe"/>
                <a:ea typeface="ＭＳ ゴシック"/>
              </a:rPr>
              <a:t> dialog box. The Format button displays the menu of available options. Each menu opens its own dialog box.</a:t>
            </a:r>
          </a:p>
          <a:p>
            <a:pPr lvl="1" rtl="0">
              <a:buAutoNum type="arabicPeriod" startAt="4"/>
            </a:pPr>
            <a:r>
              <a:rPr lang="en-US" b="0" i="0" u="none" strike="noStrike" baseline="0" smtClean="0">
                <a:solidFill>
                  <a:srgbClr val="000000"/>
                </a:solidFill>
                <a:latin typeface="Segoe"/>
                <a:ea typeface="ＭＳ ゴシック"/>
              </a:rPr>
              <a:t>With the Font dialog box open, type </a:t>
            </a:r>
            <a:r>
              <a:rPr lang="en-US" b="1" i="0" u="none" strike="noStrike" baseline="0" smtClean="0">
                <a:solidFill>
                  <a:srgbClr val="000000"/>
                </a:solidFill>
                <a:latin typeface="Segoe"/>
                <a:ea typeface="ＭＳ ゴシック"/>
              </a:rPr>
              <a:t>Garamond</a:t>
            </a:r>
            <a:r>
              <a:rPr lang="en-US" b="0" i="0" u="none" strike="noStrike" baseline="0" smtClean="0">
                <a:solidFill>
                  <a:srgbClr val="000000"/>
                </a:solidFill>
                <a:latin typeface="Segoe"/>
                <a:ea typeface="ＭＳ ゴシック"/>
              </a:rPr>
              <a:t> in the font box. Notice that when you type the first three characters, Word displays available fonts. Select </a:t>
            </a:r>
            <a:r>
              <a:rPr lang="en-US" b="1" i="0" u="none" strike="noStrike" baseline="0" smtClean="0">
                <a:solidFill>
                  <a:srgbClr val="000000"/>
                </a:solidFill>
                <a:latin typeface="Segoe"/>
                <a:ea typeface="ＭＳ ゴシック"/>
              </a:rPr>
              <a:t>Garamond</a:t>
            </a:r>
            <a:r>
              <a:rPr lang="en-US" b="0" i="0" u="none" strike="noStrike" baseline="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356678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Modify the Table Styles</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solidFill>
                  <a:srgbClr val="000000"/>
                </a:solidFill>
                <a:latin typeface="Segoe"/>
                <a:ea typeface="ＭＳ ゴシック"/>
              </a:rPr>
              <a:t>In the Font Style group, select </a:t>
            </a:r>
            <a:r>
              <a:rPr lang="en-US" b="1" i="0" u="none" strike="noStrike" baseline="0" smtClean="0">
                <a:solidFill>
                  <a:srgbClr val="000000"/>
                </a:solidFill>
                <a:latin typeface="Segoe"/>
                <a:ea typeface="ＭＳ ゴシック"/>
              </a:rPr>
              <a:t>Bold Italic</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12</a:t>
            </a:r>
            <a:r>
              <a:rPr lang="en-US" b="0" i="0" u="none" strike="noStrike" baseline="0" smtClean="0">
                <a:solidFill>
                  <a:srgbClr val="000000"/>
                </a:solidFill>
                <a:latin typeface="Segoe"/>
                <a:ea typeface="ＭＳ ゴシック"/>
              </a:rPr>
              <a:t> pt for size, and </a:t>
            </a:r>
            <a:r>
              <a:rPr lang="en-US" b="1" i="0" u="none" strike="noStrike" baseline="0" smtClean="0">
                <a:solidFill>
                  <a:srgbClr val="000000"/>
                </a:solidFill>
                <a:latin typeface="Segoe"/>
                <a:ea typeface="ＭＳ ゴシック"/>
              </a:rPr>
              <a:t>Olive Green, Accent 3, Darker 50%</a:t>
            </a:r>
            <a:r>
              <a:rPr lang="en-US" b="0" i="0" u="none" strike="noStrike" baseline="0" smtClean="0">
                <a:solidFill>
                  <a:srgbClr val="000000"/>
                </a:solidFill>
                <a:latin typeface="Times New Roman"/>
                <a:ea typeface="ＭＳ ゴシック"/>
              </a:rPr>
              <a:t>.</a:t>
            </a:r>
          </a:p>
          <a:p>
            <a:pPr lvl="1" rtl="0">
              <a:buAutoNum type="arabicPeriod" startAt="7"/>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to close the </a:t>
            </a:r>
            <a:r>
              <a:rPr lang="en-US" b="0" i="1" u="none" strike="noStrike" baseline="0" smtClean="0">
                <a:solidFill>
                  <a:srgbClr val="000000"/>
                </a:solidFill>
                <a:latin typeface="Segoe"/>
                <a:ea typeface="ＭＳ ゴシック"/>
              </a:rPr>
              <a:t>Font</a:t>
            </a:r>
            <a:r>
              <a:rPr lang="en-US" b="0" i="0" u="none" strike="noStrike" baseline="0" smtClean="0">
                <a:solidFill>
                  <a:srgbClr val="000000"/>
                </a:solidFill>
                <a:latin typeface="Segoe"/>
                <a:ea typeface="ＭＳ ゴシック"/>
              </a:rPr>
              <a:t> dialog box. Changing the attributes affect only the first column. You should be able to preview the changes before accepting.</a:t>
            </a:r>
          </a:p>
          <a:p>
            <a:pPr lvl="1" rtl="0">
              <a:buAutoNum type="arabicPeriod" startAt="7"/>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to close the </a:t>
            </a:r>
            <a:r>
              <a:rPr lang="en-US" b="0" i="1" u="none" strike="noStrike" baseline="0" smtClean="0">
                <a:solidFill>
                  <a:srgbClr val="000000"/>
                </a:solidFill>
                <a:latin typeface="Segoe"/>
                <a:ea typeface="ＭＳ ゴシック"/>
              </a:rPr>
              <a:t>Modify Style</a:t>
            </a:r>
            <a:r>
              <a:rPr lang="en-US" b="0" i="0" u="none" strike="noStrike" baseline="0" smtClean="0">
                <a:solidFill>
                  <a:srgbClr val="000000"/>
                </a:solidFill>
                <a:latin typeface="Segoe"/>
                <a:ea typeface="ＭＳ ゴシック"/>
              </a:rPr>
              <a:t> dialog box.</a:t>
            </a:r>
          </a:p>
          <a:p>
            <a:pPr lvl="1" rtl="0">
              <a:buAutoNum type="arabicPeriod" startAt="7"/>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3037331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AutoFit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On the Table Tools Layout</a:t>
            </a:r>
            <a:r>
              <a:rPr lang="en-US" b="0" i="1"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tab, in the </a:t>
            </a:r>
            <a:r>
              <a:rPr lang="en-US" b="0" i="0" u="none" strike="noStrike" baseline="0" smtClean="0">
                <a:solidFill>
                  <a:prstClr val="black"/>
                </a:solidFill>
                <a:latin typeface="Segoe"/>
                <a:ea typeface="ＭＳ ゴシック"/>
              </a:rPr>
              <a:t>Table</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View Gridlines </a:t>
            </a:r>
            <a:r>
              <a:rPr lang="en-US" b="0" i="0" u="none" strike="noStrike" baseline="0" smtClean="0">
                <a:solidFill>
                  <a:srgbClr val="000000"/>
                </a:solidFill>
                <a:latin typeface="Segoe"/>
                <a:ea typeface="ＭＳ ゴシック"/>
              </a:rPr>
              <a:t>button to hide the gridlines. The gridlines are no longer displayed.</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View Gridlines </a:t>
            </a:r>
            <a:r>
              <a:rPr lang="en-US" b="0" i="0" u="none" strike="noStrike" baseline="0" smtClean="0">
                <a:solidFill>
                  <a:srgbClr val="000000"/>
                </a:solidFill>
                <a:latin typeface="Segoe"/>
                <a:ea typeface="ＭＳ ゴシック"/>
              </a:rPr>
              <a:t>button again to display gridlines and enable more precise editing.</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119104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AutoFit</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solidFill>
                  <a:srgbClr val="000000"/>
                </a:solidFill>
                <a:latin typeface="Segoe"/>
                <a:ea typeface="ＭＳ ゴシック"/>
              </a:rPr>
              <a:t>On the </a:t>
            </a:r>
            <a:r>
              <a:rPr lang="en-US" sz="2000" b="0" i="0" u="none" strike="noStrike" baseline="0" smtClean="0">
                <a:solidFill>
                  <a:prstClr val="black"/>
                </a:solidFill>
                <a:latin typeface="Segoe"/>
                <a:ea typeface="ＭＳ ゴシック"/>
              </a:rPr>
              <a:t>Layout</a:t>
            </a:r>
            <a:r>
              <a:rPr lang="en-US" sz="2000" b="0" i="0" u="none" strike="noStrike" baseline="0" smtClean="0">
                <a:solidFill>
                  <a:srgbClr val="000000"/>
                </a:solidFill>
                <a:latin typeface="Segoe"/>
                <a:ea typeface="ＭＳ ゴシック"/>
              </a:rPr>
              <a:t> tab, in the </a:t>
            </a:r>
            <a:r>
              <a:rPr lang="en-US" sz="2000" b="0" i="0" u="none" strike="noStrike" baseline="0" smtClean="0">
                <a:solidFill>
                  <a:prstClr val="black"/>
                </a:solidFill>
                <a:latin typeface="Segoe"/>
                <a:ea typeface="ＭＳ ゴシック"/>
              </a:rPr>
              <a:t>Cell Size</a:t>
            </a:r>
            <a:r>
              <a:rPr lang="en-US" sz="2000" b="0" i="0" u="none" strike="noStrike" baseline="0" smtClean="0">
                <a:solidFill>
                  <a:srgbClr val="000000"/>
                </a:solidFill>
                <a:latin typeface="Segoe"/>
                <a:ea typeface="ＭＳ ゴシック"/>
              </a:rPr>
              <a:t> group, click the </a:t>
            </a:r>
            <a:r>
              <a:rPr lang="en-US" sz="2000" b="1" i="0" u="none" strike="noStrike" baseline="0" smtClean="0">
                <a:solidFill>
                  <a:srgbClr val="000000"/>
                </a:solidFill>
                <a:latin typeface="Segoe"/>
                <a:ea typeface="ＭＳ ゴシック"/>
              </a:rPr>
              <a:t>AutoFit</a:t>
            </a:r>
            <a:r>
              <a:rPr lang="en-US" sz="2000" b="0" i="0" u="none" strike="noStrike" baseline="0" smtClean="0">
                <a:solidFill>
                  <a:srgbClr val="000000"/>
                </a:solidFill>
                <a:latin typeface="Segoe"/>
                <a:ea typeface="ＭＳ ゴシック"/>
              </a:rPr>
              <a:t> button to open the drop-down menu, as shown below. On the drop-down menu, click </a:t>
            </a:r>
            <a:r>
              <a:rPr lang="en-US" sz="2000" b="1" i="0" u="none" strike="noStrike" baseline="0" smtClean="0">
                <a:solidFill>
                  <a:srgbClr val="000000"/>
                </a:solidFill>
                <a:latin typeface="Segoe"/>
                <a:ea typeface="ＭＳ ゴシック"/>
              </a:rPr>
              <a:t>AutoFit Contents</a:t>
            </a:r>
            <a:r>
              <a:rPr lang="en-US" sz="2000" b="0" i="0" u="none" strike="noStrike" baseline="0" smtClean="0">
                <a:solidFill>
                  <a:srgbClr val="000000"/>
                </a:solidFill>
                <a:latin typeface="Segoe"/>
                <a:ea typeface="ＭＳ ゴシック"/>
              </a:rPr>
              <a:t>. Each column width changes to fit the data in the column.</a:t>
            </a:r>
          </a:p>
          <a:p>
            <a:pPr lvl="1" rtl="0">
              <a:buAutoNum type="arabicPeriod" startAt="3"/>
            </a:pPr>
            <a:r>
              <a:rPr lang="en-US" sz="2000" i="0" u="none" strike="noStrike" baseline="0" smtClean="0">
                <a:solidFill>
                  <a:srgbClr val="000000"/>
                </a:solidFill>
                <a:latin typeface="Segoe"/>
                <a:ea typeface="ＭＳ ゴシック"/>
              </a:rPr>
              <a:t> </a:t>
            </a:r>
            <a:r>
              <a:rPr lang="en-US" sz="2000" b="1" i="0" u="none" strike="noStrike" baseline="0" smtClean="0">
                <a:solidFill>
                  <a:srgbClr val="000000"/>
                </a:solidFill>
                <a:latin typeface="Segoe"/>
                <a:ea typeface="ＭＳ ゴシック"/>
              </a:rPr>
              <a:t>SAVE</a:t>
            </a:r>
            <a:r>
              <a:rPr lang="en-US" sz="2000" b="0" i="0" u="none" strike="noStrike" baseline="0" smtClean="0">
                <a:solidFill>
                  <a:srgbClr val="000000"/>
                </a:solidFill>
                <a:latin typeface="Segoe"/>
                <a:ea typeface="ＭＳ ゴシック"/>
              </a:rPr>
              <a:t> the document in the lesson folder on your flash drive.</a:t>
            </a:r>
          </a:p>
          <a:p>
            <a:pPr lvl="0" rtl="0"/>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pic>
        <p:nvPicPr>
          <p:cNvPr id="7" name="Picture 6" descr="0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3" y="3686862"/>
            <a:ext cx="8297334" cy="2261346"/>
          </a:xfrm>
          <a:prstGeom prst="rect">
            <a:avLst/>
          </a:prstGeom>
        </p:spPr>
      </p:pic>
    </p:spTree>
    <p:extLst>
      <p:ext uri="{BB962C8B-B14F-4D97-AF65-F5344CB8AC3E}">
        <p14:creationId xmlns:p14="http://schemas.microsoft.com/office/powerpoint/2010/main" val="3529524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Resize a Row or Column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Click in the first column and position the mouse pointer over the horizontal ruler on the first column marker. The pointer changes to a double-headed arrow along with the ScreenTip </a:t>
            </a:r>
            <a:r>
              <a:rPr lang="en-US" b="0" i="1" u="none" strike="noStrike" baseline="0" smtClean="0">
                <a:solidFill>
                  <a:srgbClr val="000000"/>
                </a:solidFill>
                <a:latin typeface="Segoe"/>
                <a:ea typeface="ＭＳ ゴシック"/>
              </a:rPr>
              <a:t>Move Table Column</a:t>
            </a:r>
            <a:r>
              <a:rPr lang="en-US" b="0" i="0" u="none" strike="noStrike" baseline="0" smtClean="0">
                <a:solidFill>
                  <a:srgbClr val="000000"/>
                </a:solidFill>
                <a:latin typeface="Segoe"/>
                <a:ea typeface="ＭＳ ゴシック"/>
              </a:rPr>
              <a:t>,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67" y="3520832"/>
            <a:ext cx="8178800" cy="2387366"/>
          </a:xfrm>
          <a:prstGeom prst="rect">
            <a:avLst/>
          </a:prstGeom>
        </p:spPr>
      </p:pic>
    </p:spTree>
    <p:extLst>
      <p:ext uri="{BB962C8B-B14F-4D97-AF65-F5344CB8AC3E}">
        <p14:creationId xmlns:p14="http://schemas.microsoft.com/office/powerpoint/2010/main" val="314378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Resize a Row or Column</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smtClean="0">
                <a:solidFill>
                  <a:srgbClr val="000000"/>
                </a:solidFill>
                <a:latin typeface="Segoe"/>
                <a:ea typeface="ＭＳ ゴシック"/>
              </a:rPr>
              <a:t>Click and drag the column marker to the right until the contents in the cell extend in a single line along the top of the cell. On the Table Tools Layout tab, in the Cell Size group, the width automatically adjusts to 2.19". As the column is manually extended so is the width. Just as columns can be adjusted manually, so can rows—the vertically ruler is used to adjust the row markers.</a:t>
            </a:r>
          </a:p>
          <a:p>
            <a:pPr lvl="1">
              <a:buFont typeface="+mj-lt"/>
              <a:buAutoNum type="arabicPeriod" startAt="2"/>
            </a:pPr>
            <a:r>
              <a:rPr lang="en-US">
                <a:solidFill>
                  <a:srgbClr val="000000"/>
                </a:solidFill>
                <a:latin typeface="Segoe"/>
                <a:ea typeface="ＭＳ ゴシック"/>
              </a:rPr>
              <a:t>Position the insertion point in the phone number column of the table. In the Table group, of the Layout tab, click the </a:t>
            </a:r>
            <a:r>
              <a:rPr lang="en-US" b="1">
                <a:solidFill>
                  <a:srgbClr val="000000"/>
                </a:solidFill>
                <a:latin typeface="Segoe"/>
                <a:ea typeface="ＭＳ ゴシック"/>
              </a:rPr>
              <a:t>Select</a:t>
            </a:r>
            <a:r>
              <a:rPr lang="en-US">
                <a:solidFill>
                  <a:srgbClr val="000000"/>
                </a:solidFill>
                <a:latin typeface="Segoe"/>
                <a:ea typeface="ＭＳ ゴシック"/>
              </a:rPr>
              <a:t> button, and choose </a:t>
            </a:r>
            <a:r>
              <a:rPr lang="en-US" b="1">
                <a:solidFill>
                  <a:srgbClr val="000000"/>
                </a:solidFill>
                <a:latin typeface="Segoe"/>
                <a:ea typeface="ＭＳ ゴシック"/>
              </a:rPr>
              <a:t>Select Column </a:t>
            </a:r>
            <a:r>
              <a:rPr lang="en-US">
                <a:solidFill>
                  <a:srgbClr val="000000"/>
                </a:solidFill>
                <a:latin typeface="Segoe"/>
                <a:ea typeface="ＭＳ ゴシック"/>
              </a:rPr>
              <a:t>from the drop-down menu.</a:t>
            </a:r>
          </a:p>
          <a:p>
            <a:pPr lvl="1" rtl="0">
              <a:buFont typeface="+mj-lt"/>
              <a:buAutoNum type="arabicPeriod" startAt="2"/>
            </a:pPr>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38487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Resize a Row or Column</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On the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Cell Size</a:t>
            </a:r>
            <a:r>
              <a:rPr lang="en-US" b="0" i="0" u="none" strike="noStrike" baseline="0" smtClean="0">
                <a:solidFill>
                  <a:srgbClr val="000000"/>
                </a:solidFill>
                <a:latin typeface="Segoe"/>
                <a:ea typeface="ＭＳ ゴシック"/>
              </a:rPr>
              <a:t> group, click the up arrow in the </a:t>
            </a:r>
            <a:r>
              <a:rPr lang="en-US" b="0" i="0" u="none" strike="noStrike" baseline="0" smtClean="0">
                <a:solidFill>
                  <a:prstClr val="black"/>
                </a:solidFill>
                <a:latin typeface="Segoe"/>
                <a:ea typeface="ＭＳ ゴシック"/>
              </a:rPr>
              <a:t>Width</a:t>
            </a:r>
            <a:r>
              <a:rPr lang="en-US" b="0" i="0" u="none" strike="noStrike" baseline="0" smtClean="0">
                <a:solidFill>
                  <a:srgbClr val="000000"/>
                </a:solidFill>
                <a:latin typeface="Segoe"/>
                <a:ea typeface="ＭＳ ゴシック"/>
              </a:rPr>
              <a:t> box until it reads </a:t>
            </a:r>
            <a:r>
              <a:rPr lang="en-US" b="1" i="0" u="none" strike="noStrike" baseline="0" smtClean="0">
                <a:solidFill>
                  <a:srgbClr val="000000"/>
                </a:solidFill>
                <a:latin typeface="Segoe"/>
                <a:ea typeface="ＭＳ ゴシック"/>
              </a:rPr>
              <a:t>1.1</a:t>
            </a:r>
            <a:r>
              <a:rPr lang="en-US" b="0" i="0" u="none" strike="noStrike" baseline="0" smtClean="0">
                <a:solidFill>
                  <a:srgbClr val="000000"/>
                </a:solidFill>
                <a:latin typeface="Segoe"/>
                <a:ea typeface="ＭＳ ゴシック"/>
              </a:rPr>
              <a:t>" and</a:t>
            </a:r>
            <a:r>
              <a:rPr lang="en-US" b="0" i="0" u="none" strike="noStrike" baseline="0" smtClean="0">
                <a:solidFill>
                  <a:prstClr val="black"/>
                </a:solidFill>
                <a:latin typeface="Segoe"/>
                <a:ea typeface="ＭＳ ゴシック"/>
              </a:rPr>
              <a:t> the </a:t>
            </a:r>
            <a:r>
              <a:rPr lang="en-US" b="0" i="0" u="none" strike="noStrike" baseline="0" smtClean="0">
                <a:solidFill>
                  <a:srgbClr val="000000"/>
                </a:solidFill>
                <a:latin typeface="Segoe"/>
                <a:ea typeface="ＭＳ ゴシック"/>
              </a:rPr>
              <a:t>column width changes. The phone numbers now fit on a single line.</a:t>
            </a:r>
          </a:p>
          <a:p>
            <a:pPr lvl="1">
              <a:buAutoNum type="arabicPeriod" startAt="4"/>
            </a:pPr>
            <a:r>
              <a:rPr lang="en-US">
                <a:solidFill>
                  <a:srgbClr val="000000"/>
                </a:solidFill>
                <a:latin typeface="Segoe"/>
                <a:ea typeface="ＭＳ ゴシック"/>
              </a:rPr>
              <a:t>Place the insertion point anywhere in the first row. In the Table group, click the </a:t>
            </a:r>
            <a:r>
              <a:rPr lang="en-US" b="1">
                <a:solidFill>
                  <a:srgbClr val="000000"/>
                </a:solidFill>
                <a:latin typeface="Segoe"/>
                <a:ea typeface="ＭＳ ゴシック"/>
              </a:rPr>
              <a:t>Select</a:t>
            </a:r>
            <a:r>
              <a:rPr lang="en-US">
                <a:solidFill>
                  <a:srgbClr val="000000"/>
                </a:solidFill>
                <a:latin typeface="Segoe"/>
                <a:ea typeface="ＭＳ ゴシック"/>
              </a:rPr>
              <a:t> button again, and then click </a:t>
            </a:r>
            <a:r>
              <a:rPr lang="en-US" b="1">
                <a:solidFill>
                  <a:srgbClr val="000000"/>
                </a:solidFill>
                <a:latin typeface="Segoe"/>
                <a:ea typeface="ＭＳ ゴシック"/>
              </a:rPr>
              <a:t>Select Row </a:t>
            </a:r>
            <a:r>
              <a:rPr lang="en-US">
                <a:solidFill>
                  <a:srgbClr val="000000"/>
                </a:solidFill>
                <a:latin typeface="Segoe"/>
                <a:ea typeface="ＭＳ ゴシック"/>
              </a:rPr>
              <a:t>from the drop-down menu. The first row is selected.</a:t>
            </a:r>
          </a:p>
          <a:p>
            <a:pPr lvl="1">
              <a:buAutoNum type="arabicPeriod" startAt="4"/>
            </a:pPr>
            <a:r>
              <a:rPr lang="en-US">
                <a:solidFill>
                  <a:srgbClr val="000000"/>
                </a:solidFill>
                <a:latin typeface="Segoe"/>
                <a:ea typeface="ＭＳ ゴシック"/>
              </a:rPr>
              <a:t>On the </a:t>
            </a:r>
            <a:r>
              <a:rPr lang="en-US">
                <a:solidFill>
                  <a:prstClr val="black"/>
                </a:solidFill>
                <a:latin typeface="Segoe"/>
                <a:ea typeface="ＭＳ ゴシック"/>
              </a:rPr>
              <a:t>Layout</a:t>
            </a:r>
            <a:r>
              <a:rPr lang="en-US">
                <a:solidFill>
                  <a:srgbClr val="000000"/>
                </a:solidFill>
                <a:latin typeface="Segoe"/>
                <a:ea typeface="ＭＳ ゴシック"/>
              </a:rPr>
              <a:t> tab, in the </a:t>
            </a:r>
            <a:r>
              <a:rPr lang="en-US">
                <a:solidFill>
                  <a:prstClr val="black"/>
                </a:solidFill>
                <a:latin typeface="Segoe"/>
                <a:ea typeface="ＭＳ ゴシック"/>
              </a:rPr>
              <a:t>Cell Size</a:t>
            </a:r>
            <a:r>
              <a:rPr lang="en-US">
                <a:solidFill>
                  <a:srgbClr val="000000"/>
                </a:solidFill>
                <a:latin typeface="Segoe"/>
                <a:ea typeface="ＭＳ ゴシック"/>
              </a:rPr>
              <a:t> group, click the dialog box launcher. The </a:t>
            </a:r>
            <a:r>
              <a:rPr lang="en-US" i="1">
                <a:solidFill>
                  <a:srgbClr val="000000"/>
                </a:solidFill>
                <a:latin typeface="Segoe"/>
                <a:ea typeface="ＭＳ ゴシック"/>
              </a:rPr>
              <a:t>Table Properties</a:t>
            </a:r>
            <a:r>
              <a:rPr lang="en-US">
                <a:solidFill>
                  <a:srgbClr val="000000"/>
                </a:solidFill>
                <a:latin typeface="Segoe"/>
                <a:ea typeface="ＭＳ ゴシック"/>
              </a:rPr>
              <a:t> dialog box appears.</a:t>
            </a:r>
          </a:p>
          <a:p>
            <a:pPr lvl="1">
              <a:buAutoNum type="arabicPeriod" startAt="4"/>
            </a:pPr>
            <a:r>
              <a:rPr lang="en-US">
                <a:solidFill>
                  <a:srgbClr val="000000"/>
                </a:solidFill>
                <a:latin typeface="Segoe"/>
                <a:ea typeface="ＭＳ ゴシック"/>
              </a:rPr>
              <a:t>Click the </a:t>
            </a:r>
            <a:r>
              <a:rPr lang="en-US" b="1">
                <a:solidFill>
                  <a:srgbClr val="000000"/>
                </a:solidFill>
                <a:latin typeface="Segoe"/>
                <a:ea typeface="ＭＳ ゴシック"/>
              </a:rPr>
              <a:t>Row</a:t>
            </a:r>
            <a:r>
              <a:rPr lang="en-US">
                <a:solidFill>
                  <a:srgbClr val="000000"/>
                </a:solidFill>
                <a:latin typeface="Segoe"/>
                <a:ea typeface="ＭＳ ゴシック"/>
              </a:rPr>
              <a:t> tab in the dialog box.</a:t>
            </a:r>
          </a:p>
          <a:p>
            <a:pPr lvl="1" rtl="0">
              <a:buAutoNum type="arabicPeriod" startAt="4"/>
            </a:pPr>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227186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Table by Dragging</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Before you begin these steps, </a:t>
            </a:r>
            <a:r>
              <a:rPr lang="en-US" sz="2000" b="1" i="0" u="none" strike="noStrike" baseline="0" smtClean="0">
                <a:latin typeface="Segoe"/>
                <a:ea typeface="ＭＳ ゴシック"/>
              </a:rPr>
              <a:t>LAUNCH</a:t>
            </a:r>
            <a:r>
              <a:rPr lang="en-US" sz="2000" b="0" i="0" u="none" strike="noStrike" baseline="0" smtClean="0">
                <a:latin typeface="Segoe"/>
                <a:ea typeface="ＭＳ ゴシック"/>
              </a:rPr>
              <a:t> Microsoft Word and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a new blank Word document.</a:t>
            </a:r>
          </a:p>
          <a:p>
            <a:pPr lvl="1" rtl="0"/>
            <a:r>
              <a:rPr lang="en-US" sz="2000" b="0" i="0" u="none" strike="noStrike" baseline="0" smtClean="0">
                <a:solidFill>
                  <a:srgbClr val="000000"/>
                </a:solidFill>
                <a:latin typeface="Segoe"/>
                <a:ea typeface="ＭＳ ゴシック"/>
              </a:rPr>
              <a:t>On the Insert</a:t>
            </a:r>
            <a:r>
              <a:rPr lang="en-US" sz="2000" b="0" i="1"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tab, in the</a:t>
            </a:r>
            <a:r>
              <a:rPr lang="en-US" sz="2000" b="1" i="0" u="none" strike="noStrike" baseline="0" smtClean="0">
                <a:solidFill>
                  <a:prstClr val="black"/>
                </a:solidFill>
                <a:latin typeface="Segoe"/>
                <a:ea typeface="ＭＳ ゴシック"/>
              </a:rPr>
              <a:t> Tables </a:t>
            </a:r>
            <a:br>
              <a:rPr lang="en-US" sz="2000" b="1" i="0" u="none" strike="noStrike" baseline="0" smtClean="0">
                <a:solidFill>
                  <a:prstClr val="black"/>
                </a:solidFill>
                <a:latin typeface="Segoe"/>
                <a:ea typeface="ＭＳ ゴシック"/>
              </a:rPr>
            </a:br>
            <a:r>
              <a:rPr lang="en-US" sz="2000" b="0" i="0" u="none" strike="noStrike" baseline="0" smtClean="0">
                <a:solidFill>
                  <a:srgbClr val="000000"/>
                </a:solidFill>
                <a:latin typeface="Segoe"/>
                <a:ea typeface="ＭＳ ゴシック"/>
              </a:rPr>
              <a:t>group, click the </a:t>
            </a:r>
            <a:r>
              <a:rPr lang="en-US" sz="2000" b="1" i="0" u="none" strike="noStrike" baseline="0" smtClean="0">
                <a:solidFill>
                  <a:srgbClr val="000000"/>
                </a:solidFill>
                <a:latin typeface="Segoe"/>
                <a:ea typeface="ＭＳ ゴシック"/>
              </a:rPr>
              <a:t>Table</a:t>
            </a:r>
            <a:r>
              <a:rPr lang="en-US" sz="2000" b="0" i="0" u="none" strike="noStrike" baseline="0" smtClean="0">
                <a:solidFill>
                  <a:srgbClr val="000000"/>
                </a:solidFill>
                <a:latin typeface="Segoe"/>
                <a:ea typeface="ＭＳ ゴシック"/>
              </a:rPr>
              <a:t> button.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Insert Table menu appears.</a:t>
            </a:r>
          </a:p>
          <a:p>
            <a:pPr lvl="1" rtl="0"/>
            <a:r>
              <a:rPr lang="en-US" sz="2000" b="0" i="0" u="none" strike="noStrike" baseline="0" smtClean="0">
                <a:solidFill>
                  <a:srgbClr val="000000"/>
                </a:solidFill>
                <a:latin typeface="Segoe"/>
                <a:ea typeface="ＭＳ ゴシック"/>
              </a:rPr>
              <a:t>Point to the cell in the fifth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column, second row. The menu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title should read </a:t>
            </a:r>
            <a:r>
              <a:rPr lang="en-US" sz="2000" b="0" i="1" u="none" strike="noStrike" baseline="0" smtClean="0">
                <a:solidFill>
                  <a:srgbClr val="000000"/>
                </a:solidFill>
                <a:latin typeface="Segoe"/>
                <a:ea typeface="ＭＳ ゴシック"/>
              </a:rPr>
              <a:t>5x2 Table</a:t>
            </a:r>
            <a:r>
              <a:rPr lang="en-US" sz="2000" b="0" i="0" u="none" strike="noStrike" baseline="0" smtClean="0">
                <a:solidFill>
                  <a:srgbClr val="000000"/>
                </a:solidFill>
                <a:latin typeface="Segoe"/>
                <a:ea typeface="ＭＳ ゴシック"/>
              </a:rPr>
              <a:t>, as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shown at right. Click the mouse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button to create the table. Once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table is inserted in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document screen, you are ready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to begin entering text. Later in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this lesson, you enter data into the table.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06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209800"/>
            <a:ext cx="3556000" cy="3186263"/>
          </a:xfrm>
          <a:prstGeom prst="rect">
            <a:avLst/>
          </a:prstGeom>
        </p:spPr>
      </p:pic>
    </p:spTree>
    <p:extLst>
      <p:ext uri="{BB962C8B-B14F-4D97-AF65-F5344CB8AC3E}">
        <p14:creationId xmlns:p14="http://schemas.microsoft.com/office/powerpoint/2010/main" val="312201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Resize a Row or Column</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Specify height </a:t>
            </a:r>
            <a:br>
              <a:rPr lang="en-US" b="1"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check box. In the Height</a:t>
            </a:r>
            <a:r>
              <a:rPr lang="en-US" b="0" i="1" u="none" strike="noStrike" baseline="0" smtClean="0">
                <a:solidFill>
                  <a:srgbClr val="000000"/>
                </a:solidFill>
                <a:latin typeface="Segoe"/>
                <a:ea typeface="ＭＳ ゴシック"/>
              </a:rPr>
              <a:t> </a:t>
            </a:r>
            <a:br>
              <a:rPr lang="en-US" b="0" i="1"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box, click the up arrow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until the box reads </a:t>
            </a:r>
            <a:r>
              <a:rPr lang="en-US" b="1" i="0" u="none" strike="noStrike" baseline="0" smtClean="0">
                <a:solidFill>
                  <a:srgbClr val="000000"/>
                </a:solidFill>
                <a:latin typeface="Segoe"/>
                <a:ea typeface="ＭＳ ゴシック"/>
              </a:rPr>
              <a:t>0.5</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as shown at right.</a:t>
            </a:r>
          </a:p>
          <a:p>
            <a:pPr lvl="1" rtl="0">
              <a:buAutoNum type="arabicPeriod" startAt="8"/>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Row</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button and notice that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changes are applied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only to the first row. By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clicking the </a:t>
            </a:r>
            <a:r>
              <a:rPr lang="en-US" b="1" i="0" u="none" strike="noStrike" baseline="0" smtClean="0">
                <a:solidFill>
                  <a:srgbClr val="000000"/>
                </a:solidFill>
                <a:latin typeface="Segoe"/>
                <a:ea typeface="ＭＳ ゴシック"/>
              </a:rPr>
              <a:t>Next Row</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selection moves down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one row.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6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524000"/>
            <a:ext cx="3859491" cy="3909245"/>
          </a:xfrm>
          <a:prstGeom prst="rect">
            <a:avLst/>
          </a:prstGeom>
        </p:spPr>
      </p:pic>
    </p:spTree>
    <p:extLst>
      <p:ext uri="{BB962C8B-B14F-4D97-AF65-F5344CB8AC3E}">
        <p14:creationId xmlns:p14="http://schemas.microsoft.com/office/powerpoint/2010/main" val="1178627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Resize a Row or Column</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In the Cell Size group, notice that the height for row 2 is at .19" and row 1 is at 0.5". You can also adjust the height of a row individually or by selection.</a:t>
            </a:r>
          </a:p>
          <a:p>
            <a:pPr lvl="1" rtl="0">
              <a:buAutoNum type="arabicPeriod" startAt="10"/>
            </a:pPr>
            <a:r>
              <a:rPr lang="en-US" b="0" i="0" u="none" strike="noStrike" baseline="0" smtClean="0">
                <a:solidFill>
                  <a:srgbClr val="000000"/>
                </a:solidFill>
                <a:latin typeface="Segoe"/>
                <a:ea typeface="ＭＳ ゴシック"/>
              </a:rPr>
              <a:t>Click in any cell to remove the selection.</a:t>
            </a:r>
          </a:p>
          <a:p>
            <a:pPr lvl="1" rtl="0">
              <a:buAutoNum type="arabicPeriod" startAt="10"/>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3266848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Move a Row or Column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In the table, click in the fourth row of data, which contains the information for </a:t>
            </a:r>
            <a:r>
              <a:rPr lang="en-US" b="0" i="1" u="none" strike="noStrike" baseline="0" smtClean="0">
                <a:solidFill>
                  <a:srgbClr val="000000"/>
                </a:solidFill>
                <a:latin typeface="Segoe"/>
                <a:ea typeface="ＭＳ ゴシック"/>
              </a:rPr>
              <a:t>Proseware, Inc.</a:t>
            </a:r>
          </a:p>
          <a:p>
            <a:pPr lvl="1" rtl="0"/>
            <a:r>
              <a:rPr lang="en-US" b="0" i="0" u="none" strike="noStrike" baseline="0" smtClean="0">
                <a:solidFill>
                  <a:srgbClr val="000000"/>
                </a:solidFill>
                <a:latin typeface="Segoe"/>
                <a:ea typeface="ＭＳ ゴシック"/>
              </a:rPr>
              <a:t>The insertion point is positioned on the selected row. Hold down the mouse button. Notice the mouse pointer changes to a move pointer with a rectangular-shaped insertion point.</a:t>
            </a:r>
          </a:p>
          <a:p>
            <a:pPr lvl="1" rtl="0"/>
            <a:r>
              <a:rPr lang="en-US" b="0" i="0" u="none" strike="noStrike" baseline="0" smtClean="0">
                <a:solidFill>
                  <a:srgbClr val="000000"/>
                </a:solidFill>
                <a:latin typeface="Segoe"/>
                <a:ea typeface="ＭＳ ゴシック"/>
              </a:rPr>
              <a:t>Drag the rectangular-shaped insertion point down and position it before the </a:t>
            </a:r>
            <a:r>
              <a:rPr lang="en-US" b="0" i="1" u="none" strike="noStrike" baseline="0" smtClean="0">
                <a:solidFill>
                  <a:srgbClr val="000000"/>
                </a:solidFill>
                <a:latin typeface="Segoe"/>
                <a:ea typeface="ＭＳ ゴシック"/>
              </a:rPr>
              <a:t>W</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Wingtip Toys</a:t>
            </a:r>
            <a:r>
              <a:rPr lang="en-US" b="0" i="0" u="none" strike="noStrike" baseline="0" smtClean="0">
                <a:solidFill>
                  <a:srgbClr val="000000"/>
                </a:solidFill>
                <a:latin typeface="Times New Roman"/>
                <a:ea typeface="ＭＳ ゴシック"/>
              </a:rPr>
              <a:t>.</a:t>
            </a:r>
          </a:p>
          <a:p>
            <a:pPr lvl="1"/>
            <a:r>
              <a:rPr lang="en-US">
                <a:solidFill>
                  <a:srgbClr val="000000"/>
                </a:solidFill>
                <a:latin typeface="Segoe"/>
                <a:ea typeface="ＭＳ ゴシック"/>
              </a:rPr>
              <a:t>Release the mouse button and click in the table to deselect. The row is moved to above the </a:t>
            </a:r>
            <a:r>
              <a:rPr lang="en-US" i="1">
                <a:solidFill>
                  <a:srgbClr val="000000"/>
                </a:solidFill>
                <a:latin typeface="Segoe"/>
                <a:ea typeface="ＭＳ ゴシック"/>
              </a:rPr>
              <a:t>Wingtip Toys</a:t>
            </a:r>
            <a:r>
              <a:rPr lang="en-US">
                <a:solidFill>
                  <a:srgbClr val="000000"/>
                </a:solidFill>
                <a:latin typeface="Segoe"/>
                <a:ea typeface="ＭＳ ゴシック"/>
              </a:rPr>
              <a:t> row.</a:t>
            </a:r>
          </a:p>
          <a:p>
            <a:pPr lvl="1" rtl="0"/>
            <a:endParaRPr lang="en-US" b="0" i="0" u="none" strike="noStrike" baseline="0" smtClean="0">
              <a:solidFill>
                <a:srgbClr val="00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4177542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Move a Row or Column</a:t>
            </a:r>
          </a:p>
        </p:txBody>
      </p:sp>
      <p:sp>
        <p:nvSpPr>
          <p:cNvPr id="3" name="Text Placeholder 2"/>
          <p:cNvSpPr>
            <a:spLocks noGrp="1"/>
          </p:cNvSpPr>
          <p:nvPr>
            <p:ph type="body" idx="1"/>
          </p:nvPr>
        </p:nvSpPr>
        <p:spPr/>
        <p:txBody>
          <a:bodyPr/>
          <a:lstStyle/>
          <a:p>
            <a:pPr lvl="1">
              <a:buFont typeface="+mj-lt"/>
              <a:buAutoNum type="arabicPeriod" startAt="5"/>
            </a:pPr>
            <a:r>
              <a:rPr lang="en-US">
                <a:solidFill>
                  <a:srgbClr val="000000"/>
                </a:solidFill>
                <a:latin typeface="Segoe"/>
                <a:ea typeface="ＭＳ ゴシック"/>
              </a:rPr>
              <a:t>Place the insertion point in the second column of the table, which contains first names. Click the </a:t>
            </a:r>
            <a:r>
              <a:rPr lang="en-US" b="1">
                <a:solidFill>
                  <a:srgbClr val="000000"/>
                </a:solidFill>
                <a:latin typeface="Segoe"/>
                <a:ea typeface="ＭＳ ゴシック"/>
              </a:rPr>
              <a:t>Select</a:t>
            </a:r>
            <a:r>
              <a:rPr lang="en-US">
                <a:solidFill>
                  <a:srgbClr val="000000"/>
                </a:solidFill>
                <a:latin typeface="Segoe"/>
                <a:ea typeface="ＭＳ ゴシック"/>
              </a:rPr>
              <a:t> button, in the Table group, and then </a:t>
            </a:r>
            <a:r>
              <a:rPr lang="en-US" b="1">
                <a:solidFill>
                  <a:srgbClr val="000000"/>
                </a:solidFill>
                <a:latin typeface="Segoe"/>
                <a:ea typeface="ＭＳ ゴシック"/>
              </a:rPr>
              <a:t>Select Column </a:t>
            </a:r>
            <a:r>
              <a:rPr lang="en-US">
                <a:solidFill>
                  <a:srgbClr val="000000"/>
                </a:solidFill>
                <a:latin typeface="Segoe"/>
                <a:ea typeface="ＭＳ ゴシック"/>
              </a:rPr>
              <a:t>from the drop-down menu.</a:t>
            </a:r>
          </a:p>
          <a:p>
            <a:pPr lvl="1" rtl="0">
              <a:buAutoNum type="arabicPeriod" startAt="5"/>
            </a:pPr>
            <a:r>
              <a:rPr lang="en-US" b="0" i="0" u="none" strike="noStrike" baseline="0" smtClean="0">
                <a:solidFill>
                  <a:srgbClr val="000000"/>
                </a:solidFill>
                <a:latin typeface="Segoe"/>
                <a:ea typeface="ＭＳ ゴシック"/>
              </a:rPr>
              <a:t>Position the pointer inside the selected cells and right-click to display the shortcut menu.</a:t>
            </a:r>
          </a:p>
          <a:p>
            <a:pPr lvl="1" rtl="0">
              <a:buAutoNum type="arabicPeriod" startAt="5"/>
            </a:pP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Cut </a:t>
            </a:r>
            <a:r>
              <a:rPr lang="en-US" b="0" i="0" u="none" strike="noStrike" baseline="0" smtClean="0">
                <a:solidFill>
                  <a:srgbClr val="000000"/>
                </a:solidFill>
                <a:latin typeface="Segoe"/>
                <a:ea typeface="ＭＳ ゴシック"/>
              </a:rPr>
              <a:t>to delete that column of text and move the remaining columns to the left.</a:t>
            </a:r>
          </a:p>
          <a:p>
            <a:pPr lvl="1">
              <a:buAutoNum type="arabicPeriod" startAt="5"/>
            </a:pPr>
            <a:r>
              <a:rPr lang="en-US">
                <a:solidFill>
                  <a:srgbClr val="000000"/>
                </a:solidFill>
                <a:latin typeface="Segoe"/>
                <a:ea typeface="ＭＳ ゴシック"/>
              </a:rPr>
              <a:t>Place the insertion point on the phone numbers column.</a:t>
            </a:r>
          </a:p>
          <a:p>
            <a:pPr lvl="1">
              <a:buAutoNum type="arabicPeriod" startAt="5"/>
            </a:pPr>
            <a:r>
              <a:rPr lang="en-US">
                <a:solidFill>
                  <a:srgbClr val="000000"/>
                </a:solidFill>
                <a:latin typeface="Segoe"/>
                <a:ea typeface="ＭＳ ゴシック"/>
              </a:rPr>
              <a:t>Right-click to display the shortcut menu under the Paste Options section. A new Paste Options menu is displayed with the options Insert as New Column, Nest Table, Insert as New Row, and Keep Text Only.</a:t>
            </a:r>
          </a:p>
          <a:p>
            <a:pPr lvl="1" rtl="0">
              <a:buAutoNum type="arabicPeriod" startAt="5"/>
            </a:pPr>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2135423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Move a Row or Column</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solidFill>
                  <a:srgbClr val="000000"/>
                </a:solidFill>
                <a:latin typeface="Segoe"/>
                <a:ea typeface="ＭＳ ゴシック"/>
              </a:rPr>
              <a:t>Select the first option, </a:t>
            </a:r>
            <a:r>
              <a:rPr lang="en-US" b="1" i="0" u="none" strike="noStrike" baseline="0" smtClean="0">
                <a:solidFill>
                  <a:srgbClr val="000000"/>
                </a:solidFill>
                <a:latin typeface="Segoe"/>
                <a:ea typeface="ＭＳ ゴシック"/>
              </a:rPr>
              <a:t>Insert as New Column</a:t>
            </a:r>
            <a:r>
              <a:rPr lang="en-US" b="0" i="0" u="none" strike="noStrike" baseline="0" smtClean="0">
                <a:solidFill>
                  <a:srgbClr val="000000"/>
                </a:solidFill>
                <a:latin typeface="Segoe"/>
                <a:ea typeface="ＭＳ ゴシック"/>
              </a:rPr>
              <a:t>; the first name column is pasted to the left of the phone number column.</a:t>
            </a:r>
          </a:p>
          <a:p>
            <a:pPr lvl="1">
              <a:buFont typeface="+mj-lt"/>
              <a:buAutoNum type="arabicPeriod" startAt="11"/>
            </a:pPr>
            <a:r>
              <a:rPr lang="en-US">
                <a:solidFill>
                  <a:srgbClr val="000000"/>
                </a:solidFill>
                <a:latin typeface="Segoe"/>
                <a:ea typeface="ＭＳ ゴシック"/>
              </a:rPr>
              <a:t>Click anywhere in the table to deselect.</a:t>
            </a:r>
          </a:p>
          <a:p>
            <a:pPr lvl="1">
              <a:buAutoNum type="arabicPeriod" startAt="11"/>
            </a:pPr>
            <a:r>
              <a:rPr lang="en-US">
                <a:solidFill>
                  <a:srgbClr val="000000"/>
                </a:solidFill>
                <a:latin typeface="Segoe"/>
                <a:ea typeface="ＭＳ ゴシック"/>
              </a:rPr>
              <a:t> </a:t>
            </a:r>
            <a:r>
              <a:rPr lang="en-US" b="1">
                <a:solidFill>
                  <a:srgbClr val="000000"/>
                </a:solidFill>
                <a:latin typeface="Segoe"/>
                <a:ea typeface="ＭＳ ゴシック"/>
              </a:rPr>
              <a:t>SAVE</a:t>
            </a:r>
            <a:r>
              <a:rPr lang="en-US">
                <a:solidFill>
                  <a:srgbClr val="000000"/>
                </a:solidFill>
                <a:latin typeface="Segoe"/>
                <a:ea typeface="ＭＳ ゴシック"/>
              </a:rPr>
              <a:t> the document in the lesson folder on your flash drive.</a:t>
            </a:r>
          </a:p>
          <a:p>
            <a:pPr lvl="0"/>
            <a:r>
              <a:rPr lang="en-US" b="1">
                <a:latin typeface="Segoe"/>
                <a:ea typeface="ＭＳ ゴシック"/>
              </a:rPr>
              <a:t>PAUSE. Leave</a:t>
            </a:r>
            <a:r>
              <a:rPr lang="en-US">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3010137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Set a Table’s Horizontal Alignment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Position the insertion point anywhere inside the table.</a:t>
            </a:r>
          </a:p>
          <a:p>
            <a:pPr lvl="1" rtl="0"/>
            <a:r>
              <a:rPr lang="en-US" b="0" i="0" u="none" strike="noStrike" baseline="0" smtClean="0">
                <a:solidFill>
                  <a:srgbClr val="000000"/>
                </a:solidFill>
                <a:latin typeface="Segoe"/>
                <a:ea typeface="ＭＳ ゴシック"/>
              </a:rPr>
              <a:t>On the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Table</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Select</a:t>
            </a:r>
            <a:r>
              <a:rPr lang="en-US" b="0" i="0" u="none" strike="noStrike" baseline="0" smtClean="0">
                <a:solidFill>
                  <a:srgbClr val="000000"/>
                </a:solidFill>
                <a:latin typeface="Segoe"/>
                <a:ea typeface="ＭＳ ゴシック"/>
              </a:rPr>
              <a:t> button, and then click </a:t>
            </a:r>
            <a:r>
              <a:rPr lang="en-US" b="1" i="0" u="none" strike="noStrike" baseline="0" smtClean="0">
                <a:solidFill>
                  <a:srgbClr val="000000"/>
                </a:solidFill>
                <a:latin typeface="Segoe"/>
                <a:ea typeface="ＭＳ ゴシック"/>
              </a:rPr>
              <a:t>Select</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Table</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On the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Table</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Properties</a:t>
            </a:r>
            <a:r>
              <a:rPr lang="en-US" b="0" i="0" u="none" strike="noStrike" baseline="0" smtClean="0">
                <a:solidFill>
                  <a:srgbClr val="000000"/>
                </a:solidFill>
                <a:latin typeface="Segoe"/>
                <a:ea typeface="ＭＳ ゴシック"/>
              </a:rPr>
              <a:t> button. The </a:t>
            </a:r>
            <a:r>
              <a:rPr lang="en-US" b="0" i="1" u="none" strike="noStrike" baseline="0" smtClean="0">
                <a:solidFill>
                  <a:srgbClr val="000000"/>
                </a:solidFill>
                <a:latin typeface="Segoe"/>
                <a:ea typeface="ＭＳ ゴシック"/>
              </a:rPr>
              <a:t>Table Properties</a:t>
            </a:r>
            <a:r>
              <a:rPr lang="en-US" b="0" i="0" u="none" strike="noStrike" baseline="0" smtClean="0">
                <a:solidFill>
                  <a:srgbClr val="000000"/>
                </a:solidFill>
                <a:latin typeface="Segoe"/>
                <a:ea typeface="ＭＳ ゴシック"/>
              </a:rPr>
              <a:t> dialog box appears.</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Table</a:t>
            </a:r>
            <a:r>
              <a:rPr lang="en-US" b="0" i="0" u="none" strike="noStrike" baseline="0" smtClean="0">
                <a:solidFill>
                  <a:srgbClr val="000000"/>
                </a:solidFill>
                <a:latin typeface="Segoe"/>
                <a:ea typeface="ＭＳ ゴシック"/>
              </a:rPr>
              <a:t> tab to make it the active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3348833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Set a Table’s Horizontal Alignment</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In the Alignment</a:t>
            </a:r>
            <a:r>
              <a:rPr lang="en-US" b="0" i="1"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section, click </a:t>
            </a:r>
            <a:br>
              <a:rPr lang="en-US" b="0" i="0" u="none" strike="noStrike" baseline="0" smtClean="0">
                <a:solidFill>
                  <a:srgbClr val="000000"/>
                </a:solidFill>
                <a:latin typeface="Segoe"/>
                <a:ea typeface="ＭＳ ゴシック"/>
              </a:rPr>
            </a:br>
            <a:r>
              <a:rPr lang="en-US" b="1" i="0" u="none" strike="noStrike" baseline="0" smtClean="0">
                <a:solidFill>
                  <a:srgbClr val="000000"/>
                </a:solidFill>
                <a:latin typeface="Segoe"/>
                <a:ea typeface="ＭＳ ゴシック"/>
              </a:rPr>
              <a:t>Center</a:t>
            </a:r>
            <a:r>
              <a:rPr lang="en-US" b="0" i="0" u="none" strike="noStrike" baseline="0" smtClean="0">
                <a:solidFill>
                  <a:srgbClr val="000000"/>
                </a:solidFill>
                <a:latin typeface="Segoe"/>
                <a:ea typeface="ＭＳ ゴシック"/>
              </a:rPr>
              <a:t>, as shown at right.</a:t>
            </a:r>
          </a:p>
          <a:p>
            <a:pPr lvl="1" rtl="0">
              <a:buAutoNum type="arabicPeriod" startAt="5"/>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table is centered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horizontally on the page.</a:t>
            </a:r>
          </a:p>
          <a:p>
            <a:pPr lvl="1" rtl="0">
              <a:buAutoNum type="arabicPeriod" startAt="5"/>
            </a:pPr>
            <a:r>
              <a:rPr lang="en-US" b="0" i="0" u="none" strike="noStrike" baseline="0" smtClean="0">
                <a:solidFill>
                  <a:srgbClr val="000000"/>
                </a:solidFill>
                <a:latin typeface="Segoe"/>
                <a:ea typeface="ＭＳ ゴシック"/>
              </a:rPr>
              <a:t>Click anywhere within the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table to deselect.</a:t>
            </a:r>
          </a:p>
          <a:p>
            <a:pPr lvl="1">
              <a:buFont typeface="+mj-lt"/>
              <a:buAutoNum type="arabicPeriod" startAt="8"/>
            </a:pPr>
            <a:r>
              <a:rPr lang="en-US">
                <a:solidFill>
                  <a:srgbClr val="000000"/>
                </a:solidFill>
                <a:latin typeface="Segoe"/>
                <a:ea typeface="ＭＳ ゴシック"/>
              </a:rPr>
              <a:t> </a:t>
            </a:r>
            <a:r>
              <a:rPr lang="en-US" b="1">
                <a:solidFill>
                  <a:srgbClr val="000000"/>
                </a:solidFill>
                <a:latin typeface="Segoe"/>
                <a:ea typeface="ＭＳ ゴシック"/>
              </a:rPr>
              <a:t>SAVE</a:t>
            </a:r>
            <a:r>
              <a:rPr lang="en-US">
                <a:solidFill>
                  <a:srgbClr val="000000"/>
                </a:solidFill>
                <a:latin typeface="Segoe"/>
                <a:ea typeface="ＭＳ ゴシック"/>
              </a:rPr>
              <a:t> the document in the </a:t>
            </a:r>
            <a:br>
              <a:rPr lang="en-US">
                <a:solidFill>
                  <a:srgbClr val="000000"/>
                </a:solidFill>
                <a:latin typeface="Segoe"/>
                <a:ea typeface="ＭＳ ゴシック"/>
              </a:rPr>
            </a:br>
            <a:r>
              <a:rPr lang="en-US">
                <a:solidFill>
                  <a:srgbClr val="000000"/>
                </a:solidFill>
                <a:latin typeface="Segoe"/>
                <a:ea typeface="ＭＳ ゴシック"/>
              </a:rPr>
              <a:t>lesson folder on your flash </a:t>
            </a:r>
            <a:br>
              <a:rPr lang="en-US">
                <a:solidFill>
                  <a:srgbClr val="000000"/>
                </a:solidFill>
                <a:latin typeface="Segoe"/>
                <a:ea typeface="ＭＳ ゴシック"/>
              </a:rPr>
            </a:br>
            <a:r>
              <a:rPr lang="en-US">
                <a:solidFill>
                  <a:srgbClr val="000000"/>
                </a:solidFill>
                <a:latin typeface="Segoe"/>
                <a:ea typeface="ＭＳ ゴシック"/>
              </a:rPr>
              <a:t>drive.</a:t>
            </a:r>
          </a:p>
          <a:p>
            <a:pPr lvl="0"/>
            <a:r>
              <a:rPr lang="en-US" b="1">
                <a:latin typeface="Segoe"/>
                <a:ea typeface="ＭＳ ゴシック"/>
              </a:rPr>
              <a:t>PAUSE. Leave</a:t>
            </a:r>
            <a:r>
              <a:rPr lang="en-US">
                <a:latin typeface="Segoe"/>
                <a:ea typeface="ＭＳ ゴシック"/>
              </a:rPr>
              <a:t> the document </a:t>
            </a:r>
            <a:br>
              <a:rPr lang="en-US">
                <a:latin typeface="Segoe"/>
                <a:ea typeface="ＭＳ ゴシック"/>
              </a:rPr>
            </a:br>
            <a:r>
              <a:rPr lang="en-US">
                <a:latin typeface="Segoe"/>
                <a:ea typeface="ＭＳ ゴシック"/>
              </a:rPr>
              <a:t>open to use in the next exercise.</a:t>
            </a:r>
          </a:p>
          <a:p>
            <a:pPr lvl="1" rtl="0">
              <a:buAutoNum type="arabicPeriod" startAt="5"/>
            </a:pPr>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06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600200"/>
            <a:ext cx="3232530" cy="3250226"/>
          </a:xfrm>
          <a:prstGeom prst="rect">
            <a:avLst/>
          </a:prstGeom>
        </p:spPr>
      </p:pic>
    </p:spTree>
    <p:extLst>
      <p:ext uri="{BB962C8B-B14F-4D97-AF65-F5344CB8AC3E}">
        <p14:creationId xmlns:p14="http://schemas.microsoft.com/office/powerpoint/2010/main" val="1492413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Header Row</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Position the insertion point anywhere inside the table. On the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Table</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Select</a:t>
            </a:r>
            <a:r>
              <a:rPr lang="en-US" b="0" i="0" u="none" strike="noStrike" baseline="0" smtClean="0">
                <a:solidFill>
                  <a:srgbClr val="000000"/>
                </a:solidFill>
                <a:latin typeface="Segoe"/>
                <a:ea typeface="ＭＳ ゴシック"/>
              </a:rPr>
              <a:t> button, and then click </a:t>
            </a:r>
            <a:r>
              <a:rPr lang="en-US" b="1" i="0" u="none" strike="noStrike" baseline="0" smtClean="0">
                <a:solidFill>
                  <a:srgbClr val="000000"/>
                </a:solidFill>
                <a:latin typeface="Segoe"/>
                <a:ea typeface="ＭＳ ゴシック"/>
              </a:rPr>
              <a:t>Select</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Table</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Change the font size to </a:t>
            </a:r>
            <a:r>
              <a:rPr lang="en-US" b="1" i="0" u="none" strike="noStrike" baseline="0" smtClean="0">
                <a:solidFill>
                  <a:srgbClr val="000000"/>
                </a:solidFill>
                <a:latin typeface="Segoe"/>
                <a:ea typeface="ＭＳ ゴシック"/>
              </a:rPr>
              <a:t>14</a:t>
            </a:r>
            <a:r>
              <a:rPr lang="en-US" b="0" i="0" u="none" strike="noStrike" baseline="0" smtClean="0">
                <a:solidFill>
                  <a:srgbClr val="000000"/>
                </a:solidFill>
                <a:latin typeface="Segoe"/>
                <a:ea typeface="ＭＳ ゴシック"/>
              </a:rPr>
              <a:t> pt. By changing the font size in the table, the data extends to the next page.</a:t>
            </a:r>
          </a:p>
          <a:p>
            <a:pPr lvl="1" rtl="0"/>
            <a:r>
              <a:rPr lang="en-US" b="0" i="0" u="none" strike="noStrike" baseline="0" smtClean="0">
                <a:solidFill>
                  <a:srgbClr val="000000"/>
                </a:solidFill>
                <a:latin typeface="Segoe"/>
                <a:ea typeface="ＭＳ ゴシック"/>
              </a:rPr>
              <a:t>Place the insertion point on the first row of the table.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2392772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Header Row</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On the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Rows &amp; Columns</a:t>
            </a:r>
            <a:r>
              <a:rPr lang="en-US" b="0" i="0" u="none" strike="noStrike" baseline="0" smtClean="0">
                <a:solidFill>
                  <a:srgbClr val="000000"/>
                </a:solidFill>
                <a:latin typeface="Segoe"/>
                <a:ea typeface="ＭＳ ゴシック"/>
              </a:rPr>
              <a:t> group, click </a:t>
            </a:r>
            <a:r>
              <a:rPr lang="en-US" b="1" i="0" u="none" strike="noStrike" baseline="0" smtClean="0">
                <a:solidFill>
                  <a:srgbClr val="000000"/>
                </a:solidFill>
                <a:latin typeface="Segoe"/>
                <a:ea typeface="ＭＳ ゴシック"/>
              </a:rPr>
              <a:t>Insert</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Above</a:t>
            </a:r>
            <a:r>
              <a:rPr lang="en-US">
                <a:solidFill>
                  <a:srgbClr val="000000"/>
                </a:solidFill>
                <a:latin typeface="Segoe"/>
                <a:ea typeface="ＭＳ ゴシック"/>
              </a:rPr>
              <a:t>     </a:t>
            </a:r>
            <a:r>
              <a:rPr lang="en-US" b="0" i="0" u="none" strike="noStrike" baseline="0" smtClean="0">
                <a:solidFill>
                  <a:srgbClr val="000000"/>
                </a:solidFill>
                <a:latin typeface="Segoe"/>
                <a:ea typeface="ＭＳ ゴシック"/>
              </a:rPr>
              <a:t>. A new blank row is inserted.</a:t>
            </a:r>
          </a:p>
          <a:p>
            <a:pPr lvl="1" rtl="0">
              <a:buAutoNum type="arabicPeriod" startAt="4"/>
            </a:pPr>
            <a:r>
              <a:rPr lang="en-US" b="0" i="0" u="none" strike="noStrike" baseline="0" smtClean="0">
                <a:solidFill>
                  <a:srgbClr val="000000"/>
                </a:solidFill>
                <a:latin typeface="Segoe"/>
                <a:ea typeface="ＭＳ ゴシック"/>
              </a:rPr>
              <a:t>On the Design tab, in the </a:t>
            </a:r>
            <a:r>
              <a:rPr lang="en-US" b="0" i="0" u="none" strike="noStrike" baseline="0" smtClean="0">
                <a:solidFill>
                  <a:prstClr val="black"/>
                </a:solidFill>
                <a:latin typeface="Segoe"/>
                <a:ea typeface="ＭＳ ゴシック"/>
              </a:rPr>
              <a:t>Table Style Options</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Header</a:t>
            </a:r>
            <a:r>
              <a:rPr lang="en-US" b="0" i="0" u="none" strike="noStrike" baseline="0" smtClean="0">
                <a:solidFill>
                  <a:prstClr val="black"/>
                </a:solidFill>
                <a:latin typeface="Segoe"/>
                <a:ea typeface="ＭＳ ゴシック"/>
              </a:rPr>
              <a:t> </a:t>
            </a:r>
            <a:r>
              <a:rPr lang="en-US" b="1" i="0" u="none" strike="noStrike" baseline="0" smtClean="0">
                <a:solidFill>
                  <a:srgbClr val="000000"/>
                </a:solidFill>
                <a:latin typeface="Segoe"/>
                <a:ea typeface="ＭＳ ゴシック"/>
              </a:rPr>
              <a:t>Row</a:t>
            </a:r>
            <a:r>
              <a:rPr lang="en-US" b="0" i="0" u="none" strike="noStrike" baseline="0" smtClean="0">
                <a:solidFill>
                  <a:srgbClr val="000000"/>
                </a:solidFill>
                <a:latin typeface="Segoe"/>
                <a:ea typeface="ＭＳ ゴシック"/>
              </a:rPr>
              <a:t> check box to apply a distinctive format to the header row.</a:t>
            </a:r>
          </a:p>
          <a:p>
            <a:pPr lvl="1" rtl="0">
              <a:buAutoNum type="arabicPeriod" startAt="4"/>
            </a:pPr>
            <a:r>
              <a:rPr lang="en-US" b="0" i="0" u="none" strike="noStrike" baseline="0" smtClean="0">
                <a:solidFill>
                  <a:srgbClr val="000000"/>
                </a:solidFill>
                <a:latin typeface="Segoe"/>
                <a:ea typeface="ＭＳ ゴシック"/>
              </a:rPr>
              <a:t>Type headings in each cell within the first row of the table, as shown below.</a:t>
            </a:r>
          </a:p>
          <a:p>
            <a:pPr lvl="1">
              <a:buFont typeface="+mj-lt"/>
              <a:buAutoNum type="arabicPeriod" startAt="4"/>
            </a:pPr>
            <a:r>
              <a:rPr lang="en-US">
                <a:solidFill>
                  <a:srgbClr val="000000"/>
                </a:solidFill>
                <a:latin typeface="Segoe"/>
                <a:ea typeface="ＭＳ ゴシック"/>
              </a:rPr>
              <a:t>On the Table group of the Layout tab, click the </a:t>
            </a:r>
            <a:r>
              <a:rPr lang="en-US" b="1">
                <a:solidFill>
                  <a:srgbClr val="000000"/>
                </a:solidFill>
                <a:latin typeface="Segoe"/>
                <a:ea typeface="ＭＳ ゴシック"/>
              </a:rPr>
              <a:t>Select</a:t>
            </a:r>
            <a:r>
              <a:rPr lang="en-US">
                <a:solidFill>
                  <a:srgbClr val="000000"/>
                </a:solidFill>
                <a:latin typeface="Segoe"/>
                <a:ea typeface="ＭＳ ゴシック"/>
              </a:rPr>
              <a:t> button and </a:t>
            </a:r>
            <a:r>
              <a:rPr lang="en-US" b="1">
                <a:solidFill>
                  <a:srgbClr val="000000"/>
                </a:solidFill>
                <a:latin typeface="Segoe"/>
                <a:ea typeface="ＭＳ ゴシック"/>
              </a:rPr>
              <a:t>Select Row</a:t>
            </a:r>
            <a:r>
              <a:rPr lang="en-US">
                <a:solidFill>
                  <a:srgbClr val="000000"/>
                </a:solidFill>
                <a:latin typeface="Times New Roman"/>
                <a:ea typeface="ＭＳ ゴシック"/>
              </a:rPr>
              <a:t>.</a:t>
            </a:r>
          </a:p>
          <a:p>
            <a:pPr lvl="1" rtl="0">
              <a:buAutoNum type="arabicPeriod" startAt="4"/>
            </a:pPr>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pic>
        <p:nvPicPr>
          <p:cNvPr id="7" name="Picture 6" descr="0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534" y="4774361"/>
            <a:ext cx="6544733" cy="1474039"/>
          </a:xfrm>
          <a:prstGeom prst="rect">
            <a:avLst/>
          </a:prstGeom>
        </p:spPr>
      </p:pic>
      <p:pic>
        <p:nvPicPr>
          <p:cNvPr id="8" name="Picture 7" descr="Screen shot 2013-08-10 at 6.44.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828800"/>
            <a:ext cx="358378" cy="364067"/>
          </a:xfrm>
          <a:prstGeom prst="rect">
            <a:avLst/>
          </a:prstGeom>
        </p:spPr>
      </p:pic>
    </p:spTree>
    <p:extLst>
      <p:ext uri="{BB962C8B-B14F-4D97-AF65-F5344CB8AC3E}">
        <p14:creationId xmlns:p14="http://schemas.microsoft.com/office/powerpoint/2010/main" val="263262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Header Row</a:t>
            </a:r>
          </a:p>
        </p:txBody>
      </p:sp>
      <p:sp>
        <p:nvSpPr>
          <p:cNvPr id="3" name="Text Placeholder 2"/>
          <p:cNvSpPr>
            <a:spLocks noGrp="1"/>
          </p:cNvSpPr>
          <p:nvPr>
            <p:ph type="body" idx="1"/>
          </p:nvPr>
        </p:nvSpPr>
        <p:spPr/>
        <p:txBody>
          <a:bodyPr/>
          <a:lstStyle/>
          <a:p>
            <a:pPr lvl="1" rtl="0">
              <a:buFont typeface="+mj-lt"/>
              <a:buAutoNum type="arabicPeriod" startAt="8"/>
            </a:pPr>
            <a:r>
              <a:rPr lang="en-US" sz="2100" b="0" i="0" u="none" strike="noStrike" baseline="0" smtClean="0">
                <a:solidFill>
                  <a:srgbClr val="000000"/>
                </a:solidFill>
                <a:latin typeface="Segoe"/>
                <a:ea typeface="ＭＳ ゴシック"/>
              </a:rPr>
              <a:t>On the Layout tab, in the </a:t>
            </a:r>
            <a:r>
              <a:rPr lang="en-US" sz="2100" b="0" i="0" u="none" strike="noStrike" baseline="0" smtClean="0">
                <a:solidFill>
                  <a:prstClr val="black"/>
                </a:solidFill>
                <a:latin typeface="Segoe"/>
                <a:ea typeface="ＭＳ ゴシック"/>
              </a:rPr>
              <a:t>Data</a:t>
            </a:r>
            <a:r>
              <a:rPr lang="en-US" sz="2100" b="0" i="0" u="none" strike="noStrike" baseline="0" smtClean="0">
                <a:solidFill>
                  <a:srgbClr val="000000"/>
                </a:solidFill>
                <a:latin typeface="Segoe"/>
                <a:ea typeface="ＭＳ ゴシック"/>
              </a:rPr>
              <a:t> group, click the </a:t>
            </a:r>
            <a:r>
              <a:rPr lang="en-US" sz="2100" b="1" i="0" u="none" strike="noStrike" baseline="0" smtClean="0">
                <a:solidFill>
                  <a:srgbClr val="000000"/>
                </a:solidFill>
                <a:latin typeface="Segoe"/>
                <a:ea typeface="ＭＳ ゴシック"/>
              </a:rPr>
              <a:t>Repeat</a:t>
            </a:r>
            <a:r>
              <a:rPr lang="en-US" sz="2100" b="0" i="0" u="none" strike="noStrike" baseline="0" smtClean="0">
                <a:solidFill>
                  <a:prstClr val="black"/>
                </a:solidFill>
                <a:latin typeface="Segoe"/>
                <a:ea typeface="ＭＳ ゴシック"/>
              </a:rPr>
              <a:t> </a:t>
            </a:r>
            <a:r>
              <a:rPr lang="en-US" sz="2100" b="1" i="0" u="none" strike="noStrike" baseline="0" smtClean="0">
                <a:solidFill>
                  <a:srgbClr val="000000"/>
                </a:solidFill>
                <a:latin typeface="Segoe"/>
                <a:ea typeface="ＭＳ ゴシック"/>
              </a:rPr>
              <a:t>Header</a:t>
            </a:r>
            <a:r>
              <a:rPr lang="en-US" sz="2100" b="0" i="0" u="none" strike="noStrike" baseline="0" smtClean="0">
                <a:solidFill>
                  <a:prstClr val="black"/>
                </a:solidFill>
                <a:latin typeface="Segoe"/>
                <a:ea typeface="ＭＳ ゴシック"/>
              </a:rPr>
              <a:t> </a:t>
            </a:r>
            <a:r>
              <a:rPr lang="en-US" sz="2100" b="1" i="0" u="none" strike="noStrike" baseline="0" smtClean="0">
                <a:solidFill>
                  <a:srgbClr val="000000"/>
                </a:solidFill>
                <a:latin typeface="Segoe"/>
                <a:ea typeface="ＭＳ ゴシック"/>
              </a:rPr>
              <a:t>Rows</a:t>
            </a:r>
            <a:r>
              <a:rPr lang="en-US" sz="2100" b="0" i="0" u="none" strike="noStrike" baseline="0" smtClean="0">
                <a:solidFill>
                  <a:srgbClr val="000000"/>
                </a:solidFill>
                <a:latin typeface="Segoe"/>
                <a:ea typeface="ＭＳ ゴシック"/>
              </a:rPr>
              <a:t> button. Scroll down and view the headings on the second page.</a:t>
            </a:r>
          </a:p>
          <a:p>
            <a:pPr lvl="1" rtl="0">
              <a:buAutoNum type="arabicPeriod" startAt="8"/>
            </a:pPr>
            <a:r>
              <a:rPr lang="en-US" sz="2100" b="0" i="0" u="none" strike="noStrike" baseline="0" smtClean="0">
                <a:solidFill>
                  <a:srgbClr val="000000"/>
                </a:solidFill>
                <a:latin typeface="Segoe"/>
                <a:ea typeface="ＭＳ ゴシック"/>
              </a:rPr>
              <a:t>Click anywhere in the table to deselect.</a:t>
            </a:r>
          </a:p>
          <a:p>
            <a:pPr lvl="1" rtl="0">
              <a:buAutoNum type="arabicPeriod" startAt="8"/>
            </a:pPr>
            <a:r>
              <a:rPr lang="en-US" sz="2100" b="0" i="0" u="none" strike="noStrike" baseline="0" smtClean="0">
                <a:solidFill>
                  <a:srgbClr val="000000"/>
                </a:solidFill>
                <a:latin typeface="Segoe"/>
                <a:ea typeface="ＭＳ ゴシック"/>
              </a:rPr>
              <a:t>Position the insertion point anywhere inside the table. On the </a:t>
            </a:r>
            <a:r>
              <a:rPr lang="en-US" sz="2100" b="0" i="0" u="none" strike="noStrike" baseline="0" smtClean="0">
                <a:solidFill>
                  <a:prstClr val="black"/>
                </a:solidFill>
                <a:latin typeface="Segoe"/>
                <a:ea typeface="ＭＳ ゴシック"/>
              </a:rPr>
              <a:t>Layout</a:t>
            </a:r>
            <a:r>
              <a:rPr lang="en-US" sz="2100" b="0" i="0" u="none" strike="noStrike" baseline="0" smtClean="0">
                <a:solidFill>
                  <a:srgbClr val="000000"/>
                </a:solidFill>
                <a:latin typeface="Segoe"/>
                <a:ea typeface="ＭＳ ゴシック"/>
              </a:rPr>
              <a:t> tab, in the </a:t>
            </a:r>
            <a:r>
              <a:rPr lang="en-US" sz="2100" b="0" i="0" u="none" strike="noStrike" baseline="0" smtClean="0">
                <a:solidFill>
                  <a:prstClr val="black"/>
                </a:solidFill>
                <a:latin typeface="Segoe"/>
                <a:ea typeface="ＭＳ ゴシック"/>
              </a:rPr>
              <a:t>Table</a:t>
            </a:r>
            <a:r>
              <a:rPr lang="en-US" sz="2100" b="0" i="0" u="none" strike="noStrike" baseline="0" smtClean="0">
                <a:solidFill>
                  <a:srgbClr val="000000"/>
                </a:solidFill>
                <a:latin typeface="Segoe"/>
                <a:ea typeface="ＭＳ ゴシック"/>
              </a:rPr>
              <a:t> group, click the </a:t>
            </a:r>
            <a:r>
              <a:rPr lang="en-US" sz="2100" b="1" i="0" u="none" strike="noStrike" baseline="0" smtClean="0">
                <a:solidFill>
                  <a:srgbClr val="000000"/>
                </a:solidFill>
                <a:latin typeface="Segoe"/>
                <a:ea typeface="ＭＳ ゴシック"/>
              </a:rPr>
              <a:t>Select</a:t>
            </a:r>
            <a:r>
              <a:rPr lang="en-US" sz="2100" b="0" i="0" u="none" strike="noStrike" baseline="0" smtClean="0">
                <a:solidFill>
                  <a:srgbClr val="000000"/>
                </a:solidFill>
                <a:latin typeface="Segoe"/>
                <a:ea typeface="ＭＳ ゴシック"/>
              </a:rPr>
              <a:t> button, and then click </a:t>
            </a:r>
            <a:r>
              <a:rPr lang="en-US" sz="2100" b="1" i="0" u="none" strike="noStrike" baseline="0" smtClean="0">
                <a:solidFill>
                  <a:srgbClr val="000000"/>
                </a:solidFill>
                <a:latin typeface="Segoe"/>
                <a:ea typeface="ＭＳ ゴシック"/>
              </a:rPr>
              <a:t>Select</a:t>
            </a:r>
            <a:r>
              <a:rPr lang="en-US" sz="2100" b="0" i="0" u="none" strike="noStrike" baseline="0" smtClean="0">
                <a:solidFill>
                  <a:srgbClr val="000000"/>
                </a:solidFill>
                <a:latin typeface="Segoe"/>
                <a:ea typeface="ＭＳ ゴシック"/>
              </a:rPr>
              <a:t> </a:t>
            </a:r>
            <a:r>
              <a:rPr lang="en-US" sz="2100" b="1" i="0" u="none" strike="noStrike" baseline="0" smtClean="0">
                <a:solidFill>
                  <a:srgbClr val="000000"/>
                </a:solidFill>
                <a:latin typeface="Segoe"/>
                <a:ea typeface="ＭＳ ゴシック"/>
              </a:rPr>
              <a:t>Table</a:t>
            </a:r>
            <a:r>
              <a:rPr lang="en-US" sz="2100" b="0" i="0" u="none" strike="noStrike" baseline="0" smtClean="0">
                <a:solidFill>
                  <a:srgbClr val="000000"/>
                </a:solidFill>
                <a:latin typeface="Times New Roman"/>
                <a:ea typeface="ＭＳ ゴシック"/>
              </a:rPr>
              <a:t>.</a:t>
            </a:r>
          </a:p>
          <a:p>
            <a:pPr lvl="1">
              <a:buFont typeface="+mj-lt"/>
              <a:buAutoNum type="arabicPeriod" startAt="11"/>
            </a:pPr>
            <a:r>
              <a:rPr lang="en-US" sz="2100">
                <a:solidFill>
                  <a:srgbClr val="000000"/>
                </a:solidFill>
                <a:latin typeface="Segoe"/>
                <a:ea typeface="ＭＳ ゴシック"/>
              </a:rPr>
              <a:t>Change the font size to </a:t>
            </a:r>
            <a:r>
              <a:rPr lang="en-US" sz="2100" b="1">
                <a:solidFill>
                  <a:srgbClr val="000000"/>
                </a:solidFill>
                <a:latin typeface="Segoe"/>
                <a:ea typeface="ＭＳ ゴシック"/>
              </a:rPr>
              <a:t>12</a:t>
            </a:r>
            <a:r>
              <a:rPr lang="en-US" sz="2100">
                <a:solidFill>
                  <a:srgbClr val="000000"/>
                </a:solidFill>
                <a:latin typeface="Segoe"/>
                <a:ea typeface="ＭＳ ゴシック"/>
              </a:rPr>
              <a:t> pt. As long as the content extends to a new page, the headings will appear regardless of the font size.</a:t>
            </a:r>
          </a:p>
          <a:p>
            <a:pPr lvl="1">
              <a:buAutoNum type="arabicPeriod" startAt="11"/>
            </a:pPr>
            <a:r>
              <a:rPr lang="en-US" sz="2100">
                <a:solidFill>
                  <a:srgbClr val="000000"/>
                </a:solidFill>
                <a:latin typeface="Segoe"/>
                <a:ea typeface="ＭＳ ゴシック"/>
              </a:rPr>
              <a:t> </a:t>
            </a:r>
            <a:r>
              <a:rPr lang="en-US" sz="2100" b="1">
                <a:solidFill>
                  <a:srgbClr val="000000"/>
                </a:solidFill>
                <a:latin typeface="Segoe"/>
                <a:ea typeface="ＭＳ ゴシック"/>
              </a:rPr>
              <a:t>SAVE</a:t>
            </a:r>
            <a:r>
              <a:rPr lang="en-US" sz="2100">
                <a:solidFill>
                  <a:srgbClr val="000000"/>
                </a:solidFill>
                <a:latin typeface="Segoe"/>
                <a:ea typeface="ＭＳ ゴシック"/>
              </a:rPr>
              <a:t> the document in the lesson folder on your flash drive.</a:t>
            </a:r>
          </a:p>
          <a:p>
            <a:pPr lvl="0"/>
            <a:r>
              <a:rPr lang="en-US" sz="2100" b="1">
                <a:latin typeface="Segoe"/>
                <a:ea typeface="ＭＳ ゴシック"/>
              </a:rPr>
              <a:t>PAUSE. Leave</a:t>
            </a:r>
            <a:r>
              <a:rPr lang="en-US" sz="2100">
                <a:latin typeface="Segoe"/>
                <a:ea typeface="ＭＳ ゴシック"/>
              </a:rPr>
              <a:t> the document open to use in the next exercise.</a:t>
            </a:r>
          </a:p>
          <a:p>
            <a:pPr lvl="1" rtl="0">
              <a:buAutoNum type="arabicPeriod" startAt="8"/>
            </a:pPr>
            <a:endParaRPr lang="en-US" sz="2100" b="0" i="0" u="none" strike="noStrike" baseline="0" smtClean="0">
              <a:solidFill>
                <a:srgbClr val="00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371405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Table by Dragging</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Click below the table and press </a:t>
            </a:r>
            <a:r>
              <a:rPr lang="en-US" b="1" i="0" u="none" strike="noStrike" baseline="0" smtClean="0">
                <a:solidFill>
                  <a:srgbClr val="000000"/>
                </a:solidFill>
                <a:latin typeface="Segoe"/>
                <a:ea typeface="ＭＳ ゴシック"/>
              </a:rPr>
              <a:t>Enter</a:t>
            </a:r>
            <a:r>
              <a:rPr lang="en-US" b="0" i="0" u="none" strike="noStrike" baseline="0" smtClean="0">
                <a:solidFill>
                  <a:srgbClr val="000000"/>
                </a:solidFill>
                <a:latin typeface="Segoe"/>
                <a:ea typeface="ＭＳ ゴシック"/>
              </a:rPr>
              <a:t> twice to insert blank lines. When you insert more than one table in a document, you should separate them with a blank line to avoid joining the tables.</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Tables</a:t>
            </a:r>
            <a:r>
              <a:rPr lang="en-US" b="0" i="0" u="none" strike="noStrike" baseline="0" smtClean="0">
                <a:solidFill>
                  <a:prstClr val="black"/>
                </a:solidFill>
                <a:latin typeface="Segoe"/>
                <a:ea typeface="ＭＳ ゴシック"/>
              </a:rPr>
              <a:t> in the lesson folder on your flash drive</a:t>
            </a:r>
            <a:r>
              <a:rPr lang="en-US" b="0" i="0" u="none" strike="noStrike" baseline="0" smtClean="0">
                <a:solidFill>
                  <a:prstClr val="black"/>
                </a:solidFill>
                <a:latin typeface="Times New Roman"/>
                <a:ea typeface="ＭＳ ゴシック"/>
              </a:rPr>
              <a:t>.</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1018899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Sort a Table’s Contents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Place the insertion point on the first column to select the </a:t>
            </a:r>
            <a:r>
              <a:rPr lang="en-US" sz="2000" b="1" i="0" u="none" strike="noStrike" baseline="0" smtClean="0">
                <a:solidFill>
                  <a:srgbClr val="000000"/>
                </a:solidFill>
                <a:latin typeface="Segoe"/>
                <a:ea typeface="ＭＳ ゴシック"/>
              </a:rPr>
              <a:t>Company Name</a:t>
            </a:r>
            <a:r>
              <a:rPr lang="en-US" sz="2000" b="0" i="0" u="none" strike="noStrike" baseline="0" smtClean="0">
                <a:solidFill>
                  <a:srgbClr val="000000"/>
                </a:solidFill>
                <a:latin typeface="Segoe"/>
                <a:ea typeface="ＭＳ ゴシック"/>
              </a:rPr>
              <a:t> column. On the Table group of the Layout tab, click the </a:t>
            </a:r>
            <a:r>
              <a:rPr lang="en-US" sz="2000" b="1" i="0" u="none" strike="noStrike" baseline="0" smtClean="0">
                <a:solidFill>
                  <a:srgbClr val="000000"/>
                </a:solidFill>
                <a:latin typeface="Segoe"/>
                <a:ea typeface="ＭＳ ゴシック"/>
              </a:rPr>
              <a:t>Select</a:t>
            </a:r>
            <a:r>
              <a:rPr lang="en-US" sz="2000" b="0" i="0" u="none" strike="noStrike" baseline="0" smtClean="0">
                <a:solidFill>
                  <a:srgbClr val="000000"/>
                </a:solidFill>
                <a:latin typeface="Segoe"/>
                <a:ea typeface="ＭＳ ゴシック"/>
              </a:rPr>
              <a:t> button and </a:t>
            </a:r>
            <a:r>
              <a:rPr lang="en-US" sz="2000" b="1" i="0" u="none" strike="noStrike" baseline="0" smtClean="0">
                <a:solidFill>
                  <a:srgbClr val="000000"/>
                </a:solidFill>
                <a:latin typeface="Segoe"/>
                <a:ea typeface="ＭＳ ゴシック"/>
              </a:rPr>
              <a:t>Select Column</a:t>
            </a:r>
            <a:r>
              <a:rPr lang="en-US" sz="2000" b="0" i="0" u="none" strike="noStrike" baseline="0" smtClean="0">
                <a:solidFill>
                  <a:srgbClr val="000000"/>
                </a:solidFill>
                <a:latin typeface="Times New Roman"/>
                <a:ea typeface="ＭＳ ゴシック"/>
              </a:rPr>
              <a:t>.</a:t>
            </a:r>
          </a:p>
          <a:p>
            <a:pPr lvl="1" rtl="0"/>
            <a:r>
              <a:rPr lang="en-US" sz="2000" b="0" i="0" u="none" strike="noStrike" baseline="0" smtClean="0">
                <a:solidFill>
                  <a:srgbClr val="000000"/>
                </a:solidFill>
                <a:latin typeface="Segoe"/>
                <a:ea typeface="ＭＳ ゴシック"/>
              </a:rPr>
              <a:t>On the </a:t>
            </a:r>
            <a:r>
              <a:rPr lang="en-US" sz="2000" b="0" i="0" u="none" strike="noStrike" baseline="0" smtClean="0">
                <a:solidFill>
                  <a:prstClr val="black"/>
                </a:solidFill>
                <a:latin typeface="Segoe"/>
                <a:ea typeface="ＭＳ ゴシック"/>
              </a:rPr>
              <a:t>Layout</a:t>
            </a:r>
            <a:r>
              <a:rPr lang="en-US" sz="2000" b="0" i="0" u="none" strike="noStrike" baseline="0" smtClean="0">
                <a:solidFill>
                  <a:srgbClr val="000000"/>
                </a:solidFill>
                <a:latin typeface="Segoe"/>
                <a:ea typeface="ＭＳ ゴシック"/>
              </a:rPr>
              <a:t> tab, in the </a:t>
            </a:r>
            <a:br>
              <a:rPr lang="en-US" sz="2000" b="0" i="0" u="none" strike="noStrike" baseline="0" smtClean="0">
                <a:solidFill>
                  <a:srgbClr val="000000"/>
                </a:solidFill>
                <a:latin typeface="Segoe"/>
                <a:ea typeface="ＭＳ ゴシック"/>
              </a:rPr>
            </a:br>
            <a:r>
              <a:rPr lang="en-US" sz="2000" b="0" i="0" u="none" strike="noStrike" baseline="0" smtClean="0">
                <a:solidFill>
                  <a:prstClr val="black"/>
                </a:solidFill>
                <a:latin typeface="Segoe"/>
                <a:ea typeface="ＭＳ ゴシック"/>
              </a:rPr>
              <a:t>Data</a:t>
            </a:r>
            <a:r>
              <a:rPr lang="en-US" sz="2000" b="0" i="0" u="none" strike="noStrike" baseline="0" smtClean="0">
                <a:solidFill>
                  <a:srgbClr val="000000"/>
                </a:solidFill>
                <a:latin typeface="Segoe"/>
                <a:ea typeface="ＭＳ ゴシック"/>
              </a:rPr>
              <a:t> group, click the </a:t>
            </a:r>
            <a:r>
              <a:rPr lang="en-US" sz="2000" b="1" i="0" u="none" strike="noStrike" baseline="0" smtClean="0">
                <a:solidFill>
                  <a:srgbClr val="000000"/>
                </a:solidFill>
                <a:latin typeface="Segoe"/>
                <a:ea typeface="ＭＳ ゴシック"/>
              </a:rPr>
              <a:t>Sort</a:t>
            </a:r>
            <a:r>
              <a:rPr lang="en-US" sz="2000" b="0" i="0" u="none" strike="noStrike" baseline="0" smtClean="0">
                <a:solidFill>
                  <a:srgbClr val="000000"/>
                </a:solidFill>
                <a:latin typeface="Segoe"/>
                <a:ea typeface="ＭＳ ゴシック"/>
              </a:rPr>
              <a:t>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button. The </a:t>
            </a:r>
            <a:r>
              <a:rPr lang="en-US" sz="2000" b="0" i="1" u="none" strike="noStrike" baseline="0" smtClean="0">
                <a:solidFill>
                  <a:srgbClr val="000000"/>
                </a:solidFill>
                <a:latin typeface="Segoe"/>
                <a:ea typeface="ＭＳ ゴシック"/>
              </a:rPr>
              <a:t>Sort</a:t>
            </a:r>
            <a:r>
              <a:rPr lang="en-US" sz="2000" b="0" i="0" u="none" strike="noStrike" baseline="0" smtClean="0">
                <a:solidFill>
                  <a:srgbClr val="000000"/>
                </a:solidFill>
                <a:latin typeface="Segoe"/>
                <a:ea typeface="ＭＳ ゴシック"/>
              </a:rPr>
              <a:t> dialog box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appears, as shown</a:t>
            </a:r>
            <a:r>
              <a:rPr lang="en-US" sz="2000" b="0" i="0" u="none" strike="noStrike" smtClean="0">
                <a:solidFill>
                  <a:srgbClr val="000000"/>
                </a:solidFill>
                <a:latin typeface="Segoe"/>
                <a:ea typeface="ＭＳ ゴシック"/>
              </a:rPr>
              <a:t> at right</a:t>
            </a:r>
            <a:r>
              <a:rPr lang="en-US" sz="2000" b="0" i="0" u="none" strike="noStrike" baseline="0" smtClean="0">
                <a:solidFill>
                  <a:srgbClr val="000000"/>
                </a:solidFill>
                <a:latin typeface="Segoe"/>
                <a:ea typeface="ＭＳ ゴシック"/>
              </a:rPr>
              <a:t>.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Because you selected the </a:t>
            </a:r>
            <a:br>
              <a:rPr lang="en-US" sz="2000" b="0" i="0" u="none" strike="noStrike" baseline="0" smtClean="0">
                <a:solidFill>
                  <a:srgbClr val="000000"/>
                </a:solidFill>
                <a:latin typeface="Segoe"/>
                <a:ea typeface="ＭＳ ゴシック"/>
              </a:rPr>
            </a:br>
            <a:r>
              <a:rPr lang="en-US" sz="2000" b="0" i="1" u="none" strike="noStrike" baseline="0" smtClean="0">
                <a:solidFill>
                  <a:srgbClr val="000000"/>
                </a:solidFill>
                <a:latin typeface="Segoe"/>
                <a:ea typeface="ＭＳ ゴシック"/>
              </a:rPr>
              <a:t>Company Name</a:t>
            </a:r>
            <a:r>
              <a:rPr lang="en-US" sz="2000" b="0" i="0" u="none" strike="noStrike" baseline="0" smtClean="0">
                <a:solidFill>
                  <a:srgbClr val="000000"/>
                </a:solidFill>
                <a:latin typeface="Segoe"/>
                <a:ea typeface="ＭＳ ゴシック"/>
              </a:rPr>
              <a:t> column,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Company Name data is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listed in the Sort By text box,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with Ascending Order selected by default. The column contains text; therefore, the type was listed as text. The other options under type are Number and Date.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pic>
        <p:nvPicPr>
          <p:cNvPr id="7" name="Picture 6" descr="06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887133"/>
            <a:ext cx="3915088" cy="2321159"/>
          </a:xfrm>
          <a:prstGeom prst="rect">
            <a:avLst/>
          </a:prstGeom>
        </p:spPr>
      </p:pic>
    </p:spTree>
    <p:extLst>
      <p:ext uri="{BB962C8B-B14F-4D97-AF65-F5344CB8AC3E}">
        <p14:creationId xmlns:p14="http://schemas.microsoft.com/office/powerpoint/2010/main" val="4238957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Sort a Table’s Contents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prstClr val="black"/>
                </a:solidFill>
                <a:latin typeface="Times New Roman"/>
                <a:ea typeface="ＭＳ ゴシック"/>
              </a:rPr>
              <a:t>.</a:t>
            </a:r>
            <a:r>
              <a:rPr lang="en-US" b="0" i="0" u="none" strike="noStrike" baseline="0" smtClean="0">
                <a:solidFill>
                  <a:srgbClr val="000000"/>
                </a:solidFill>
                <a:latin typeface="Segoe"/>
                <a:ea typeface="ＭＳ ゴシック"/>
              </a:rPr>
              <a:t> Note that the table now appears sorted in ascending alphabetical order by company name.</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4256019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Merge and Split Table Cells </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Position the insertion point on the header row located on page 1. Select the cell that contains the </a:t>
            </a:r>
            <a:r>
              <a:rPr lang="en-US" b="0" i="1" u="none" strike="noStrike" baseline="0" smtClean="0">
                <a:solidFill>
                  <a:srgbClr val="000000"/>
                </a:solidFill>
                <a:latin typeface="Segoe"/>
                <a:ea typeface="ＭＳ ゴシック"/>
              </a:rPr>
              <a:t>Contact Person</a:t>
            </a:r>
            <a:r>
              <a:rPr lang="en-US" b="0" i="0" u="none" strike="noStrike" baseline="0" smtClean="0">
                <a:solidFill>
                  <a:srgbClr val="000000"/>
                </a:solidFill>
                <a:latin typeface="Segoe"/>
                <a:ea typeface="ＭＳ ゴシック"/>
              </a:rPr>
              <a:t> heading and the empty cell to the right of it.</a:t>
            </a:r>
          </a:p>
          <a:p>
            <a:pPr lvl="1" rtl="0"/>
            <a:r>
              <a:rPr lang="en-US" b="0" i="0" u="none" strike="noStrike" baseline="0" smtClean="0">
                <a:solidFill>
                  <a:srgbClr val="000000"/>
                </a:solidFill>
                <a:latin typeface="Segoe"/>
                <a:ea typeface="ＭＳ ゴシック"/>
              </a:rPr>
              <a:t>On the Table Tools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Merge</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Merge Cells</a:t>
            </a:r>
            <a:r>
              <a:rPr lang="en-US" b="0" i="0" u="none" strike="noStrike" baseline="0" smtClean="0">
                <a:solidFill>
                  <a:srgbClr val="000000"/>
                </a:solidFill>
                <a:latin typeface="Segoe"/>
                <a:ea typeface="ＭＳ ゴシック"/>
              </a:rPr>
              <a:t> button. The selected columns merge into one cell.</a:t>
            </a:r>
          </a:p>
          <a:p>
            <a:pPr lvl="1" rtl="0"/>
            <a:r>
              <a:rPr lang="en-US" b="0" i="0" u="none" strike="noStrike" baseline="0" smtClean="0">
                <a:solidFill>
                  <a:srgbClr val="000000"/>
                </a:solidFill>
                <a:latin typeface="Segoe"/>
                <a:ea typeface="ＭＳ ゴシック"/>
              </a:rPr>
              <a:t>In the Position Title column, on the Lucerne Publishing row, select the cell that contains the text </a:t>
            </a:r>
            <a:r>
              <a:rPr lang="en-US" b="0" i="1" u="none" strike="noStrike" baseline="0" smtClean="0">
                <a:solidFill>
                  <a:srgbClr val="000000"/>
                </a:solidFill>
                <a:latin typeface="Segoe"/>
                <a:ea typeface="ＭＳ ゴシック"/>
              </a:rPr>
              <a:t>Director Marketing VP Public Relations</a:t>
            </a:r>
            <a:r>
              <a:rPr lang="en-US" b="0" i="0" u="none" strike="noStrike" baseline="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106689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Merge and Split Table Cells </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On the Table Tools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tab, in the </a:t>
            </a:r>
            <a:r>
              <a:rPr lang="en-US" b="0" i="0" u="none" strike="noStrike" baseline="0" smtClean="0">
                <a:solidFill>
                  <a:prstClr val="black"/>
                </a:solidFill>
                <a:latin typeface="Segoe"/>
                <a:ea typeface="ＭＳ ゴシック"/>
              </a:rPr>
              <a:t>Merge</a:t>
            </a:r>
            <a:r>
              <a:rPr lang="en-US" b="0" i="0" u="none" strike="noStrike" baseline="0" smtClean="0">
                <a:solidFill>
                  <a:srgbClr val="000000"/>
                </a:solidFill>
                <a:latin typeface="Segoe"/>
                <a:ea typeface="ＭＳ ゴシック"/>
              </a:rPr>
              <a:t> group, click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a:t>
            </a:r>
            <a:r>
              <a:rPr lang="en-US" b="1" i="0" u="none" strike="noStrike" baseline="0" smtClean="0">
                <a:solidFill>
                  <a:srgbClr val="000000"/>
                </a:solidFill>
                <a:latin typeface="Segoe"/>
                <a:ea typeface="ＭＳ ゴシック"/>
              </a:rPr>
              <a:t>Split Cells</a:t>
            </a:r>
            <a:r>
              <a:rPr lang="en-US" b="0" i="0" u="none" strike="noStrike" baseline="0" smtClean="0">
                <a:solidFill>
                  <a:srgbClr val="000000"/>
                </a:solidFill>
                <a:latin typeface="Segoe"/>
                <a:ea typeface="ＭＳ ゴシック"/>
              </a:rPr>
              <a:t> button to open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a:t>
            </a:r>
            <a:r>
              <a:rPr lang="en-US" b="0" i="1" u="none" strike="noStrike" baseline="0" smtClean="0">
                <a:solidFill>
                  <a:srgbClr val="000000"/>
                </a:solidFill>
                <a:latin typeface="Segoe"/>
                <a:ea typeface="ＭＳ ゴシック"/>
              </a:rPr>
              <a:t>Split Cells</a:t>
            </a:r>
            <a:r>
              <a:rPr lang="en-US" b="0" i="0" u="none" strike="noStrike" baseline="0" smtClean="0">
                <a:solidFill>
                  <a:srgbClr val="000000"/>
                </a:solidFill>
                <a:latin typeface="Segoe"/>
                <a:ea typeface="ＭＳ ゴシック"/>
              </a:rPr>
              <a:t> dialog box as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shown at right.</a:t>
            </a:r>
          </a:p>
          <a:p>
            <a:pPr lvl="1" rtl="0">
              <a:buAutoNum type="arabicPeriod" startAt="4"/>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to accept the settings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as they are. A new column is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inserted within the cell.</a:t>
            </a:r>
          </a:p>
          <a:p>
            <a:pPr lvl="1" rtl="0">
              <a:buAutoNum type="arabicPeriod" startAt="4"/>
            </a:pPr>
            <a:r>
              <a:rPr lang="en-US" b="0" i="0" u="none" strike="noStrike" baseline="0" smtClean="0">
                <a:solidFill>
                  <a:srgbClr val="000000"/>
                </a:solidFill>
                <a:latin typeface="Segoe"/>
                <a:ea typeface="ＭＳ ゴシック"/>
              </a:rPr>
              <a:t>Select the text </a:t>
            </a:r>
            <a:r>
              <a:rPr lang="en-US" b="0" i="1" u="none" strike="noStrike" baseline="0" smtClean="0">
                <a:solidFill>
                  <a:srgbClr val="000000"/>
                </a:solidFill>
                <a:latin typeface="Segoe"/>
                <a:ea typeface="ＭＳ ゴシック"/>
              </a:rPr>
              <a:t>VP Public Relations</a:t>
            </a:r>
            <a:r>
              <a:rPr lang="en-US" b="0" i="0" u="none" strike="noStrike" baseline="0" smtClean="0">
                <a:solidFill>
                  <a:srgbClr val="000000"/>
                </a:solidFill>
                <a:latin typeface="Segoe"/>
                <a:ea typeface="ＭＳ ゴシック"/>
              </a:rPr>
              <a:t> and drag and drop text to the new column.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pic>
        <p:nvPicPr>
          <p:cNvPr id="7" name="Picture 6" descr="06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567" y="1583266"/>
            <a:ext cx="3382433" cy="2521223"/>
          </a:xfrm>
          <a:prstGeom prst="rect">
            <a:avLst/>
          </a:prstGeom>
        </p:spPr>
      </p:pic>
    </p:spTree>
    <p:extLst>
      <p:ext uri="{BB962C8B-B14F-4D97-AF65-F5344CB8AC3E}">
        <p14:creationId xmlns:p14="http://schemas.microsoft.com/office/powerpoint/2010/main" val="1099429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Merge and Split Table Cells </a:t>
            </a:r>
          </a:p>
        </p:txBody>
      </p:sp>
      <p:sp>
        <p:nvSpPr>
          <p:cNvPr id="3" name="Text Placeholder 2"/>
          <p:cNvSpPr>
            <a:spLocks noGrp="1"/>
          </p:cNvSpPr>
          <p:nvPr>
            <p:ph type="body" idx="1"/>
          </p:nvPr>
        </p:nvSpPr>
        <p:spPr/>
        <p:txBody>
          <a:bodyPr/>
          <a:lstStyle/>
          <a:p>
            <a:pPr lvl="1" rtl="0">
              <a:buFont typeface="+mj-lt"/>
              <a:buAutoNum type="arabicPeriod" startAt="7"/>
            </a:pPr>
            <a:r>
              <a:rPr lang="en-US" sz="2000" b="0" i="0" u="none" strike="noStrike" baseline="0" smtClean="0">
                <a:solidFill>
                  <a:srgbClr val="000000"/>
                </a:solidFill>
                <a:latin typeface="Segoe"/>
                <a:ea typeface="ＭＳ ゴシック"/>
              </a:rPr>
              <a:t>In the </a:t>
            </a:r>
            <a:r>
              <a:rPr lang="en-US" sz="2000" b="0" i="1" u="none" strike="noStrike" baseline="0" smtClean="0">
                <a:solidFill>
                  <a:srgbClr val="000000"/>
                </a:solidFill>
                <a:latin typeface="Segoe"/>
                <a:ea typeface="ＭＳ ゴシック"/>
              </a:rPr>
              <a:t>Company Name</a:t>
            </a:r>
            <a:r>
              <a:rPr lang="en-US" sz="2000" b="0" i="0" u="none" strike="noStrike" baseline="0" smtClean="0">
                <a:solidFill>
                  <a:srgbClr val="000000"/>
                </a:solidFill>
                <a:latin typeface="Segoe"/>
                <a:ea typeface="ＭＳ ゴシック"/>
              </a:rPr>
              <a:t> column, select the </a:t>
            </a:r>
            <a:r>
              <a:rPr lang="en-US" sz="2000" b="0" i="1" u="none" strike="noStrike" baseline="0" smtClean="0">
                <a:solidFill>
                  <a:srgbClr val="000000"/>
                </a:solidFill>
                <a:latin typeface="Segoe"/>
                <a:ea typeface="ＭＳ ゴシック"/>
              </a:rPr>
              <a:t>Woodgrove Bank</a:t>
            </a:r>
            <a:r>
              <a:rPr lang="en-US" sz="2000" b="0" i="0" u="none" strike="noStrike" baseline="0" smtClean="0">
                <a:solidFill>
                  <a:srgbClr val="000000"/>
                </a:solidFill>
                <a:latin typeface="Segoe"/>
                <a:ea typeface="ＭＳ ゴシック"/>
              </a:rPr>
              <a:t> cell.</a:t>
            </a:r>
          </a:p>
          <a:p>
            <a:pPr lvl="1" rtl="0">
              <a:buAutoNum type="arabicPeriod" startAt="7"/>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Split Cells</a:t>
            </a:r>
            <a:r>
              <a:rPr lang="en-US" sz="2000" b="0" i="0" u="none" strike="noStrike" baseline="0" smtClean="0">
                <a:solidFill>
                  <a:srgbClr val="000000"/>
                </a:solidFill>
                <a:latin typeface="Segoe"/>
                <a:ea typeface="ＭＳ ゴシック"/>
              </a:rPr>
              <a:t> button. The default setting for the Number of columns is 2, whereas the Number of rows is 1. The Merge cells before split check box is checked. The single column will be split into two columns.</a:t>
            </a:r>
          </a:p>
          <a:p>
            <a:pPr lvl="1" rtl="0">
              <a:buAutoNum type="arabicPeriod" startAt="7"/>
            </a:pPr>
            <a:r>
              <a:rPr lang="en-US" sz="2000" b="0" i="0" u="none" strike="noStrike" baseline="0" smtClean="0">
                <a:solidFill>
                  <a:srgbClr val="000000"/>
                </a:solidFill>
                <a:latin typeface="Segoe"/>
                <a:ea typeface="ＭＳ ゴシック"/>
              </a:rPr>
              <a:t>Change the Number of columns setting to </a:t>
            </a:r>
            <a:r>
              <a:rPr lang="en-US" sz="2000" b="1" i="0" u="none" strike="noStrike" baseline="0" smtClean="0">
                <a:solidFill>
                  <a:srgbClr val="000000"/>
                </a:solidFill>
                <a:latin typeface="Segoe"/>
                <a:ea typeface="ＭＳ ゴシック"/>
              </a:rPr>
              <a:t>1</a:t>
            </a:r>
            <a:r>
              <a:rPr lang="en-US" sz="2000" b="0" i="0" u="none" strike="noStrike" baseline="0" smtClean="0">
                <a:solidFill>
                  <a:srgbClr val="000000"/>
                </a:solidFill>
                <a:latin typeface="Segoe"/>
                <a:ea typeface="ＭＳ ゴシック"/>
              </a:rPr>
              <a:t> and the Number of rows setting to </a:t>
            </a:r>
            <a:r>
              <a:rPr lang="en-US" sz="2000" b="1" i="0" u="none" strike="noStrike" baseline="0" smtClean="0">
                <a:solidFill>
                  <a:srgbClr val="000000"/>
                </a:solidFill>
                <a:latin typeface="Segoe"/>
                <a:ea typeface="ＭＳ ゴシック"/>
              </a:rPr>
              <a:t>2</a:t>
            </a:r>
            <a:r>
              <a:rPr lang="en-US" sz="2000" b="0" i="0" u="none" strike="noStrike" baseline="0" smtClean="0">
                <a:solidFill>
                  <a:srgbClr val="000000"/>
                </a:solidFill>
                <a:latin typeface="Segoe"/>
                <a:ea typeface="ＭＳ ゴシック"/>
              </a:rPr>
              <a:t> to split the cell into a single column containing two rows, as shown below. Click </a:t>
            </a:r>
            <a:r>
              <a:rPr lang="en-US" sz="2000" b="1" i="0" u="none" strike="noStrike" baseline="0" smtClean="0">
                <a:solidFill>
                  <a:srgbClr val="000000"/>
                </a:solidFill>
                <a:latin typeface="Segoe"/>
                <a:ea typeface="ＭＳ ゴシック"/>
              </a:rPr>
              <a:t>OK</a:t>
            </a:r>
            <a:r>
              <a:rPr lang="en-US" sz="2000" b="0" i="0" u="none" strike="noStrike" baseline="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pic>
        <p:nvPicPr>
          <p:cNvPr id="7" name="Picture 6" descr="06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191000"/>
            <a:ext cx="6942667" cy="1896377"/>
          </a:xfrm>
          <a:prstGeom prst="rect">
            <a:avLst/>
          </a:prstGeom>
        </p:spPr>
      </p:pic>
    </p:spTree>
    <p:extLst>
      <p:ext uri="{BB962C8B-B14F-4D97-AF65-F5344CB8AC3E}">
        <p14:creationId xmlns:p14="http://schemas.microsoft.com/office/powerpoint/2010/main" val="2510062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Merge and Split Table Cells </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solidFill>
                  <a:srgbClr val="000000"/>
                </a:solidFill>
                <a:latin typeface="Segoe"/>
                <a:ea typeface="ＭＳ ゴシック"/>
              </a:rPr>
              <a:t>Place the insertion point in front of </a:t>
            </a:r>
            <a:r>
              <a:rPr lang="en-US" b="0" i="1" u="none" strike="noStrike" baseline="0" smtClean="0">
                <a:solidFill>
                  <a:srgbClr val="000000"/>
                </a:solidFill>
                <a:latin typeface="Segoe"/>
                <a:ea typeface="ＭＳ ゴシック"/>
              </a:rPr>
              <a:t>Woodgrove Bank</a:t>
            </a:r>
            <a:r>
              <a:rPr lang="en-US" b="0" i="0" u="none" strike="noStrike" baseline="0" smtClean="0">
                <a:solidFill>
                  <a:srgbClr val="000000"/>
                </a:solidFill>
                <a:latin typeface="Segoe"/>
                <a:ea typeface="ＭＳ ゴシック"/>
              </a:rPr>
              <a:t>. Press and hold the mouse button to select the two rows within the column. Right-click, and then select </a:t>
            </a:r>
            <a:r>
              <a:rPr lang="en-US" b="1" i="0" u="none" strike="noStrike" baseline="0" smtClean="0">
                <a:solidFill>
                  <a:srgbClr val="000000"/>
                </a:solidFill>
                <a:latin typeface="Segoe"/>
                <a:ea typeface="ＭＳ ゴシック"/>
              </a:rPr>
              <a:t>Merge Cells</a:t>
            </a:r>
            <a:r>
              <a:rPr lang="en-US" b="0" i="0" u="none" strike="noStrike" baseline="0" smtClean="0">
                <a:solidFill>
                  <a:srgbClr val="000000"/>
                </a:solidFill>
                <a:latin typeface="Segoe"/>
                <a:ea typeface="ＭＳ ゴシック"/>
              </a:rPr>
              <a:t>. The cell is now a single row.</a:t>
            </a:r>
          </a:p>
          <a:p>
            <a:pPr lvl="1" rtl="0">
              <a:buAutoNum type="arabicPeriod" startAt="10"/>
            </a:pPr>
            <a:r>
              <a:rPr lang="en-US" b="0" i="0" u="none" strike="noStrike" baseline="0" smtClean="0">
                <a:solidFill>
                  <a:srgbClr val="000000"/>
                </a:solidFill>
                <a:latin typeface="Segoe"/>
                <a:ea typeface="ＭＳ ゴシック"/>
              </a:rPr>
              <a:t>Click the Undo [Prod: insert MA0603.jpg here] button.</a:t>
            </a:r>
          </a:p>
          <a:p>
            <a:pPr lvl="1" rtl="0">
              <a:buAutoNum type="arabicPeriod" startAt="10"/>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spTree>
    <p:extLst>
      <p:ext uri="{BB962C8B-B14F-4D97-AF65-F5344CB8AC3E}">
        <p14:creationId xmlns:p14="http://schemas.microsoft.com/office/powerpoint/2010/main" val="3702471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Cell Margins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Position the insertion point in the </a:t>
            </a:r>
            <a:r>
              <a:rPr lang="en-US" b="0" i="1" u="none" strike="noStrike" baseline="0" smtClean="0">
                <a:solidFill>
                  <a:srgbClr val="000000"/>
                </a:solidFill>
                <a:latin typeface="Segoe"/>
                <a:ea typeface="ＭＳ ゴシック"/>
              </a:rPr>
              <a:t>Phone Number</a:t>
            </a:r>
            <a:r>
              <a:rPr lang="en-US" b="0" i="0" u="none" strike="noStrike" baseline="0" smtClean="0">
                <a:solidFill>
                  <a:srgbClr val="000000"/>
                </a:solidFill>
                <a:latin typeface="Segoe"/>
                <a:ea typeface="ＭＳ ゴシック"/>
              </a:rPr>
              <a:t> column. In the Table group, click the </a:t>
            </a:r>
            <a:r>
              <a:rPr lang="en-US" b="1" i="0" u="none" strike="noStrike" baseline="0" smtClean="0">
                <a:solidFill>
                  <a:srgbClr val="000000"/>
                </a:solidFill>
                <a:latin typeface="Segoe"/>
                <a:ea typeface="ＭＳ ゴシック"/>
              </a:rPr>
              <a:t>Select </a:t>
            </a:r>
            <a:r>
              <a:rPr lang="en-US" b="0" i="0" u="none" strike="noStrike" baseline="0" smtClean="0">
                <a:solidFill>
                  <a:srgbClr val="000000"/>
                </a:solidFill>
                <a:latin typeface="Segoe"/>
                <a:ea typeface="ＭＳ ゴシック"/>
              </a:rPr>
              <a:t>button, and click</a:t>
            </a:r>
            <a:r>
              <a:rPr lang="en-US" b="1" i="0" u="none" strike="noStrike" baseline="0" smtClean="0">
                <a:solidFill>
                  <a:srgbClr val="000000"/>
                </a:solidFill>
                <a:latin typeface="Segoe"/>
                <a:ea typeface="ＭＳ ゴシック"/>
              </a:rPr>
              <a:t> Select Columns</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In the Alignment group, click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a:t>
            </a:r>
            <a:r>
              <a:rPr lang="en-US" b="1" i="0" u="none" strike="noStrike" baseline="0" smtClean="0">
                <a:solidFill>
                  <a:srgbClr val="000000"/>
                </a:solidFill>
                <a:latin typeface="Segoe"/>
                <a:ea typeface="ＭＳ ゴシック"/>
              </a:rPr>
              <a:t>Cell Margins</a:t>
            </a:r>
            <a:r>
              <a:rPr lang="en-US">
                <a:solidFill>
                  <a:srgbClr val="000000"/>
                </a:solidFill>
                <a:latin typeface="Segoe"/>
                <a:ea typeface="ＭＳ ゴシック"/>
              </a:rPr>
              <a:t> </a:t>
            </a:r>
            <a:r>
              <a:rPr lang="en-US" b="0" i="0" u="none" strike="noStrike" baseline="0" smtClean="0">
                <a:solidFill>
                  <a:srgbClr val="000000"/>
                </a:solidFill>
                <a:latin typeface="Segoe"/>
                <a:ea typeface="ＭＳ ゴシック"/>
              </a:rPr>
              <a:t>button.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a:t>
            </a:r>
            <a:r>
              <a:rPr lang="en-US" b="0" i="1" u="none" strike="noStrike" baseline="0" smtClean="0">
                <a:solidFill>
                  <a:srgbClr val="000000"/>
                </a:solidFill>
                <a:latin typeface="Segoe"/>
                <a:ea typeface="ＭＳ ゴシック"/>
              </a:rPr>
              <a:t>Table Options</a:t>
            </a:r>
            <a:r>
              <a:rPr lang="en-US" b="0" i="0" u="none" strike="noStrike" baseline="0" smtClean="0">
                <a:solidFill>
                  <a:srgbClr val="000000"/>
                </a:solidFill>
                <a:latin typeface="Segoe"/>
                <a:ea typeface="ＭＳ ゴシック"/>
              </a:rPr>
              <a:t> dialog box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opens as shown at right.</a:t>
            </a:r>
          </a:p>
          <a:p>
            <a:pPr lvl="1" rtl="0"/>
            <a:r>
              <a:rPr lang="en-US" b="0" i="0" u="none" strike="noStrike" baseline="0" smtClean="0">
                <a:solidFill>
                  <a:srgbClr val="000000"/>
                </a:solidFill>
                <a:latin typeface="Segoe"/>
                <a:ea typeface="ＭＳ ゴシック"/>
              </a:rPr>
              <a:t>Change the top and bottom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margins to </a:t>
            </a:r>
            <a:r>
              <a:rPr lang="en-US" b="1" i="0" u="none" strike="noStrike" baseline="0" smtClean="0">
                <a:solidFill>
                  <a:srgbClr val="000000"/>
                </a:solidFill>
                <a:latin typeface="Segoe"/>
                <a:ea typeface="ＭＳ ゴシック"/>
              </a:rPr>
              <a:t>0.03</a:t>
            </a:r>
            <a:r>
              <a:rPr lang="en-US" b="0" i="0" u="none" strike="noStrike" baseline="0" smtClean="0">
                <a:solidFill>
                  <a:srgbClr val="000000"/>
                </a:solidFill>
                <a:latin typeface="Segoe"/>
                <a:ea typeface="ＭＳ ゴシック"/>
              </a:rPr>
              <a:t>" by clicking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up arrow to change the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dimensions.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pic>
        <p:nvPicPr>
          <p:cNvPr id="7" name="Picture 6" descr="Screen shot 2013-08-10 at 6.5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276600"/>
            <a:ext cx="331410" cy="386645"/>
          </a:xfrm>
          <a:prstGeom prst="rect">
            <a:avLst/>
          </a:prstGeom>
        </p:spPr>
      </p:pic>
      <p:pic>
        <p:nvPicPr>
          <p:cNvPr id="8" name="Picture 7" descr="06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667000"/>
            <a:ext cx="3344680" cy="2698750"/>
          </a:xfrm>
          <a:prstGeom prst="rect">
            <a:avLst/>
          </a:prstGeom>
        </p:spPr>
      </p:pic>
    </p:spTree>
    <p:extLst>
      <p:ext uri="{BB962C8B-B14F-4D97-AF65-F5344CB8AC3E}">
        <p14:creationId xmlns:p14="http://schemas.microsoft.com/office/powerpoint/2010/main" val="1369772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Cell Margins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phone numbers no longer fit on one line.</a:t>
            </a:r>
          </a:p>
          <a:p>
            <a:pPr lvl="1" rtl="0">
              <a:buAutoNum type="arabicPeriod" startAt="4"/>
            </a:pPr>
            <a:r>
              <a:rPr lang="en-US" b="0" i="0" u="none" strike="noStrike" baseline="0" smtClean="0">
                <a:solidFill>
                  <a:srgbClr val="000000"/>
                </a:solidFill>
                <a:latin typeface="Segoe"/>
                <a:ea typeface="ＭＳ ゴシック"/>
              </a:rPr>
              <a:t>With the </a:t>
            </a:r>
            <a:r>
              <a:rPr lang="en-US" b="0" i="1" u="none" strike="noStrike" baseline="0" smtClean="0">
                <a:solidFill>
                  <a:srgbClr val="000000"/>
                </a:solidFill>
                <a:latin typeface="Segoe"/>
                <a:ea typeface="ＭＳ ゴシック"/>
              </a:rPr>
              <a:t>Phone Number</a:t>
            </a:r>
            <a:r>
              <a:rPr lang="en-US" b="0" i="0" u="none" strike="noStrike" baseline="0" smtClean="0">
                <a:solidFill>
                  <a:srgbClr val="000000"/>
                </a:solidFill>
                <a:latin typeface="Segoe"/>
                <a:ea typeface="ＭＳ ゴシック"/>
              </a:rPr>
              <a:t> columns still selected, click the </a:t>
            </a:r>
            <a:r>
              <a:rPr lang="en-US" b="1" i="0" u="none" strike="noStrike" baseline="0" smtClean="0">
                <a:solidFill>
                  <a:srgbClr val="000000"/>
                </a:solidFill>
                <a:latin typeface="Segoe"/>
                <a:ea typeface="ＭＳ ゴシック"/>
              </a:rPr>
              <a:t>Cell Margins</a:t>
            </a:r>
            <a:r>
              <a:rPr lang="en-US" b="0" i="0" u="none" strike="noStrike" baseline="0" smtClean="0">
                <a:solidFill>
                  <a:srgbClr val="000000"/>
                </a:solidFill>
                <a:latin typeface="Segoe"/>
                <a:ea typeface="ＭＳ ゴシック"/>
              </a:rPr>
              <a:t> button.</a:t>
            </a:r>
          </a:p>
          <a:p>
            <a:pPr lvl="1" rtl="0">
              <a:buAutoNum type="arabicPeriod" startAt="4"/>
            </a:pPr>
            <a:r>
              <a:rPr lang="en-US" b="0" i="0" u="none" strike="noStrike" baseline="0" smtClean="0">
                <a:solidFill>
                  <a:srgbClr val="000000"/>
                </a:solidFill>
                <a:latin typeface="Segoe"/>
                <a:ea typeface="ＭＳ ゴシック"/>
              </a:rPr>
              <a:t>Change the left and right margins to </a:t>
            </a:r>
            <a:r>
              <a:rPr lang="en-US" b="1" i="0" u="none" strike="noStrike" baseline="0" smtClean="0">
                <a:solidFill>
                  <a:srgbClr val="000000"/>
                </a:solidFill>
                <a:latin typeface="Segoe"/>
                <a:ea typeface="ＭＳ ゴシック"/>
              </a:rPr>
              <a:t>0.03</a:t>
            </a:r>
            <a:r>
              <a:rPr lang="en-US" b="0" i="0" u="none" strike="noStrike" baseline="0" smtClean="0">
                <a:solidFill>
                  <a:srgbClr val="000000"/>
                </a:solidFill>
                <a:latin typeface="Segoe"/>
                <a:ea typeface="ＭＳ ゴシック"/>
              </a:rPr>
              <a:t>" by clicking the down arrow.</a:t>
            </a:r>
          </a:p>
          <a:p>
            <a:pPr lvl="1" rtl="0">
              <a:buAutoNum type="arabicPeriod" startAt="4"/>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By changing the left and right margins automatically adjusted the phone number, and now they fit on one line.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879496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Cell Margins</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solidFill>
                  <a:srgbClr val="000000"/>
                </a:solidFill>
                <a:latin typeface="Segoe"/>
                <a:ea typeface="ＭＳ ゴシック"/>
              </a:rPr>
              <a:t>With the </a:t>
            </a:r>
            <a:r>
              <a:rPr lang="en-US" b="0" i="1" u="none" strike="noStrike" baseline="0" smtClean="0">
                <a:solidFill>
                  <a:srgbClr val="000000"/>
                </a:solidFill>
                <a:latin typeface="Segoe"/>
                <a:ea typeface="ＭＳ ゴシック"/>
              </a:rPr>
              <a:t>Phone Number</a:t>
            </a:r>
            <a:r>
              <a:rPr lang="en-US" b="0" i="0" u="none" strike="noStrike" baseline="0" smtClean="0">
                <a:solidFill>
                  <a:srgbClr val="000000"/>
                </a:solidFill>
                <a:latin typeface="Segoe"/>
                <a:ea typeface="ＭＳ ゴシック"/>
              </a:rPr>
              <a:t> column still selected, click the </a:t>
            </a:r>
            <a:r>
              <a:rPr lang="en-US" b="1" i="0" u="none" strike="noStrike" baseline="0" smtClean="0">
                <a:solidFill>
                  <a:srgbClr val="000000"/>
                </a:solidFill>
                <a:latin typeface="Segoe"/>
                <a:ea typeface="ＭＳ ゴシック"/>
              </a:rPr>
              <a:t>Cell Margins</a:t>
            </a:r>
            <a:r>
              <a:rPr lang="en-US" b="0" i="0" u="none" strike="noStrike" baseline="0" smtClean="0">
                <a:solidFill>
                  <a:srgbClr val="000000"/>
                </a:solidFill>
                <a:latin typeface="Segoe"/>
                <a:ea typeface="ＭＳ ゴシック"/>
              </a:rPr>
              <a:t> button.</a:t>
            </a:r>
          </a:p>
          <a:p>
            <a:pPr lvl="1" rtl="0">
              <a:buAutoNum type="arabicPeriod" startAt="8"/>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Allow Spacing Between Cells</a:t>
            </a:r>
            <a:r>
              <a:rPr lang="en-US" b="0" i="0" u="none" strike="noStrike" baseline="0" smtClean="0">
                <a:solidFill>
                  <a:srgbClr val="000000"/>
                </a:solidFill>
                <a:latin typeface="Segoe"/>
                <a:ea typeface="ＭＳ ゴシック"/>
              </a:rPr>
              <a:t> check box and increase the cell spacing to </a:t>
            </a:r>
            <a:r>
              <a:rPr lang="en-US" b="1" i="0" u="none" strike="noStrike" baseline="0" smtClean="0">
                <a:solidFill>
                  <a:srgbClr val="000000"/>
                </a:solidFill>
                <a:latin typeface="Segoe"/>
                <a:ea typeface="ＭＳ ゴシック"/>
              </a:rPr>
              <a:t>0.09</a:t>
            </a:r>
            <a:r>
              <a:rPr lang="en-US" b="0" i="0" u="none" strike="noStrike" baseline="0" smtClean="0">
                <a:solidFill>
                  <a:srgbClr val="000000"/>
                </a:solidFill>
                <a:latin typeface="Segoe"/>
                <a:ea typeface="ＭＳ ゴシック"/>
              </a:rPr>
              <a:t>". You have changed the default cell spacing.</a:t>
            </a:r>
          </a:p>
          <a:p>
            <a:pPr lvl="1" rtl="0">
              <a:buAutoNum type="arabicPeriod" startAt="8"/>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Notice the difference in the spacing between the cells. By default the Automatically Resize to fit contents is turned on.</a:t>
            </a:r>
          </a:p>
          <a:p>
            <a:pPr lvl="1" rtl="0">
              <a:buAutoNum type="arabicPeriod" startAt="8"/>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 </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1437753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the Position of Text in a Cell</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Select the table’s header’s row on page 1. On the Layout tab in the Table group, click the </a:t>
            </a:r>
            <a:r>
              <a:rPr lang="en-US" b="1" i="0" u="none" strike="noStrike" baseline="0" smtClean="0">
                <a:solidFill>
                  <a:srgbClr val="000000"/>
                </a:solidFill>
                <a:latin typeface="Segoe"/>
                <a:ea typeface="ＭＳ ゴシック"/>
              </a:rPr>
              <a:t>Select</a:t>
            </a:r>
            <a:r>
              <a:rPr lang="en-US" b="0" i="0" u="none" strike="noStrike" baseline="0" smtClean="0">
                <a:solidFill>
                  <a:srgbClr val="000000"/>
                </a:solidFill>
                <a:latin typeface="Segoe"/>
                <a:ea typeface="ＭＳ ゴシック"/>
              </a:rPr>
              <a:t> button, and then click </a:t>
            </a:r>
            <a:r>
              <a:rPr lang="en-US" b="1" i="0" u="none" strike="noStrike" baseline="0" smtClean="0">
                <a:solidFill>
                  <a:srgbClr val="000000"/>
                </a:solidFill>
                <a:latin typeface="Segoe"/>
                <a:ea typeface="ＭＳ ゴシック"/>
              </a:rPr>
              <a:t>Select Row</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In the Alignment group, click the </a:t>
            </a:r>
            <a:r>
              <a:rPr lang="en-US" b="1" i="0" u="none" strike="noStrike" baseline="0" smtClean="0">
                <a:solidFill>
                  <a:srgbClr val="000000"/>
                </a:solidFill>
                <a:latin typeface="Segoe"/>
                <a:ea typeface="ＭＳ ゴシック"/>
              </a:rPr>
              <a:t>Align</a:t>
            </a:r>
            <a:r>
              <a:rPr lang="en-US" b="0" i="0" u="none" strike="noStrike" baseline="0" smtClean="0">
                <a:solidFill>
                  <a:prstClr val="black"/>
                </a:solidFill>
                <a:latin typeface="Segoe"/>
                <a:ea typeface="ＭＳ ゴシック"/>
              </a:rPr>
              <a:t> </a:t>
            </a:r>
            <a:r>
              <a:rPr lang="en-US" b="1" i="0" u="none" strike="noStrike" baseline="0" smtClean="0">
                <a:solidFill>
                  <a:srgbClr val="000000"/>
                </a:solidFill>
                <a:latin typeface="Segoe"/>
                <a:ea typeface="ＭＳ ゴシック"/>
              </a:rPr>
              <a:t>Center</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button. The header row is centered horizontally and vertically within the cell.</a:t>
            </a:r>
          </a:p>
          <a:p>
            <a:pPr lvl="1" rtl="0"/>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pic>
        <p:nvPicPr>
          <p:cNvPr id="7" name="Picture 6" descr="Screen shot 2013-08-10 at 6.57.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895600"/>
            <a:ext cx="396455" cy="423333"/>
          </a:xfrm>
          <a:prstGeom prst="rect">
            <a:avLst/>
          </a:prstGeom>
        </p:spPr>
      </p:pic>
    </p:spTree>
    <p:extLst>
      <p:ext uri="{BB962C8B-B14F-4D97-AF65-F5344CB8AC3E}">
        <p14:creationId xmlns:p14="http://schemas.microsoft.com/office/powerpoint/2010/main" val="375831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Insert Table Dialog Box</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On the Insert</a:t>
            </a:r>
            <a:r>
              <a:rPr lang="en-US" b="0" i="1"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tab, in the</a:t>
            </a:r>
            <a:r>
              <a:rPr lang="en-US" b="0" i="0" u="none" strike="noStrike" baseline="0" smtClean="0">
                <a:solidFill>
                  <a:prstClr val="black"/>
                </a:solidFill>
                <a:latin typeface="Segoe"/>
                <a:ea typeface="ＭＳ ゴシック"/>
              </a:rPr>
              <a:t> Tables group, click the </a:t>
            </a:r>
            <a:r>
              <a:rPr lang="en-US" b="1" i="0" u="none" strike="noStrike" baseline="0" smtClean="0">
                <a:solidFill>
                  <a:prstClr val="black"/>
                </a:solidFill>
                <a:latin typeface="Segoe"/>
                <a:ea typeface="ＭＳ ゴシック"/>
              </a:rPr>
              <a:t>Table</a:t>
            </a:r>
            <a:r>
              <a:rPr lang="en-US" b="0" i="0" u="none" strike="noStrike" baseline="0" smtClean="0">
                <a:solidFill>
                  <a:prstClr val="black"/>
                </a:solidFill>
                <a:latin typeface="Segoe"/>
                <a:ea typeface="ＭＳ ゴシック"/>
              </a:rPr>
              <a:t> button to open the Insert Table menu.</a:t>
            </a:r>
          </a:p>
          <a:p>
            <a:pPr lvl="1" rtl="0"/>
            <a:r>
              <a:rPr lang="en-US" b="0" i="0" u="none" strike="noStrike" baseline="0" smtClean="0">
                <a:solidFill>
                  <a:prstClr val="black"/>
                </a:solidFill>
                <a:latin typeface="Segoe"/>
                <a:ea typeface="ＭＳ ゴシック"/>
              </a:rPr>
              <a:t>On the menu, just below the rows and columns, select </a:t>
            </a:r>
            <a:r>
              <a:rPr lang="en-US" b="1" i="0" u="none" strike="noStrike" baseline="0" smtClean="0">
                <a:solidFill>
                  <a:prstClr val="black"/>
                </a:solidFill>
                <a:latin typeface="Segoe"/>
                <a:ea typeface="ＭＳ ゴシック"/>
              </a:rPr>
              <a:t>Insert Table</a:t>
            </a:r>
            <a:r>
              <a:rPr lang="en-US" b="0" i="0" u="none" strike="noStrike" baseline="0" smtClean="0">
                <a:solidFill>
                  <a:prstClr val="black"/>
                </a:solidFill>
                <a:latin typeface="Segoe"/>
                <a:ea typeface="ＭＳ ゴシック"/>
              </a:rPr>
              <a:t>. The </a:t>
            </a:r>
            <a:r>
              <a:rPr lang="en-US" b="0" i="1" u="none" strike="noStrike" baseline="0" smtClean="0">
                <a:solidFill>
                  <a:prstClr val="black"/>
                </a:solidFill>
                <a:latin typeface="Segoe"/>
                <a:ea typeface="ＭＳ ゴシック"/>
              </a:rPr>
              <a:t>Insert Table</a:t>
            </a:r>
            <a:r>
              <a:rPr lang="en-US" b="0" i="0" u="none" strike="noStrike" baseline="0" smtClean="0">
                <a:solidFill>
                  <a:prstClr val="black"/>
                </a:solidFill>
                <a:latin typeface="Segoe"/>
                <a:ea typeface="ＭＳ ゴシック"/>
              </a:rPr>
              <a:t> dialog box appears.</a:t>
            </a:r>
          </a:p>
          <a:p>
            <a:pPr lvl="1" rtl="0"/>
            <a:r>
              <a:rPr lang="en-US" b="0" i="0" u="none" strike="noStrike" baseline="0" smtClean="0">
                <a:solidFill>
                  <a:prstClr val="black"/>
                </a:solidFill>
                <a:latin typeface="Segoe"/>
                <a:ea typeface="ＭＳ ゴシック"/>
              </a:rPr>
              <a:t>In the Number</a:t>
            </a:r>
            <a:r>
              <a:rPr lang="en-US" b="1" i="0" u="none" strike="noStrike" baseline="0" smtClean="0">
                <a:solidFill>
                  <a:prstClr val="black"/>
                </a:solidFill>
                <a:latin typeface="Segoe"/>
                <a:ea typeface="ＭＳ ゴシック"/>
              </a:rPr>
              <a:t> </a:t>
            </a:r>
            <a:r>
              <a:rPr lang="en-US" b="0" i="0" u="none" strike="noStrike" baseline="0" smtClean="0">
                <a:solidFill>
                  <a:prstClr val="black"/>
                </a:solidFill>
                <a:latin typeface="Segoe"/>
                <a:ea typeface="ＭＳ ゴシック"/>
              </a:rPr>
              <a:t>of</a:t>
            </a:r>
            <a:r>
              <a:rPr lang="en-US" b="1" i="0" u="none" strike="noStrike" baseline="0" smtClean="0">
                <a:solidFill>
                  <a:prstClr val="black"/>
                </a:solidFill>
                <a:latin typeface="Segoe"/>
                <a:ea typeface="ＭＳ ゴシック"/>
              </a:rPr>
              <a:t> </a:t>
            </a:r>
            <a:r>
              <a:rPr lang="en-US" b="0" i="0" u="none" strike="noStrike" baseline="0" smtClean="0">
                <a:solidFill>
                  <a:prstClr val="black"/>
                </a:solidFill>
                <a:latin typeface="Segoe"/>
                <a:ea typeface="ＭＳ ゴシック"/>
              </a:rPr>
              <a:t>columns box, click the </a:t>
            </a:r>
            <a:r>
              <a:rPr lang="en-US" b="0" i="0" u="none" strike="noStrike" baseline="0" smtClean="0">
                <a:solidFill>
                  <a:srgbClr val="000000"/>
                </a:solidFill>
                <a:latin typeface="Segoe"/>
                <a:ea typeface="ＭＳ ゴシック"/>
              </a:rPr>
              <a:t>up arrow until </a:t>
            </a:r>
            <a:r>
              <a:rPr lang="en-US" b="1" i="0" u="none" strike="noStrike" baseline="0" smtClean="0">
                <a:solidFill>
                  <a:srgbClr val="000000"/>
                </a:solidFill>
                <a:latin typeface="Segoe"/>
                <a:ea typeface="ＭＳ ゴシック"/>
              </a:rPr>
              <a:t>9 </a:t>
            </a:r>
            <a:r>
              <a:rPr lang="en-US" b="0" i="0" u="none" strike="noStrike" baseline="0" smtClean="0">
                <a:solidFill>
                  <a:srgbClr val="000000"/>
                </a:solidFill>
                <a:latin typeface="Segoe"/>
                <a:ea typeface="ＭＳ ゴシック"/>
              </a:rPr>
              <a:t>is displayed.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2115621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the Direction of Text in a Cell</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Select the cell that contains the </a:t>
            </a:r>
            <a:r>
              <a:rPr lang="en-US" b="0" i="1" u="none" strike="noStrike" baseline="0" smtClean="0">
                <a:solidFill>
                  <a:srgbClr val="000000"/>
                </a:solidFill>
                <a:latin typeface="Segoe"/>
                <a:ea typeface="ＭＳ ゴシック"/>
              </a:rPr>
              <a:t>Company Name</a:t>
            </a:r>
            <a:r>
              <a:rPr lang="en-US" b="0" i="0" u="none" strike="noStrike" baseline="0" smtClean="0">
                <a:solidFill>
                  <a:srgbClr val="000000"/>
                </a:solidFill>
                <a:latin typeface="Segoe"/>
                <a:ea typeface="ＭＳ ゴシック"/>
              </a:rPr>
              <a:t> heading.</a:t>
            </a:r>
          </a:p>
          <a:p>
            <a:pPr lvl="1" rtl="0"/>
            <a:r>
              <a:rPr lang="en-US" b="0" i="0" u="none" strike="noStrike" baseline="0" smtClean="0">
                <a:solidFill>
                  <a:srgbClr val="000000"/>
                </a:solidFill>
                <a:latin typeface="Segoe"/>
                <a:ea typeface="ＭＳ ゴシック"/>
              </a:rPr>
              <a:t>On the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Alignment</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Text Direction</a:t>
            </a:r>
            <a:r>
              <a:rPr lang="en-US" b="0" i="0" u="none" strike="noStrike" baseline="0" smtClean="0">
                <a:solidFill>
                  <a:srgbClr val="000000"/>
                </a:solidFill>
                <a:latin typeface="Segoe"/>
                <a:ea typeface="ＭＳ ゴシック"/>
              </a:rPr>
              <a:t> button three times to rotate the text direction to align to the right cell border, the left cell border, and then back to the top cell border. As you click the </a:t>
            </a:r>
            <a:r>
              <a:rPr lang="en-US" b="1" i="0" u="none" strike="noStrike" baseline="0" smtClean="0">
                <a:solidFill>
                  <a:srgbClr val="000000"/>
                </a:solidFill>
                <a:latin typeface="Segoe"/>
                <a:ea typeface="ＭＳ ゴシック"/>
              </a:rPr>
              <a:t>Text Direction</a:t>
            </a:r>
            <a:r>
              <a:rPr lang="en-US" b="0" i="0" u="none" strike="noStrike" baseline="0" smtClean="0">
                <a:solidFill>
                  <a:srgbClr val="000000"/>
                </a:solidFill>
                <a:latin typeface="Segoe"/>
                <a:ea typeface="ＭＳ ゴシック"/>
              </a:rPr>
              <a:t> button, the button face rotates to match the rotation of the text direction in the selected cell.</a:t>
            </a:r>
          </a:p>
          <a:p>
            <a:pPr lvl="1" rtl="0"/>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1069002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Split Table Cells </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Position the insertion point on page 2, and locate </a:t>
            </a:r>
            <a:r>
              <a:rPr lang="en-US" b="0" i="1" u="none" strike="noStrike" baseline="0" smtClean="0">
                <a:solidFill>
                  <a:srgbClr val="000000"/>
                </a:solidFill>
                <a:latin typeface="Segoe"/>
                <a:ea typeface="ＭＳ ゴシック"/>
              </a:rPr>
              <a:t>The Phone Company.</a:t>
            </a:r>
          </a:p>
          <a:p>
            <a:pPr lvl="1" rtl="0"/>
            <a:r>
              <a:rPr lang="en-US" b="0" i="0" u="none" strike="noStrike" baseline="0" smtClean="0">
                <a:solidFill>
                  <a:srgbClr val="000000"/>
                </a:solidFill>
                <a:latin typeface="Segoe"/>
                <a:ea typeface="ＭＳ ゴシック"/>
              </a:rPr>
              <a:t>On the </a:t>
            </a:r>
            <a:r>
              <a:rPr lang="en-US" b="0" i="0" u="none" strike="noStrike" baseline="0" smtClean="0">
                <a:solidFill>
                  <a:prstClr val="black"/>
                </a:solidFill>
                <a:latin typeface="Segoe"/>
                <a:ea typeface="ＭＳ ゴシック"/>
              </a:rPr>
              <a:t>Layout</a:t>
            </a:r>
            <a:r>
              <a:rPr lang="en-US" b="0" i="0" u="none" strike="noStrike" baseline="0" smtClean="0">
                <a:solidFill>
                  <a:srgbClr val="000000"/>
                </a:solidFill>
                <a:latin typeface="Segoe"/>
                <a:ea typeface="ＭＳ ゴシック"/>
              </a:rPr>
              <a:t> tab, in the </a:t>
            </a:r>
            <a:r>
              <a:rPr lang="en-US" b="0" i="0" u="none" strike="noStrike" baseline="0" smtClean="0">
                <a:solidFill>
                  <a:prstClr val="black"/>
                </a:solidFill>
                <a:latin typeface="Segoe"/>
                <a:ea typeface="ＭＳ ゴシック"/>
              </a:rPr>
              <a:t>Merge</a:t>
            </a:r>
            <a:r>
              <a:rPr lang="en-US" b="0" i="0" u="none" strike="noStrike" baseline="0" smtClean="0">
                <a:solidFill>
                  <a:srgbClr val="000000"/>
                </a:solidFill>
                <a:latin typeface="Segoe"/>
                <a:ea typeface="ＭＳ ゴシック"/>
              </a:rPr>
              <a:t> group, click the </a:t>
            </a:r>
            <a:r>
              <a:rPr lang="en-US" b="1" i="0" u="none" strike="noStrike" baseline="0" smtClean="0">
                <a:solidFill>
                  <a:srgbClr val="000000"/>
                </a:solidFill>
                <a:latin typeface="Segoe"/>
                <a:ea typeface="ＭＳ ゴシック"/>
              </a:rPr>
              <a:t>Split Table</a:t>
            </a:r>
            <a:r>
              <a:rPr lang="en-US" b="0" i="0" u="none" strike="noStrike" baseline="0" smtClean="0">
                <a:solidFill>
                  <a:srgbClr val="000000"/>
                </a:solidFill>
                <a:latin typeface="Segoe"/>
                <a:ea typeface="ＭＳ ゴシック"/>
              </a:rPr>
              <a:t> button. The table is now split and remains in the current page.</a:t>
            </a:r>
          </a:p>
          <a:p>
            <a:pPr lvl="1" rtl="0"/>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273901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Add Alternative Text to a Table</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USE</a:t>
            </a:r>
            <a:r>
              <a:rPr lang="en-US" sz="2100" b="0" i="0" u="none" strike="noStrike" baseline="0" smtClean="0">
                <a:latin typeface="Segoe"/>
                <a:ea typeface="ＭＳ ゴシック"/>
              </a:rPr>
              <a:t> the document that is open from the previous exercise.</a:t>
            </a:r>
          </a:p>
          <a:p>
            <a:pPr lvl="1" rtl="0"/>
            <a:r>
              <a:rPr lang="en-US" sz="2100" b="0" i="0" u="none" strike="noStrike" baseline="0" smtClean="0">
                <a:solidFill>
                  <a:srgbClr val="000000"/>
                </a:solidFill>
                <a:latin typeface="Segoe"/>
                <a:ea typeface="ＭＳ ゴシック"/>
              </a:rPr>
              <a:t>Place the insertion point anywhere in the table on page one. In the Tables Tools Layout tab group, click </a:t>
            </a:r>
            <a:r>
              <a:rPr lang="en-US" sz="2100" b="1" i="0" u="none" strike="noStrike" baseline="0" smtClean="0">
                <a:solidFill>
                  <a:srgbClr val="000000"/>
                </a:solidFill>
                <a:latin typeface="Segoe"/>
                <a:ea typeface="ＭＳ ゴシック"/>
              </a:rPr>
              <a:t>Select Table</a:t>
            </a:r>
            <a:r>
              <a:rPr lang="en-US" sz="2100" b="0" i="0" u="none" strike="noStrike" baseline="0" smtClean="0">
                <a:solidFill>
                  <a:srgbClr val="000000"/>
                </a:solidFill>
                <a:latin typeface="Times New Roman"/>
                <a:ea typeface="ＭＳ ゴシック"/>
              </a:rPr>
              <a:t>.</a:t>
            </a:r>
          </a:p>
          <a:p>
            <a:pPr lvl="1" rtl="0"/>
            <a:r>
              <a:rPr lang="en-US" sz="2100" b="0" i="0" u="none" strike="noStrike" baseline="0" smtClean="0">
                <a:solidFill>
                  <a:srgbClr val="000000"/>
                </a:solidFill>
                <a:latin typeface="Segoe"/>
                <a:ea typeface="ＭＳ ゴシック"/>
              </a:rPr>
              <a:t>Click the </a:t>
            </a:r>
            <a:r>
              <a:rPr lang="en-US" sz="2100" b="1" i="0" u="none" strike="noStrike" baseline="0" smtClean="0">
                <a:solidFill>
                  <a:srgbClr val="000000"/>
                </a:solidFill>
                <a:latin typeface="Segoe"/>
                <a:ea typeface="ＭＳ ゴシック"/>
              </a:rPr>
              <a:t>Properties</a:t>
            </a:r>
            <a:r>
              <a:rPr lang="en-US" sz="2100" b="0" i="0" u="none" strike="noStrike" baseline="0" smtClean="0">
                <a:solidFill>
                  <a:srgbClr val="000000"/>
                </a:solidFill>
                <a:latin typeface="Segoe"/>
                <a:ea typeface="ＭＳ ゴシック"/>
              </a:rPr>
              <a:t> button in the Tables group.</a:t>
            </a:r>
          </a:p>
          <a:p>
            <a:pPr lvl="1" rtl="0"/>
            <a:r>
              <a:rPr lang="en-US" sz="2100" b="0" i="0" u="none" strike="noStrike" baseline="0" smtClean="0">
                <a:solidFill>
                  <a:srgbClr val="000000"/>
                </a:solidFill>
                <a:latin typeface="Segoe"/>
                <a:ea typeface="ＭＳ ゴシック"/>
              </a:rPr>
              <a:t>Click the Alt Text tab and in the Title box, and type Listing by Company. In the Description box, type Contact listing of individuals by company. The listing includes phone numbers, current positions that are open and titles for the contact person. Click OK.</a:t>
            </a:r>
          </a:p>
          <a:p>
            <a:pPr lvl="1" rtl="0"/>
            <a:r>
              <a:rPr lang="en-US" sz="2100" i="0" u="none" strike="noStrike" baseline="0" smtClean="0">
                <a:solidFill>
                  <a:srgbClr val="000000"/>
                </a:solidFill>
                <a:latin typeface="Segoe"/>
                <a:ea typeface="ＭＳ ゴシック"/>
              </a:rPr>
              <a:t> </a:t>
            </a:r>
            <a:r>
              <a:rPr lang="en-US" sz="2100" b="1" i="0" u="none" strike="noStrike" baseline="0" smtClean="0">
                <a:solidFill>
                  <a:srgbClr val="000000"/>
                </a:solidFill>
                <a:latin typeface="Segoe"/>
                <a:ea typeface="ＭＳ ゴシック"/>
              </a:rPr>
              <a:t>SAVE</a:t>
            </a:r>
            <a:r>
              <a:rPr lang="en-US" sz="2100" b="0" i="0" u="none" strike="noStrike" baseline="0" smtClean="0">
                <a:solidFill>
                  <a:srgbClr val="000000"/>
                </a:solidFill>
                <a:latin typeface="Segoe"/>
                <a:ea typeface="ＭＳ ゴシック"/>
              </a:rPr>
              <a:t> the document as </a:t>
            </a:r>
            <a:r>
              <a:rPr lang="en-US" sz="2100" b="1" i="1" u="none" strike="noStrike" baseline="0" smtClean="0">
                <a:solidFill>
                  <a:srgbClr val="000000"/>
                </a:solidFill>
                <a:latin typeface="Segoe"/>
                <a:ea typeface="ＭＳ ゴシック"/>
              </a:rPr>
              <a:t>Clients Table Final</a:t>
            </a:r>
            <a:r>
              <a:rPr lang="en-US" sz="2100" b="0" i="0" u="none" strike="noStrike" baseline="0" smtClean="0">
                <a:solidFill>
                  <a:srgbClr val="000000"/>
                </a:solidFill>
                <a:latin typeface="Segoe"/>
                <a:ea typeface="ＭＳ ゴシック"/>
              </a:rPr>
              <a:t> in the lesson folder on your flash drive, and then </a:t>
            </a:r>
            <a:r>
              <a:rPr lang="en-US" sz="2100" b="1" i="0" u="none" strike="noStrike" baseline="0" smtClean="0">
                <a:solidFill>
                  <a:srgbClr val="000000"/>
                </a:solidFill>
                <a:latin typeface="Segoe"/>
                <a:ea typeface="ＭＳ ゴシック"/>
              </a:rPr>
              <a:t>CLOSE</a:t>
            </a:r>
            <a:r>
              <a:rPr lang="en-US" sz="2100" b="0" i="0" u="none" strike="noStrike" baseline="0" smtClean="0">
                <a:solidFill>
                  <a:srgbClr val="000000"/>
                </a:solidFill>
                <a:latin typeface="Segoe"/>
                <a:ea typeface="ＭＳ ゴシック"/>
              </a:rPr>
              <a:t> the file.</a:t>
            </a:r>
          </a:p>
          <a:p>
            <a:pPr lvl="0" rtl="0"/>
            <a:r>
              <a:rPr lang="en-US" sz="2100" b="1" i="0" u="none" strike="noStrike" baseline="0" smtClean="0">
                <a:latin typeface="Segoe"/>
                <a:ea typeface="ＭＳ ゴシック"/>
              </a:rPr>
              <a:t>PAUSE. LEAVE</a:t>
            </a:r>
            <a:r>
              <a:rPr lang="en-US" sz="2100" b="0" i="0" u="none" strike="noStrike" baseline="0" smtClean="0">
                <a:latin typeface="Segoe"/>
                <a:ea typeface="ＭＳ ゴシック"/>
              </a:rPr>
              <a:t> Word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spTree>
    <p:extLst>
      <p:ext uri="{BB962C8B-B14F-4D97-AF65-F5344CB8AC3E}">
        <p14:creationId xmlns:p14="http://schemas.microsoft.com/office/powerpoint/2010/main" val="732945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Convert Text to Table</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OPEN</a:t>
            </a:r>
            <a:r>
              <a:rPr lang="en-US" sz="2100" b="0" i="0" u="none" strike="noStrike" baseline="0" smtClean="0">
                <a:latin typeface="Segoe"/>
                <a:ea typeface="ＭＳ ゴシック"/>
              </a:rPr>
              <a:t> the </a:t>
            </a:r>
            <a:r>
              <a:rPr lang="en-US" sz="2100" b="1" i="1" u="none" strike="noStrike" baseline="0" smtClean="0">
                <a:latin typeface="Segoe"/>
                <a:ea typeface="ＭＳ ゴシック"/>
              </a:rPr>
              <a:t>Part Numbers</a:t>
            </a:r>
            <a:r>
              <a:rPr lang="en-US" sz="2100" b="0" i="0" u="none" strike="noStrike" baseline="0" smtClean="0">
                <a:latin typeface="Segoe"/>
                <a:ea typeface="ＭＳ ゴシック"/>
              </a:rPr>
              <a:t> document in your lesson folder.</a:t>
            </a:r>
          </a:p>
          <a:p>
            <a:pPr lvl="1" rtl="0"/>
            <a:r>
              <a:rPr lang="en-US" sz="2100" b="0" i="0" u="none" strike="noStrike" baseline="0" smtClean="0">
                <a:solidFill>
                  <a:srgbClr val="000000"/>
                </a:solidFill>
                <a:latin typeface="Segoe"/>
                <a:ea typeface="ＭＳ ゴシック"/>
              </a:rPr>
              <a:t>Select the whole document.</a:t>
            </a:r>
          </a:p>
          <a:p>
            <a:pPr lvl="1" rtl="0"/>
            <a:r>
              <a:rPr lang="en-US" sz="2100" b="0" i="0" u="none" strike="noStrike" baseline="0" smtClean="0">
                <a:solidFill>
                  <a:srgbClr val="000000"/>
                </a:solidFill>
                <a:latin typeface="Segoe"/>
                <a:ea typeface="ＭＳ ゴシック"/>
              </a:rPr>
              <a:t>On the Insert tab, on the Table group,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click the </a:t>
            </a:r>
            <a:r>
              <a:rPr lang="en-US" sz="2100" b="1" i="0" u="none" strike="noStrike" baseline="0" smtClean="0">
                <a:solidFill>
                  <a:srgbClr val="000000"/>
                </a:solidFill>
                <a:latin typeface="Segoe"/>
                <a:ea typeface="ＭＳ ゴシック"/>
              </a:rPr>
              <a:t>Table</a:t>
            </a:r>
            <a:r>
              <a:rPr lang="en-US" sz="2100" b="0" i="0" u="none" strike="noStrike" baseline="0" smtClean="0">
                <a:solidFill>
                  <a:srgbClr val="000000"/>
                </a:solidFill>
                <a:latin typeface="Segoe"/>
                <a:ea typeface="ＭＳ ゴシック"/>
              </a:rPr>
              <a:t> button. The Table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menu appears.</a:t>
            </a:r>
          </a:p>
          <a:p>
            <a:pPr lvl="1" rtl="0"/>
            <a:r>
              <a:rPr lang="en-US" sz="2100" b="0" i="0" u="none" strike="noStrike" baseline="0" smtClean="0">
                <a:solidFill>
                  <a:srgbClr val="000000"/>
                </a:solidFill>
                <a:latin typeface="Segoe"/>
                <a:ea typeface="ＭＳ ゴシック"/>
              </a:rPr>
              <a:t>Click </a:t>
            </a:r>
            <a:r>
              <a:rPr lang="en-US" sz="2100" b="1" i="0" u="none" strike="noStrike" baseline="0" smtClean="0">
                <a:solidFill>
                  <a:srgbClr val="000000"/>
                </a:solidFill>
                <a:latin typeface="Segoe"/>
                <a:ea typeface="ＭＳ ゴシック"/>
              </a:rPr>
              <a:t>Convert Text to Table</a:t>
            </a:r>
            <a:r>
              <a:rPr lang="en-US" sz="2100" b="0" i="0" u="none" strike="noStrike" baseline="0" smtClean="0">
                <a:solidFill>
                  <a:srgbClr val="000000"/>
                </a:solidFill>
                <a:latin typeface="Segoe"/>
                <a:ea typeface="ＭＳ ゴシック"/>
              </a:rPr>
              <a:t>. The </a:t>
            </a:r>
            <a:br>
              <a:rPr lang="en-US" sz="2100" b="0" i="0" u="none" strike="noStrike" baseline="0" smtClean="0">
                <a:solidFill>
                  <a:srgbClr val="000000"/>
                </a:solidFill>
                <a:latin typeface="Segoe"/>
                <a:ea typeface="ＭＳ ゴシック"/>
              </a:rPr>
            </a:br>
            <a:r>
              <a:rPr lang="en-US" sz="2100" b="0" i="1" u="none" strike="noStrike" baseline="0" smtClean="0">
                <a:solidFill>
                  <a:srgbClr val="000000"/>
                </a:solidFill>
                <a:latin typeface="Segoe"/>
                <a:ea typeface="ＭＳ ゴシック"/>
              </a:rPr>
              <a:t>Convert Text to Table</a:t>
            </a:r>
            <a:r>
              <a:rPr lang="en-US" sz="2100" b="0" i="0" u="none" strike="noStrike" baseline="0" smtClean="0">
                <a:solidFill>
                  <a:srgbClr val="000000"/>
                </a:solidFill>
                <a:latin typeface="Segoe"/>
                <a:ea typeface="ＭＳ ゴシック"/>
              </a:rPr>
              <a:t> dialog box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opens. Word recognizes the number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of columns and rows and places the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number 10 in the Number of rows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box—notice that it is shaded gray,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making it unavailable to change (above). Keep the default settings.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pic>
        <p:nvPicPr>
          <p:cNvPr id="7" name="Picture 6" descr="06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905000"/>
            <a:ext cx="2647729" cy="3231545"/>
          </a:xfrm>
          <a:prstGeom prst="rect">
            <a:avLst/>
          </a:prstGeom>
        </p:spPr>
      </p:pic>
    </p:spTree>
    <p:extLst>
      <p:ext uri="{BB962C8B-B14F-4D97-AF65-F5344CB8AC3E}">
        <p14:creationId xmlns:p14="http://schemas.microsoft.com/office/powerpoint/2010/main" val="4097872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Convert Text to Table</a:t>
            </a:r>
          </a:p>
        </p:txBody>
      </p:sp>
      <p:sp>
        <p:nvSpPr>
          <p:cNvPr id="3" name="Text Placeholder 2"/>
          <p:cNvSpPr>
            <a:spLocks noGrp="1"/>
          </p:cNvSpPr>
          <p:nvPr>
            <p:ph type="body" idx="1"/>
          </p:nvPr>
        </p:nvSpPr>
        <p:spPr/>
        <p:txBody>
          <a:bodyPr/>
          <a:lstStyle/>
          <a:p>
            <a:pPr lvl="1" rtl="0">
              <a:buFont typeface="+mj-lt"/>
              <a:buAutoNum type="arabicPeriod" startAt="4"/>
            </a:pPr>
            <a:r>
              <a:rPr lang="en-US" sz="2100" b="0" i="0" u="none" strike="noStrike" baseline="0" smtClean="0">
                <a:solidFill>
                  <a:srgbClr val="000000"/>
                </a:solidFill>
                <a:latin typeface="Segoe"/>
                <a:ea typeface="ＭＳ ゴシック"/>
              </a:rPr>
              <a:t>Click </a:t>
            </a:r>
            <a:r>
              <a:rPr lang="en-US" sz="2100" b="1" i="0" u="none" strike="noStrike" baseline="0" smtClean="0">
                <a:solidFill>
                  <a:srgbClr val="000000"/>
                </a:solidFill>
                <a:latin typeface="Segoe"/>
                <a:ea typeface="ＭＳ ゴシック"/>
              </a:rPr>
              <a:t>OK</a:t>
            </a:r>
            <a:r>
              <a:rPr lang="en-US" sz="2100" b="0" i="0" u="none" strike="noStrike" baseline="0" smtClean="0">
                <a:solidFill>
                  <a:srgbClr val="000000"/>
                </a:solidFill>
                <a:latin typeface="Segoe"/>
                <a:ea typeface="ＭＳ ゴシック"/>
              </a:rPr>
              <a:t>. The selected text was separated by paragraph marks, and by selecting the default of </a:t>
            </a:r>
            <a:r>
              <a:rPr lang="en-US" sz="2100" b="1" i="0" u="none" strike="noStrike" baseline="0" smtClean="0">
                <a:solidFill>
                  <a:srgbClr val="000000"/>
                </a:solidFill>
                <a:latin typeface="Segoe"/>
                <a:ea typeface="ＭＳ ゴシック"/>
              </a:rPr>
              <a:t>one column</a:t>
            </a:r>
            <a:r>
              <a:rPr lang="en-US" sz="2100" b="0" i="0" u="none" strike="noStrike" baseline="0" smtClean="0">
                <a:solidFill>
                  <a:srgbClr val="000000"/>
                </a:solidFill>
                <a:latin typeface="Segoe"/>
                <a:ea typeface="ＭＳ ゴシック"/>
              </a:rPr>
              <a:t>, Word converts the text to a table as shown below. The Table Tools automatically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pic>
        <p:nvPicPr>
          <p:cNvPr id="7" name="Picture 6" descr="06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048000"/>
            <a:ext cx="6383867" cy="2905516"/>
          </a:xfrm>
          <a:prstGeom prst="rect">
            <a:avLst/>
          </a:prstGeom>
        </p:spPr>
      </p:pic>
    </p:spTree>
    <p:extLst>
      <p:ext uri="{BB962C8B-B14F-4D97-AF65-F5344CB8AC3E}">
        <p14:creationId xmlns:p14="http://schemas.microsoft.com/office/powerpoint/2010/main" val="1844717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Convert Text to Table</a:t>
            </a:r>
            <a:endParaRPr lang="en-US"/>
          </a:p>
        </p:txBody>
      </p:sp>
      <p:sp>
        <p:nvSpPr>
          <p:cNvPr id="3" name="Content Placeholder 2"/>
          <p:cNvSpPr>
            <a:spLocks noGrp="1"/>
          </p:cNvSpPr>
          <p:nvPr>
            <p:ph idx="1"/>
          </p:nvPr>
        </p:nvSpPr>
        <p:spPr/>
        <p:txBody>
          <a:bodyPr/>
          <a:lstStyle/>
          <a:p>
            <a:pPr lvl="1">
              <a:buFont typeface="+mj-lt"/>
              <a:buAutoNum type="arabicPeriod" startAt="5"/>
            </a:pPr>
            <a:r>
              <a:rPr lang="en-US" sz="2100">
                <a:solidFill>
                  <a:srgbClr val="000000"/>
                </a:solidFill>
                <a:latin typeface="Segoe"/>
                <a:ea typeface="ＭＳ ゴシック"/>
              </a:rPr>
              <a:t>In the Table group, select the </a:t>
            </a:r>
            <a:r>
              <a:rPr lang="en-US" sz="2100" b="1">
                <a:solidFill>
                  <a:srgbClr val="000000"/>
                </a:solidFill>
                <a:latin typeface="Segoe"/>
                <a:ea typeface="ＭＳ ゴシック"/>
              </a:rPr>
              <a:t>Table</a:t>
            </a:r>
            <a:r>
              <a:rPr lang="en-US" sz="2100">
                <a:solidFill>
                  <a:srgbClr val="000000"/>
                </a:solidFill>
                <a:latin typeface="Segoe"/>
                <a:ea typeface="ＭＳ ゴシック"/>
              </a:rPr>
              <a:t>. Then in the Cell Size group, click the </a:t>
            </a:r>
            <a:r>
              <a:rPr lang="en-US" sz="2100" b="1">
                <a:solidFill>
                  <a:srgbClr val="000000"/>
                </a:solidFill>
                <a:latin typeface="Segoe"/>
                <a:ea typeface="ＭＳ ゴシック"/>
              </a:rPr>
              <a:t>AutoFit</a:t>
            </a:r>
            <a:r>
              <a:rPr lang="en-US" sz="2100">
                <a:solidFill>
                  <a:srgbClr val="000000"/>
                </a:solidFill>
                <a:latin typeface="Segoe"/>
                <a:ea typeface="ＭＳ ゴシック"/>
              </a:rPr>
              <a:t> button and select </a:t>
            </a:r>
            <a:r>
              <a:rPr lang="en-US" sz="2100" b="1">
                <a:solidFill>
                  <a:srgbClr val="000000"/>
                </a:solidFill>
                <a:latin typeface="Segoe"/>
                <a:ea typeface="ＭＳ ゴシック"/>
              </a:rPr>
              <a:t>AutoFit Contents</a:t>
            </a:r>
            <a:r>
              <a:rPr lang="en-US" sz="2100">
                <a:solidFill>
                  <a:srgbClr val="000000"/>
                </a:solidFill>
                <a:latin typeface="Times New Roman"/>
                <a:ea typeface="ＭＳ ゴシック"/>
              </a:rPr>
              <a:t>.</a:t>
            </a:r>
          </a:p>
          <a:p>
            <a:pPr lvl="1">
              <a:buFont typeface="+mj-lt"/>
              <a:buAutoNum type="arabicPeriod" startAt="6"/>
            </a:pPr>
            <a:r>
              <a:rPr lang="en-US" sz="2100">
                <a:solidFill>
                  <a:srgbClr val="000000"/>
                </a:solidFill>
                <a:latin typeface="Segoe"/>
                <a:ea typeface="ＭＳ ゴシック"/>
              </a:rPr>
              <a:t>On the Layout tab, click the </a:t>
            </a:r>
            <a:r>
              <a:rPr lang="en-US" sz="2100" b="1">
                <a:solidFill>
                  <a:srgbClr val="000000"/>
                </a:solidFill>
                <a:latin typeface="Segoe"/>
                <a:ea typeface="ＭＳ ゴシック"/>
              </a:rPr>
              <a:t>Properties</a:t>
            </a:r>
            <a:r>
              <a:rPr lang="en-US" sz="2100">
                <a:solidFill>
                  <a:srgbClr val="000000"/>
                </a:solidFill>
                <a:latin typeface="Segoe"/>
                <a:ea typeface="ＭＳ ゴシック"/>
              </a:rPr>
              <a:t> button in the Table group, and then select the </a:t>
            </a:r>
            <a:r>
              <a:rPr lang="en-US" sz="2100" b="1">
                <a:solidFill>
                  <a:srgbClr val="000000"/>
                </a:solidFill>
                <a:latin typeface="Segoe"/>
                <a:ea typeface="ＭＳ ゴシック"/>
              </a:rPr>
              <a:t>Table</a:t>
            </a:r>
            <a:r>
              <a:rPr lang="en-US" sz="2100">
                <a:solidFill>
                  <a:srgbClr val="000000"/>
                </a:solidFill>
                <a:latin typeface="Segoe"/>
                <a:ea typeface="ＭＳ ゴシック"/>
              </a:rPr>
              <a:t> tab. Center the table.</a:t>
            </a:r>
          </a:p>
          <a:p>
            <a:pPr lvl="1">
              <a:buAutoNum type="arabicPeriod" startAt="6"/>
            </a:pPr>
            <a:r>
              <a:rPr lang="en-US" sz="2100">
                <a:solidFill>
                  <a:srgbClr val="000000"/>
                </a:solidFill>
                <a:latin typeface="Segoe"/>
                <a:ea typeface="ＭＳ ゴシック"/>
              </a:rPr>
              <a:t> </a:t>
            </a:r>
            <a:r>
              <a:rPr lang="en-US" sz="2100" b="1">
                <a:solidFill>
                  <a:srgbClr val="000000"/>
                </a:solidFill>
                <a:latin typeface="Segoe"/>
                <a:ea typeface="ＭＳ ゴシック"/>
              </a:rPr>
              <a:t>SAVE</a:t>
            </a:r>
            <a:r>
              <a:rPr lang="en-US" sz="2100">
                <a:solidFill>
                  <a:srgbClr val="000000"/>
                </a:solidFill>
                <a:latin typeface="Segoe"/>
                <a:ea typeface="ＭＳ ゴシック"/>
              </a:rPr>
              <a:t> the document as </a:t>
            </a:r>
            <a:r>
              <a:rPr lang="en-US" sz="2100" b="1" i="1">
                <a:solidFill>
                  <a:srgbClr val="000000"/>
                </a:solidFill>
                <a:latin typeface="Segoe"/>
                <a:ea typeface="ＭＳ ゴシック"/>
              </a:rPr>
              <a:t>Part Numbers Table</a:t>
            </a:r>
            <a:r>
              <a:rPr lang="en-US" sz="2100">
                <a:solidFill>
                  <a:srgbClr val="000000"/>
                </a:solidFill>
                <a:latin typeface="Segoe"/>
                <a:ea typeface="ＭＳ ゴシック"/>
              </a:rPr>
              <a:t> in the lesson folder on your flash drive.</a:t>
            </a:r>
          </a:p>
          <a:p>
            <a:pPr lvl="0"/>
            <a:r>
              <a:rPr lang="en-US" sz="2100" b="1">
                <a:latin typeface="Segoe"/>
                <a:ea typeface="ＭＳ ゴシック"/>
              </a:rPr>
              <a:t>PAUSE. LEAVE</a:t>
            </a:r>
            <a:r>
              <a:rPr lang="en-US" sz="2100">
                <a:latin typeface="Segoe"/>
                <a:ea typeface="ＭＳ ゴシック"/>
              </a:rPr>
              <a:t> the document open to use in the next exercise.</a:t>
            </a:r>
          </a:p>
          <a:p>
            <a:pPr lvl="1">
              <a:buAutoNum type="arabicPeriod" startAt="4"/>
            </a:pPr>
            <a:endParaRPr lang="en-US" sz="2100">
              <a:solidFill>
                <a:srgbClr val="000000"/>
              </a:solidFill>
              <a:latin typeface="Times New Roman"/>
              <a:ea typeface="ＭＳ ゴシック"/>
            </a:endParaRP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55</a:t>
            </a:fld>
            <a:endParaRPr lang="en-US" dirty="0"/>
          </a:p>
        </p:txBody>
      </p:sp>
    </p:spTree>
    <p:extLst>
      <p:ext uri="{BB962C8B-B14F-4D97-AF65-F5344CB8AC3E}">
        <p14:creationId xmlns:p14="http://schemas.microsoft.com/office/powerpoint/2010/main" val="1535749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Convert Table to Text</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USE</a:t>
            </a:r>
            <a:r>
              <a:rPr lang="en-US" sz="2100" b="0" i="0" u="none" strike="noStrike" baseline="0" smtClean="0">
                <a:latin typeface="Segoe"/>
                <a:ea typeface="ＭＳ ゴシック"/>
              </a:rPr>
              <a:t> the document that is open from the previous exercise.</a:t>
            </a:r>
          </a:p>
          <a:p>
            <a:pPr lvl="1" rtl="0"/>
            <a:r>
              <a:rPr lang="en-US" sz="2100" b="0" i="0" u="none" strike="noStrike" baseline="0" smtClean="0">
                <a:solidFill>
                  <a:srgbClr val="000000"/>
                </a:solidFill>
                <a:latin typeface="Segoe"/>
                <a:ea typeface="ＭＳ ゴシック"/>
              </a:rPr>
              <a:t>Position the insertion point anywhere in the table and click the </a:t>
            </a:r>
            <a:r>
              <a:rPr lang="en-US" sz="2100" b="1" i="0" u="none" strike="noStrike" baseline="0" smtClean="0">
                <a:solidFill>
                  <a:srgbClr val="000000"/>
                </a:solidFill>
                <a:latin typeface="Segoe"/>
                <a:ea typeface="ＭＳ ゴシック"/>
              </a:rPr>
              <a:t>Layout</a:t>
            </a:r>
            <a:r>
              <a:rPr lang="en-US" sz="2100" b="0" i="0" u="none" strike="noStrike" baseline="0" smtClean="0">
                <a:solidFill>
                  <a:srgbClr val="000000"/>
                </a:solidFill>
                <a:latin typeface="Segoe"/>
                <a:ea typeface="ＭＳ ゴシック"/>
              </a:rPr>
              <a:t> tab.</a:t>
            </a:r>
          </a:p>
          <a:p>
            <a:pPr lvl="1" rtl="0"/>
            <a:r>
              <a:rPr lang="en-US" sz="2100" b="0" i="0" u="none" strike="noStrike" baseline="0" smtClean="0">
                <a:solidFill>
                  <a:srgbClr val="000000"/>
                </a:solidFill>
                <a:latin typeface="Segoe"/>
                <a:ea typeface="ＭＳ ゴシック"/>
              </a:rPr>
              <a:t>In the Table group, click the </a:t>
            </a:r>
            <a:r>
              <a:rPr lang="en-US" sz="2100" b="1" i="0" u="none" strike="noStrike" baseline="0" smtClean="0">
                <a:solidFill>
                  <a:srgbClr val="000000"/>
                </a:solidFill>
                <a:latin typeface="Segoe"/>
                <a:ea typeface="ＭＳ ゴシック"/>
              </a:rPr>
              <a:t>Select</a:t>
            </a:r>
            <a:r>
              <a:rPr lang="en-US" sz="2100" b="0" i="0" u="none" strike="noStrike" baseline="0" smtClean="0">
                <a:solidFill>
                  <a:srgbClr val="000000"/>
                </a:solidFill>
                <a:latin typeface="Segoe"/>
                <a:ea typeface="ＭＳ ゴシック"/>
              </a:rPr>
              <a:t>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button, and then click </a:t>
            </a:r>
            <a:r>
              <a:rPr lang="en-US" sz="2100" b="1" i="0" u="none" strike="noStrike" baseline="0" smtClean="0">
                <a:solidFill>
                  <a:srgbClr val="000000"/>
                </a:solidFill>
                <a:latin typeface="Segoe"/>
                <a:ea typeface="ＭＳ ゴシック"/>
              </a:rPr>
              <a:t>Select Table</a:t>
            </a:r>
            <a:r>
              <a:rPr lang="en-US" sz="2100" b="0" i="0" u="none" strike="noStrike" baseline="0" smtClean="0">
                <a:solidFill>
                  <a:srgbClr val="000000"/>
                </a:solidFill>
                <a:latin typeface="Segoe"/>
                <a:ea typeface="ＭＳ ゴシック"/>
              </a:rPr>
              <a:t> </a:t>
            </a:r>
            <a:br>
              <a:rPr lang="en-US" sz="2100" b="0" i="0" u="none" strike="noStrike" baseline="0" smtClean="0">
                <a:solidFill>
                  <a:srgbClr val="000000"/>
                </a:solidFill>
                <a:latin typeface="Segoe"/>
                <a:ea typeface="ＭＳ ゴシック"/>
              </a:rPr>
            </a:br>
            <a:r>
              <a:rPr lang="en-US" sz="2100" b="0" i="0" u="none" strike="noStrike" baseline="0" smtClean="0">
                <a:solidFill>
                  <a:srgbClr val="000000"/>
                </a:solidFill>
                <a:latin typeface="Segoe"/>
                <a:ea typeface="ＭＳ ゴシック"/>
              </a:rPr>
              <a:t>to select the entire table.</a:t>
            </a:r>
          </a:p>
          <a:p>
            <a:pPr lvl="1"/>
            <a:r>
              <a:rPr lang="en-US" sz="2100">
                <a:solidFill>
                  <a:srgbClr val="000000"/>
                </a:solidFill>
                <a:latin typeface="Segoe"/>
                <a:ea typeface="ＭＳ ゴシック"/>
              </a:rPr>
              <a:t>In the Data group, click </a:t>
            </a:r>
            <a:r>
              <a:rPr lang="en-US" sz="2100" b="1">
                <a:solidFill>
                  <a:srgbClr val="000000"/>
                </a:solidFill>
                <a:latin typeface="Segoe"/>
                <a:ea typeface="ＭＳ ゴシック"/>
              </a:rPr>
              <a:t>Convert to </a:t>
            </a:r>
            <a:br>
              <a:rPr lang="en-US" sz="2100" b="1">
                <a:solidFill>
                  <a:srgbClr val="000000"/>
                </a:solidFill>
                <a:latin typeface="Segoe"/>
                <a:ea typeface="ＭＳ ゴシック"/>
              </a:rPr>
            </a:br>
            <a:r>
              <a:rPr lang="en-US" sz="2100" b="1">
                <a:solidFill>
                  <a:srgbClr val="000000"/>
                </a:solidFill>
                <a:latin typeface="Segoe"/>
                <a:ea typeface="ＭＳ ゴシック"/>
              </a:rPr>
              <a:t>Text</a:t>
            </a:r>
            <a:r>
              <a:rPr lang="en-US" sz="2100">
                <a:solidFill>
                  <a:srgbClr val="000000"/>
                </a:solidFill>
                <a:latin typeface="Segoe"/>
                <a:ea typeface="ＭＳ ゴシック"/>
              </a:rPr>
              <a:t>. The </a:t>
            </a:r>
            <a:r>
              <a:rPr lang="en-US" sz="2100" i="1">
                <a:solidFill>
                  <a:srgbClr val="000000"/>
                </a:solidFill>
                <a:latin typeface="Segoe"/>
                <a:ea typeface="ＭＳ ゴシック"/>
              </a:rPr>
              <a:t>Convert Table to Text</a:t>
            </a:r>
            <a:r>
              <a:rPr lang="en-US" sz="2100">
                <a:solidFill>
                  <a:srgbClr val="000000"/>
                </a:solidFill>
                <a:latin typeface="Segoe"/>
                <a:ea typeface="ＭＳ ゴシック"/>
              </a:rPr>
              <a:t> </a:t>
            </a:r>
            <a:br>
              <a:rPr lang="en-US" sz="2100">
                <a:solidFill>
                  <a:srgbClr val="000000"/>
                </a:solidFill>
                <a:latin typeface="Segoe"/>
                <a:ea typeface="ＭＳ ゴシック"/>
              </a:rPr>
            </a:br>
            <a:r>
              <a:rPr lang="en-US" sz="2100">
                <a:solidFill>
                  <a:srgbClr val="000000"/>
                </a:solidFill>
                <a:latin typeface="Segoe"/>
                <a:ea typeface="ＭＳ ゴシック"/>
              </a:rPr>
              <a:t>dialog box opens. The default setting </a:t>
            </a:r>
            <a:br>
              <a:rPr lang="en-US" sz="2100">
                <a:solidFill>
                  <a:srgbClr val="000000"/>
                </a:solidFill>
                <a:latin typeface="Segoe"/>
                <a:ea typeface="ＭＳ ゴシック"/>
              </a:rPr>
            </a:br>
            <a:r>
              <a:rPr lang="en-US" sz="2100">
                <a:solidFill>
                  <a:srgbClr val="000000"/>
                </a:solidFill>
                <a:latin typeface="Segoe"/>
                <a:ea typeface="ＭＳ ゴシック"/>
              </a:rPr>
              <a:t>in the </a:t>
            </a:r>
            <a:r>
              <a:rPr lang="en-US" sz="2100" i="1">
                <a:solidFill>
                  <a:srgbClr val="000000"/>
                </a:solidFill>
                <a:latin typeface="Segoe"/>
                <a:ea typeface="ＭＳ ゴシック"/>
              </a:rPr>
              <a:t>Convert Table to Text</a:t>
            </a:r>
            <a:r>
              <a:rPr lang="en-US" sz="2100">
                <a:solidFill>
                  <a:srgbClr val="000000"/>
                </a:solidFill>
                <a:latin typeface="Segoe"/>
                <a:ea typeface="ＭＳ ゴシック"/>
              </a:rPr>
              <a:t> dialog </a:t>
            </a:r>
            <a:br>
              <a:rPr lang="en-US" sz="2100">
                <a:solidFill>
                  <a:srgbClr val="000000"/>
                </a:solidFill>
                <a:latin typeface="Segoe"/>
                <a:ea typeface="ＭＳ ゴシック"/>
              </a:rPr>
            </a:br>
            <a:r>
              <a:rPr lang="en-US" sz="2100">
                <a:solidFill>
                  <a:srgbClr val="000000"/>
                </a:solidFill>
                <a:latin typeface="Segoe"/>
                <a:ea typeface="ＭＳ ゴシック"/>
              </a:rPr>
              <a:t>box is Paragraph marks. A table can be converted to text and separated by paragraph marks, tabs, commas, and other characters (above).</a:t>
            </a:r>
          </a:p>
          <a:p>
            <a:pPr lvl="1" rtl="0"/>
            <a:endParaRPr lang="en-US" sz="2100"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pic>
        <p:nvPicPr>
          <p:cNvPr id="7" name="Picture 6" descr="06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4600"/>
            <a:ext cx="2474384" cy="2250945"/>
          </a:xfrm>
          <a:prstGeom prst="rect">
            <a:avLst/>
          </a:prstGeom>
        </p:spPr>
      </p:pic>
    </p:spTree>
    <p:extLst>
      <p:ext uri="{BB962C8B-B14F-4D97-AF65-F5344CB8AC3E}">
        <p14:creationId xmlns:p14="http://schemas.microsoft.com/office/powerpoint/2010/main" val="36933449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Convert Table to Text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document is converted to text separated by paragraph marks.</a:t>
            </a:r>
          </a:p>
          <a:p>
            <a:pPr lvl="1" rtl="0">
              <a:buAutoNum type="arabicPeriod" startAt="4"/>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Part Numbers Text</a:t>
            </a:r>
            <a:r>
              <a:rPr lang="en-US" b="0" i="0" u="none" strike="noStrike" baseline="0" smtClean="0">
                <a:solidFill>
                  <a:srgbClr val="000000"/>
                </a:solidFill>
                <a:latin typeface="Segoe"/>
                <a:ea typeface="ＭＳ ゴシック"/>
              </a:rPr>
              <a:t> in the lesson folder on your flash drive, and then</a:t>
            </a:r>
            <a:r>
              <a:rPr lang="en-US" b="1" i="0" u="none" strike="noStrike" baseline="0" smtClean="0">
                <a:solidFill>
                  <a:srgbClr val="000000"/>
                </a:solidFill>
                <a:latin typeface="Segoe"/>
                <a:ea typeface="ＭＳ ゴシック"/>
              </a:rPr>
              <a:t> CLOSE</a:t>
            </a:r>
            <a:r>
              <a:rPr lang="en-US" b="0" i="0" u="none" strike="noStrike" baseline="0" smtClean="0">
                <a:solidFill>
                  <a:srgbClr val="000000"/>
                </a:solidFill>
                <a:latin typeface="Segoe"/>
                <a:ea typeface="ＭＳ ゴシック"/>
              </a:rPr>
              <a:t> the file.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spTree>
    <p:extLst>
      <p:ext uri="{BB962C8B-B14F-4D97-AF65-F5344CB8AC3E}">
        <p14:creationId xmlns:p14="http://schemas.microsoft.com/office/powerpoint/2010/main" val="2097966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Delete a Column or Row</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OPEN</a:t>
            </a:r>
            <a:r>
              <a:rPr lang="en-US" b="0" i="0" u="none" strike="noStrike" baseline="0" smtClean="0">
                <a:latin typeface="Segoe"/>
                <a:ea typeface="ＭＳ ゴシック"/>
              </a:rPr>
              <a:t> the </a:t>
            </a:r>
            <a:r>
              <a:rPr lang="en-US" b="1" i="1" u="none" strike="noStrike" baseline="0" smtClean="0">
                <a:latin typeface="Segoe"/>
                <a:ea typeface="ＭＳ ゴシック"/>
              </a:rPr>
              <a:t>Part Numbers Table</a:t>
            </a:r>
            <a:r>
              <a:rPr lang="en-US" b="0" i="0" u="none" strike="noStrike" baseline="0" smtClean="0">
                <a:latin typeface="Segoe"/>
                <a:ea typeface="ＭＳ ゴシック"/>
              </a:rPr>
              <a:t> documents in your lesson folder.</a:t>
            </a:r>
          </a:p>
          <a:p>
            <a:pPr lvl="1" rtl="0"/>
            <a:r>
              <a:rPr lang="en-US" b="0" i="0" u="none" strike="noStrike" baseline="0" smtClean="0">
                <a:solidFill>
                  <a:srgbClr val="000000"/>
                </a:solidFill>
                <a:latin typeface="Segoe"/>
                <a:ea typeface="ＭＳ ゴシック"/>
              </a:rPr>
              <a:t>Place the insertion point on the fourth row.</a:t>
            </a:r>
          </a:p>
          <a:p>
            <a:pPr lvl="1"/>
            <a:r>
              <a:rPr lang="en-US" b="0" i="0" u="none" strike="noStrike" baseline="0" smtClean="0">
                <a:solidFill>
                  <a:srgbClr val="000000"/>
                </a:solidFill>
                <a:latin typeface="Segoe"/>
                <a:ea typeface="ＭＳ ゴシック"/>
              </a:rPr>
              <a:t>On the Layout tab, in the Rows &amp; Columns group, click the </a:t>
            </a:r>
            <a:r>
              <a:rPr lang="en-US" b="1" i="0" u="none" strike="noStrike" baseline="0" smtClean="0">
                <a:solidFill>
                  <a:srgbClr val="000000"/>
                </a:solidFill>
                <a:latin typeface="Segoe"/>
                <a:ea typeface="ＭＳ ゴシック"/>
              </a:rPr>
              <a:t>Insert Above</a:t>
            </a:r>
            <a:r>
              <a:rPr lang="en-US" b="1" i="0" u="none" strike="noStrike"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 button; a blank row is inserted above the fourth row.</a:t>
            </a:r>
          </a:p>
          <a:p>
            <a:pPr lvl="1"/>
            <a:r>
              <a:rPr lang="en-US">
                <a:solidFill>
                  <a:srgbClr val="000000"/>
                </a:solidFill>
                <a:latin typeface="Segoe"/>
                <a:ea typeface="ＭＳ ゴシック"/>
              </a:rPr>
              <a:t>The blank row is selected. Click the </a:t>
            </a:r>
            <a:r>
              <a:rPr lang="en-US" b="1">
                <a:solidFill>
                  <a:srgbClr val="000000"/>
                </a:solidFill>
                <a:latin typeface="Segoe"/>
                <a:ea typeface="ＭＳ ゴシック"/>
              </a:rPr>
              <a:t>Delete</a:t>
            </a:r>
            <a:r>
              <a:rPr lang="en-US">
                <a:solidFill>
                  <a:srgbClr val="000000"/>
                </a:solidFill>
                <a:latin typeface="Segoe"/>
                <a:ea typeface="ＭＳ ゴシック"/>
              </a:rPr>
              <a:t> button in the Rows &amp; Columns group; then click </a:t>
            </a:r>
            <a:r>
              <a:rPr lang="en-US" b="1">
                <a:solidFill>
                  <a:srgbClr val="000000"/>
                </a:solidFill>
                <a:latin typeface="Segoe"/>
                <a:ea typeface="ＭＳ ゴシック"/>
              </a:rPr>
              <a:t>Delete Rows</a:t>
            </a:r>
            <a:r>
              <a:rPr lang="en-US">
                <a:solidFill>
                  <a:srgbClr val="000000"/>
                </a:solidFill>
                <a:latin typeface="Segoe"/>
                <a:ea typeface="ＭＳ ゴシック"/>
              </a:rPr>
              <a:t> from the drop-down menu. The blank row is deleted.</a:t>
            </a:r>
          </a:p>
          <a:p>
            <a:pPr lvl="1"/>
            <a:r>
              <a:rPr lang="en-US">
                <a:solidFill>
                  <a:srgbClr val="000000"/>
                </a:solidFill>
                <a:latin typeface="Segoe"/>
                <a:ea typeface="ＭＳ ゴシック"/>
              </a:rPr>
              <a:t>Place your insertion point anywhere in the table, and in the Row &amp; Columns group, click </a:t>
            </a:r>
            <a:r>
              <a:rPr lang="en-US" b="1">
                <a:solidFill>
                  <a:srgbClr val="000000"/>
                </a:solidFill>
                <a:latin typeface="Segoe"/>
                <a:ea typeface="ＭＳ ゴシック"/>
              </a:rPr>
              <a:t>Insert</a:t>
            </a:r>
            <a:r>
              <a:rPr lang="en-US">
                <a:solidFill>
                  <a:srgbClr val="000000"/>
                </a:solidFill>
                <a:latin typeface="Segoe"/>
                <a:ea typeface="ＭＳ ゴシック"/>
              </a:rPr>
              <a:t> </a:t>
            </a:r>
            <a:r>
              <a:rPr lang="en-US" b="1">
                <a:solidFill>
                  <a:srgbClr val="000000"/>
                </a:solidFill>
                <a:latin typeface="Segoe"/>
                <a:ea typeface="ＭＳ ゴシック"/>
              </a:rPr>
              <a:t>Right </a:t>
            </a:r>
            <a:br>
              <a:rPr lang="en-US" b="1">
                <a:solidFill>
                  <a:srgbClr val="000000"/>
                </a:solidFill>
                <a:latin typeface="Segoe"/>
                <a:ea typeface="ＭＳ ゴシック"/>
              </a:rPr>
            </a:br>
            <a:r>
              <a:rPr lang="en-US">
                <a:solidFill>
                  <a:srgbClr val="000000"/>
                </a:solidFill>
                <a:latin typeface="Segoe"/>
                <a:ea typeface="ＭＳ ゴシック"/>
              </a:rPr>
              <a:t>button. A new column is inserted to the right.</a:t>
            </a:r>
          </a:p>
          <a:p>
            <a:pPr lvl="1"/>
            <a:endParaRPr lang="en-US">
              <a:solidFill>
                <a:srgbClr val="000000"/>
              </a:solidFill>
              <a:latin typeface="Segoe"/>
              <a:ea typeface="ＭＳ ゴシック"/>
            </a:endParaRPr>
          </a:p>
          <a:p>
            <a:pPr lvl="1" rtl="0"/>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pic>
        <p:nvPicPr>
          <p:cNvPr id="7" name="Picture 6" descr="Screen shot 2013-08-10 at 6.44.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971800"/>
            <a:ext cx="383382" cy="389467"/>
          </a:xfrm>
          <a:prstGeom prst="rect">
            <a:avLst/>
          </a:prstGeom>
        </p:spPr>
      </p:pic>
      <p:pic>
        <p:nvPicPr>
          <p:cNvPr id="8" name="Picture 7" descr="Screen shot 2013-08-10 at 7.0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5105400"/>
            <a:ext cx="457200" cy="395654"/>
          </a:xfrm>
          <a:prstGeom prst="rect">
            <a:avLst/>
          </a:prstGeom>
        </p:spPr>
      </p:pic>
    </p:spTree>
    <p:extLst>
      <p:ext uri="{BB962C8B-B14F-4D97-AF65-F5344CB8AC3E}">
        <p14:creationId xmlns:p14="http://schemas.microsoft.com/office/powerpoint/2010/main" val="7583325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Delete a Column or Row</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With the column still selected, move the insertion point to the right along the top border of the table to the plus symbol.</a:t>
            </a:r>
          </a:p>
          <a:p>
            <a:pPr lvl="1" rtl="0">
              <a:buAutoNum type="arabicPeriod" startAt="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plus</a:t>
            </a:r>
            <a:r>
              <a:rPr lang="en-US" b="0" i="0" u="none" strike="noStrike" baseline="0" smtClean="0">
                <a:solidFill>
                  <a:srgbClr val="000000"/>
                </a:solidFill>
                <a:latin typeface="Segoe"/>
                <a:ea typeface="ＭＳ ゴシック"/>
              </a:rPr>
              <a:t>      symbol to insert a new column between the two original columns. This is a </a:t>
            </a:r>
            <a:r>
              <a:rPr lang="en-US" b="0" i="1" u="none" strike="noStrike" baseline="0" smtClean="0">
                <a:solidFill>
                  <a:srgbClr val="000000"/>
                </a:solidFill>
                <a:latin typeface="Segoe"/>
                <a:ea typeface="ＭＳ ゴシック"/>
              </a:rPr>
              <a:t>new</a:t>
            </a:r>
            <a:r>
              <a:rPr lang="en-US" b="0" i="0" u="none" strike="noStrike" baseline="0" smtClean="0">
                <a:solidFill>
                  <a:srgbClr val="000000"/>
                </a:solidFill>
                <a:latin typeface="Segoe"/>
                <a:ea typeface="ＭＳ ゴシック"/>
              </a:rPr>
              <a:t> table feature for Word 2013. The plus symbol also appears if you need to insert a new row.</a:t>
            </a:r>
          </a:p>
          <a:p>
            <a:pPr lvl="1" rtl="0">
              <a:buAutoNum type="arabicPeriod" startAt="5"/>
            </a:pPr>
            <a:r>
              <a:rPr lang="en-US" b="0" i="0" u="none" strike="noStrike" baseline="0" smtClean="0">
                <a:solidFill>
                  <a:srgbClr val="000000"/>
                </a:solidFill>
                <a:latin typeface="Segoe"/>
                <a:ea typeface="ＭＳ ゴシック"/>
              </a:rPr>
              <a:t>Right-click on the selected column and click </a:t>
            </a:r>
            <a:r>
              <a:rPr lang="en-US" b="1" i="0" u="none" strike="noStrike" baseline="0" smtClean="0">
                <a:solidFill>
                  <a:srgbClr val="000000"/>
                </a:solidFill>
                <a:latin typeface="Segoe"/>
                <a:ea typeface="ＭＳ ゴシック"/>
              </a:rPr>
              <a:t>Delete Columns</a:t>
            </a:r>
            <a:r>
              <a:rPr lang="en-US" b="0" i="0" u="none" strike="noStrike" baseline="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59</a:t>
            </a:fld>
            <a:endParaRPr lang="en-US" dirty="0"/>
          </a:p>
        </p:txBody>
      </p:sp>
      <p:pic>
        <p:nvPicPr>
          <p:cNvPr id="7" name="Picture 6" descr="Screen shot 2013-08-10 at 7.05.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590800"/>
            <a:ext cx="385233" cy="355600"/>
          </a:xfrm>
          <a:prstGeom prst="rect">
            <a:avLst/>
          </a:prstGeom>
        </p:spPr>
      </p:pic>
    </p:spTree>
    <p:extLst>
      <p:ext uri="{BB962C8B-B14F-4D97-AF65-F5344CB8AC3E}">
        <p14:creationId xmlns:p14="http://schemas.microsoft.com/office/powerpoint/2010/main" val="164806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Insert Table Dialog Box</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In the Number of rows box, click the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up arrow until </a:t>
            </a:r>
            <a:r>
              <a:rPr lang="en-US" b="1" i="0" u="none" strike="noStrike" baseline="0" smtClean="0">
                <a:solidFill>
                  <a:srgbClr val="000000"/>
                </a:solidFill>
                <a:latin typeface="Segoe"/>
                <a:ea typeface="ＭＳ ゴシック"/>
              </a:rPr>
              <a:t>3</a:t>
            </a:r>
            <a:r>
              <a:rPr lang="en-US" b="0" i="0" u="none" strike="noStrike" baseline="0" smtClean="0">
                <a:solidFill>
                  <a:srgbClr val="000000"/>
                </a:solidFill>
                <a:latin typeface="Segoe"/>
                <a:ea typeface="ＭＳ ゴシック"/>
              </a:rPr>
              <a:t> is displayed, as shown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at right. The AutoFit behavior is shown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in the dialog box and is discussed later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in the lesson.</a:t>
            </a:r>
          </a:p>
          <a:p>
            <a:pPr lvl="1" rtl="0">
              <a:buAutoNum type="arabicPeriod" startAt="4"/>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to insert the table. You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inserted a new table with 9 columns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and 3 rows.</a:t>
            </a:r>
          </a:p>
          <a:p>
            <a:pPr lvl="1" rtl="0">
              <a:buAutoNum type="arabicPeriod" startAt="4"/>
            </a:pPr>
            <a:r>
              <a:rPr lang="en-US" b="0" i="0" u="none" strike="noStrike" baseline="0" smtClean="0">
                <a:solidFill>
                  <a:srgbClr val="000000"/>
                </a:solidFill>
                <a:latin typeface="Segoe"/>
                <a:ea typeface="ＭＳ ゴシック"/>
              </a:rPr>
              <a:t>Click below the table and press </a:t>
            </a:r>
            <a:r>
              <a:rPr lang="en-US" b="1" i="0" u="none" strike="noStrike" baseline="0" smtClean="0">
                <a:solidFill>
                  <a:srgbClr val="000000"/>
                </a:solidFill>
                <a:latin typeface="Segoe"/>
                <a:ea typeface="ＭＳ ゴシック"/>
              </a:rPr>
              <a:t>Enter</a:t>
            </a:r>
            <a:r>
              <a:rPr lang="en-US" b="0" i="0" u="none" strike="noStrike" baseline="0" smtClean="0">
                <a:solidFill>
                  <a:srgbClr val="000000"/>
                </a:solidFill>
                <a:latin typeface="Segoe"/>
                <a:ea typeface="ＭＳ ゴシック"/>
              </a:rPr>
              <a:t> twice to insert blank lines.</a:t>
            </a:r>
          </a:p>
          <a:p>
            <a:pPr lvl="1" rtl="0">
              <a:buAutoNum type="arabicPeriod" startAt="4"/>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6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524000"/>
            <a:ext cx="1997544" cy="2266950"/>
          </a:xfrm>
          <a:prstGeom prst="rect">
            <a:avLst/>
          </a:prstGeom>
        </p:spPr>
      </p:pic>
    </p:spTree>
    <p:extLst>
      <p:ext uri="{BB962C8B-B14F-4D97-AF65-F5344CB8AC3E}">
        <p14:creationId xmlns:p14="http://schemas.microsoft.com/office/powerpoint/2010/main" val="313820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Delete a Column or Row</a:t>
            </a:r>
          </a:p>
        </p:txBody>
      </p:sp>
      <p:sp>
        <p:nvSpPr>
          <p:cNvPr id="3" name="Text Placeholder 2"/>
          <p:cNvSpPr>
            <a:spLocks noGrp="1"/>
          </p:cNvSpPr>
          <p:nvPr>
            <p:ph type="body" idx="1"/>
          </p:nvPr>
        </p:nvSpPr>
        <p:spPr/>
        <p:txBody>
          <a:bodyPr/>
          <a:lstStyle/>
          <a:p>
            <a:pPr lvl="1" rtl="0"/>
            <a:r>
              <a:rPr lang="en-US" b="0" i="0" u="none" strike="noStrike" baseline="0" smtClean="0">
                <a:solidFill>
                  <a:srgbClr val="000000"/>
                </a:solidFill>
                <a:latin typeface="Segoe"/>
                <a:ea typeface="ＭＳ ゴシック"/>
              </a:rPr>
              <a:t>Type the text as shown below.</a:t>
            </a:r>
          </a:p>
          <a:p>
            <a:pPr lvl="1" rtl="0"/>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Part Numbers Table Update</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60</a:t>
            </a:fld>
            <a:endParaRPr lang="en-US" dirty="0"/>
          </a:p>
        </p:txBody>
      </p:sp>
      <p:pic>
        <p:nvPicPr>
          <p:cNvPr id="7" name="Picture 6" descr="06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200400"/>
            <a:ext cx="3741184" cy="2732616"/>
          </a:xfrm>
          <a:prstGeom prst="rect">
            <a:avLst/>
          </a:prstGeom>
        </p:spPr>
      </p:pic>
    </p:spTree>
    <p:extLst>
      <p:ext uri="{BB962C8B-B14F-4D97-AF65-F5344CB8AC3E}">
        <p14:creationId xmlns:p14="http://schemas.microsoft.com/office/powerpoint/2010/main" val="1366335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Formulas in a Table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Place the insertion point on the last row.</a:t>
            </a:r>
          </a:p>
          <a:p>
            <a:pPr lvl="1" rtl="0"/>
            <a:r>
              <a:rPr lang="en-US" b="0" i="0" u="none" strike="noStrike" baseline="0" smtClean="0">
                <a:solidFill>
                  <a:srgbClr val="000000"/>
                </a:solidFill>
                <a:latin typeface="Segoe"/>
                <a:ea typeface="ＭＳ ゴシック"/>
              </a:rPr>
              <a:t>In the Row &amp; Columns group, click </a:t>
            </a:r>
            <a:r>
              <a:rPr lang="en-US" b="1" i="0" u="none" strike="noStrike" baseline="0" smtClean="0">
                <a:solidFill>
                  <a:srgbClr val="000000"/>
                </a:solidFill>
                <a:latin typeface="Segoe"/>
                <a:ea typeface="ＭＳ ゴシック"/>
              </a:rPr>
              <a:t>Insert</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Below</a:t>
            </a:r>
            <a:r>
              <a:rPr lang="en-US" b="1" i="0" u="none" strike="noStrike"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 new row is inserted below the last row.</a:t>
            </a:r>
          </a:p>
          <a:p>
            <a:pPr lvl="1" rtl="0"/>
            <a:r>
              <a:rPr lang="en-US" b="0" i="0" u="none" strike="noStrike" baseline="0" smtClean="0">
                <a:solidFill>
                  <a:srgbClr val="000000"/>
                </a:solidFill>
                <a:latin typeface="Segoe"/>
                <a:ea typeface="ＭＳ ゴシック"/>
              </a:rPr>
              <a:t>Type </a:t>
            </a:r>
            <a:r>
              <a:rPr lang="en-US" b="1" i="0" u="none" strike="noStrike" baseline="0" smtClean="0">
                <a:solidFill>
                  <a:srgbClr val="000000"/>
                </a:solidFill>
                <a:latin typeface="Segoe"/>
                <a:ea typeface="ＭＳ ゴシック"/>
              </a:rPr>
              <a:t>Total Cost</a:t>
            </a:r>
            <a:r>
              <a:rPr lang="en-US" b="0" i="0" u="none" strike="noStrike" baseline="0" smtClean="0">
                <a:solidFill>
                  <a:srgbClr val="000000"/>
                </a:solidFill>
                <a:latin typeface="Segoe"/>
                <a:ea typeface="ＭＳ ゴシック"/>
              </a:rPr>
              <a:t> in the first column last row. Bold the text and align right.</a:t>
            </a:r>
          </a:p>
          <a:p>
            <a:pPr lvl="1"/>
            <a:r>
              <a:rPr lang="en-US">
                <a:solidFill>
                  <a:srgbClr val="000000"/>
                </a:solidFill>
                <a:latin typeface="Segoe"/>
                <a:ea typeface="ＭＳ ゴシック"/>
              </a:rPr>
              <a:t>Position the insertion point in the second column, last row. You will calculate the total using the </a:t>
            </a:r>
            <a:r>
              <a:rPr lang="en-US" i="1">
                <a:solidFill>
                  <a:srgbClr val="000000"/>
                </a:solidFill>
                <a:latin typeface="Segoe"/>
                <a:ea typeface="ＭＳ ゴシック"/>
              </a:rPr>
              <a:t>Formula</a:t>
            </a:r>
            <a:r>
              <a:rPr lang="en-US">
                <a:solidFill>
                  <a:srgbClr val="000000"/>
                </a:solidFill>
                <a:latin typeface="Segoe"/>
                <a:ea typeface="ＭＳ ゴシック"/>
              </a:rPr>
              <a:t> dialog box.</a:t>
            </a:r>
          </a:p>
          <a:p>
            <a:pPr lvl="1" rtl="0"/>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61</a:t>
            </a:fld>
            <a:endParaRPr lang="en-US" dirty="0"/>
          </a:p>
        </p:txBody>
      </p:sp>
      <p:pic>
        <p:nvPicPr>
          <p:cNvPr id="7" name="Picture 6" descr="Screen shot 2013-08-10 at 7.10.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2209800"/>
            <a:ext cx="480219" cy="465667"/>
          </a:xfrm>
          <a:prstGeom prst="rect">
            <a:avLst/>
          </a:prstGeom>
        </p:spPr>
      </p:pic>
    </p:spTree>
    <p:extLst>
      <p:ext uri="{BB962C8B-B14F-4D97-AF65-F5344CB8AC3E}">
        <p14:creationId xmlns:p14="http://schemas.microsoft.com/office/powerpoint/2010/main" val="751487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Formulas in a Table</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On the Table Tools Layout tab, in the Data group, click the </a:t>
            </a:r>
            <a:r>
              <a:rPr lang="en-US" b="1" i="0" u="none" strike="noStrike" baseline="0" smtClean="0">
                <a:solidFill>
                  <a:srgbClr val="000000"/>
                </a:solidFill>
                <a:latin typeface="Segoe"/>
                <a:ea typeface="ＭＳ ゴシック"/>
              </a:rPr>
              <a:t>Formula</a:t>
            </a:r>
            <a:r>
              <a:rPr lang="en-US" b="0" i="0" u="none" strike="noStrike" baseline="0" smtClean="0">
                <a:solidFill>
                  <a:srgbClr val="000000"/>
                </a:solidFill>
                <a:latin typeface="Segoe"/>
                <a:ea typeface="ＭＳ ゴシック"/>
              </a:rPr>
              <a:t> </a:t>
            </a:r>
            <a:r>
              <a:rPr lang="en-US" b="0" i="0" u="none" strike="noStrike"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button. The </a:t>
            </a:r>
            <a:r>
              <a:rPr lang="en-US" b="0" i="1" u="none" strike="noStrike" baseline="0" smtClean="0">
                <a:solidFill>
                  <a:srgbClr val="000000"/>
                </a:solidFill>
                <a:latin typeface="Segoe"/>
                <a:ea typeface="ＭＳ ゴシック"/>
              </a:rPr>
              <a:t>Formula</a:t>
            </a:r>
            <a:r>
              <a:rPr lang="en-US" b="0" i="0" u="none" strike="noStrike" baseline="0" smtClean="0">
                <a:solidFill>
                  <a:srgbClr val="000000"/>
                </a:solidFill>
                <a:latin typeface="Segoe"/>
                <a:ea typeface="ＭＳ ゴシック"/>
              </a:rPr>
              <a:t> dialog box opens (below). If you are familiar with Excel, then you will notice the similarities in the Formula 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62</a:t>
            </a:fld>
            <a:endParaRPr lang="en-US" dirty="0"/>
          </a:p>
        </p:txBody>
      </p:sp>
      <p:pic>
        <p:nvPicPr>
          <p:cNvPr id="7" name="Picture 6" descr="Screen shot 2013-08-10 at 7.10.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828800"/>
            <a:ext cx="296333" cy="330905"/>
          </a:xfrm>
          <a:prstGeom prst="rect">
            <a:avLst/>
          </a:prstGeom>
        </p:spPr>
      </p:pic>
      <p:pic>
        <p:nvPicPr>
          <p:cNvPr id="8" name="Picture 7" descr="06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200400"/>
            <a:ext cx="4577393" cy="2487082"/>
          </a:xfrm>
          <a:prstGeom prst="rect">
            <a:avLst/>
          </a:prstGeom>
        </p:spPr>
      </p:pic>
    </p:spTree>
    <p:extLst>
      <p:ext uri="{BB962C8B-B14F-4D97-AF65-F5344CB8AC3E}">
        <p14:creationId xmlns:p14="http://schemas.microsoft.com/office/powerpoint/2010/main" val="630744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Formulas in a Table</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solidFill>
                  <a:srgbClr val="000000"/>
                </a:solidFill>
                <a:latin typeface="Segoe"/>
                <a:ea typeface="ＭＳ ゴシック"/>
              </a:rPr>
              <a:t>By default, the =SUM(Above) displays. This function totals the values listed previously in the second column. Word automatically detects values in a table when using the Formula button.</a:t>
            </a:r>
          </a:p>
          <a:p>
            <a:pPr lvl="1" rtl="0">
              <a:buAutoNum type="arabicPeriod" startAt="6"/>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to accept the default and close the </a:t>
            </a:r>
            <a:r>
              <a:rPr lang="en-US" b="0" i="1" u="none" strike="noStrike" baseline="0" smtClean="0">
                <a:solidFill>
                  <a:srgbClr val="000000"/>
                </a:solidFill>
                <a:latin typeface="Segoe"/>
                <a:ea typeface="ＭＳ ゴシック"/>
              </a:rPr>
              <a:t>Formula</a:t>
            </a:r>
            <a:r>
              <a:rPr lang="en-US" b="0" i="0" u="none" strike="noStrike" baseline="0" smtClean="0">
                <a:solidFill>
                  <a:srgbClr val="000000"/>
                </a:solidFill>
                <a:latin typeface="Segoe"/>
                <a:ea typeface="ＭＳ ゴシック"/>
              </a:rPr>
              <a:t> dialog box.</a:t>
            </a:r>
          </a:p>
          <a:p>
            <a:pPr lvl="1" rtl="0">
              <a:buAutoNum type="arabicPeriod" startAt="6"/>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Part Numbers Update</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63</a:t>
            </a:fld>
            <a:endParaRPr lang="en-US" dirty="0"/>
          </a:p>
        </p:txBody>
      </p:sp>
    </p:spTree>
    <p:extLst>
      <p:ext uri="{BB962C8B-B14F-4D97-AF65-F5344CB8AC3E}">
        <p14:creationId xmlns:p14="http://schemas.microsoft.com/office/powerpoint/2010/main" val="41301562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Apply Number Format</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Place the insertion point in the </a:t>
            </a:r>
            <a:r>
              <a:rPr lang="en-US" sz="2000" b="0" i="1" u="none" strike="noStrike" baseline="0" smtClean="0">
                <a:solidFill>
                  <a:srgbClr val="000000"/>
                </a:solidFill>
                <a:latin typeface="Segoe"/>
                <a:ea typeface="ＭＳ ゴシック"/>
              </a:rPr>
              <a:t>470.5</a:t>
            </a:r>
            <a:r>
              <a:rPr lang="en-US" sz="2000" b="0" i="0" u="none" strike="noStrike" baseline="0" smtClean="0">
                <a:solidFill>
                  <a:srgbClr val="000000"/>
                </a:solidFill>
                <a:latin typeface="Segoe"/>
                <a:ea typeface="ＭＳ ゴシック"/>
              </a:rPr>
              <a:t> value. By default, the cell value is shaded in gray. This value appears with one decimal place. To change the formatting of the decimal places, open the </a:t>
            </a:r>
            <a:r>
              <a:rPr lang="en-US" sz="2000" b="1" i="0" u="none" strike="noStrike" baseline="0" smtClean="0">
                <a:solidFill>
                  <a:srgbClr val="000000"/>
                </a:solidFill>
                <a:latin typeface="Segoe"/>
                <a:ea typeface="ＭＳ ゴシック"/>
              </a:rPr>
              <a:t>Formula</a:t>
            </a:r>
            <a:r>
              <a:rPr lang="en-US" sz="2000" b="0" i="0" u="none" strike="noStrike" baseline="0" smtClean="0">
                <a:solidFill>
                  <a:srgbClr val="000000"/>
                </a:solidFill>
                <a:latin typeface="Segoe"/>
                <a:ea typeface="ＭＳ ゴシック"/>
              </a:rPr>
              <a:t> dialog box again by clicking on the </a:t>
            </a:r>
            <a:r>
              <a:rPr lang="en-US" sz="2000" b="1" i="0" u="none" strike="noStrike" baseline="0" smtClean="0">
                <a:solidFill>
                  <a:srgbClr val="000000"/>
                </a:solidFill>
                <a:latin typeface="Segoe"/>
                <a:ea typeface="ＭＳ ゴシック"/>
              </a:rPr>
              <a:t>Formula</a:t>
            </a:r>
            <a:r>
              <a:rPr lang="en-US" sz="2000" b="0" i="0" u="none" strike="noStrike" baseline="0" smtClean="0">
                <a:solidFill>
                  <a:srgbClr val="000000"/>
                </a:solidFill>
                <a:latin typeface="Segoe"/>
                <a:ea typeface="ＭＳ ゴシック"/>
              </a:rPr>
              <a:t> button.</a:t>
            </a:r>
          </a:p>
          <a:p>
            <a:pPr lvl="1" rtl="0"/>
            <a:r>
              <a:rPr lang="en-US" sz="2000" b="0" i="0" u="none" strike="noStrike" baseline="0" smtClean="0">
                <a:solidFill>
                  <a:srgbClr val="000000"/>
                </a:solidFill>
                <a:latin typeface="Segoe"/>
                <a:ea typeface="ＭＳ ゴシック"/>
              </a:rPr>
              <a:t>Click the drop-down arrow in the Number Format section and select the third option, </a:t>
            </a:r>
            <a:r>
              <a:rPr lang="en-US" sz="2000" b="1" i="0" u="none" strike="noStrike" baseline="0" smtClean="0">
                <a:solidFill>
                  <a:srgbClr val="000000"/>
                </a:solidFill>
                <a:latin typeface="Segoe"/>
                <a:ea typeface="ＭＳ ゴシック"/>
              </a:rPr>
              <a:t>$#,##0.00;($$#,##0.00)</a:t>
            </a:r>
            <a:r>
              <a:rPr lang="en-US" sz="2000" b="0" i="0" u="none" strike="noStrike" baseline="0" smtClean="0">
                <a:solidFill>
                  <a:srgbClr val="000000"/>
                </a:solidFill>
                <a:latin typeface="Segoe"/>
                <a:ea typeface="ＭＳ ゴシック"/>
              </a:rPr>
              <a:t>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64</a:t>
            </a:fld>
            <a:endParaRPr lang="en-US" dirty="0"/>
          </a:p>
        </p:txBody>
      </p:sp>
      <p:pic>
        <p:nvPicPr>
          <p:cNvPr id="7" name="Picture 6" descr="0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190999"/>
            <a:ext cx="4783667" cy="1990623"/>
          </a:xfrm>
          <a:prstGeom prst="rect">
            <a:avLst/>
          </a:prstGeom>
        </p:spPr>
      </p:pic>
    </p:spTree>
    <p:extLst>
      <p:ext uri="{BB962C8B-B14F-4D97-AF65-F5344CB8AC3E}">
        <p14:creationId xmlns:p14="http://schemas.microsoft.com/office/powerpoint/2010/main" val="6874616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Apply Number Format</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This option inserts a currency symbol, a comma (the thousand place separator), and two decimal places.</a:t>
            </a:r>
          </a:p>
          <a:p>
            <a:pPr lvl="1" rtl="0">
              <a:buAutoNum type="arabicPeriod" startAt="3"/>
            </a:pPr>
            <a:r>
              <a:rPr lang="en-US" b="0" i="0" u="none" strike="noStrike" baseline="0" smtClean="0">
                <a:solidFill>
                  <a:srgbClr val="000000"/>
                </a:solidFill>
                <a:latin typeface="Segoe"/>
                <a:ea typeface="ＭＳ ゴシック"/>
              </a:rPr>
              <a:t>Select all values in the second column and select </a:t>
            </a:r>
            <a:r>
              <a:rPr lang="en-US" b="1" i="0" u="none" strike="noStrike" baseline="0" smtClean="0">
                <a:solidFill>
                  <a:srgbClr val="000000"/>
                </a:solidFill>
                <a:latin typeface="Segoe"/>
                <a:ea typeface="ＭＳ ゴシック"/>
              </a:rPr>
              <a:t>Align Center Right</a:t>
            </a:r>
            <a:r>
              <a:rPr lang="en-US" b="0" i="0" u="none" strike="noStrike" baseline="0" smtClean="0">
                <a:solidFill>
                  <a:srgbClr val="000000"/>
                </a:solidFill>
                <a:latin typeface="Segoe"/>
                <a:ea typeface="ＭＳ ゴシック"/>
              </a:rPr>
              <a:t> from the Alignment group of the Layout tab.</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Part Numbers First Update</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65</a:t>
            </a:fld>
            <a:endParaRPr lang="en-US" dirty="0"/>
          </a:p>
        </p:txBody>
      </p:sp>
    </p:spTree>
    <p:extLst>
      <p:ext uri="{BB962C8B-B14F-4D97-AF65-F5344CB8AC3E}">
        <p14:creationId xmlns:p14="http://schemas.microsoft.com/office/powerpoint/2010/main" val="3703031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Update Fields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Select the </a:t>
            </a:r>
            <a:r>
              <a:rPr lang="en-US" b="1" i="0" u="none" strike="noStrike" baseline="0" smtClean="0">
                <a:solidFill>
                  <a:srgbClr val="000000"/>
                </a:solidFill>
                <a:latin typeface="Segoe"/>
                <a:ea typeface="ＭＳ ゴシック"/>
              </a:rPr>
              <a:t>12.50</a:t>
            </a:r>
            <a:r>
              <a:rPr lang="en-US" b="0" i="0" u="none" strike="noStrike" baseline="0" smtClean="0">
                <a:solidFill>
                  <a:srgbClr val="000000"/>
                </a:solidFill>
                <a:latin typeface="Segoe"/>
                <a:ea typeface="ＭＳ ゴシック"/>
              </a:rPr>
              <a:t> value and change the value to </a:t>
            </a:r>
            <a:r>
              <a:rPr lang="en-US" b="1" i="0" u="none" strike="noStrike" baseline="0" smtClean="0">
                <a:solidFill>
                  <a:srgbClr val="000000"/>
                </a:solidFill>
                <a:latin typeface="Segoe"/>
                <a:ea typeface="ＭＳ ゴシック"/>
              </a:rPr>
              <a:t>15.40</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Place the insertion point in the </a:t>
            </a:r>
            <a:r>
              <a:rPr lang="en-US" b="0" i="1" u="none" strike="noStrike" baseline="0" smtClean="0">
                <a:solidFill>
                  <a:srgbClr val="000000"/>
                </a:solidFill>
                <a:latin typeface="Segoe"/>
                <a:ea typeface="ＭＳ ゴシック"/>
              </a:rPr>
              <a:t>$470.50</a:t>
            </a:r>
            <a:r>
              <a:rPr lang="en-US" b="0" i="0" u="none" strike="noStrike" baseline="0" smtClean="0">
                <a:solidFill>
                  <a:srgbClr val="000000"/>
                </a:solidFill>
                <a:latin typeface="Segoe"/>
                <a:ea typeface="ＭＳ ゴシック"/>
              </a:rPr>
              <a:t> value, right-click, and then click </a:t>
            </a:r>
            <a:r>
              <a:rPr lang="en-US" b="1" i="0" u="none" strike="noStrike" baseline="0" smtClean="0">
                <a:solidFill>
                  <a:srgbClr val="000000"/>
                </a:solidFill>
                <a:latin typeface="Segoe"/>
                <a:ea typeface="ＭＳ ゴシック"/>
              </a:rPr>
              <a:t>Update Field</a:t>
            </a:r>
            <a:r>
              <a:rPr lang="en-US" b="0" i="0" u="none" strike="noStrike" baseline="0" smtClean="0">
                <a:solidFill>
                  <a:srgbClr val="000000"/>
                </a:solidFill>
                <a:latin typeface="Segoe"/>
                <a:ea typeface="ＭＳ ゴシック"/>
              </a:rPr>
              <a:t>. Notice that the total cost value has been updated.</a:t>
            </a:r>
          </a:p>
          <a:p>
            <a:pPr lvl="1" rtl="0"/>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Part Numbers Final </a:t>
            </a:r>
            <a:r>
              <a:rPr lang="en-US" b="0" i="0" u="none" strike="noStrike" baseline="0" smtClean="0">
                <a:solidFill>
                  <a:srgbClr val="000000"/>
                </a:solidFill>
                <a:latin typeface="Segoe"/>
                <a:ea typeface="ＭＳ ゴシック"/>
              </a:rPr>
              <a:t>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66</a:t>
            </a:fld>
            <a:endParaRPr lang="en-US" dirty="0"/>
          </a:p>
        </p:txBody>
      </p:sp>
    </p:spTree>
    <p:extLst>
      <p:ext uri="{BB962C8B-B14F-4D97-AF65-F5344CB8AC3E}">
        <p14:creationId xmlns:p14="http://schemas.microsoft.com/office/powerpoint/2010/main" val="10408627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Display Field Codes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File</a:t>
            </a:r>
            <a:r>
              <a:rPr lang="en-US" b="0" i="0" u="none" strike="noStrike" baseline="0" smtClean="0">
                <a:solidFill>
                  <a:srgbClr val="000000"/>
                </a:solidFill>
                <a:latin typeface="Segoe"/>
                <a:ea typeface="ＭＳ ゴシック"/>
              </a:rPr>
              <a:t> tab, and then click </a:t>
            </a:r>
            <a:r>
              <a:rPr lang="en-US" b="1" i="0" u="none" strike="noStrike" baseline="0" smtClean="0">
                <a:solidFill>
                  <a:srgbClr val="000000"/>
                </a:solidFill>
                <a:latin typeface="Segoe"/>
                <a:ea typeface="ＭＳ ゴシック"/>
              </a:rPr>
              <a:t>Options</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Click Advanced</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Under the section, </a:t>
            </a:r>
            <a:r>
              <a:rPr lang="en-US" b="0" i="1" u="none" strike="noStrike" baseline="0" smtClean="0">
                <a:solidFill>
                  <a:srgbClr val="000000"/>
                </a:solidFill>
                <a:latin typeface="Segoe"/>
                <a:ea typeface="ＭＳ ゴシック"/>
              </a:rPr>
              <a:t>Show document content</a:t>
            </a:r>
            <a:r>
              <a:rPr lang="en-US" b="0" i="0" u="none" strike="noStrike" baseline="0" smtClean="0">
                <a:solidFill>
                  <a:srgbClr val="000000"/>
                </a:solidFill>
                <a:latin typeface="Segoe"/>
                <a:ea typeface="ＭＳ ゴシック"/>
              </a:rPr>
              <a:t>, click the check box by </a:t>
            </a:r>
            <a:r>
              <a:rPr lang="en-US" b="0" i="1" u="none" strike="noStrike" baseline="0" smtClean="0">
                <a:solidFill>
                  <a:srgbClr val="000000"/>
                </a:solidFill>
                <a:latin typeface="Segoe"/>
                <a:ea typeface="ＭＳ ゴシック"/>
              </a:rPr>
              <a:t>Show field codes instead of their values</a:t>
            </a:r>
            <a:r>
              <a:rPr lang="en-US" b="0" i="0" u="none" strike="noStrike" baseline="0" smtClean="0">
                <a:solidFill>
                  <a:srgbClr val="000000"/>
                </a:solidFill>
                <a:latin typeface="Segoe"/>
                <a:ea typeface="ＭＳ ゴシック"/>
              </a:rPr>
              <a:t>. By the Field shading area, </a:t>
            </a:r>
            <a:r>
              <a:rPr lang="en-US" b="0" i="1" u="none" strike="noStrike" baseline="0" smtClean="0">
                <a:solidFill>
                  <a:srgbClr val="000000"/>
                </a:solidFill>
                <a:latin typeface="Segoe"/>
                <a:ea typeface="ＭＳ ゴシック"/>
              </a:rPr>
              <a:t>When selected</a:t>
            </a:r>
            <a:r>
              <a:rPr lang="en-US" b="0" i="0" u="none" strike="noStrike" baseline="0" smtClean="0">
                <a:solidFill>
                  <a:srgbClr val="000000"/>
                </a:solidFill>
                <a:latin typeface="Segoe"/>
                <a:ea typeface="ＭＳ ゴシック"/>
              </a:rPr>
              <a:t> is showing—leave the default settings. The other options available are Never and Always.</a:t>
            </a:r>
          </a:p>
          <a:p>
            <a:pPr lvl="1" rtl="0"/>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 </a:t>
            </a:r>
            <a:r>
              <a:rPr lang="en-US" b="0" i="0" u="none" strike="noStrike" baseline="0" smtClean="0">
                <a:solidFill>
                  <a:srgbClr val="000000"/>
                </a:solidFill>
                <a:latin typeface="Segoe"/>
                <a:ea typeface="ＭＳ ゴシック"/>
              </a:rPr>
              <a:t>to close Backstage and accept settings.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67</a:t>
            </a:fld>
            <a:endParaRPr lang="en-US" dirty="0"/>
          </a:p>
        </p:txBody>
      </p:sp>
    </p:spTree>
    <p:extLst>
      <p:ext uri="{BB962C8B-B14F-4D97-AF65-F5344CB8AC3E}">
        <p14:creationId xmlns:p14="http://schemas.microsoft.com/office/powerpoint/2010/main" val="29341571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Display Field Codes</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Your insertion point should be in the second column.</a:t>
            </a:r>
            <a:r>
              <a:rPr lang="en-US" b="1" i="0"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In the Table group, click </a:t>
            </a:r>
            <a:r>
              <a:rPr lang="en-US" b="1" i="0" u="none" strike="noStrike" baseline="0" smtClean="0">
                <a:solidFill>
                  <a:srgbClr val="000000"/>
                </a:solidFill>
                <a:latin typeface="Segoe"/>
                <a:ea typeface="ＭＳ ゴシック"/>
              </a:rPr>
              <a:t>Select</a:t>
            </a:r>
            <a:r>
              <a:rPr lang="en-US" b="0" i="0" u="none" strike="noStrike" baseline="0" smtClean="0">
                <a:solidFill>
                  <a:srgbClr val="000000"/>
                </a:solidFill>
                <a:latin typeface="Segoe"/>
                <a:ea typeface="ＭＳ ゴシック"/>
              </a:rPr>
              <a:t>, and then click </a:t>
            </a:r>
            <a:r>
              <a:rPr lang="en-US" b="1" i="0" u="none" strike="noStrike" baseline="0" smtClean="0">
                <a:solidFill>
                  <a:srgbClr val="000000"/>
                </a:solidFill>
                <a:latin typeface="Segoe"/>
                <a:ea typeface="ＭＳ ゴシック"/>
              </a:rPr>
              <a:t>Select Column</a:t>
            </a:r>
            <a:r>
              <a:rPr lang="en-US" b="0" i="0" u="none" strike="noStrike" baseline="0" smtClean="0">
                <a:solidFill>
                  <a:srgbClr val="000000"/>
                </a:solidFill>
                <a:latin typeface="Segoe"/>
                <a:ea typeface="ＭＳ ゴシック"/>
              </a:rPr>
              <a:t>. Change the width to </a:t>
            </a:r>
            <a:r>
              <a:rPr lang="en-US" b="1" i="0" u="none" strike="noStrike" baseline="0" smtClean="0">
                <a:solidFill>
                  <a:srgbClr val="000000"/>
                </a:solidFill>
                <a:latin typeface="Segoe"/>
                <a:ea typeface="ＭＳ ゴシック"/>
              </a:rPr>
              <a:t>2.7</a:t>
            </a:r>
            <a:r>
              <a:rPr lang="en-US" b="0" i="0" u="none" strike="noStrike" baseline="0" smtClean="0">
                <a:solidFill>
                  <a:srgbClr val="000000"/>
                </a:solidFill>
                <a:latin typeface="Segoe"/>
                <a:ea typeface="ＭＳ ゴシック"/>
              </a:rPr>
              <a:t>" in the Cell Size group (right).</a:t>
            </a:r>
          </a:p>
          <a:p>
            <a:pPr lvl="1" rtl="0">
              <a:buAutoNum type="arabicPeriod" startAt="5"/>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as </a:t>
            </a:r>
            <a:r>
              <a:rPr lang="en-US" b="1" i="1" u="none" strike="noStrike" baseline="0" smtClean="0">
                <a:solidFill>
                  <a:srgbClr val="000000"/>
                </a:solidFill>
                <a:latin typeface="Segoe"/>
                <a:ea typeface="ＭＳ ゴシック"/>
              </a:rPr>
              <a:t>Part Numbers </a:t>
            </a:r>
            <a:br>
              <a:rPr lang="en-US" b="1" i="1" u="none" strike="noStrike" baseline="0" smtClean="0">
                <a:solidFill>
                  <a:srgbClr val="000000"/>
                </a:solidFill>
                <a:latin typeface="Segoe"/>
                <a:ea typeface="ＭＳ ゴシック"/>
              </a:rPr>
            </a:br>
            <a:r>
              <a:rPr lang="en-US" b="1" i="1" u="none" strike="noStrike" baseline="0" smtClean="0">
                <a:solidFill>
                  <a:srgbClr val="000000"/>
                </a:solidFill>
                <a:latin typeface="Segoe"/>
                <a:ea typeface="ＭＳ ゴシック"/>
              </a:rPr>
              <a:t>Displaying Field </a:t>
            </a:r>
            <a:br>
              <a:rPr lang="en-US" b="1" i="1" u="none" strike="noStrike" baseline="0" smtClean="0">
                <a:solidFill>
                  <a:srgbClr val="000000"/>
                </a:solidFill>
                <a:latin typeface="Segoe"/>
                <a:ea typeface="ＭＳ ゴシック"/>
              </a:rPr>
            </a:br>
            <a:r>
              <a:rPr lang="en-US" b="1" i="1" u="none" strike="noStrike" baseline="0" smtClean="0">
                <a:solidFill>
                  <a:srgbClr val="000000"/>
                </a:solidFill>
                <a:latin typeface="Segoe"/>
                <a:ea typeface="ＭＳ ゴシック"/>
              </a:rPr>
              <a:t>Codes</a:t>
            </a:r>
            <a:r>
              <a:rPr lang="en-US" b="0" i="0" u="none" strike="noStrike" baseline="0" smtClean="0">
                <a:solidFill>
                  <a:srgbClr val="000000"/>
                </a:solidFill>
                <a:latin typeface="Segoe"/>
                <a:ea typeface="ＭＳ ゴシック"/>
              </a:rPr>
              <a:t> in the lesson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folder on your flash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68</a:t>
            </a:fld>
            <a:endParaRPr lang="en-US" dirty="0"/>
          </a:p>
        </p:txBody>
      </p:sp>
      <p:pic>
        <p:nvPicPr>
          <p:cNvPr id="7" name="Picture 6" descr="06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590800"/>
            <a:ext cx="4313009" cy="2446866"/>
          </a:xfrm>
          <a:prstGeom prst="rect">
            <a:avLst/>
          </a:prstGeom>
        </p:spPr>
      </p:pic>
    </p:spTree>
    <p:extLst>
      <p:ext uri="{BB962C8B-B14F-4D97-AF65-F5344CB8AC3E}">
        <p14:creationId xmlns:p14="http://schemas.microsoft.com/office/powerpoint/2010/main" val="2084825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Disable Field Codes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File</a:t>
            </a:r>
            <a:r>
              <a:rPr lang="en-US" b="0" i="0" u="none" strike="noStrike" baseline="0" smtClean="0">
                <a:solidFill>
                  <a:srgbClr val="000000"/>
                </a:solidFill>
                <a:latin typeface="Segoe"/>
                <a:ea typeface="ＭＳ ゴシック"/>
              </a:rPr>
              <a:t> tab, and then click </a:t>
            </a:r>
            <a:r>
              <a:rPr lang="en-US" b="1" i="0" u="none" strike="noStrike" baseline="0" smtClean="0">
                <a:solidFill>
                  <a:srgbClr val="000000"/>
                </a:solidFill>
                <a:latin typeface="Segoe"/>
                <a:ea typeface="ＭＳ ゴシック"/>
              </a:rPr>
              <a:t>Options</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Click Advanced</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Under the section, </a:t>
            </a:r>
            <a:r>
              <a:rPr lang="en-US" b="0" i="1" u="none" strike="noStrike" baseline="0" smtClean="0">
                <a:solidFill>
                  <a:srgbClr val="000000"/>
                </a:solidFill>
                <a:latin typeface="Segoe"/>
                <a:ea typeface="ＭＳ ゴシック"/>
              </a:rPr>
              <a:t>Show document content</a:t>
            </a:r>
            <a:r>
              <a:rPr lang="en-US" b="0" i="0" u="none" strike="noStrike" baseline="0" smtClean="0">
                <a:solidFill>
                  <a:srgbClr val="000000"/>
                </a:solidFill>
                <a:latin typeface="Segoe"/>
                <a:ea typeface="ＭＳ ゴシック"/>
              </a:rPr>
              <a:t>, click the check box by </a:t>
            </a:r>
            <a:r>
              <a:rPr lang="en-US" b="0" i="1" u="none" strike="noStrike" baseline="0" smtClean="0">
                <a:solidFill>
                  <a:srgbClr val="000000"/>
                </a:solidFill>
                <a:latin typeface="Segoe"/>
                <a:ea typeface="ＭＳ ゴシック"/>
              </a:rPr>
              <a:t>Show field codes instead of their values</a:t>
            </a:r>
            <a:r>
              <a:rPr lang="en-US" b="0" i="0" u="none" strike="noStrike" baseline="0" smtClean="0">
                <a:solidFill>
                  <a:srgbClr val="000000"/>
                </a:solidFill>
                <a:latin typeface="Segoe"/>
                <a:ea typeface="ＭＳ ゴシック"/>
              </a:rPr>
              <a:t> to remove the check mark.</a:t>
            </a:r>
          </a:p>
          <a:p>
            <a:pPr lvl="1" rtl="0"/>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 </a:t>
            </a:r>
            <a:r>
              <a:rPr lang="en-US" b="0" i="0" u="none" strike="noStrike" baseline="0" smtClean="0">
                <a:solidFill>
                  <a:srgbClr val="000000"/>
                </a:solidFill>
                <a:latin typeface="Segoe"/>
                <a:ea typeface="ＭＳ ゴシック"/>
              </a:rPr>
              <a:t>to close Backstage. When disabling field codes in a table, the value where the formula was entered appears.</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69</a:t>
            </a:fld>
            <a:endParaRPr lang="en-US" dirty="0"/>
          </a:p>
        </p:txBody>
      </p:sp>
    </p:spTree>
    <p:extLst>
      <p:ext uri="{BB962C8B-B14F-4D97-AF65-F5344CB8AC3E}">
        <p14:creationId xmlns:p14="http://schemas.microsoft.com/office/powerpoint/2010/main" val="42742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Draw a Table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If your ruler is not displayed, on the View tab, in the Show group, click the check box to display the Ruler.</a:t>
            </a:r>
          </a:p>
          <a:p>
            <a:pPr lvl="1" rtl="0"/>
            <a:r>
              <a:rPr lang="en-US" b="0" i="0" u="none" strike="noStrike" baseline="0" smtClean="0">
                <a:solidFill>
                  <a:srgbClr val="000000"/>
                </a:solidFill>
                <a:latin typeface="Segoe"/>
                <a:ea typeface="ＭＳ ゴシック"/>
              </a:rPr>
              <a:t>Make sure your insertion point is at the bottom of the document; then use the scroll bar to scroll down, so the insertion point is at the top of the screen.</a:t>
            </a:r>
          </a:p>
          <a:p>
            <a:pPr lvl="1" rtl="0"/>
            <a:r>
              <a:rPr lang="en-US" b="0" i="0" u="none" strike="noStrike" baseline="0" smtClean="0">
                <a:solidFill>
                  <a:srgbClr val="000000"/>
                </a:solidFill>
                <a:latin typeface="Segoe"/>
                <a:ea typeface="ＭＳ ゴシック"/>
              </a:rPr>
              <a:t>On the Insert tab, in the Tables group, click the </a:t>
            </a:r>
            <a:r>
              <a:rPr lang="en-US" b="1" i="0" u="none" strike="noStrike" baseline="0" smtClean="0">
                <a:solidFill>
                  <a:srgbClr val="000000"/>
                </a:solidFill>
                <a:latin typeface="Segoe"/>
                <a:ea typeface="ＭＳ ゴシック"/>
              </a:rPr>
              <a:t>Table</a:t>
            </a:r>
            <a:r>
              <a:rPr lang="en-US" b="0" i="0" u="none" strike="noStrike" baseline="0" smtClean="0">
                <a:solidFill>
                  <a:srgbClr val="000000"/>
                </a:solidFill>
                <a:latin typeface="Segoe"/>
                <a:ea typeface="ＭＳ ゴシック"/>
              </a:rPr>
              <a:t> button to open the Insert Table menu.</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2693033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Object Zoom</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View</a:t>
            </a:r>
            <a:r>
              <a:rPr lang="en-US" b="0" i="0" u="none" strike="noStrike" baseline="0" smtClean="0">
                <a:solidFill>
                  <a:srgbClr val="000000"/>
                </a:solidFill>
                <a:latin typeface="Segoe"/>
                <a:ea typeface="ＭＳ ゴシック"/>
              </a:rPr>
              <a:t> tab and select </a:t>
            </a:r>
            <a:r>
              <a:rPr lang="en-US" b="1" i="0" u="none" strike="noStrike" baseline="0" smtClean="0">
                <a:solidFill>
                  <a:srgbClr val="000000"/>
                </a:solidFill>
                <a:latin typeface="Segoe"/>
                <a:ea typeface="ＭＳ ゴシック"/>
              </a:rPr>
              <a:t>Read Mode </a:t>
            </a:r>
            <a:r>
              <a:rPr lang="en-US" b="0" i="0" u="none" strike="noStrike" baseline="0" smtClean="0">
                <a:solidFill>
                  <a:srgbClr val="000000"/>
                </a:solidFill>
                <a:latin typeface="Segoe"/>
                <a:ea typeface="ＭＳ ゴシック"/>
              </a:rPr>
              <a:t>to change the page layout of the document.</a:t>
            </a:r>
          </a:p>
          <a:p>
            <a:pPr lvl="1" rtl="0"/>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Double-click</a:t>
            </a:r>
            <a:r>
              <a:rPr lang="en-US" b="0" i="0" u="none" strike="noStrike" baseline="0" smtClean="0">
                <a:solidFill>
                  <a:srgbClr val="000000"/>
                </a:solidFill>
                <a:latin typeface="Segoe"/>
                <a:ea typeface="ＭＳ ゴシック"/>
              </a:rPr>
              <a:t> the table to zoom in on the table. The table appears with a magnifier beside it and a shadow background of the document appears behind the table.</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magnifier </a:t>
            </a:r>
            <a:r>
              <a:rPr lang="en-US" b="0" i="0" u="none" strike="noStrike" baseline="0" smtClean="0">
                <a:solidFill>
                  <a:srgbClr val="000000"/>
                </a:solidFill>
                <a:latin typeface="Segoe"/>
                <a:ea typeface="ＭＳ ゴシック"/>
              </a:rPr>
              <a:t>button to zoom in to the table. The table fills up the screen, which makes it easier for reading.</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magnifier </a:t>
            </a:r>
            <a:r>
              <a:rPr lang="en-US" b="0" i="0" u="none" strike="noStrike" baseline="0" smtClean="0">
                <a:solidFill>
                  <a:srgbClr val="000000"/>
                </a:solidFill>
                <a:latin typeface="Segoe"/>
                <a:ea typeface="ＭＳ ゴシック"/>
              </a:rPr>
              <a:t>button again to zoom out.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70</a:t>
            </a:fld>
            <a:endParaRPr lang="en-US" dirty="0"/>
          </a:p>
        </p:txBody>
      </p:sp>
    </p:spTree>
    <p:extLst>
      <p:ext uri="{BB962C8B-B14F-4D97-AF65-F5344CB8AC3E}">
        <p14:creationId xmlns:p14="http://schemas.microsoft.com/office/powerpoint/2010/main" val="21462444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Object Zoom</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Click anywhere outside of the table to exit the object zoom feature and return to the document in read mode.</a:t>
            </a:r>
          </a:p>
          <a:p>
            <a:pPr lvl="1" rtl="0">
              <a:buAutoNum type="arabicPeriod" startAt="5"/>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View</a:t>
            </a:r>
            <a:r>
              <a:rPr lang="en-US" b="0" i="0" u="none" strike="noStrike" baseline="0" smtClean="0">
                <a:solidFill>
                  <a:srgbClr val="000000"/>
                </a:solidFill>
                <a:latin typeface="Segoe"/>
                <a:ea typeface="ＭＳ ゴシック"/>
              </a:rPr>
              <a:t> on the menu, and then select </a:t>
            </a:r>
            <a:r>
              <a:rPr lang="en-US" b="1" i="0" u="none" strike="noStrike" baseline="0" smtClean="0">
                <a:solidFill>
                  <a:srgbClr val="000000"/>
                </a:solidFill>
                <a:latin typeface="Segoe"/>
                <a:ea typeface="ＭＳ ゴシック"/>
              </a:rPr>
              <a:t>Edit Document</a:t>
            </a:r>
            <a:r>
              <a:rPr lang="en-US" b="0" i="0" u="none" strike="noStrike" baseline="0" smtClean="0">
                <a:solidFill>
                  <a:srgbClr val="000000"/>
                </a:solidFill>
                <a:latin typeface="Segoe"/>
                <a:ea typeface="ＭＳ ゴシック"/>
              </a:rPr>
              <a:t> to return to the document screen.</a:t>
            </a:r>
          </a:p>
          <a:p>
            <a:pPr lvl="1" rtl="0">
              <a:buAutoNum type="arabicPeriod" startAt="5"/>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with the same filename in the lesson folder on your flash drive.</a:t>
            </a:r>
          </a:p>
          <a:p>
            <a:pPr lvl="0" rtl="0"/>
            <a:r>
              <a:rPr lang="en-US" b="1" i="0" u="none" strike="noStrike" baseline="0" smtClean="0">
                <a:latin typeface="Segoe"/>
                <a:ea typeface="ＭＳ ゴシック"/>
              </a:rPr>
              <a:t>CLOSE</a:t>
            </a:r>
            <a:r>
              <a:rPr lang="en-US" b="0" i="0" u="none" strike="noStrike" baseline="0" smtClean="0">
                <a:latin typeface="Segoe"/>
                <a:ea typeface="ＭＳ ゴシック"/>
              </a:rPr>
              <a:t> Word.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71</a:t>
            </a:fld>
            <a:endParaRPr lang="en-US" dirty="0"/>
          </a:p>
        </p:txBody>
      </p:sp>
    </p:spTree>
    <p:extLst>
      <p:ext uri="{BB962C8B-B14F-4D97-AF65-F5344CB8AC3E}">
        <p14:creationId xmlns:p14="http://schemas.microsoft.com/office/powerpoint/2010/main" val="1237909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Skills Summary</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72</a:t>
            </a:fld>
            <a:endParaRPr lang="en-US" dirty="0"/>
          </a:p>
        </p:txBody>
      </p:sp>
      <p:pic>
        <p:nvPicPr>
          <p:cNvPr id="7" name="Picture 6" descr="0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1"/>
            <a:ext cx="8077200" cy="3528356"/>
          </a:xfrm>
          <a:prstGeom prst="rect">
            <a:avLst/>
          </a:prstGeom>
        </p:spPr>
      </p:pic>
    </p:spTree>
    <p:extLst>
      <p:ext uri="{BB962C8B-B14F-4D97-AF65-F5344CB8AC3E}">
        <p14:creationId xmlns:p14="http://schemas.microsoft.com/office/powerpoint/2010/main" val="115316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Draw a Table</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solidFill>
                  <a:srgbClr val="000000"/>
                </a:solidFill>
                <a:latin typeface="Segoe"/>
                <a:ea typeface="ＭＳ ゴシック"/>
              </a:rPr>
              <a:t>On the menu, just below the rows and columns, select </a:t>
            </a:r>
            <a:r>
              <a:rPr lang="en-US" sz="2000" b="1" i="0" u="none" strike="noStrike" baseline="0" smtClean="0">
                <a:solidFill>
                  <a:srgbClr val="000000"/>
                </a:solidFill>
                <a:latin typeface="Segoe"/>
                <a:ea typeface="ＭＳ ゴシック"/>
              </a:rPr>
              <a:t>Draw Table</a:t>
            </a:r>
            <a:r>
              <a:rPr lang="en-US" sz="2000" b="0" i="0" u="none" strike="noStrike" baseline="0" smtClean="0">
                <a:solidFill>
                  <a:srgbClr val="000000"/>
                </a:solidFill>
                <a:latin typeface="Segoe"/>
                <a:ea typeface="ＭＳ ゴシック"/>
              </a:rPr>
              <a:t> from the menu. The pointer becomes a pencil tool.</a:t>
            </a:r>
          </a:p>
          <a:p>
            <a:pPr lvl="1" rtl="0">
              <a:buAutoNum type="arabicPeriod" startAt="4"/>
            </a:pPr>
            <a:r>
              <a:rPr lang="en-US" sz="2000" b="0" i="0" u="none" strike="noStrike" baseline="0" smtClean="0">
                <a:solidFill>
                  <a:srgbClr val="000000"/>
                </a:solidFill>
                <a:latin typeface="Segoe"/>
                <a:ea typeface="ＭＳ ゴシック"/>
              </a:rPr>
              <a:t>To begin drawing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table shown at right,</a:t>
            </a:r>
            <a:r>
              <a:rPr lang="en-US" sz="2000" b="1" i="0"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click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at the blinking insertion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point and drag down and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to the right until you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draw a rectangle that is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approximately </a:t>
            </a:r>
            <a:r>
              <a:rPr lang="en-US" sz="2000" b="1" i="0" u="none" strike="noStrike" baseline="0" smtClean="0">
                <a:solidFill>
                  <a:srgbClr val="000000"/>
                </a:solidFill>
                <a:latin typeface="Segoe"/>
                <a:ea typeface="ＭＳ ゴシック"/>
              </a:rPr>
              <a:t>3 </a:t>
            </a:r>
            <a:r>
              <a:rPr lang="en-US" sz="2000" b="0" i="0" u="none" strike="noStrike" baseline="0" smtClean="0">
                <a:solidFill>
                  <a:srgbClr val="000000"/>
                </a:solidFill>
                <a:latin typeface="Segoe"/>
                <a:ea typeface="ＭＳ ゴシック"/>
              </a:rPr>
              <a:t>inches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high and </a:t>
            </a:r>
            <a:r>
              <a:rPr lang="en-US" sz="2000" b="1" i="0" u="none" strike="noStrike" baseline="0" smtClean="0">
                <a:solidFill>
                  <a:srgbClr val="000000"/>
                </a:solidFill>
                <a:latin typeface="Segoe"/>
                <a:ea typeface="ＭＳ ゴシック"/>
              </a:rPr>
              <a:t>6 </a:t>
            </a:r>
            <a:r>
              <a:rPr lang="en-US" sz="2000" b="0" i="0" u="none" strike="noStrike" baseline="0" smtClean="0">
                <a:solidFill>
                  <a:srgbClr val="000000"/>
                </a:solidFill>
                <a:latin typeface="Segoe"/>
                <a:ea typeface="ＭＳ ゴシック"/>
              </a:rPr>
              <a:t>inches wide.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Notice that the Tables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Tools contextual Design and Layout tabs automatically appears with the Layout tab active.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6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209800"/>
            <a:ext cx="4138844" cy="2565400"/>
          </a:xfrm>
          <a:prstGeom prst="rect">
            <a:avLst/>
          </a:prstGeom>
        </p:spPr>
      </p:pic>
    </p:spTree>
    <p:extLst>
      <p:ext uri="{BB962C8B-B14F-4D97-AF65-F5344CB8AC3E}">
        <p14:creationId xmlns:p14="http://schemas.microsoft.com/office/powerpoint/2010/main" val="264151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Draw a Table</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solidFill>
                  <a:srgbClr val="000000"/>
                </a:solidFill>
                <a:latin typeface="Segoe"/>
                <a:ea typeface="ＭＳ ゴシック"/>
              </a:rPr>
              <a:t>Starting at about 1 inch down from the top border, click and drag the pencil from the left border to the right border to draw a horizontal line. Use your ruler as your guide.</a:t>
            </a:r>
          </a:p>
          <a:p>
            <a:pPr lvl="1" rtl="0">
              <a:buAutoNum type="arabicPeriod" startAt="6"/>
            </a:pPr>
            <a:r>
              <a:rPr lang="en-US" b="0" i="0" u="none" strike="noStrike" baseline="0" smtClean="0">
                <a:solidFill>
                  <a:srgbClr val="000000"/>
                </a:solidFill>
                <a:latin typeface="Segoe"/>
                <a:ea typeface="ＭＳ ゴシック"/>
              </a:rPr>
              <a:t>Draw two more horizontal lines about 0.5 apart.</a:t>
            </a:r>
          </a:p>
          <a:p>
            <a:pPr lvl="1" rtl="0">
              <a:buAutoNum type="arabicPeriod" startAt="6"/>
            </a:pPr>
            <a:r>
              <a:rPr lang="en-US" b="0" i="0" u="none" strike="noStrike" baseline="0" smtClean="0">
                <a:solidFill>
                  <a:srgbClr val="000000"/>
                </a:solidFill>
                <a:latin typeface="Segoe"/>
                <a:ea typeface="ＭＳ ゴシック"/>
              </a:rPr>
              <a:t>Starting at about 1 inch from the left border, click and drag the pencil from the top of the table to the bottom of the table to create a column.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1962980233"/>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706</TotalTime>
  <Words>7040</Words>
  <Application>Microsoft Macintosh PowerPoint</Application>
  <PresentationFormat>On-screen Show (4:3)</PresentationFormat>
  <Paragraphs>568</Paragraphs>
  <Slides>72</Slides>
  <Notes>9</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template</vt:lpstr>
      <vt:lpstr>Creating Tables</vt:lpstr>
      <vt:lpstr>Objectives</vt:lpstr>
      <vt:lpstr>Step by Step: Insert a Table by Dragging</vt:lpstr>
      <vt:lpstr>Step by Step: Insert a Table by Dragging</vt:lpstr>
      <vt:lpstr>Step by Step: Use the Insert Table Dialog Box</vt:lpstr>
      <vt:lpstr>Step by Step: Use the Insert Table Dialog Box</vt:lpstr>
      <vt:lpstr>Step by Step: Draw a Table</vt:lpstr>
      <vt:lpstr>Step by Step: Draw a Table</vt:lpstr>
      <vt:lpstr>Step by Step: Draw a Table</vt:lpstr>
      <vt:lpstr>Step by Step: Draw a Table</vt:lpstr>
      <vt:lpstr>Step by Step: Draw a Table</vt:lpstr>
      <vt:lpstr>Step by Step: Insert a Quick Table</vt:lpstr>
      <vt:lpstr>Step by Step: Insert a Quick Table</vt:lpstr>
      <vt:lpstr>Step by Step: Insert Data in a Table</vt:lpstr>
      <vt:lpstr>Step by Step: Insert Data in a Table</vt:lpstr>
      <vt:lpstr>Step by Step: Insert Data in a Table</vt:lpstr>
      <vt:lpstr>Step by Step: Insert Data in a Table</vt:lpstr>
      <vt:lpstr>Step by Step: Apply a Style to a Table</vt:lpstr>
      <vt:lpstr>Step by Step: Apply a Style to a Table</vt:lpstr>
      <vt:lpstr>Step by Step: Turn Table Style Options On or Off</vt:lpstr>
      <vt:lpstr>Step by Step: Turn Table Style Options On or Off</vt:lpstr>
      <vt:lpstr>Step by Step: Modify the Table Styles</vt:lpstr>
      <vt:lpstr>Step by Step: Modify the Table Styles</vt:lpstr>
      <vt:lpstr>Step by Step: Modify the Table Styles</vt:lpstr>
      <vt:lpstr>Step by Step: Use AutoFit</vt:lpstr>
      <vt:lpstr>Step by Step: Use AutoFit</vt:lpstr>
      <vt:lpstr>Step by Step: Resize a Row or Column</vt:lpstr>
      <vt:lpstr>Step by Step: Resize a Row or Column</vt:lpstr>
      <vt:lpstr>Step by Step: Resize a Row or Column</vt:lpstr>
      <vt:lpstr>Step by Step: Resize a Row or Column</vt:lpstr>
      <vt:lpstr>Step by Step: Resize a Row or Column</vt:lpstr>
      <vt:lpstr>Step by Step: Move a Row or Column</vt:lpstr>
      <vt:lpstr>Step by Step: Move a Row or Column</vt:lpstr>
      <vt:lpstr>Step by Step: Move a Row or Column</vt:lpstr>
      <vt:lpstr>Step by Step: Set a Table’s Horizontal Alignment</vt:lpstr>
      <vt:lpstr>Step by Step: Set a Table’s Horizontal Alignment</vt:lpstr>
      <vt:lpstr>Step by Step: Create a Header Row</vt:lpstr>
      <vt:lpstr>Step by Step: Create a Header Row</vt:lpstr>
      <vt:lpstr>Step by Step: Create a Header Row</vt:lpstr>
      <vt:lpstr>Step by Step: Sort a Table’s Contents</vt:lpstr>
      <vt:lpstr>Step by Step: Sort a Table’s Contents</vt:lpstr>
      <vt:lpstr>Step by Step: Merge and Split Table Cells </vt:lpstr>
      <vt:lpstr>Step by Step: Merge and Split Table Cells </vt:lpstr>
      <vt:lpstr>Step by Step: Merge and Split Table Cells </vt:lpstr>
      <vt:lpstr>Step by Step: Merge and Split Table Cells </vt:lpstr>
      <vt:lpstr>Step by Step: Change Cell Margins</vt:lpstr>
      <vt:lpstr>Step by Step: Change Cell Margins</vt:lpstr>
      <vt:lpstr>Step by Step: Change Cell Margins</vt:lpstr>
      <vt:lpstr>Step by Step: Change the Position of Text in a Cell</vt:lpstr>
      <vt:lpstr>Step by Step: Change the Direction of Text in a Cell</vt:lpstr>
      <vt:lpstr>Step by Step: Split Table Cells </vt:lpstr>
      <vt:lpstr>Step by Step: Add Alternative Text to a Table</vt:lpstr>
      <vt:lpstr>Step by Step: Convert Text to Table</vt:lpstr>
      <vt:lpstr>Step by Step: Convert Text to Table</vt:lpstr>
      <vt:lpstr>Step by Step: Convert Text to Table</vt:lpstr>
      <vt:lpstr>Step by Step: Convert Table to Text</vt:lpstr>
      <vt:lpstr>Step by Step: Convert Table to Text</vt:lpstr>
      <vt:lpstr>Step by Step: Insert and Delete a Column or Row</vt:lpstr>
      <vt:lpstr>Step by Step: Insert and Delete a Column or Row</vt:lpstr>
      <vt:lpstr>Step by Step: Insert and Delete a Column or Row</vt:lpstr>
      <vt:lpstr>Step by Step: Use Formulas in a Table</vt:lpstr>
      <vt:lpstr>Step by Step: Use Formulas in a Table</vt:lpstr>
      <vt:lpstr>Step by Step: Use Formulas in a Table</vt:lpstr>
      <vt:lpstr>Step by Step: Apply Number Format</vt:lpstr>
      <vt:lpstr>Step by Step: Apply Number Format</vt:lpstr>
      <vt:lpstr>Step by Step: Update Fields</vt:lpstr>
      <vt:lpstr>Step by Step: Display Field Codes</vt:lpstr>
      <vt:lpstr>Step by Step: Display Field Codes</vt:lpstr>
      <vt:lpstr>Step by Step: Disable Field Codes</vt:lpstr>
      <vt:lpstr>Step by Step: Use Object Zoom</vt:lpstr>
      <vt:lpstr>Step by Step: Use Object Zoom</vt:lpstr>
      <vt:lpstr>Skills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355</cp:revision>
  <dcterms:created xsi:type="dcterms:W3CDTF">2011-08-08T12:10:51Z</dcterms:created>
  <dcterms:modified xsi:type="dcterms:W3CDTF">2013-08-10T23:21:03Z</dcterms:modified>
</cp:coreProperties>
</file>