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 Medium"/>
      <p:regular r:id="rId7"/>
      <p:bold r:id="rId8"/>
      <p:italic r:id="rId9"/>
      <p:boldItalic r:id="rId10"/>
    </p:embeddedFont>
    <p:embeddedFont>
      <p:font typeface="Roboto"/>
      <p:regular r:id="rId11"/>
      <p:bold r:id="rId12"/>
      <p:italic r:id="rId13"/>
      <p:boldItalic r:id="rId14"/>
    </p:embeddedFont>
    <p:embeddedFont>
      <p:font typeface="Roboto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RobotoMedium-bold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Medium-italic.fntdata"/><Relationship Id="rId15" Type="http://schemas.openxmlformats.org/officeDocument/2006/relationships/font" Target="fonts/RobotoMon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Mono-boldItalic.fntdata"/><Relationship Id="rId7" Type="http://schemas.openxmlformats.org/officeDocument/2006/relationships/font" Target="fonts/RobotoMedium-regular.fntdata"/><Relationship Id="rId8" Type="http://schemas.openxmlformats.org/officeDocument/2006/relationships/font" Target="fonts/Roboto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33d57c9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33d57c9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953225" y="550150"/>
            <a:ext cx="2258400" cy="1909500"/>
          </a:xfrm>
          <a:prstGeom prst="roundRect">
            <a:avLst>
              <a:gd fmla="val 6595" name="adj"/>
            </a:avLst>
          </a:prstGeom>
          <a:noFill/>
          <a:ln cap="flat" cmpd="sng" w="85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1550" lIns="81550" spcFirstLastPara="1" rIns="81550" wrap="square" tIns="81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48"/>
          </a:p>
        </p:txBody>
      </p:sp>
      <p:sp>
        <p:nvSpPr>
          <p:cNvPr id="55" name="Google Shape;55;p13"/>
          <p:cNvSpPr/>
          <p:nvPr/>
        </p:nvSpPr>
        <p:spPr>
          <a:xfrm>
            <a:off x="2140300" y="406745"/>
            <a:ext cx="1903500" cy="226500"/>
          </a:xfrm>
          <a:prstGeom prst="rect">
            <a:avLst/>
          </a:prstGeom>
          <a:solidFill>
            <a:schemeClr val="lt2"/>
          </a:solidFill>
          <a:ln cap="flat" cmpd="sng" w="8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1550" lIns="81550" spcFirstLastPara="1" rIns="81550" wrap="square" tIns="81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70">
                <a:latin typeface="Roboto Mono"/>
                <a:ea typeface="Roboto Mono"/>
                <a:cs typeface="Roboto Mono"/>
                <a:sym typeface="Roboto Mono"/>
              </a:rPr>
              <a:t>Structure of a Prompt</a:t>
            </a:r>
            <a:endParaRPr b="1" sz="107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17762" y="660514"/>
            <a:ext cx="18264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81550" lIns="81550" spcFirstLastPara="1" rIns="81550" wrap="square" tIns="815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81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Instruction</a:t>
            </a:r>
            <a:endParaRPr sz="981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260544" lvl="0" marL="40780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2"/>
              <a:buFont typeface="Roboto"/>
              <a:buChar char="●"/>
            </a:pPr>
            <a:r>
              <a:rPr lang="en-GB" sz="89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Roles</a:t>
            </a:r>
            <a:endParaRPr sz="89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0544" lvl="0" marL="40780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2"/>
              <a:buFont typeface="Roboto"/>
              <a:buChar char="●"/>
            </a:pPr>
            <a:r>
              <a:rPr lang="en-GB" sz="89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Background of Input</a:t>
            </a:r>
            <a:endParaRPr sz="89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0544" lvl="0" marL="40780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2"/>
              <a:buFont typeface="Roboto"/>
              <a:buChar char="●"/>
            </a:pPr>
            <a:r>
              <a:rPr lang="en-GB" sz="89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Task Explanation</a:t>
            </a:r>
            <a:endParaRPr sz="89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217762" y="1293933"/>
            <a:ext cx="10647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81550" lIns="81550" spcFirstLastPara="1" rIns="81550" wrap="square" tIns="815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81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Input Glosses</a:t>
            </a:r>
            <a:endParaRPr sz="98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217762" y="1633776"/>
            <a:ext cx="1748700" cy="72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81550" lIns="81550" spcFirstLastPara="1" rIns="81550" wrap="square" tIns="815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981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Example</a:t>
            </a:r>
            <a:endParaRPr i="1" sz="981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260544" lvl="0" marL="40780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2"/>
              <a:buFont typeface="Roboto"/>
              <a:buChar char="●"/>
            </a:pPr>
            <a:r>
              <a:rPr i="1" lang="en-GB" sz="89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i="1" sz="89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0544" lvl="0" marL="40780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2"/>
              <a:buFont typeface="Roboto"/>
              <a:buChar char="●"/>
            </a:pPr>
            <a:r>
              <a:rPr i="1" lang="en-GB" sz="89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for the Input</a:t>
            </a:r>
            <a:endParaRPr i="1" sz="89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0544" lvl="0" marL="40780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2"/>
              <a:buFont typeface="Roboto"/>
              <a:buChar char="●"/>
            </a:pPr>
            <a:r>
              <a:rPr i="1" lang="en-GB" sz="89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Reason</a:t>
            </a:r>
            <a:endParaRPr i="1" sz="89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018330" y="1565807"/>
            <a:ext cx="1025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81550" lIns="81550" spcFirstLastPara="1" rIns="81550" wrap="square" tIns="815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1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few-shot prompt</a:t>
            </a:r>
            <a:endParaRPr i="1" sz="71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