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sldIdLst>
    <p:sldId id="320" r:id="rId2"/>
    <p:sldId id="383" r:id="rId3"/>
    <p:sldId id="332" r:id="rId4"/>
    <p:sldId id="335" r:id="rId5"/>
    <p:sldId id="336" r:id="rId6"/>
    <p:sldId id="337" r:id="rId7"/>
    <p:sldId id="339" r:id="rId8"/>
    <p:sldId id="384" r:id="rId9"/>
    <p:sldId id="321" r:id="rId10"/>
    <p:sldId id="340" r:id="rId11"/>
    <p:sldId id="377" r:id="rId12"/>
    <p:sldId id="341" r:id="rId13"/>
    <p:sldId id="333" r:id="rId14"/>
    <p:sldId id="334" r:id="rId15"/>
    <p:sldId id="338" r:id="rId16"/>
    <p:sldId id="409" r:id="rId17"/>
    <p:sldId id="410" r:id="rId18"/>
    <p:sldId id="403" r:id="rId19"/>
    <p:sldId id="348" r:id="rId20"/>
    <p:sldId id="342" r:id="rId21"/>
    <p:sldId id="375" r:id="rId22"/>
    <p:sldId id="372" r:id="rId23"/>
    <p:sldId id="382" r:id="rId24"/>
    <p:sldId id="344" r:id="rId25"/>
    <p:sldId id="345" r:id="rId26"/>
    <p:sldId id="347" r:id="rId27"/>
    <p:sldId id="386" r:id="rId28"/>
    <p:sldId id="346" r:id="rId29"/>
    <p:sldId id="380" r:id="rId30"/>
    <p:sldId id="349" r:id="rId31"/>
    <p:sldId id="395" r:id="rId32"/>
    <p:sldId id="393" r:id="rId33"/>
    <p:sldId id="394" r:id="rId34"/>
    <p:sldId id="396" r:id="rId35"/>
    <p:sldId id="385" r:id="rId36"/>
    <p:sldId id="397" r:id="rId37"/>
    <p:sldId id="390" r:id="rId38"/>
    <p:sldId id="387" r:id="rId39"/>
    <p:sldId id="364" r:id="rId40"/>
    <p:sldId id="388" r:id="rId41"/>
    <p:sldId id="389" r:id="rId42"/>
    <p:sldId id="353" r:id="rId43"/>
    <p:sldId id="354" r:id="rId44"/>
    <p:sldId id="392" r:id="rId45"/>
    <p:sldId id="405" r:id="rId46"/>
    <p:sldId id="404" r:id="rId47"/>
    <p:sldId id="398" r:id="rId48"/>
    <p:sldId id="400" r:id="rId49"/>
    <p:sldId id="401" r:id="rId50"/>
    <p:sldId id="399" r:id="rId51"/>
    <p:sldId id="361" r:id="rId52"/>
    <p:sldId id="362" r:id="rId53"/>
    <p:sldId id="363" r:id="rId54"/>
    <p:sldId id="368" r:id="rId55"/>
  </p:sldIdLst>
  <p:sldSz cx="9144000" cy="6858000" type="screen4x3"/>
  <p:notesSz cx="6796088" cy="9874250"/>
  <p:defaultTextStyle>
    <a:defPPr>
      <a:defRPr lang="en-GB"/>
    </a:defPPr>
    <a:lvl1pPr algn="l" defTabSz="449263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1pPr>
    <a:lvl2pPr marL="742950" indent="-285750" algn="l" defTabSz="449263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2pPr>
    <a:lvl3pPr marL="1143000" indent="-228600" algn="l" defTabSz="449263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3pPr>
    <a:lvl4pPr marL="1600200" indent="-228600" algn="l" defTabSz="449263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4pPr>
    <a:lvl5pPr marL="2057400" indent="-228600" algn="l" defTabSz="449263" rtl="0" eaLnBrk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CMSS10" charset="0"/>
        <a:ea typeface="Lucida Sans Unicode" pitchFamily="32" charset="0"/>
        <a:cs typeface="Lucida Sans Unicode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00"/>
    <a:srgbClr val="FFFF66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06" autoAdjust="0"/>
  </p:normalViewPr>
  <p:slideViewPr>
    <p:cSldViewPr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6800850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6800850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6800850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6800850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0" y="0"/>
            <a:ext cx="2938463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3854450" y="0"/>
            <a:ext cx="2938463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1435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24425" cy="3690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4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68875" cy="4424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4450" y="9380538"/>
            <a:ext cx="2927350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</a:defRPr>
            </a:lvl1pPr>
          </a:lstStyle>
          <a:p>
            <a:pPr>
              <a:defRPr/>
            </a:pPr>
            <a:fld id="{31053D4B-C931-4277-8E61-6990263DD74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36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15DEE4-77B2-41A9-9313-D1B8CC4476A5}" type="slidenum">
              <a:rPr lang="en-GB" smtClean="0">
                <a:ea typeface="Lucida Sans Unicode" pitchFamily="32" charset="0"/>
              </a:rPr>
              <a:pPr/>
              <a:t>1</a:t>
            </a:fld>
            <a:endParaRPr lang="en-GB" dirty="0" smtClean="0">
              <a:ea typeface="Lucida Sans Unicode" pitchFamily="32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1F4708-0E93-41DA-837E-D5320580D63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GB" sz="12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1648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12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80222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169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14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8479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15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5895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17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0341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15DEE4-77B2-41A9-9313-D1B8CC4476A5}" type="slidenum">
              <a:rPr lang="en-GB" smtClean="0">
                <a:ea typeface="Lucida Sans Unicode" pitchFamily="32" charset="0"/>
              </a:rPr>
              <a:pPr/>
              <a:t>19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1F4708-0E93-41DA-837E-D5320580D63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834163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20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7322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21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49692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22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008516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590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962046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24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23526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25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29746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26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4798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28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3518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29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40314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30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5414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32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03153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14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35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75308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37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9221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81826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39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243641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40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2518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15DEE4-77B2-41A9-9313-D1B8CC4476A5}" type="slidenum">
              <a:rPr lang="en-GB" smtClean="0">
                <a:ea typeface="Lucida Sans Unicode" pitchFamily="32" charset="0"/>
              </a:rPr>
              <a:pPr/>
              <a:t>42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1F4708-0E93-41DA-837E-D5320580D63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73626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22242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44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592458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45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747582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46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73182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48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97641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49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04037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15DEE4-77B2-41A9-9313-D1B8CC4476A5}" type="slidenum">
              <a:rPr lang="en-GB" smtClean="0">
                <a:ea typeface="Lucida Sans Unicode" pitchFamily="32" charset="0"/>
              </a:rPr>
              <a:pPr/>
              <a:t>51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41F4708-0E93-41DA-837E-D5320580D63F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8600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5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812728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52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5957969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53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356387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54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70602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6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4721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7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1203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9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1849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10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83169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D215CA-B537-4EA8-9C4B-32FCDD0E9787}" type="slidenum">
              <a:rPr lang="en-GB" smtClean="0">
                <a:ea typeface="Lucida Sans Unicode" pitchFamily="32" charset="0"/>
              </a:rPr>
              <a:pPr/>
              <a:t>11</a:t>
            </a:fld>
            <a:endParaRPr lang="en-GB" smtClean="0">
              <a:ea typeface="Lucida Sans Unicode" pitchFamily="32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54450" y="9380538"/>
            <a:ext cx="2938463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4F2F145-DFCE-433B-A8FF-3F66212F5EE1}" type="slidenum">
              <a:rPr lang="en-GB" sz="1200">
                <a:solidFill>
                  <a:srgbClr val="000000"/>
                </a:solidFill>
                <a:latin typeface="Times New Roman" pitchFamily="16" charset="0"/>
              </a:rPr>
              <a:pPr algn="r">
                <a:lnSpc>
                  <a:spcPct val="10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2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31863" y="741363"/>
            <a:ext cx="4938712" cy="3703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/>
          </p:nvPr>
        </p:nvSpPr>
        <p:spPr>
          <a:xfrm>
            <a:off x="906463" y="4691063"/>
            <a:ext cx="4970462" cy="4519612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17849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4058-4817-400A-808F-AC0B3411AA1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337A-67CE-4101-AE31-34E76AB5EE2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00813" y="463550"/>
            <a:ext cx="1938337" cy="5740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62613" cy="5740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E05E-4C01-422B-9A64-32AB0045165B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0980B-DDBC-44CE-A913-ACE2EA8852D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B7E6-021B-4A42-9E3F-3B73E736109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0475" cy="422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981200"/>
            <a:ext cx="3800475" cy="422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0181-79B3-4FBC-96B8-4AB6065F1E2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06756-AA9E-4455-824C-362BEFE5FF5F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AFADC-2C50-494F-9F4D-08CBD8365F6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18B19-1FFB-4A1C-BEB2-D31C7BBB0C2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BC28B-B58B-4934-8065-9B088529C7B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CC96F-AEF5-49EE-9F1E-4D6906D2F4F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53350" cy="1416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3350" cy="422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8970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87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59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B8AE40-4CEF-4C84-9224-4695627A3DF7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Lucida Sans Unicode" pitchFamily="32" charset="0"/>
          <a:cs typeface="+mj-cs"/>
        </a:defRPr>
      </a:lvl1pPr>
      <a:lvl2pPr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Lucida Sans Unicode" pitchFamily="32" charset="0"/>
          <a:cs typeface="Lucida Sans Unicode" pitchFamily="32" charset="0"/>
        </a:defRPr>
      </a:lvl2pPr>
      <a:lvl3pPr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Lucida Sans Unicode" pitchFamily="32" charset="0"/>
          <a:cs typeface="Lucida Sans Unicode" pitchFamily="32" charset="0"/>
        </a:defRPr>
      </a:lvl3pPr>
      <a:lvl4pPr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Lucida Sans Unicode" pitchFamily="32" charset="0"/>
          <a:cs typeface="Lucida Sans Unicode" pitchFamily="32" charset="0"/>
        </a:defRPr>
      </a:lvl4pPr>
      <a:lvl5pPr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pitchFamily="32" charset="0"/>
        </a:defRPr>
      </a:lvl6pPr>
      <a:lvl7pPr marL="2971800" indent="-228600"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pitchFamily="32" charset="0"/>
        </a:defRPr>
      </a:lvl7pPr>
      <a:lvl8pPr marL="3429000" indent="-228600"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pitchFamily="32" charset="0"/>
        </a:defRPr>
      </a:lvl8pPr>
      <a:lvl9pPr marL="3886200" indent="-228600" algn="ctr" defTabSz="449263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78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Lucida Sans Unicode" pitchFamily="32" charset="0"/>
          <a:cs typeface="+mn-cs"/>
        </a:defRPr>
      </a:lvl1pPr>
      <a:lvl2pPr marL="742950" indent="-285750" algn="l" defTabSz="449263" rtl="0" eaLnBrk="0" fontAlgn="base" hangingPunct="0">
        <a:lnSpc>
          <a:spcPct val="78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Lucida Sans Unicode" pitchFamily="32" charset="0"/>
          <a:cs typeface="+mn-cs"/>
        </a:defRPr>
      </a:lvl2pPr>
      <a:lvl3pPr marL="1143000" indent="-228600" algn="l" defTabSz="449263" rtl="0" eaLnBrk="0" fontAlgn="base" hangingPunct="0">
        <a:lnSpc>
          <a:spcPct val="7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Lucida Sans Unicode" pitchFamily="32" charset="0"/>
          <a:cs typeface="+mn-cs"/>
        </a:defRPr>
      </a:lvl3pPr>
      <a:lvl4pPr marL="16002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Lucida Sans Unicode" pitchFamily="32" charset="0"/>
          <a:cs typeface="+mn-cs"/>
        </a:defRPr>
      </a:lvl4pPr>
      <a:lvl5pPr marL="20574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Lucida Sans Unicode" pitchFamily="32" charset="0"/>
          <a:cs typeface="+mn-cs"/>
        </a:defRPr>
      </a:lvl5pPr>
      <a:lvl6pPr marL="25146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78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539552" y="836712"/>
            <a:ext cx="3456384" cy="80397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7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SCRUM</a:t>
            </a:r>
            <a:endParaRPr lang="en-GB" sz="36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5122" name="Picture 2" descr="D:\cours\Scrum\equipe proj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980728"/>
            <a:ext cx="3024335" cy="2010293"/>
          </a:xfrm>
          <a:prstGeom prst="rect">
            <a:avLst/>
          </a:prstGeom>
          <a:noFill/>
        </p:spPr>
      </p:pic>
      <p:cxnSp>
        <p:nvCxnSpPr>
          <p:cNvPr id="6" name="Connecteur droit 5"/>
          <p:cNvCxnSpPr/>
          <p:nvPr/>
        </p:nvCxnSpPr>
        <p:spPr bwMode="auto">
          <a:xfrm>
            <a:off x="5076056" y="692696"/>
            <a:ext cx="3528392" cy="259228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/>
          <p:nvPr/>
        </p:nvCxnSpPr>
        <p:spPr bwMode="auto">
          <a:xfrm flipV="1">
            <a:off x="5004048" y="836712"/>
            <a:ext cx="3456384" cy="2592288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2" descr="D:\cours\Scrum\WindowsLiveWriter_ScrumouXPScrumetXP_12417_image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132856"/>
            <a:ext cx="3803890" cy="2476755"/>
          </a:xfrm>
          <a:prstGeom prst="rect">
            <a:avLst/>
          </a:prstGeom>
          <a:noFill/>
        </p:spPr>
      </p:pic>
      <p:pic>
        <p:nvPicPr>
          <p:cNvPr id="1026" name="Picture 2" descr="D:\cours\Scrum\couverture liv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996952"/>
            <a:ext cx="3312368" cy="33123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rôles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dans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Scrum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528" y="1052736"/>
            <a:ext cx="8568952" cy="4181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 </a:t>
            </a:r>
            <a:r>
              <a:rPr lang="fr-FR" sz="1800" b="1" dirty="0" smtClean="0">
                <a:solidFill>
                  <a:schemeClr val="tx1"/>
                </a:solidFill>
              </a:rPr>
              <a:t>directeur de produit</a:t>
            </a:r>
            <a:r>
              <a:rPr lang="fr-FR" sz="1800" dirty="0" smtClean="0">
                <a:solidFill>
                  <a:schemeClr val="tx1"/>
                </a:solidFill>
              </a:rPr>
              <a:t> (</a:t>
            </a:r>
            <a:r>
              <a:rPr lang="fr-FR" sz="1800" i="1" dirty="0" smtClean="0">
                <a:solidFill>
                  <a:schemeClr val="tx1"/>
                </a:solidFill>
              </a:rPr>
              <a:t>Product </a:t>
            </a:r>
            <a:r>
              <a:rPr lang="fr-FR" sz="1800" i="1" dirty="0" err="1" smtClean="0">
                <a:solidFill>
                  <a:schemeClr val="tx1"/>
                </a:solidFill>
              </a:rPr>
              <a:t>Owner</a:t>
            </a:r>
            <a:r>
              <a:rPr lang="fr-FR" sz="1800" dirty="0" smtClean="0">
                <a:solidFill>
                  <a:schemeClr val="tx1"/>
                </a:solidFill>
              </a:rPr>
              <a:t>) est un membre de l’ équipe, il est le représentant des clients et utilisateurs. C'est lui qui définit l'</a:t>
            </a:r>
            <a:r>
              <a:rPr lang="fr-FR" sz="1800" b="1" dirty="0" smtClean="0">
                <a:solidFill>
                  <a:schemeClr val="tx1"/>
                </a:solidFill>
              </a:rPr>
              <a:t>ordre</a:t>
            </a:r>
            <a:r>
              <a:rPr lang="fr-FR" sz="1800" dirty="0" smtClean="0">
                <a:solidFill>
                  <a:schemeClr val="tx1"/>
                </a:solidFill>
              </a:rPr>
              <a:t> dans lequel les fonctionnalités seront développées.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L'</a:t>
            </a:r>
            <a:r>
              <a:rPr lang="fr-FR" sz="1800" b="1" dirty="0" smtClean="0">
                <a:solidFill>
                  <a:schemeClr val="tx1"/>
                </a:solidFill>
              </a:rPr>
              <a:t>équipe</a:t>
            </a:r>
            <a:r>
              <a:rPr lang="fr-FR" sz="1800" dirty="0" smtClean="0">
                <a:solidFill>
                  <a:schemeClr val="tx1"/>
                </a:solidFill>
              </a:rPr>
              <a:t> ne comporte pas de rôles prédéfinis ni de hiérarchie (il n’y a pas de chef de projet), elle est </a:t>
            </a:r>
            <a:r>
              <a:rPr lang="fr-FR" sz="1800" b="1" dirty="0" err="1" smtClean="0">
                <a:solidFill>
                  <a:schemeClr val="tx1"/>
                </a:solidFill>
              </a:rPr>
              <a:t>auto-gérée</a:t>
            </a:r>
            <a:r>
              <a:rPr lang="fr-FR" sz="1800" b="1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 </a:t>
            </a:r>
            <a:r>
              <a:rPr lang="fr-FR" sz="1800" b="1" dirty="0" smtClean="0">
                <a:solidFill>
                  <a:schemeClr val="tx1"/>
                </a:solidFill>
              </a:rPr>
              <a:t>facilitateur / animateur</a:t>
            </a:r>
            <a:r>
              <a:rPr lang="fr-FR" sz="1800" dirty="0" smtClean="0">
                <a:solidFill>
                  <a:schemeClr val="tx1"/>
                </a:solidFill>
              </a:rPr>
              <a:t> (</a:t>
            </a:r>
            <a:r>
              <a:rPr lang="fr-FR" sz="1800" i="1" dirty="0" err="1" smtClean="0">
                <a:solidFill>
                  <a:schemeClr val="tx1"/>
                </a:solidFill>
              </a:rPr>
              <a:t>ScrumMaster</a:t>
            </a:r>
            <a:r>
              <a:rPr lang="fr-FR" sz="1800" dirty="0" smtClean="0">
                <a:solidFill>
                  <a:schemeClr val="tx1"/>
                </a:solidFill>
              </a:rPr>
              <a:t>) est un membre de l’ équipe qui doit veiller à ce que les valeurs de </a:t>
            </a:r>
            <a:r>
              <a:rPr lang="fr-FR" sz="1800" dirty="0" err="1" smtClean="0">
                <a:solidFill>
                  <a:schemeClr val="tx1"/>
                </a:solidFill>
              </a:rPr>
              <a:t>Scrum</a:t>
            </a:r>
            <a:r>
              <a:rPr lang="fr-FR" sz="1800" dirty="0" smtClean="0">
                <a:solidFill>
                  <a:schemeClr val="tx1"/>
                </a:solidFill>
              </a:rPr>
              <a:t> soient appliquées.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b="1" dirty="0" smtClean="0">
                <a:solidFill>
                  <a:schemeClr val="tx1"/>
                </a:solidFill>
              </a:rPr>
              <a:t>intervenants</a:t>
            </a:r>
            <a:r>
              <a:rPr lang="fr-FR" sz="1800" dirty="0" smtClean="0">
                <a:solidFill>
                  <a:schemeClr val="tx1"/>
                </a:solidFill>
              </a:rPr>
              <a:t> (</a:t>
            </a:r>
            <a:r>
              <a:rPr lang="fr-FR" sz="1800" i="1" dirty="0" err="1" smtClean="0">
                <a:solidFill>
                  <a:schemeClr val="tx1"/>
                </a:solidFill>
              </a:rPr>
              <a:t>Stakeholders</a:t>
            </a:r>
            <a:r>
              <a:rPr lang="fr-FR" sz="1800" dirty="0" smtClean="0">
                <a:solidFill>
                  <a:schemeClr val="tx1"/>
                </a:solidFill>
              </a:rPr>
              <a:t>) sont les personnes qui souhaitent avoir une vue sur le projet sans réellement s'investir dedans. Il peut s'agir par exemple d'experts techniques ou d'agents de direction.</a:t>
            </a:r>
            <a:endParaRPr lang="en-GB" sz="1800" dirty="0">
              <a:solidFill>
                <a:schemeClr val="tx1"/>
              </a:solidFill>
              <a:latin typeface="TimesNewRoman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652120" y="6237312"/>
            <a:ext cx="1368152" cy="21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tabLst>
                <a:tab pos="0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89563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  <a:tab pos="8974138" algn="l"/>
                <a:tab pos="9423400" algn="l"/>
                <a:tab pos="9872663" algn="l"/>
                <a:tab pos="10321925" algn="l"/>
                <a:tab pos="10779125" algn="l"/>
                <a:tab pos="107807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Source : </a:t>
            </a:r>
            <a:r>
              <a:rPr lang="en-GB" sz="1000" dirty="0" err="1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wikipedia</a:t>
            </a:r>
            <a:endParaRPr lang="en-GB" sz="1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 product owner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528" y="1052736"/>
            <a:ext cx="8568952" cy="4106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Il est responsable du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r>
              <a:rPr lang="fr-FR" sz="1800" dirty="0" smtClean="0">
                <a:solidFill>
                  <a:schemeClr val="tx1"/>
                </a:solidFill>
              </a:rPr>
              <a:t> du produit.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Ses rôles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Définir avec le clients et les utilisateurs le contenu du produit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Fait partager sa vision du produit avec l’équipe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Définit l’ordre dans lequel les parties du produits (releases et stories) sont réalisées.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Ces qualités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Bonne connaissance du domaine métier.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  <a:latin typeface="TimesNewRoman" charset="0"/>
              </a:rPr>
              <a:t>Maitrise des techniques des user stories ou des use cases.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  <a:latin typeface="TimesNewRoman" charset="0"/>
              </a:rPr>
              <a:t>Capacité à prendre des décisions rapide.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  <a:latin typeface="TimesNewRoman" charset="0"/>
              </a:rPr>
              <a:t>Sait communiquer mais prendre des décisions</a:t>
            </a: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.</a:t>
            </a:r>
            <a:endParaRPr lang="fr-FR" sz="1800" dirty="0" smtClean="0">
              <a:solidFill>
                <a:schemeClr val="tx1"/>
              </a:solidFill>
              <a:latin typeface="TimesNewRoman" charset="0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652120" y="6237312"/>
            <a:ext cx="1368152" cy="21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tabLst>
                <a:tab pos="0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89563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  <a:tab pos="8974138" algn="l"/>
                <a:tab pos="9423400" algn="l"/>
                <a:tab pos="9872663" algn="l"/>
                <a:tab pos="10321925" algn="l"/>
                <a:tab pos="10779125" algn="l"/>
                <a:tab pos="107807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Source : </a:t>
            </a:r>
            <a:r>
              <a:rPr lang="en-GB" sz="1000" dirty="0" err="1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wikipedia</a:t>
            </a:r>
            <a:endParaRPr lang="en-GB" sz="1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L’interaction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entre les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acteurs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0" name="Picture 2" descr="D:\cours\Scrum\300px-ParticipantsScr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47147"/>
            <a:ext cx="5976664" cy="4142094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Sprints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915816" y="1412776"/>
            <a:ext cx="2993405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1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itération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= 1 Sprint</a:t>
            </a:r>
          </a:p>
        </p:txBody>
      </p:sp>
      <p:pic>
        <p:nvPicPr>
          <p:cNvPr id="38914" name="Picture 2" descr="D:\cours\Scrum\VueGlobaleScr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705726" cy="3000375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releases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55576" y="4509120"/>
            <a:ext cx="7024688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Attention !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nouvelle release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n’est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nouvelle version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fonctionnalités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déjà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implantées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  <a:endParaRPr lang="en-GB" sz="1800" dirty="0">
              <a:solidFill>
                <a:srgbClr val="000000"/>
              </a:solidFill>
              <a:latin typeface="TimesNewRoman" charset="0"/>
            </a:endParaRPr>
          </a:p>
        </p:txBody>
      </p:sp>
      <p:pic>
        <p:nvPicPr>
          <p:cNvPr id="3092" name="Picture 20" descr="D:\cours\Scrum\350px-PlanificationScr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7019370" cy="2144390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grande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question !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67544" y="980728"/>
            <a:ext cx="8280920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Qu’est-ce qui différencie </a:t>
            </a:r>
            <a:r>
              <a:rPr lang="fr-FR" sz="1800" dirty="0" err="1" smtClean="0">
                <a:solidFill>
                  <a:schemeClr val="tx1"/>
                </a:solidFill>
              </a:rPr>
              <a:t>Scrum</a:t>
            </a:r>
            <a:r>
              <a:rPr lang="fr-FR" sz="1800" dirty="0" smtClean="0">
                <a:solidFill>
                  <a:schemeClr val="tx1"/>
                </a:solidFill>
              </a:rPr>
              <a:t> (et les méthodes agiles en générale) des méthodes traditionnelles ?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grpSp>
        <p:nvGrpSpPr>
          <p:cNvPr id="2" name="Groupe 22"/>
          <p:cNvGrpSpPr/>
          <p:nvPr/>
        </p:nvGrpSpPr>
        <p:grpSpPr>
          <a:xfrm>
            <a:off x="251520" y="3284984"/>
            <a:ext cx="8568952" cy="1368152"/>
            <a:chOff x="251520" y="4293096"/>
            <a:chExt cx="8568952" cy="1368152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251520" y="4293096"/>
              <a:ext cx="8568952" cy="13681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1403648" y="4437112"/>
              <a:ext cx="5605061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2483767" y="4566270"/>
              <a:ext cx="3176521" cy="80694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323528" y="4797152"/>
              <a:ext cx="1008112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555776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1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4211960" y="4797152"/>
              <a:ext cx="360040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72000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n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547664" y="4797152"/>
              <a:ext cx="864096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6012160" y="4725144"/>
              <a:ext cx="849307" cy="37828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6084168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n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7308304" y="4437112"/>
              <a:ext cx="1080120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7380312" y="4797152"/>
              <a:ext cx="936104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n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11760" y="5085184"/>
            <a:ext cx="4176464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Définies au début de chaque Sprint dans la réunion de planification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 bwMode="auto">
          <a:xfrm rot="16200000" flipV="1">
            <a:off x="3383868" y="4401108"/>
            <a:ext cx="936104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403648" y="2492896"/>
            <a:ext cx="2952328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Spécifications détaillées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 bwMode="auto">
          <a:xfrm rot="5400000">
            <a:off x="1583668" y="3248980"/>
            <a:ext cx="792088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084168" y="2492896"/>
            <a:ext cx="2376264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Pas encore </a:t>
            </a:r>
            <a:r>
              <a:rPr lang="fr-FR" sz="1800" dirty="0" smtClean="0">
                <a:solidFill>
                  <a:schemeClr val="tx1"/>
                </a:solidFill>
              </a:rPr>
              <a:t>spécifié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cxnSp>
        <p:nvCxnSpPr>
          <p:cNvPr id="28" name="Connecteur droit avec flèche 27"/>
          <p:cNvCxnSpPr/>
          <p:nvPr/>
        </p:nvCxnSpPr>
        <p:spPr bwMode="auto">
          <a:xfrm rot="5400000">
            <a:off x="7345102" y="3248186"/>
            <a:ext cx="792088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5696" y="2780928"/>
            <a:ext cx="5616624" cy="58214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>
                <a:solidFill>
                  <a:srgbClr val="000000"/>
                </a:solidFill>
                <a:latin typeface="Times New Roman" pitchFamily="16" charset="0"/>
              </a:rPr>
              <a:t>D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outils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pour Scrum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9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outils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gratuits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ou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presque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!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31540" y="1268760"/>
            <a:ext cx="8280920" cy="5030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err="1" smtClean="0">
                <a:solidFill>
                  <a:schemeClr val="tx1"/>
                </a:solidFill>
              </a:rPr>
              <a:t>Trello</a:t>
            </a:r>
            <a:r>
              <a:rPr lang="fr-FR" sz="1600" dirty="0" smtClean="0">
                <a:solidFill>
                  <a:schemeClr val="tx1"/>
                </a:solidFill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Avantage : généraliste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Inconvénient : 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Pas de dépôt de code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Gestion des documents ?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err="1" smtClean="0">
                <a:solidFill>
                  <a:schemeClr val="tx1"/>
                </a:solidFill>
              </a:rPr>
              <a:t>Gitlag</a:t>
            </a:r>
            <a:r>
              <a:rPr lang="fr-FR" sz="1600" dirty="0" smtClean="0">
                <a:solidFill>
                  <a:schemeClr val="tx1"/>
                </a:solidFill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Avantage : 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intègre un dépôt de code (git)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Complet : permet de faire du </a:t>
            </a:r>
            <a:r>
              <a:rPr lang="fr-FR" sz="1600" dirty="0" err="1" smtClean="0">
                <a:solidFill>
                  <a:schemeClr val="tx1"/>
                </a:solidFill>
              </a:rPr>
              <a:t>Continuous</a:t>
            </a:r>
            <a:r>
              <a:rPr lang="fr-FR" sz="1600" dirty="0" smtClean="0">
                <a:solidFill>
                  <a:schemeClr val="tx1"/>
                </a:solidFill>
              </a:rPr>
              <a:t> Delivery et </a:t>
            </a:r>
            <a:r>
              <a:rPr lang="fr-FR" sz="1600" dirty="0" err="1">
                <a:solidFill>
                  <a:schemeClr val="tx1"/>
                </a:solidFill>
              </a:rPr>
              <a:t>Continuous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Integration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Inconvénient : 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>
                <a:solidFill>
                  <a:schemeClr val="tx1"/>
                </a:solidFill>
              </a:rPr>
              <a:t>O</a:t>
            </a:r>
            <a:r>
              <a:rPr lang="fr-FR" sz="1600" dirty="0" smtClean="0">
                <a:solidFill>
                  <a:schemeClr val="tx1"/>
                </a:solidFill>
              </a:rPr>
              <a:t>rienté </a:t>
            </a:r>
            <a:r>
              <a:rPr lang="fr-FR" sz="1600" dirty="0" err="1" smtClean="0">
                <a:solidFill>
                  <a:schemeClr val="tx1"/>
                </a:solidFill>
              </a:rPr>
              <a:t>dev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Gestion des documents ?</a:t>
            </a:r>
            <a:endParaRPr lang="fr-FR" sz="16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…</a:t>
            </a:r>
            <a:endParaRPr lang="fr-FR" sz="16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600" dirty="0" smtClean="0">
              <a:solidFill>
                <a:schemeClr val="tx1"/>
              </a:solidFill>
              <a:latin typeface="TimesNewRoman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49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91680" y="1700808"/>
            <a:ext cx="5616624" cy="306455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Constitution du </a:t>
            </a:r>
          </a:p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backlog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de Scrum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043608" y="548680"/>
            <a:ext cx="6624736" cy="116401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7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Phase de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6" charset="0"/>
              </a:rPr>
              <a:t>préparation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 des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6" charset="0"/>
              </a:rPr>
              <a:t>itérations</a:t>
            </a:r>
            <a:endParaRPr lang="en-GB" sz="36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331640" y="2204864"/>
            <a:ext cx="6409582" cy="2376264"/>
            <a:chOff x="611560" y="1700808"/>
            <a:chExt cx="7705726" cy="3360415"/>
          </a:xfrm>
        </p:grpSpPr>
        <p:pic>
          <p:nvPicPr>
            <p:cNvPr id="9" name="Picture 2" descr="D:\cours\Scrum\VueGlobaleScr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2060848"/>
              <a:ext cx="7705726" cy="3000375"/>
            </a:xfrm>
            <a:prstGeom prst="rect">
              <a:avLst/>
            </a:prstGeom>
            <a:noFill/>
          </p:spPr>
        </p:pic>
        <p:sp>
          <p:nvSpPr>
            <p:cNvPr id="10" name="Ellipse 9"/>
            <p:cNvSpPr/>
            <p:nvPr/>
          </p:nvSpPr>
          <p:spPr bwMode="auto">
            <a:xfrm>
              <a:off x="683568" y="1700808"/>
              <a:ext cx="2448272" cy="3024336"/>
            </a:xfrm>
            <a:prstGeom prst="ellipse">
              <a:avLst/>
            </a:prstGeom>
            <a:solidFill>
              <a:srgbClr val="0000FF">
                <a:alpha val="3333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51520" y="5085184"/>
            <a:ext cx="8640960" cy="1152128"/>
            <a:chOff x="251520" y="5085184"/>
            <a:chExt cx="8640960" cy="115212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51520" y="5085184"/>
              <a:ext cx="8640960" cy="115212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195491" y="5206461"/>
              <a:ext cx="3703269" cy="90957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57299" y="5315225"/>
              <a:ext cx="2396234" cy="67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24133" y="5509652"/>
              <a:ext cx="863491" cy="295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Produit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429913" y="5509652"/>
              <a:ext cx="864875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268104" y="5509652"/>
              <a:ext cx="1016584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809562" y="5509652"/>
              <a:ext cx="871357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</a:t>
              </a:r>
              <a:r>
                <a:rPr lang="fr-FR" sz="1400" u="sng" dirty="0" smtClean="0">
                  <a:solidFill>
                    <a:schemeClr val="tx1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m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043985" y="5206461"/>
              <a:ext cx="3703269" cy="90957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6205793" y="5315225"/>
              <a:ext cx="2396234" cy="67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6278407" y="5509652"/>
              <a:ext cx="864875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21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5116597" y="5509652"/>
              <a:ext cx="1016584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Release2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7658056" y="5509652"/>
              <a:ext cx="871357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</a:t>
              </a:r>
              <a:r>
                <a:rPr lang="fr-FR" sz="1400" u="sng" dirty="0" smtClean="0">
                  <a:solidFill>
                    <a:schemeClr val="tx1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2m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3301271" y="5509652"/>
              <a:ext cx="354611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7149765" y="5449014"/>
              <a:ext cx="354611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cxnSp>
        <p:nvCxnSpPr>
          <p:cNvPr id="25" name="Connecteur droit avec flèche 24"/>
          <p:cNvCxnSpPr>
            <a:stCxn id="7" idx="0"/>
          </p:cNvCxnSpPr>
          <p:nvPr/>
        </p:nvCxnSpPr>
        <p:spPr bwMode="auto">
          <a:xfrm rot="16200000" flipV="1">
            <a:off x="2987824" y="3501008"/>
            <a:ext cx="1152128" cy="201622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5696" y="2780928"/>
            <a:ext cx="561662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Introduction aux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méthodes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agiles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Exemple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d’un backlog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(avec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IceScrum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)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1187624" y="836712"/>
            <a:ext cx="6999140" cy="5544616"/>
            <a:chOff x="1835696" y="980728"/>
            <a:chExt cx="6999140" cy="554461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704" y="980728"/>
              <a:ext cx="6927132" cy="5468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Ellipse 25"/>
            <p:cNvSpPr/>
            <p:nvPr/>
          </p:nvSpPr>
          <p:spPr bwMode="auto">
            <a:xfrm>
              <a:off x="1835696" y="1988840"/>
              <a:ext cx="648072" cy="43204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1835696" y="3356992"/>
              <a:ext cx="864096" cy="432048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4211960" y="4725144"/>
              <a:ext cx="648072" cy="36004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  <p:sp>
          <p:nvSpPr>
            <p:cNvPr id="29" name="Ellipse 28"/>
            <p:cNvSpPr/>
            <p:nvPr/>
          </p:nvSpPr>
          <p:spPr bwMode="auto">
            <a:xfrm>
              <a:off x="6444208" y="6021288"/>
              <a:ext cx="720080" cy="504056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Première version du backlog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51520" y="980728"/>
            <a:ext cx="8496944" cy="35749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dirty="0" err="1" smtClean="0">
                <a:solidFill>
                  <a:schemeClr val="tx1"/>
                </a:solidFill>
              </a:rPr>
              <a:t>Une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user story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représentation</a:t>
            </a:r>
            <a:r>
              <a:rPr lang="en-US" sz="1800" dirty="0" smtClean="0">
                <a:solidFill>
                  <a:schemeClr val="tx1"/>
                </a:solidFill>
              </a:rPr>
              <a:t> d’un </a:t>
            </a:r>
            <a:r>
              <a:rPr lang="en-US" sz="1800" dirty="0" err="1" smtClean="0">
                <a:solidFill>
                  <a:schemeClr val="tx1"/>
                </a:solidFill>
              </a:rPr>
              <a:t>besoin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formulée</a:t>
            </a:r>
            <a:r>
              <a:rPr lang="en-US" sz="1800" dirty="0" smtClean="0">
                <a:solidFill>
                  <a:schemeClr val="tx1"/>
                </a:solidFill>
              </a:rPr>
              <a:t> en phrases </a:t>
            </a:r>
            <a:r>
              <a:rPr lang="en-US" sz="1800" dirty="0" err="1" smtClean="0">
                <a:solidFill>
                  <a:schemeClr val="tx1"/>
                </a:solidFill>
              </a:rPr>
              <a:t>courtes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dans</a:t>
            </a:r>
            <a:r>
              <a:rPr lang="en-US" sz="1800" dirty="0" smtClean="0">
                <a:solidFill>
                  <a:schemeClr val="tx1"/>
                </a:solidFill>
              </a:rPr>
              <a:t> le language de </a:t>
            </a:r>
            <a:r>
              <a:rPr lang="en-US" sz="1800" dirty="0" err="1" smtClean="0">
                <a:solidFill>
                  <a:schemeClr val="tx1"/>
                </a:solidFill>
              </a:rPr>
              <a:t>l’utilisateur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Le backlog du </a:t>
            </a:r>
            <a:r>
              <a:rPr lang="en-US" sz="1800" dirty="0" err="1" smtClean="0">
                <a:solidFill>
                  <a:schemeClr val="tx1"/>
                </a:solidFill>
              </a:rPr>
              <a:t>produit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composé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b="1" dirty="0" smtClean="0">
                <a:solidFill>
                  <a:schemeClr val="tx1"/>
                </a:solidFill>
              </a:rPr>
              <a:t>stories</a:t>
            </a:r>
            <a:r>
              <a:rPr lang="en-US" sz="1800" dirty="0" smtClean="0">
                <a:solidFill>
                  <a:schemeClr val="tx1"/>
                </a:solidFill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b="1" dirty="0" smtClean="0">
                <a:solidFill>
                  <a:schemeClr val="tx1"/>
                </a:solidFill>
              </a:rPr>
              <a:t>User stories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b="1" dirty="0" smtClean="0">
                <a:solidFill>
                  <a:schemeClr val="tx1"/>
                </a:solidFill>
              </a:rPr>
              <a:t>Stories techniques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voir</a:t>
            </a:r>
            <a:r>
              <a:rPr lang="en-US" sz="1800" dirty="0" smtClean="0">
                <a:solidFill>
                  <a:schemeClr val="tx1"/>
                </a:solidFill>
              </a:rPr>
              <a:t> plus loin).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Il </a:t>
            </a:r>
            <a:r>
              <a:rPr lang="en-US" sz="1800" dirty="0" err="1" smtClean="0">
                <a:solidFill>
                  <a:schemeClr val="tx1"/>
                </a:solidFill>
              </a:rPr>
              <a:t>est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parfois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difficile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trouver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d’emblée</a:t>
            </a:r>
            <a:r>
              <a:rPr lang="en-US" sz="1800" dirty="0" smtClean="0">
                <a:solidFill>
                  <a:schemeClr val="tx1"/>
                </a:solidFill>
              </a:rPr>
              <a:t> les stories.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On </a:t>
            </a:r>
            <a:r>
              <a:rPr lang="en-US" sz="1800" dirty="0" err="1" smtClean="0">
                <a:solidFill>
                  <a:schemeClr val="tx1"/>
                </a:solidFill>
              </a:rPr>
              <a:t>peut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alors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créer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une</a:t>
            </a:r>
            <a:r>
              <a:rPr lang="en-US" sz="1800" dirty="0" smtClean="0">
                <a:solidFill>
                  <a:schemeClr val="tx1"/>
                </a:solidFill>
              </a:rPr>
              <a:t> première version du backlog </a:t>
            </a:r>
            <a:r>
              <a:rPr lang="en-US" sz="1800" dirty="0" err="1" smtClean="0">
                <a:solidFill>
                  <a:schemeClr val="tx1"/>
                </a:solidFill>
              </a:rPr>
              <a:t>composée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b="1" dirty="0" smtClean="0">
                <a:solidFill>
                  <a:schemeClr val="tx1"/>
                </a:solidFill>
              </a:rPr>
              <a:t>features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Un </a:t>
            </a:r>
            <a:r>
              <a:rPr lang="en-US" sz="1800" b="1" dirty="0" smtClean="0">
                <a:solidFill>
                  <a:schemeClr val="tx1"/>
                </a:solidFill>
              </a:rPr>
              <a:t>feature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est</a:t>
            </a:r>
            <a:r>
              <a:rPr lang="en-US" sz="1800" dirty="0" smtClean="0">
                <a:solidFill>
                  <a:schemeClr val="tx1"/>
                </a:solidFill>
              </a:rPr>
              <a:t> un service </a:t>
            </a:r>
            <a:r>
              <a:rPr lang="en-US" sz="1800" dirty="0" err="1" smtClean="0">
                <a:solidFill>
                  <a:schemeClr val="tx1"/>
                </a:solidFill>
              </a:rPr>
              <a:t>fournit</a:t>
            </a:r>
            <a:r>
              <a:rPr lang="en-US" sz="1800" dirty="0" smtClean="0">
                <a:solidFill>
                  <a:schemeClr val="tx1"/>
                </a:solidFill>
              </a:rPr>
              <a:t> à un </a:t>
            </a:r>
            <a:r>
              <a:rPr lang="en-US" sz="1800" dirty="0" err="1" smtClean="0">
                <a:solidFill>
                  <a:schemeClr val="tx1"/>
                </a:solidFill>
              </a:rPr>
              <a:t>utilisateur</a:t>
            </a:r>
            <a:r>
              <a:rPr lang="en-US" sz="1800" dirty="0" smtClean="0">
                <a:solidFill>
                  <a:schemeClr val="tx1"/>
                </a:solidFill>
              </a:rPr>
              <a:t> et qui </a:t>
            </a:r>
            <a:r>
              <a:rPr lang="en-US" sz="1800" dirty="0" err="1" smtClean="0">
                <a:solidFill>
                  <a:schemeClr val="tx1"/>
                </a:solidFill>
              </a:rPr>
              <a:t>répond</a:t>
            </a:r>
            <a:r>
              <a:rPr lang="en-US" sz="1800" dirty="0" smtClean="0">
                <a:solidFill>
                  <a:schemeClr val="tx1"/>
                </a:solidFill>
              </a:rPr>
              <a:t> à un </a:t>
            </a:r>
            <a:r>
              <a:rPr lang="en-US" sz="1800" dirty="0" err="1" smtClean="0">
                <a:solidFill>
                  <a:schemeClr val="tx1"/>
                </a:solidFill>
              </a:rPr>
              <a:t>besoin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semblable</a:t>
            </a:r>
            <a:r>
              <a:rPr lang="en-US" sz="1800" dirty="0" smtClean="0">
                <a:solidFill>
                  <a:schemeClr val="tx1"/>
                </a:solidFill>
              </a:rPr>
              <a:t> à un </a:t>
            </a:r>
            <a:r>
              <a:rPr lang="en-US" sz="1800" b="1" dirty="0" smtClean="0">
                <a:solidFill>
                  <a:schemeClr val="tx1"/>
                </a:solidFill>
              </a:rPr>
              <a:t>use case </a:t>
            </a:r>
            <a:r>
              <a:rPr lang="en-US" sz="1800" dirty="0" err="1" smtClean="0">
                <a:solidFill>
                  <a:schemeClr val="tx1"/>
                </a:solidFill>
              </a:rPr>
              <a:t>d’UML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  <p:grpSp>
        <p:nvGrpSpPr>
          <p:cNvPr id="2" name="Groupe 22"/>
          <p:cNvGrpSpPr/>
          <p:nvPr/>
        </p:nvGrpSpPr>
        <p:grpSpPr>
          <a:xfrm>
            <a:off x="1691680" y="4941168"/>
            <a:ext cx="5256584" cy="1152128"/>
            <a:chOff x="1691680" y="4941168"/>
            <a:chExt cx="5256584" cy="115212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691680" y="4941168"/>
              <a:ext cx="5256584" cy="115212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067699" y="5062445"/>
              <a:ext cx="1432293" cy="90957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979712" y="5373216"/>
              <a:ext cx="863491" cy="2956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Produit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40312" y="5365636"/>
              <a:ext cx="1016584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fr-FR" sz="1600" dirty="0" err="1" smtClean="0">
                  <a:solidFill>
                    <a:schemeClr val="tx1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Feature</a:t>
              </a:r>
              <a:r>
                <a:rPr lang="fr-FR" sz="1600" dirty="0" smtClean="0">
                  <a:solidFill>
                    <a:schemeClr val="tx1"/>
                  </a:solidFill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 </a:t>
              </a: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220072" y="5013176"/>
              <a:ext cx="1512168" cy="909575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364088" y="5373216"/>
              <a:ext cx="1016584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Feature</a:t>
              </a: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 2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354611" cy="2425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User Story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67544" y="1484784"/>
            <a:ext cx="8280920" cy="35534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900" dirty="0" smtClean="0">
                <a:solidFill>
                  <a:schemeClr val="tx1"/>
                </a:solidFill>
              </a:rPr>
              <a:t>Une </a:t>
            </a:r>
            <a:r>
              <a:rPr lang="fr-FR" sz="1900" b="1" dirty="0" smtClean="0">
                <a:solidFill>
                  <a:schemeClr val="tx1"/>
                </a:solidFill>
              </a:rPr>
              <a:t>user story</a:t>
            </a:r>
            <a:r>
              <a:rPr lang="fr-FR" sz="1900" dirty="0" smtClean="0">
                <a:solidFill>
                  <a:schemeClr val="tx1"/>
                </a:solidFill>
              </a:rPr>
              <a:t> est composée d’une ou de plusieurs phrases écrite dans le </a:t>
            </a:r>
            <a:r>
              <a:rPr lang="fr-FR" sz="1900" dirty="0" err="1" smtClean="0">
                <a:solidFill>
                  <a:schemeClr val="tx1"/>
                </a:solidFill>
              </a:rPr>
              <a:t>language</a:t>
            </a:r>
            <a:r>
              <a:rPr lang="fr-FR" sz="1900" dirty="0" smtClean="0">
                <a:solidFill>
                  <a:schemeClr val="tx1"/>
                </a:solidFill>
              </a:rPr>
              <a:t> de tous les jours (ou dans le </a:t>
            </a:r>
            <a:r>
              <a:rPr lang="fr-FR" sz="1900" dirty="0" err="1" smtClean="0">
                <a:solidFill>
                  <a:schemeClr val="tx1"/>
                </a:solidFill>
              </a:rPr>
              <a:t>language</a:t>
            </a:r>
            <a:r>
              <a:rPr lang="fr-FR" sz="1900" dirty="0" smtClean="0">
                <a:solidFill>
                  <a:schemeClr val="tx1"/>
                </a:solidFill>
              </a:rPr>
              <a:t> du métier de l’</a:t>
            </a:r>
            <a:r>
              <a:rPr lang="fr-FR" sz="1900" dirty="0" err="1" smtClean="0">
                <a:solidFill>
                  <a:schemeClr val="tx1"/>
                </a:solidFill>
              </a:rPr>
              <a:t>utilisatuer</a:t>
            </a:r>
            <a:r>
              <a:rPr lang="fr-FR" sz="1900" dirty="0" smtClean="0">
                <a:solidFill>
                  <a:schemeClr val="tx1"/>
                </a:solidFill>
              </a:rPr>
              <a:t>) qui capture ce qu’un utilisateur fait ou ce dont il a besoin pour faire une partie de son travail.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9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900" dirty="0" smtClean="0">
                <a:solidFill>
                  <a:schemeClr val="tx1"/>
                </a:solidFill>
              </a:rPr>
              <a:t>Exemple d’une </a:t>
            </a:r>
            <a:r>
              <a:rPr lang="fr-FR" sz="1900" b="1" dirty="0" smtClean="0">
                <a:solidFill>
                  <a:schemeClr val="tx1"/>
                </a:solidFill>
              </a:rPr>
              <a:t>user story </a:t>
            </a:r>
            <a:r>
              <a:rPr lang="fr-FR" sz="1900" dirty="0" smtClean="0">
                <a:solidFill>
                  <a:schemeClr val="tx1"/>
                </a:solidFill>
              </a:rPr>
              <a:t>appliquée à une station service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900" dirty="0" smtClean="0">
                <a:solidFill>
                  <a:schemeClr val="tx1"/>
                </a:solidFill>
              </a:rPr>
              <a:t>« En tant que pompiste je veux armer une pompe afin de permettre à un client de se servir de l'essence ».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900" dirty="0" smtClean="0">
                <a:solidFill>
                  <a:schemeClr val="tx1"/>
                </a:solidFill>
              </a:rPr>
              <a:t>Afin de est important car cela permet de définir les conditions de satisfaction qui vont devenir des tests de validation de la </a:t>
            </a:r>
            <a:r>
              <a:rPr lang="fr-FR" sz="1900" b="1" dirty="0" smtClean="0">
                <a:solidFill>
                  <a:schemeClr val="tx1"/>
                </a:solidFill>
              </a:rPr>
              <a:t>user </a:t>
            </a:r>
            <a:r>
              <a:rPr lang="fr-FR" sz="1900" b="1" dirty="0" err="1" smtClean="0">
                <a:solidFill>
                  <a:schemeClr val="tx1"/>
                </a:solidFill>
              </a:rPr>
              <a:t>storie</a:t>
            </a:r>
            <a:r>
              <a:rPr lang="fr-FR" sz="1900" dirty="0" smtClean="0">
                <a:solidFill>
                  <a:schemeClr val="tx1"/>
                </a:solidFill>
              </a:rPr>
              <a:t>. </a:t>
            </a:r>
            <a:endParaRPr lang="fr-FR" sz="1900" dirty="0" smtClean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conditions de satisfaction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d’une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User Story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8352928" cy="44639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Soit la </a:t>
            </a:r>
            <a:r>
              <a:rPr lang="fr-FR" sz="1800" b="1" dirty="0" smtClean="0">
                <a:solidFill>
                  <a:schemeClr val="tx1"/>
                </a:solidFill>
              </a:rPr>
              <a:t>user story </a:t>
            </a:r>
            <a:r>
              <a:rPr lang="fr-FR" sz="1800" dirty="0" smtClean="0">
                <a:solidFill>
                  <a:schemeClr val="tx1"/>
                </a:solidFill>
              </a:rPr>
              <a:t>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En tant que pompiste je veux armer une pompe afin de permettre à un client de se servir de l'essence ».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b="1" dirty="0" smtClean="0">
                <a:solidFill>
                  <a:schemeClr val="tx1"/>
                </a:solidFill>
              </a:rPr>
              <a:t>user stories </a:t>
            </a:r>
            <a:r>
              <a:rPr lang="fr-FR" sz="1800" dirty="0" smtClean="0">
                <a:solidFill>
                  <a:schemeClr val="tx1"/>
                </a:solidFill>
              </a:rPr>
              <a:t>peuvent être complétées avec des conditions de satisfaction. Pour l'armement de la pompe, de telles conditions pourraient être :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Vérifier que la pompe est armée et est prête à l’emploi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Vérifier que si le pompiste n’arme pas la pompe, celle-ci est inutilisable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Vérifier que seule la pompe correspondant au type d’essence sélectionnée par le client est armée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User Story versus Use Case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d’UML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467544" y="980728"/>
            <a:ext cx="8280920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Avec </a:t>
            </a:r>
            <a:r>
              <a:rPr lang="fr-FR" sz="1800" b="1" dirty="0" smtClean="0">
                <a:solidFill>
                  <a:schemeClr val="tx1"/>
                </a:solidFill>
              </a:rPr>
              <a:t>UML</a:t>
            </a:r>
            <a:r>
              <a:rPr lang="fr-FR" sz="1800" dirty="0" smtClean="0">
                <a:solidFill>
                  <a:schemeClr val="tx1"/>
                </a:solidFill>
              </a:rPr>
              <a:t> l’armement de la pompe est représenté par un </a:t>
            </a:r>
            <a:r>
              <a:rPr lang="fr-FR" sz="1800" b="1" dirty="0" smtClean="0">
                <a:solidFill>
                  <a:schemeClr val="tx1"/>
                </a:solidFill>
              </a:rPr>
              <a:t>use case </a:t>
            </a:r>
            <a:r>
              <a:rPr lang="fr-FR" sz="1800" dirty="0" smtClean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1425575"/>
            <a:ext cx="5756275" cy="4032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 bwMode="auto">
          <a:xfrm rot="5400000">
            <a:off x="4247964" y="2168860"/>
            <a:ext cx="1512168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8680"/>
            <a:ext cx="6696744" cy="59842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User Story versus Use Case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d’UML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51520" y="980728"/>
            <a:ext cx="2088232" cy="1590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Avec </a:t>
            </a:r>
            <a:r>
              <a:rPr lang="fr-FR" sz="1800" b="1" dirty="0" smtClean="0">
                <a:solidFill>
                  <a:schemeClr val="tx1"/>
                </a:solidFill>
              </a:rPr>
              <a:t>UML</a:t>
            </a:r>
            <a:r>
              <a:rPr lang="fr-FR" sz="1800" dirty="0" smtClean="0">
                <a:solidFill>
                  <a:schemeClr val="tx1"/>
                </a:solidFill>
              </a:rPr>
              <a:t> les cas de tests sont représentés avec des diagrammes de séquences 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User Story versus Use Case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51520" y="1340768"/>
            <a:ext cx="8496944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Conclusion : </a:t>
            </a:r>
            <a:r>
              <a:rPr lang="fr-FR" sz="1800" b="1" dirty="0" smtClean="0">
                <a:solidFill>
                  <a:schemeClr val="tx1"/>
                </a:solidFill>
              </a:rPr>
              <a:t>user stories </a:t>
            </a:r>
            <a:r>
              <a:rPr lang="fr-FR" sz="1800" dirty="0" smtClean="0">
                <a:solidFill>
                  <a:schemeClr val="tx1"/>
                </a:solidFill>
              </a:rPr>
              <a:t>ou </a:t>
            </a:r>
            <a:r>
              <a:rPr lang="fr-FR" sz="1800" b="1" dirty="0" smtClean="0">
                <a:solidFill>
                  <a:schemeClr val="tx1"/>
                </a:solidFill>
              </a:rPr>
              <a:t>use cases </a:t>
            </a:r>
            <a:r>
              <a:rPr lang="fr-FR" sz="1800" dirty="0" smtClean="0">
                <a:solidFill>
                  <a:schemeClr val="tx1"/>
                </a:solidFill>
              </a:rPr>
              <a:t>peuvent être utilisés pour représenter le contenu des sprints.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251520" y="3284984"/>
            <a:ext cx="8568952" cy="1368152"/>
            <a:chOff x="251520" y="3284984"/>
            <a:chExt cx="8568952" cy="136815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51520" y="3284984"/>
              <a:ext cx="8568952" cy="13681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403648" y="3429000"/>
              <a:ext cx="5605061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83767" y="3789040"/>
              <a:ext cx="864097" cy="43204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23528" y="3789040"/>
              <a:ext cx="1008112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555776" y="3861048"/>
              <a:ext cx="713652" cy="3415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211960" y="3789040"/>
              <a:ext cx="360040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547664" y="3789040"/>
              <a:ext cx="864096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12160" y="3717032"/>
              <a:ext cx="849307" cy="37828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n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8304" y="3429000"/>
              <a:ext cx="1080120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380312" y="3789040"/>
              <a:ext cx="936104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n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rot="5400000">
            <a:off x="2086930" y="2816932"/>
            <a:ext cx="1800994" cy="7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120251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classer les user stories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dans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l’ordre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leur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développement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grande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question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83568" y="836712"/>
            <a:ext cx="7704856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Comment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mettre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priorités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sur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 backlog du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produit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?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611560" y="2132856"/>
            <a:ext cx="7705726" cy="3360415"/>
            <a:chOff x="611560" y="1700808"/>
            <a:chExt cx="7705726" cy="3360415"/>
          </a:xfrm>
        </p:grpSpPr>
        <p:pic>
          <p:nvPicPr>
            <p:cNvPr id="38914" name="Picture 2" descr="D:\cours\Scrum\VueGlobaleScr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2060848"/>
              <a:ext cx="7705726" cy="3000375"/>
            </a:xfrm>
            <a:prstGeom prst="rect">
              <a:avLst/>
            </a:prstGeom>
            <a:noFill/>
          </p:spPr>
        </p:pic>
        <p:sp>
          <p:nvSpPr>
            <p:cNvPr id="9" name="Ellipse 8"/>
            <p:cNvSpPr/>
            <p:nvPr/>
          </p:nvSpPr>
          <p:spPr bwMode="auto">
            <a:xfrm>
              <a:off x="683568" y="1700808"/>
              <a:ext cx="2448272" cy="3024336"/>
            </a:xfrm>
            <a:prstGeom prst="ellipse">
              <a:avLst/>
            </a:prstGeom>
            <a:solidFill>
              <a:srgbClr val="0000FF">
                <a:alpha val="3333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51520" y="836712"/>
            <a:ext cx="8424936" cy="25120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Classer les user stories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uniquement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d’après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la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demande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utilisateurs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peut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conduire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un refactoring important du code car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il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peut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y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avoir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dépendances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entre le code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fonctionalités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autre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=&gt;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  Il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est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nécessaire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définir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l’architecture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l’application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pour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repérer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dépendances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diagrammes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d’UML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peuvent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illustrer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dépendances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: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Par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exemple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TerminalPompeImpl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dépend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DispositifDePompage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: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constituer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 backlog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5462" y="3573016"/>
            <a:ext cx="5879144" cy="280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méthodes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agiles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39552" y="1196752"/>
            <a:ext cx="7961957" cy="39103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méthodes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agiles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sont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apparues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dans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années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1990 (Extreme Programming</a:t>
            </a: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, </a:t>
            </a:r>
            <a:r>
              <a:rPr lang="fr-FR" sz="1800" dirty="0" err="1">
                <a:solidFill>
                  <a:schemeClr val="tx1"/>
                </a:solidFill>
              </a:rPr>
              <a:t>Rapid</a:t>
            </a:r>
            <a:r>
              <a:rPr lang="fr-FR" sz="1800" dirty="0">
                <a:solidFill>
                  <a:schemeClr val="tx1"/>
                </a:solidFill>
              </a:rPr>
              <a:t> Application </a:t>
            </a:r>
            <a:r>
              <a:rPr lang="fr-FR" sz="1800" dirty="0" err="1">
                <a:solidFill>
                  <a:schemeClr val="tx1"/>
                </a:solidFill>
              </a:rPr>
              <a:t>Development</a:t>
            </a:r>
            <a:r>
              <a:rPr lang="fr-FR" sz="1800" dirty="0">
                <a:solidFill>
                  <a:schemeClr val="tx1"/>
                </a:solidFill>
              </a:rPr>
              <a:t>, </a:t>
            </a:r>
            <a:r>
              <a:rPr lang="fr-FR" sz="1800" dirty="0" err="1" smtClean="0">
                <a:solidFill>
                  <a:schemeClr val="tx1"/>
                </a:solidFill>
              </a:rPr>
              <a:t>Scrum</a:t>
            </a:r>
            <a:r>
              <a:rPr lang="fr-FR" sz="1800" dirty="0" smtClean="0">
                <a:solidFill>
                  <a:schemeClr val="tx1"/>
                </a:solidFill>
              </a:rPr>
              <a:t>…) :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capacité </a:t>
            </a:r>
            <a:r>
              <a:rPr lang="fr-FR" sz="1800" dirty="0">
                <a:solidFill>
                  <a:schemeClr val="tx1"/>
                </a:solidFill>
              </a:rPr>
              <a:t>à réagir au changement plutôt que de suivre un </a:t>
            </a:r>
            <a:r>
              <a:rPr lang="fr-FR" sz="1800" dirty="0" smtClean="0">
                <a:solidFill>
                  <a:schemeClr val="tx1"/>
                </a:solidFill>
              </a:rPr>
              <a:t>plan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collaboration </a:t>
            </a:r>
            <a:r>
              <a:rPr lang="fr-FR" sz="1800" dirty="0">
                <a:solidFill>
                  <a:schemeClr val="tx1"/>
                </a:solidFill>
              </a:rPr>
              <a:t>accrue avec le client plutôt que de suivre les termes d'un </a:t>
            </a:r>
            <a:r>
              <a:rPr lang="fr-FR" sz="1800" dirty="0" smtClean="0">
                <a:solidFill>
                  <a:schemeClr val="tx1"/>
                </a:solidFill>
              </a:rPr>
              <a:t>contrat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livraison </a:t>
            </a:r>
            <a:r>
              <a:rPr lang="fr-FR" sz="1800" dirty="0">
                <a:solidFill>
                  <a:schemeClr val="tx1"/>
                </a:solidFill>
              </a:rPr>
              <a:t>d'un logiciel fonctionnel est à privilégier plutôt que de rédiger une documentation </a:t>
            </a:r>
            <a:r>
              <a:rPr lang="fr-FR" sz="1800" dirty="0" smtClean="0">
                <a:solidFill>
                  <a:schemeClr val="tx1"/>
                </a:solidFill>
              </a:rPr>
              <a:t>complète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dirty="0">
                <a:solidFill>
                  <a:schemeClr val="tx1"/>
                </a:solidFill>
              </a:rPr>
              <a:t>personnes et leurs interactions priment sur l’utilisation d’outils ou le suivi des processus. 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800" dirty="0">
              <a:solidFill>
                <a:schemeClr val="tx1"/>
              </a:solidFill>
              <a:latin typeface="TimesNewRoman" charset="0"/>
            </a:endParaRPr>
          </a:p>
          <a:p>
            <a:pPr marL="171450" indent="-171450">
              <a:lnSpc>
                <a:spcPct val="82000"/>
              </a:lnSpc>
              <a:buClrTx/>
              <a:buSzTx/>
              <a:buFontTx/>
              <a:buNone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800" dirty="0">
              <a:solidFill>
                <a:schemeClr val="tx1"/>
              </a:solidFill>
              <a:latin typeface="TimesNew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constituer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 backlog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08720"/>
            <a:ext cx="4391296" cy="20976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620688"/>
            <a:ext cx="3412612" cy="23905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707904" y="1988840"/>
            <a:ext cx="432048" cy="842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5400" dirty="0" smtClean="0">
                <a:solidFill>
                  <a:srgbClr val="000000"/>
                </a:solidFill>
                <a:latin typeface="TimesNewRoman" charset="0"/>
              </a:rPr>
              <a:t>+</a:t>
            </a:r>
          </a:p>
        </p:txBody>
      </p:sp>
      <p:cxnSp>
        <p:nvCxnSpPr>
          <p:cNvPr id="15" name="Connecteur droit 14"/>
          <p:cNvCxnSpPr/>
          <p:nvPr/>
        </p:nvCxnSpPr>
        <p:spPr bwMode="auto">
          <a:xfrm>
            <a:off x="971600" y="3356992"/>
            <a:ext cx="691276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331640" y="3861048"/>
            <a:ext cx="432048" cy="8424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5400" dirty="0" smtClean="0">
                <a:solidFill>
                  <a:srgbClr val="000000"/>
                </a:solidFill>
                <a:latin typeface="TimesNewRoman" charset="0"/>
              </a:rPr>
              <a:t>=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115616" y="2924944"/>
            <a:ext cx="1728192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Fonctionnalités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436096" y="2996952"/>
            <a:ext cx="1728192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2483768" y="3501008"/>
            <a:ext cx="5761510" cy="2016224"/>
            <a:chOff x="611560" y="1700808"/>
            <a:chExt cx="7705726" cy="3360415"/>
          </a:xfrm>
        </p:grpSpPr>
        <p:pic>
          <p:nvPicPr>
            <p:cNvPr id="21" name="Picture 2" descr="D:\cours\Scrum\VueGlobaleScru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1560" y="2060848"/>
              <a:ext cx="7705726" cy="3000375"/>
            </a:xfrm>
            <a:prstGeom prst="rect">
              <a:avLst/>
            </a:prstGeom>
            <a:noFill/>
          </p:spPr>
        </p:pic>
        <p:sp>
          <p:nvSpPr>
            <p:cNvPr id="22" name="Ellipse 21"/>
            <p:cNvSpPr/>
            <p:nvPr/>
          </p:nvSpPr>
          <p:spPr bwMode="auto">
            <a:xfrm>
              <a:off x="683568" y="1700808"/>
              <a:ext cx="2448272" cy="3024336"/>
            </a:xfrm>
            <a:prstGeom prst="ellipse">
              <a:avLst/>
            </a:prstGeom>
            <a:solidFill>
              <a:srgbClr val="0000FF">
                <a:alpha val="3333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1520" y="5445224"/>
            <a:ext cx="849694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Classer les user stories pour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apporter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rapidement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fonctionnalités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utiles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aux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utilisateurs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, tout en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commençant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par les stories qui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ont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logiciels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dont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dépendent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autres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Améliorer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l’architecture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l’application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Application de “patterns” de conception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568952" cy="12327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Il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est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toujours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souhaitable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,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si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possible, de conformer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l’architecture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des “patterns” de conception,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découpage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en couches,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modèles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MVC... Car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cela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permet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d’avoir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architecture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modulaire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qui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limitera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 refactoring du code.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Exemple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architecture en couches 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818" y="1628800"/>
            <a:ext cx="1962037" cy="44782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Utilisation de framework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568952" cy="3824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Il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est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rare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nos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jours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que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l’équipe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projet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n’utilise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pas de framework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développement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tels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que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zend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pour PHP, Spring en Java...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avantages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principaux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utiliser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un framework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réutilisation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logiciels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fournis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par le framework qui font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gagner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beaucoup de temps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développement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communauté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active qui aide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résoudre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rapidement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problèmes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en-GB" sz="1800" dirty="0" smtClean="0">
              <a:solidFill>
                <a:srgbClr val="000000"/>
              </a:solidFill>
              <a:latin typeface="TimesNewRoman" charset="0"/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risques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principaux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utiliser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un framework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Un framework mal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adapté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peut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conduire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écrire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soi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même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composants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qu’un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autre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framework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aurait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fourni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Il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n’y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a pas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que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des user stories !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228600"/>
            <a:ext cx="770485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stories “techniques”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424936" cy="3683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membres de l’équipe de projet ont à réaliser des tâches qui ne sont pas uniquement du développement :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Installation et paramétrage des logiciels de développement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Mise en place de l’environnement de test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Toutes ces taches qui prennent du temps doivent figurer dans le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r>
              <a:rPr lang="fr-FR" sz="1800" dirty="0" smtClean="0">
                <a:solidFill>
                  <a:schemeClr val="tx1"/>
                </a:solidFill>
              </a:rPr>
              <a:t> du produit, pas en tant que </a:t>
            </a:r>
            <a:r>
              <a:rPr lang="fr-FR" sz="1800" b="1" dirty="0" smtClean="0">
                <a:solidFill>
                  <a:schemeClr val="tx1"/>
                </a:solidFill>
              </a:rPr>
              <a:t>user stories</a:t>
            </a:r>
            <a:r>
              <a:rPr lang="fr-FR" sz="1800" dirty="0" smtClean="0">
                <a:solidFill>
                  <a:schemeClr val="tx1"/>
                </a:solidFill>
              </a:rPr>
              <a:t>, mais en tant que </a:t>
            </a:r>
            <a:r>
              <a:rPr lang="fr-FR" sz="1800" b="1" dirty="0" err="1" smtClean="0">
                <a:solidFill>
                  <a:schemeClr val="tx1"/>
                </a:solidFill>
              </a:rPr>
              <a:t>technical</a:t>
            </a:r>
            <a:r>
              <a:rPr lang="fr-FR" sz="1800" b="1" dirty="0" smtClean="0">
                <a:solidFill>
                  <a:schemeClr val="tx1"/>
                </a:solidFill>
              </a:rPr>
              <a:t> stories</a:t>
            </a:r>
            <a:r>
              <a:rPr lang="fr-FR" sz="1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Exemple :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En tant que développeur, je veux disposer d’un environnement de développement intégrer afin de pouvoir participer au développement collaboratif de l’application. »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7624" y="2780928"/>
            <a:ext cx="633670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Résumé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la constitution du backlog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228600"/>
            <a:ext cx="770485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Conclusion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comment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constituer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 backlog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produit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3528" y="692696"/>
            <a:ext cx="8424936" cy="5695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Définir les releases.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Définir les user stories.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Placer les user stories dans les releases.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 Définir l’architecture de l’application :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Diagramme de déploiement.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Diagramme de composants :</a:t>
            </a:r>
          </a:p>
          <a:p>
            <a:pPr marL="1485900" lvl="2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Déduire les interfaces des user stories.</a:t>
            </a:r>
          </a:p>
          <a:p>
            <a:pPr marL="1485900" lvl="2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Placer les composants qui implantent les user stories et leurs interfaces dans le diagramme de déploiement.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Diagramme de classes métier.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Utiliser des patterns de conception, évaluer l’intérêt d’utiliser des </a:t>
            </a:r>
            <a:r>
              <a:rPr lang="fr-FR" sz="1600" dirty="0" err="1" smtClean="0">
                <a:solidFill>
                  <a:schemeClr val="tx1"/>
                </a:solidFill>
              </a:rPr>
              <a:t>framework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b="1" dirty="0" smtClean="0">
                <a:solidFill>
                  <a:schemeClr val="tx1"/>
                </a:solidFill>
              </a:rPr>
              <a:t>Ajouter les story techniques.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Classer les user stories par ordre de développement en respectant les contraintes suivantes :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Satisfaire le client. </a:t>
            </a:r>
          </a:p>
          <a:p>
            <a:pPr marL="1085850" lvl="1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600" dirty="0" smtClean="0">
                <a:solidFill>
                  <a:schemeClr val="tx1"/>
                </a:solidFill>
              </a:rPr>
              <a:t>Commencer par développer les composants dont dépendent les autres composants.</a:t>
            </a:r>
            <a:endParaRPr lang="en-GB" sz="1600" dirty="0" smtClean="0">
              <a:solidFill>
                <a:srgbClr val="000000"/>
              </a:solidFill>
              <a:latin typeface="TimesNewRoman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120251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fixer la date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d’achèvement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développement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des user stories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Définir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planifier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les releases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340768"/>
            <a:ext cx="7776864" cy="1905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Estimer grossièrement, en </a:t>
            </a:r>
            <a:r>
              <a:rPr lang="fr-FR" sz="1800" b="1" dirty="0" smtClean="0">
                <a:solidFill>
                  <a:schemeClr val="tx1"/>
                </a:solidFill>
              </a:rPr>
              <a:t>points</a:t>
            </a:r>
            <a:r>
              <a:rPr lang="fr-FR" sz="1800" dirty="0" smtClean="0">
                <a:solidFill>
                  <a:schemeClr val="tx1"/>
                </a:solidFill>
              </a:rPr>
              <a:t>, toutes les </a:t>
            </a:r>
            <a:r>
              <a:rPr lang="fr-FR" sz="1800" b="1" dirty="0" smtClean="0">
                <a:solidFill>
                  <a:schemeClr val="tx1"/>
                </a:solidFill>
              </a:rPr>
              <a:t>stories</a:t>
            </a:r>
            <a:r>
              <a:rPr lang="fr-FR" sz="1800" dirty="0" smtClean="0">
                <a:solidFill>
                  <a:schemeClr val="tx1"/>
                </a:solidFill>
              </a:rPr>
              <a:t> du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endParaRPr lang="fr-FR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Définir le critère de fin de chaque </a:t>
            </a:r>
            <a:r>
              <a:rPr lang="fr-FR" sz="1800" b="1" dirty="0" smtClean="0">
                <a:solidFill>
                  <a:schemeClr val="tx1"/>
                </a:solidFill>
              </a:rPr>
              <a:t>release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Définir la durée des </a:t>
            </a:r>
            <a:r>
              <a:rPr lang="fr-FR" sz="1800" b="1" dirty="0" smtClean="0">
                <a:solidFill>
                  <a:schemeClr val="tx1"/>
                </a:solidFill>
              </a:rPr>
              <a:t>sprints </a:t>
            </a:r>
            <a:r>
              <a:rPr lang="fr-FR" sz="1800" dirty="0" smtClean="0">
                <a:solidFill>
                  <a:schemeClr val="tx1"/>
                </a:solidFill>
              </a:rPr>
              <a:t>(durée fixe)</a:t>
            </a:r>
            <a:endParaRPr lang="fr-FR" sz="1800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Estimer la capacité de l’équipe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Planifier le </a:t>
            </a:r>
            <a:r>
              <a:rPr lang="fr-FR" sz="1800" b="1" dirty="0" smtClean="0">
                <a:solidFill>
                  <a:schemeClr val="tx1"/>
                </a:solidFill>
              </a:rPr>
              <a:t>release</a:t>
            </a:r>
            <a:r>
              <a:rPr lang="fr-FR" sz="1800" dirty="0" smtClean="0">
                <a:solidFill>
                  <a:schemeClr val="tx1"/>
                </a:solidFill>
              </a:rPr>
              <a:t> =&gt; </a:t>
            </a:r>
            <a:r>
              <a:rPr lang="fr-FR" sz="1800" b="1" dirty="0" smtClean="0">
                <a:solidFill>
                  <a:schemeClr val="tx1"/>
                </a:solidFill>
              </a:rPr>
              <a:t>plan de release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4824536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Revoir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le plan de release à la fin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chaque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sprint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63688" y="5085184"/>
            <a:ext cx="4680520" cy="1124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Ordre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grandeur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couramment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pratiqué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2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semaines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/ sprint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5 sprints / release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80112" y="2348880"/>
            <a:ext cx="2952328" cy="173137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1 </a:t>
            </a:r>
            <a:r>
              <a:rPr lang="en-GB" sz="1800" b="1" dirty="0" smtClean="0">
                <a:solidFill>
                  <a:srgbClr val="000000"/>
                </a:solidFill>
                <a:latin typeface="TimesNewRoman" charset="0"/>
              </a:rPr>
              <a:t>point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(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valeur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relative sans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unité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).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points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sont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attribués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par rapport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TimesNewRoman" charset="0"/>
              </a:rPr>
              <a:t>story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connue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qu’on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estime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valoir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X points.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manifeste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agile 1/2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95536" y="1772816"/>
            <a:ext cx="8352928" cy="44310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Notre première priorité est de satisfaire le client en livrant tôt et régulièrement des logiciels utiles ». 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Livrer fréquemment une application fonctionnelle, toutes les deux semaines à deux mois, avec une tendance pour la période la plus courte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Un logiciel fonctionnel est la meilleure unité de mesure de la progression du projet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Les gens de l'art et les développeurs doivent collaborer quotidiennement au projet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Une attention continue à l'excellence technique et à la qualité de la conception améliore l'agilité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Le changement est bienvenu, même tardivement dans le développement. Les processus agiles exploitent le changement comme avantage compétitif pour le client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7961957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Écrit en 2001 par 17 personnes : http://agilemanifesto.org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fin de la phase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préparation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des sprints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700808"/>
            <a:ext cx="8064896" cy="59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A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stade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la phase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préparation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sprints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est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terminée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et le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développement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peut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commencer.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120251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travailler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en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équipe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durant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les sprints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691680" y="620688"/>
            <a:ext cx="5256584" cy="116401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7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6" charset="0"/>
              </a:rPr>
              <a:t>réunion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6" charset="0"/>
              </a:rPr>
              <a:t>planification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 du prochain sprint</a:t>
            </a:r>
            <a:endParaRPr lang="en-GB" sz="36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547664" y="2132857"/>
            <a:ext cx="6769622" cy="2592288"/>
            <a:chOff x="611560" y="2924944"/>
            <a:chExt cx="7705726" cy="3144391"/>
          </a:xfrm>
        </p:grpSpPr>
        <p:pic>
          <p:nvPicPr>
            <p:cNvPr id="9" name="Picture 2" descr="D:\cours\Scrum\VueGlobaleScr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3068960"/>
              <a:ext cx="7705726" cy="3000375"/>
            </a:xfrm>
            <a:prstGeom prst="rect">
              <a:avLst/>
            </a:prstGeom>
            <a:noFill/>
          </p:spPr>
        </p:pic>
        <p:sp>
          <p:nvSpPr>
            <p:cNvPr id="10" name="Ellipse 9"/>
            <p:cNvSpPr/>
            <p:nvPr/>
          </p:nvSpPr>
          <p:spPr bwMode="auto">
            <a:xfrm>
              <a:off x="2195736" y="2924944"/>
              <a:ext cx="2376264" cy="3024336"/>
            </a:xfrm>
            <a:prstGeom prst="ellipse">
              <a:avLst/>
            </a:prstGeom>
            <a:solidFill>
              <a:srgbClr val="0000FF">
                <a:alpha val="3333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  <p:grpSp>
        <p:nvGrpSpPr>
          <p:cNvPr id="7" name="Groupe 22"/>
          <p:cNvGrpSpPr/>
          <p:nvPr/>
        </p:nvGrpSpPr>
        <p:grpSpPr>
          <a:xfrm>
            <a:off x="179512" y="4941168"/>
            <a:ext cx="8568952" cy="1368152"/>
            <a:chOff x="251520" y="4293096"/>
            <a:chExt cx="8568952" cy="136815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51520" y="4293096"/>
              <a:ext cx="8568952" cy="13681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403648" y="4437112"/>
              <a:ext cx="5605061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483767" y="4566270"/>
              <a:ext cx="3176521" cy="80694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23528" y="4797152"/>
              <a:ext cx="1008112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555776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1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4211960" y="4797152"/>
              <a:ext cx="360040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572000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n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1547664" y="4797152"/>
              <a:ext cx="864096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012160" y="4725144"/>
              <a:ext cx="849307" cy="37828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084168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n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7308304" y="4437112"/>
              <a:ext cx="1080120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380312" y="4797152"/>
              <a:ext cx="936104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n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23" name="Ellipse 22"/>
          <p:cNvSpPr/>
          <p:nvPr/>
        </p:nvSpPr>
        <p:spPr bwMode="auto">
          <a:xfrm>
            <a:off x="2987824" y="5157192"/>
            <a:ext cx="2448272" cy="792088"/>
          </a:xfrm>
          <a:prstGeom prst="ellipse">
            <a:avLst/>
          </a:prstGeom>
          <a:solidFill>
            <a:srgbClr val="0000FF">
              <a:alpha val="33333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MSS10" charset="0"/>
              <a:cs typeface="Lucida Sans Unicode" pitchFamily="3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Rappel des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principes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méthodes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agiles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568952" cy="44310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Les gens de l'art et les développeurs doivent collaborer quotidiennement au projet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Bâtissez le projet autour de personnes motivées. Donnez leur l'environnement et le soutien dont elles ont besoin, et croyez en leur capacité à faire le travail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La méthode la plus efficace pour transmettre l'information est une conversation en face à face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Les processus agiles promeuvent un rythme de développement soutenable. Commanditaires, développeurs et utilisateurs devraient pouvoir maintenir le rythme indéfiniment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Les meilleures architectures, spécifications et conceptions sont issues d'équipes qui s'auto-organisent 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 À intervalle régulier, l'équipe réfléchit aux moyens de devenir plus efficace, puis accorde et ajuste son comportement dans ce sens ». 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découpage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en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tâches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des stories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0" name="Picture 2" descr="D:\cours\Scrum\task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028444"/>
            <a:ext cx="5978271" cy="342489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427984" y="2348880"/>
            <a:ext cx="864339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tâches</a:t>
            </a:r>
            <a:endParaRPr lang="fr-FR" sz="1800" dirty="0"/>
          </a:p>
        </p:txBody>
      </p:sp>
      <p:sp>
        <p:nvSpPr>
          <p:cNvPr id="10" name="Accolade ouvrante 9"/>
          <p:cNvSpPr/>
          <p:nvPr/>
        </p:nvSpPr>
        <p:spPr bwMode="auto">
          <a:xfrm rot="5400000">
            <a:off x="4572000" y="620688"/>
            <a:ext cx="504056" cy="468052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MSS10" charset="0"/>
              <a:cs typeface="Lucida Sans Unicode" pitchFamily="32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3528" y="836712"/>
            <a:ext cx="8568952" cy="983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Lors de la réunion de préparation du sprint, chaque story (user ou </a:t>
            </a:r>
            <a:r>
              <a:rPr lang="fr-FR" sz="1800" dirty="0" err="1" smtClean="0">
                <a:solidFill>
                  <a:schemeClr val="tx1"/>
                </a:solidFill>
              </a:rPr>
              <a:t>technical</a:t>
            </a:r>
            <a:r>
              <a:rPr lang="fr-FR" sz="1800" dirty="0" smtClean="0">
                <a:solidFill>
                  <a:schemeClr val="tx1"/>
                </a:solidFill>
              </a:rPr>
              <a:t>) est décomposée en tâches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tâches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sont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attribuées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aux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membres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l’équipe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: 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storytests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528" y="692696"/>
            <a:ext cx="8640960" cy="310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Avec les user stories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</a:t>
            </a:r>
            <a:r>
              <a:rPr lang="fr-FR" sz="1800" b="1" dirty="0" smtClean="0">
                <a:solidFill>
                  <a:schemeClr val="tx1"/>
                </a:solidFill>
              </a:rPr>
              <a:t>user stories </a:t>
            </a:r>
            <a:r>
              <a:rPr lang="fr-FR" sz="1800" dirty="0" smtClean="0">
                <a:solidFill>
                  <a:schemeClr val="tx1"/>
                </a:solidFill>
              </a:rPr>
              <a:t>sont déclinées en cas de test appelés </a:t>
            </a:r>
            <a:r>
              <a:rPr lang="fr-FR" sz="1800" b="1" dirty="0" err="1" smtClean="0">
                <a:solidFill>
                  <a:schemeClr val="tx1"/>
                </a:solidFill>
              </a:rPr>
              <a:t>storytests</a:t>
            </a:r>
            <a:r>
              <a:rPr lang="fr-FR" sz="1800" dirty="0" smtClean="0">
                <a:solidFill>
                  <a:schemeClr val="tx1"/>
                </a:solidFill>
              </a:rPr>
              <a:t>. </a:t>
            </a:r>
          </a:p>
          <a:p>
            <a:pPr marL="1085850" lvl="4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Exemple du test associé à la condition de satisfaction « Vérifier que la pompe est armée et est prête à l’emploi » :</a:t>
            </a:r>
          </a:p>
          <a:p>
            <a:endParaRPr lang="fr-FR" sz="1800" dirty="0" smtClean="0">
              <a:solidFill>
                <a:schemeClr val="tx1"/>
              </a:solidFill>
            </a:endParaRPr>
          </a:p>
          <a:p>
            <a:r>
              <a:rPr lang="fr-FR" sz="1800" dirty="0" smtClean="0">
                <a:solidFill>
                  <a:schemeClr val="tx1"/>
                </a:solidFill>
              </a:rPr>
              <a:t>Pré-condition : un client a décroché le pistolet du diesel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l'écran du pompiste indique que le pistolet du diesel a été décroché 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Le pompiste arme la pompe correspondante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fr-FR" sz="1800" dirty="0" smtClean="0">
                <a:solidFill>
                  <a:schemeClr val="tx1"/>
                </a:solidFill>
              </a:rPr>
              <a:t>Post-condition : la pompe a été armée (la confirmation de l’armement apparaît sur le terminal du pompiste) et le client peut se servir de l'essence.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005064"/>
            <a:ext cx="5183386" cy="2427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5536" y="4509120"/>
            <a:ext cx="3240360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Avec UML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Les </a:t>
            </a:r>
            <a:r>
              <a:rPr lang="en-GB" sz="1800" dirty="0" err="1" smtClean="0">
                <a:solidFill>
                  <a:schemeClr val="tx1"/>
                </a:solidFill>
                <a:latin typeface="TimesNewRoman" charset="0"/>
              </a:rPr>
              <a:t>diagrammes</a:t>
            </a: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 de </a:t>
            </a:r>
            <a:r>
              <a:rPr lang="en-GB" sz="1800" dirty="0" err="1" smtClean="0">
                <a:solidFill>
                  <a:schemeClr val="tx1"/>
                </a:solidFill>
                <a:latin typeface="TimesNewRoman" charset="0"/>
              </a:rPr>
              <a:t>séquences</a:t>
            </a: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latin typeface="TimesNewRoman" charset="0"/>
              </a:rPr>
              <a:t>servent</a:t>
            </a:r>
            <a:r>
              <a:rPr lang="en-GB" sz="1800" dirty="0" smtClean="0">
                <a:solidFill>
                  <a:schemeClr val="tx1"/>
                </a:solidFill>
                <a:latin typeface="TimesNewRoman" charset="0"/>
              </a:rPr>
              <a:t> de </a:t>
            </a:r>
            <a:r>
              <a:rPr lang="en-GB" sz="1800" b="1" dirty="0" err="1" smtClean="0">
                <a:solidFill>
                  <a:schemeClr val="tx1"/>
                </a:solidFill>
                <a:latin typeface="TimesNewRoman" charset="0"/>
              </a:rPr>
              <a:t>storytests</a:t>
            </a:r>
            <a:endParaRPr lang="en-GB" sz="1800" b="1" dirty="0" smtClean="0">
              <a:solidFill>
                <a:schemeClr val="tx1"/>
              </a:solidFill>
              <a:latin typeface="TimesNewRoman" charset="0"/>
            </a:endParaRPr>
          </a:p>
        </p:txBody>
      </p:sp>
      <p:cxnSp>
        <p:nvCxnSpPr>
          <p:cNvPr id="9" name="Connecteur droit 8"/>
          <p:cNvCxnSpPr/>
          <p:nvPr/>
        </p:nvCxnSpPr>
        <p:spPr bwMode="auto">
          <a:xfrm>
            <a:off x="395536" y="3933056"/>
            <a:ext cx="828092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Résumé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constition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du backlog du sprint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3528" y="1268760"/>
            <a:ext cx="8568952" cy="1124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r>
              <a:rPr lang="fr-FR" sz="1800" dirty="0" smtClean="0">
                <a:solidFill>
                  <a:schemeClr val="tx1"/>
                </a:solidFill>
              </a:rPr>
              <a:t> du sprint contient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  <a:latin typeface="TimesNewRoman" charset="0"/>
              </a:rPr>
              <a:t>La liste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tâches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effectuer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pour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développer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chaque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story.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La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liste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story tests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associés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à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chaque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story.</a:t>
            </a:r>
          </a:p>
        </p:txBody>
      </p:sp>
      <p:grpSp>
        <p:nvGrpSpPr>
          <p:cNvPr id="12" name="Groupe 22"/>
          <p:cNvGrpSpPr/>
          <p:nvPr/>
        </p:nvGrpSpPr>
        <p:grpSpPr>
          <a:xfrm>
            <a:off x="251520" y="3356992"/>
            <a:ext cx="8568952" cy="1368152"/>
            <a:chOff x="251520" y="4293096"/>
            <a:chExt cx="8568952" cy="1368152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51520" y="4293096"/>
              <a:ext cx="8568952" cy="136815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403648" y="4437112"/>
              <a:ext cx="5605061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2483767" y="4566270"/>
              <a:ext cx="3176521" cy="80694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23528" y="4797152"/>
              <a:ext cx="1008112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Release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555776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1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275856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1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211960" y="4797152"/>
              <a:ext cx="360040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…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572000" y="4797152"/>
              <a:ext cx="792088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tâche n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547664" y="4797152"/>
              <a:ext cx="864096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1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6012160" y="4725144"/>
              <a:ext cx="849307" cy="37828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084168" y="4797152"/>
              <a:ext cx="713652" cy="2695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4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Story n</a:t>
              </a:r>
              <a:endParaRPr kumimoji="0" lang="fr-FR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7308304" y="4437112"/>
              <a:ext cx="1080120" cy="10801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7380312" y="4797152"/>
              <a:ext cx="936104" cy="28803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4615" tIns="48895" rIns="94615" bIns="488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Lucida Sans Unicode" pitchFamily="34" charset="0"/>
                  <a:cs typeface="Lucida Sans Unicode" pitchFamily="34" charset="0"/>
                </a:rPr>
                <a:t>Sprint n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MSS10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26" name="Ellipse 25"/>
          <p:cNvSpPr/>
          <p:nvPr/>
        </p:nvSpPr>
        <p:spPr bwMode="auto">
          <a:xfrm>
            <a:off x="3059832" y="3573016"/>
            <a:ext cx="2448272" cy="792088"/>
          </a:xfrm>
          <a:prstGeom prst="ellipse">
            <a:avLst/>
          </a:prstGeom>
          <a:solidFill>
            <a:srgbClr val="0000FF">
              <a:alpha val="33333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MSS10" charset="0"/>
              <a:cs typeface="Lucida Sans Unicode" pitchFamily="32" charset="0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1640" y="2420888"/>
            <a:ext cx="633670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Indicateurs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suivi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du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projet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et divers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outils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Quelques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indicateurs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suivi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95536" y="2132856"/>
            <a:ext cx="7776864" cy="226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La </a:t>
            </a:r>
            <a:r>
              <a:rPr lang="fr-FR" sz="1800" b="1" dirty="0" smtClean="0">
                <a:solidFill>
                  <a:schemeClr val="tx1"/>
                </a:solidFill>
              </a:rPr>
              <a:t>vélocité</a:t>
            </a:r>
            <a:r>
              <a:rPr lang="fr-FR" sz="1800" dirty="0" smtClean="0">
                <a:solidFill>
                  <a:schemeClr val="tx1"/>
                </a:solidFill>
              </a:rPr>
              <a:t> est la mesure de la partie du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r>
              <a:rPr lang="fr-FR" sz="1800" dirty="0" smtClean="0">
                <a:solidFill>
                  <a:schemeClr val="tx1"/>
                </a:solidFill>
              </a:rPr>
              <a:t> réalisée par l’équipe pendant un sprint. Elle se mesure à la fin d’un sprint.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La </a:t>
            </a:r>
            <a:r>
              <a:rPr lang="fr-FR" sz="1800" b="1" dirty="0" smtClean="0">
                <a:solidFill>
                  <a:schemeClr val="tx1"/>
                </a:solidFill>
              </a:rPr>
              <a:t>capacité</a:t>
            </a:r>
            <a:r>
              <a:rPr lang="fr-FR" sz="1800" dirty="0" smtClean="0">
                <a:solidFill>
                  <a:schemeClr val="tx1"/>
                </a:solidFill>
              </a:rPr>
              <a:t> de l’équipe, basée sur la vélocité, est une prévision est une prévision de ce que l’équipe est capable de faire pendant un sprint.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Un </a:t>
            </a:r>
            <a:r>
              <a:rPr lang="fr-FR" sz="1800" b="1" dirty="0" err="1" smtClean="0">
                <a:solidFill>
                  <a:schemeClr val="tx1"/>
                </a:solidFill>
              </a:rPr>
              <a:t>burndown</a:t>
            </a:r>
            <a:r>
              <a:rPr lang="fr-FR" sz="1800" b="1" dirty="0" smtClean="0">
                <a:solidFill>
                  <a:schemeClr val="tx1"/>
                </a:solidFill>
              </a:rPr>
              <a:t> </a:t>
            </a:r>
            <a:r>
              <a:rPr lang="fr-FR" sz="1800" b="1" dirty="0" err="1" smtClean="0">
                <a:solidFill>
                  <a:schemeClr val="tx1"/>
                </a:solidFill>
              </a:rPr>
              <a:t>chart</a:t>
            </a:r>
            <a:r>
              <a:rPr lang="fr-FR" sz="1800" b="1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est une représentation graphique du reste à faire dans une période (une release, un sprint…).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Indicateurs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suivi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2" name="Groupe 28"/>
          <p:cNvGrpSpPr/>
          <p:nvPr/>
        </p:nvGrpSpPr>
        <p:grpSpPr>
          <a:xfrm>
            <a:off x="539552" y="1196752"/>
            <a:ext cx="6552728" cy="2648069"/>
            <a:chOff x="683568" y="3501008"/>
            <a:chExt cx="6552728" cy="2648069"/>
          </a:xfrm>
        </p:grpSpPr>
        <p:cxnSp>
          <p:nvCxnSpPr>
            <p:cNvPr id="11" name="Connecteur droit avec flèche 10"/>
            <p:cNvCxnSpPr/>
            <p:nvPr/>
          </p:nvCxnSpPr>
          <p:spPr bwMode="auto">
            <a:xfrm>
              <a:off x="1403648" y="5661248"/>
              <a:ext cx="4968552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  <a:effectLst/>
          </p:spPr>
        </p:cxn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187624" y="3501008"/>
              <a:ext cx="3384376" cy="593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Taille (en points) de la partie de la release qui reste à faire</a:t>
              </a:r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rot="5400000" flipH="1" flipV="1">
              <a:off x="503548" y="4761148"/>
              <a:ext cx="1800200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  <a:effectLst/>
          </p:spPr>
        </p:cxn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6372200" y="5517232"/>
              <a:ext cx="864096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sprint</a:t>
              </a:r>
            </a:p>
          </p:txBody>
        </p:sp>
        <p:cxnSp>
          <p:nvCxnSpPr>
            <p:cNvPr id="23" name="Connecteur droit 22"/>
            <p:cNvCxnSpPr/>
            <p:nvPr/>
          </p:nvCxnSpPr>
          <p:spPr bwMode="auto">
            <a:xfrm rot="5400000">
              <a:off x="2519772" y="5697252"/>
              <a:ext cx="21602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Connecteur droit 23"/>
            <p:cNvCxnSpPr/>
            <p:nvPr/>
          </p:nvCxnSpPr>
          <p:spPr bwMode="auto">
            <a:xfrm rot="5400000">
              <a:off x="3887924" y="5697252"/>
              <a:ext cx="21602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necteur droit 25"/>
            <p:cNvCxnSpPr/>
            <p:nvPr/>
          </p:nvCxnSpPr>
          <p:spPr bwMode="auto">
            <a:xfrm rot="5400000">
              <a:off x="5184068" y="5697252"/>
              <a:ext cx="21602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necteur droit 27"/>
            <p:cNvCxnSpPr/>
            <p:nvPr/>
          </p:nvCxnSpPr>
          <p:spPr bwMode="auto">
            <a:xfrm>
              <a:off x="1403648" y="4077072"/>
              <a:ext cx="1224136" cy="21602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necteur droit 29"/>
            <p:cNvCxnSpPr/>
            <p:nvPr/>
          </p:nvCxnSpPr>
          <p:spPr bwMode="auto">
            <a:xfrm>
              <a:off x="2627784" y="4293096"/>
              <a:ext cx="1368152" cy="6480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necteur droit 37"/>
            <p:cNvCxnSpPr/>
            <p:nvPr/>
          </p:nvCxnSpPr>
          <p:spPr bwMode="auto">
            <a:xfrm>
              <a:off x="3995936" y="4941168"/>
              <a:ext cx="1368152" cy="6480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5220072" y="4653136"/>
              <a:ext cx="1296144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estimation</a:t>
              </a:r>
            </a:p>
          </p:txBody>
        </p:sp>
        <p:cxnSp>
          <p:nvCxnSpPr>
            <p:cNvPr id="43" name="Connecteur droit avec flèche 42"/>
            <p:cNvCxnSpPr>
              <a:stCxn id="42" idx="1"/>
            </p:cNvCxnSpPr>
            <p:nvPr/>
          </p:nvCxnSpPr>
          <p:spPr bwMode="auto">
            <a:xfrm rot="10800000" flipV="1">
              <a:off x="4716016" y="4825042"/>
              <a:ext cx="504056" cy="3321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  <a:effectLst/>
          </p:spPr>
        </p:cxn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2483768" y="5805264"/>
              <a:ext cx="432048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3851920" y="5805264"/>
              <a:ext cx="432048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5148064" y="5805264"/>
              <a:ext cx="432048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827584" y="4941168"/>
              <a:ext cx="504056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50</a:t>
              </a:r>
            </a:p>
          </p:txBody>
        </p:sp>
        <p:cxnSp>
          <p:nvCxnSpPr>
            <p:cNvPr id="51" name="Connecteur droit 50"/>
            <p:cNvCxnSpPr/>
            <p:nvPr/>
          </p:nvCxnSpPr>
          <p:spPr bwMode="auto">
            <a:xfrm>
              <a:off x="1259632" y="5085184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>
              <a:off x="1259632" y="4581128"/>
              <a:ext cx="28803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576064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4211960" y="4221088"/>
              <a:ext cx="1296144" cy="3438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ts val="1125"/>
                </a:spcBef>
                <a:buClr>
                  <a:srgbClr val="3333CC"/>
                </a:buClr>
                <a:tabLst>
                  <a:tab pos="171450" algn="l"/>
                  <a:tab pos="619125" algn="l"/>
                  <a:tab pos="1068388" algn="l"/>
                  <a:tab pos="1517650" algn="l"/>
                  <a:tab pos="1966913" algn="l"/>
                  <a:tab pos="2416175" algn="l"/>
                  <a:tab pos="2865438" algn="l"/>
                  <a:tab pos="3314700" algn="l"/>
                  <a:tab pos="3763963" algn="l"/>
                  <a:tab pos="4213225" algn="l"/>
                  <a:tab pos="4662488" algn="l"/>
                  <a:tab pos="5111750" algn="l"/>
                  <a:tab pos="5561013" algn="l"/>
                  <a:tab pos="6010275" algn="l"/>
                  <a:tab pos="6459538" algn="l"/>
                  <a:tab pos="6908800" algn="l"/>
                  <a:tab pos="7358063" algn="l"/>
                  <a:tab pos="7807325" algn="l"/>
                  <a:tab pos="8256588" algn="l"/>
                  <a:tab pos="8705850" algn="l"/>
                  <a:tab pos="9155113" algn="l"/>
                </a:tabLst>
              </a:pPr>
              <a:r>
                <a:rPr lang="fr-FR" sz="1800" dirty="0" smtClean="0">
                  <a:solidFill>
                    <a:schemeClr val="tx1"/>
                  </a:solidFill>
                </a:rPr>
                <a:t>mesure</a:t>
              </a:r>
            </a:p>
          </p:txBody>
        </p:sp>
        <p:cxnSp>
          <p:nvCxnSpPr>
            <p:cNvPr id="66" name="Connecteur droit avec flèche 65"/>
            <p:cNvCxnSpPr>
              <a:stCxn id="65" idx="1"/>
            </p:cNvCxnSpPr>
            <p:nvPr/>
          </p:nvCxnSpPr>
          <p:spPr bwMode="auto">
            <a:xfrm rot="10800000" flipV="1">
              <a:off x="3707904" y="4392994"/>
              <a:ext cx="504056" cy="3321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  <a:effectLst/>
          </p:spPr>
        </p:cxnSp>
      </p:grpSp>
      <p:sp>
        <p:nvSpPr>
          <p:cNvPr id="31" name="Rectangle 30"/>
          <p:cNvSpPr/>
          <p:nvPr/>
        </p:nvSpPr>
        <p:spPr>
          <a:xfrm>
            <a:off x="467544" y="4365104"/>
            <a:ext cx="8136904" cy="137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Exemple d’estimation pour un </a:t>
            </a:r>
            <a:r>
              <a:rPr lang="fr-FR" sz="1800" dirty="0" err="1" smtClean="0">
                <a:solidFill>
                  <a:schemeClr val="tx1"/>
                </a:solidFill>
              </a:rPr>
              <a:t>backlog</a:t>
            </a:r>
            <a:r>
              <a:rPr lang="fr-FR" sz="1800" dirty="0" smtClean="0">
                <a:solidFill>
                  <a:schemeClr val="tx1"/>
                </a:solidFill>
              </a:rPr>
              <a:t> de 100 points avec une équipe ayant une capacité de 25 points :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4 sprints sont nécessaire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16 semaines sont nécessaire si un sprint dure 4 semaines.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manifeste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agile 2/2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8352928" cy="46803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Bâtissez le projet autour de personnes motivées. Donnez leur l'environnement et le soutien dont elles ont besoin, et croyez en leur capacité à faire le travail </a:t>
            </a:r>
            <a:r>
              <a:rPr lang="fr-FR" sz="1800" dirty="0" smtClean="0">
                <a:solidFill>
                  <a:schemeClr val="tx1"/>
                </a:solidFill>
              </a:rPr>
              <a:t>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La méthode la plus efficace pour transmettre l'information est une conversation en face à face </a:t>
            </a:r>
            <a:r>
              <a:rPr lang="fr-FR" sz="1800" dirty="0" smtClean="0">
                <a:solidFill>
                  <a:schemeClr val="tx1"/>
                </a:solidFill>
              </a:rPr>
              <a:t>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Les processus agiles promeuvent un rythme de développement soutenable. Commanditaires, développeurs et utilisateurs devraient pouvoir maintenir le rythme indéfiniment </a:t>
            </a:r>
            <a:r>
              <a:rPr lang="fr-FR" sz="1800" dirty="0" smtClean="0">
                <a:solidFill>
                  <a:schemeClr val="tx1"/>
                </a:solidFill>
              </a:rPr>
              <a:t>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La simplicité - l'art de maximiser la quantité de travail à ne pas faire - est essentielle </a:t>
            </a:r>
            <a:r>
              <a:rPr lang="fr-FR" sz="1800" dirty="0" smtClean="0">
                <a:solidFill>
                  <a:schemeClr val="tx1"/>
                </a:solidFill>
              </a:rPr>
              <a:t>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Les meilleures architectures, spécifications et conceptions sont issues d'équipes qui s'auto-organisent </a:t>
            </a:r>
            <a:r>
              <a:rPr lang="fr-FR" sz="1800" dirty="0" smtClean="0">
                <a:solidFill>
                  <a:schemeClr val="tx1"/>
                </a:solidFill>
              </a:rPr>
              <a:t>».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«</a:t>
            </a:r>
            <a:r>
              <a:rPr lang="fr-FR" sz="1800" dirty="0">
                <a:solidFill>
                  <a:schemeClr val="tx1"/>
                </a:solidFill>
              </a:rPr>
              <a:t> À intervalle régulier, l'équipe réfléchit aux moyens de devenir plus efficace, puis accorde et ajuste son comportement dans ce sens ». 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3688" y="2420888"/>
            <a:ext cx="5616624" cy="120251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Comment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travailler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en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équipe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durant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les sprints ?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835696" y="1124744"/>
            <a:ext cx="5400600" cy="1164010"/>
          </a:xfrm>
          <a:prstGeom prst="rect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lnSpc>
                <a:spcPct val="7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Le travail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6" charset="0"/>
              </a:rPr>
              <a:t>durant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6" charset="0"/>
              </a:rPr>
              <a:t> les sprints</a:t>
            </a:r>
            <a:endParaRPr lang="en-GB" sz="36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1560" y="2780928"/>
            <a:ext cx="7705726" cy="3288407"/>
            <a:chOff x="611560" y="2780928"/>
            <a:chExt cx="7705726" cy="3288407"/>
          </a:xfrm>
        </p:grpSpPr>
        <p:pic>
          <p:nvPicPr>
            <p:cNvPr id="9" name="Picture 2" descr="D:\cours\Scrum\VueGlobaleScru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3068960"/>
              <a:ext cx="7705726" cy="3000375"/>
            </a:xfrm>
            <a:prstGeom prst="rect">
              <a:avLst/>
            </a:prstGeom>
            <a:noFill/>
          </p:spPr>
        </p:pic>
        <p:sp>
          <p:nvSpPr>
            <p:cNvPr id="10" name="Ellipse 9"/>
            <p:cNvSpPr/>
            <p:nvPr/>
          </p:nvSpPr>
          <p:spPr bwMode="auto">
            <a:xfrm>
              <a:off x="3923928" y="2780928"/>
              <a:ext cx="2448272" cy="3024336"/>
            </a:xfrm>
            <a:prstGeom prst="ellipse">
              <a:avLst/>
            </a:prstGeom>
            <a:solidFill>
              <a:srgbClr val="0000FF">
                <a:alpha val="3333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7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MSS10" charset="0"/>
                <a:cs typeface="Lucida Sans Unicode" pitchFamily="3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Développement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guidé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pas les tests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483768" y="1628800"/>
            <a:ext cx="4176464" cy="13738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Ecrire les tests d’acceptation pour chaque story (les </a:t>
            </a:r>
            <a:r>
              <a:rPr lang="fr-FR" sz="1800" dirty="0" err="1" smtClean="0">
                <a:solidFill>
                  <a:schemeClr val="tx1"/>
                </a:solidFill>
              </a:rPr>
              <a:t>storytests</a:t>
            </a:r>
            <a:r>
              <a:rPr lang="fr-FR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Développer </a:t>
            </a:r>
          </a:p>
          <a:p>
            <a:pPr marL="342900" indent="-34290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+mj-lt"/>
              <a:buAutoNum type="arabicPeriod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Tester</a:t>
            </a:r>
          </a:p>
        </p:txBody>
      </p:sp>
      <p:sp>
        <p:nvSpPr>
          <p:cNvPr id="33" name="Forme libre 32"/>
          <p:cNvSpPr/>
          <p:nvPr/>
        </p:nvSpPr>
        <p:spPr bwMode="auto">
          <a:xfrm flipV="1">
            <a:off x="4283968" y="2420888"/>
            <a:ext cx="431494" cy="494200"/>
          </a:xfrm>
          <a:custGeom>
            <a:avLst/>
            <a:gdLst>
              <a:gd name="connsiteX0" fmla="*/ 0 w 431494"/>
              <a:gd name="connsiteY0" fmla="*/ 0 h 451691"/>
              <a:gd name="connsiteX1" fmla="*/ 429658 w 431494"/>
              <a:gd name="connsiteY1" fmla="*/ 242371 h 451691"/>
              <a:gd name="connsiteX2" fmla="*/ 11017 w 431494"/>
              <a:gd name="connsiteY2" fmla="*/ 451691 h 451691"/>
              <a:gd name="connsiteX3" fmla="*/ 11017 w 431494"/>
              <a:gd name="connsiteY3" fmla="*/ 451691 h 4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494" h="451691">
                <a:moveTo>
                  <a:pt x="0" y="0"/>
                </a:moveTo>
                <a:cubicBezTo>
                  <a:pt x="213911" y="83544"/>
                  <a:pt x="427822" y="167089"/>
                  <a:pt x="429658" y="242371"/>
                </a:cubicBezTo>
                <a:cubicBezTo>
                  <a:pt x="431494" y="317653"/>
                  <a:pt x="11017" y="451691"/>
                  <a:pt x="11017" y="451691"/>
                </a:cubicBezTo>
                <a:lnTo>
                  <a:pt x="11017" y="45169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MSS10" charset="0"/>
              <a:cs typeface="Lucida Sans Unicode" pitchFamily="32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3933056"/>
            <a:ext cx="7776864" cy="1124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L’utilisation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tests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d’acceptation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ne dispense pas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De faire des tests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unitaires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D’avoir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des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vecteur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de tests avec un 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bonne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 “</a:t>
            </a:r>
            <a:r>
              <a:rPr lang="en-GB" sz="1800" dirty="0" err="1" smtClean="0">
                <a:solidFill>
                  <a:srgbClr val="000000"/>
                </a:solidFill>
                <a:latin typeface="TimesNewRoman" charset="0"/>
              </a:rPr>
              <a:t>couverture</a:t>
            </a:r>
            <a:r>
              <a:rPr lang="en-GB" sz="1800" dirty="0" smtClean="0">
                <a:solidFill>
                  <a:srgbClr val="000000"/>
                </a:solidFill>
                <a:latin typeface="TimesNewRoman" charset="0"/>
              </a:rPr>
              <a:t>”.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La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réunion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quotidienne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528" y="548680"/>
            <a:ext cx="8640960" cy="59171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But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Éliminer les obstacles de l’équipe, communiquer, évaluer l’avancement du travail.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Qui : tous les membres de l’équipe (d’autres personnes peuvent y assister sans intervenir).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Fréquence : quotidienne.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Durée : ¼ d’heure maximum.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 cérémonial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Répondre aux 3 questions :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qu’as-tu fait depuis hier ?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que prévoies-tu de faire aujourd’hui ?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quels sont les obstacles qui te freinent dans ton travail ?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résultats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Actualiser le plan du sprint (modifier la liste des tâches, les </a:t>
            </a:r>
            <a:r>
              <a:rPr lang="fr-FR" sz="1800" dirty="0" err="1" smtClean="0">
                <a:solidFill>
                  <a:schemeClr val="tx1"/>
                </a:solidFill>
              </a:rPr>
              <a:t>ré-affecter</a:t>
            </a:r>
            <a:r>
              <a:rPr lang="fr-FR" sz="1800" dirty="0" smtClean="0">
                <a:solidFill>
                  <a:schemeClr val="tx1"/>
                </a:solidFill>
              </a:rPr>
              <a:t>…).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Actualiser le </a:t>
            </a:r>
            <a:r>
              <a:rPr lang="fr-FR" sz="1800" dirty="0" err="1" smtClean="0">
                <a:solidFill>
                  <a:schemeClr val="tx1"/>
                </a:solidFill>
              </a:rPr>
              <a:t>burndown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</a:rPr>
              <a:t>chart</a:t>
            </a:r>
            <a:r>
              <a:rPr lang="fr-FR" sz="1800" dirty="0" smtClean="0">
                <a:solidFill>
                  <a:schemeClr val="tx1"/>
                </a:solidFill>
              </a:rPr>
              <a:t> de sprint.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Actualiser une liste des obstacles (qui peuvent donnés lieu à des tâches).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A la fin d’un sprint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23528" y="1268760"/>
            <a:ext cx="8640960" cy="44967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La revue de sprint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But : montrer le produit aux personnes impliquées dans le projet.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Etapes :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Préparer la démonstration.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Rappeler les objectifs du sprint.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Effectuer la démonstration.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Calculer la vélocité.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Ajuster le plan de release.</a:t>
            </a:r>
          </a:p>
          <a:p>
            <a:pPr marL="1314450" lvl="2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endParaRPr lang="fr-FR" sz="18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La </a:t>
            </a:r>
            <a:r>
              <a:rPr lang="fr-FR" sz="1800" dirty="0" err="1" smtClean="0">
                <a:solidFill>
                  <a:schemeClr val="tx1"/>
                </a:solidFill>
              </a:rPr>
              <a:t>retrospective</a:t>
            </a:r>
            <a:r>
              <a:rPr lang="fr-FR" sz="1800" dirty="0" smtClean="0">
                <a:solidFill>
                  <a:schemeClr val="tx1"/>
                </a:solidFill>
              </a:rPr>
              <a:t> de sprint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L’équipe « refait le match » et cherche quelles améliorations peuvent être mises en place lors du prochain sprint.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cycles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développement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39941" name="Picture 5" descr="D:\cours\Scrum\360px-Iterative_development_model_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060848"/>
            <a:ext cx="3429001" cy="1800225"/>
          </a:xfrm>
          <a:prstGeom prst="rect">
            <a:avLst/>
          </a:prstGeom>
          <a:noFill/>
        </p:spPr>
      </p:pic>
      <p:pic>
        <p:nvPicPr>
          <p:cNvPr id="39942" name="Picture 6" descr="D:\cours\Scrum\300px-Cycle_de_developpement_en_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72816"/>
            <a:ext cx="3810000" cy="2222500"/>
          </a:xfrm>
          <a:prstGeom prst="rect">
            <a:avLst/>
          </a:prstGeom>
          <a:noFill/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4221088"/>
            <a:ext cx="3312368" cy="19806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Cycle en V </a:t>
            </a:r>
            <a:r>
              <a:rPr lang="fr-FR" sz="1800" dirty="0" smtClean="0">
                <a:solidFill>
                  <a:schemeClr val="tx1"/>
                </a:solidFill>
              </a:rPr>
              <a:t>: le logiciel est entièrement spécifié avant d’être réalisé.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Inconvénient :</a:t>
            </a:r>
            <a:r>
              <a:rPr lang="fr-FR" sz="1800" dirty="0" smtClean="0">
                <a:solidFill>
                  <a:schemeClr val="tx1"/>
                </a:solidFill>
              </a:rPr>
              <a:t> l’expérience montre qu’il est très difficile de tout spécifier avant de coder.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716016" y="4293096"/>
            <a:ext cx="4032448" cy="1731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Itératif </a:t>
            </a:r>
            <a:r>
              <a:rPr lang="fr-FR" sz="1800" dirty="0" smtClean="0">
                <a:solidFill>
                  <a:schemeClr val="tx1"/>
                </a:solidFill>
              </a:rPr>
              <a:t>: on ne spécifie que ce qui va être développé dans la prochaine itération.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Inconvénient</a:t>
            </a:r>
            <a:r>
              <a:rPr lang="fr-FR" sz="1800" dirty="0" smtClean="0">
                <a:solidFill>
                  <a:schemeClr val="tx1"/>
                </a:solidFill>
              </a:rPr>
              <a:t> : il faut parfois retoucher le code existant =&gt; </a:t>
            </a:r>
            <a:r>
              <a:rPr lang="fr-FR" sz="1800" dirty="0" err="1" smtClean="0">
                <a:solidFill>
                  <a:schemeClr val="tx1"/>
                </a:solidFill>
              </a:rPr>
              <a:t>refactoring</a:t>
            </a:r>
            <a:r>
              <a:rPr lang="fr-FR" sz="1800" dirty="0" smtClean="0">
                <a:solidFill>
                  <a:schemeClr val="tx1"/>
                </a:solidFill>
              </a:rPr>
              <a:t> du code.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24328" y="3933056"/>
            <a:ext cx="1368152" cy="210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>
              <a:tabLst>
                <a:tab pos="0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89563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  <a:tab pos="8974138" algn="l"/>
                <a:tab pos="9423400" algn="l"/>
                <a:tab pos="9872663" algn="l"/>
                <a:tab pos="10321925" algn="l"/>
                <a:tab pos="10779125" algn="l"/>
                <a:tab pos="10780713" algn="l"/>
              </a:tabLst>
            </a:pPr>
            <a:r>
              <a:rPr lang="en-GB" sz="1000" dirty="0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Sources : </a:t>
            </a:r>
            <a:r>
              <a:rPr lang="en-GB" sz="1000" dirty="0" err="1" smtClean="0">
                <a:solidFill>
                  <a:srgbClr val="000000"/>
                </a:solidFill>
                <a:latin typeface="TimesNewRoman" charset="0"/>
                <a:cs typeface="Arial" charset="0"/>
              </a:rPr>
              <a:t>wikipedia</a:t>
            </a:r>
            <a:endParaRPr lang="en-GB" sz="1000" dirty="0">
              <a:solidFill>
                <a:srgbClr val="000000"/>
              </a:solidFill>
              <a:latin typeface="TimesNewRoman" charset="0"/>
              <a:cs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Les cycles de </a:t>
            </a: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développement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99592" y="5877272"/>
            <a:ext cx="7848872" cy="343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u="sng" dirty="0" smtClean="0">
                <a:solidFill>
                  <a:schemeClr val="tx1"/>
                </a:solidFill>
              </a:rPr>
              <a:t>Itératif et incrémental </a:t>
            </a:r>
            <a:r>
              <a:rPr lang="fr-FR" sz="1800" dirty="0" smtClean="0">
                <a:solidFill>
                  <a:schemeClr val="tx1"/>
                </a:solidFill>
              </a:rPr>
              <a:t>: on réalise une série de prototypes.</a:t>
            </a:r>
          </a:p>
        </p:txBody>
      </p:sp>
      <p:pic>
        <p:nvPicPr>
          <p:cNvPr id="41986" name="Picture 2" descr="D:\cours\Scrum\333px-Spiral_model_(Boehm,_1988)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620688"/>
            <a:ext cx="5872956" cy="4902949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35696" y="2780928"/>
            <a:ext cx="5616624" cy="6485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500"/>
              </a:spcBef>
              <a:spcAft>
                <a:spcPts val="360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err="1" smtClean="0">
                <a:solidFill>
                  <a:srgbClr val="000000"/>
                </a:solidFill>
                <a:latin typeface="Times New Roman" pitchFamily="16" charset="0"/>
              </a:rPr>
              <a:t>Présentation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 de Scrum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6629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dirty="0" smtClean="0">
                <a:solidFill>
                  <a:srgbClr val="000000"/>
                </a:solidFill>
                <a:latin typeface="Times New Roman" pitchFamily="16" charset="0"/>
              </a:rPr>
              <a:t>Scrum</a:t>
            </a:r>
            <a:endParaRPr lang="en-GB" u="sng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26" name="Picture 2" descr="D:\cours\Scrum\WindowsLiveWriter_ScrumouXPScrumetXP_12417_image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2304256" cy="1500327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196752"/>
            <a:ext cx="8568952" cy="2653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b="1" dirty="0" err="1" smtClean="0">
                <a:solidFill>
                  <a:schemeClr val="tx1"/>
                </a:solidFill>
              </a:rPr>
              <a:t>Scrum</a:t>
            </a:r>
            <a:r>
              <a:rPr lang="fr-FR" sz="1800" dirty="0" smtClean="0">
                <a:solidFill>
                  <a:schemeClr val="tx1"/>
                </a:solidFill>
              </a:rPr>
              <a:t> signifie mêlée au rugby. 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Méthode agile itérative et incrémentale apparue dans les années 1990.</a:t>
            </a:r>
          </a:p>
          <a:p>
            <a:pPr marL="171450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Les points forts de </a:t>
            </a:r>
            <a:r>
              <a:rPr lang="fr-FR" sz="1800" dirty="0" err="1" smtClean="0">
                <a:solidFill>
                  <a:schemeClr val="tx1"/>
                </a:solidFill>
              </a:rPr>
              <a:t>Scrum</a:t>
            </a:r>
            <a:r>
              <a:rPr lang="fr-FR" sz="1800" dirty="0" smtClean="0">
                <a:solidFill>
                  <a:schemeClr val="tx1"/>
                </a:solidFill>
              </a:rPr>
              <a:t> :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chaque itération aboutit à un sous-ensemble des fonctionnalités du produit potentiellement livrables.</a:t>
            </a:r>
          </a:p>
          <a:p>
            <a:pPr marL="914400" lvl="1" indent="-171450">
              <a:lnSpc>
                <a:spcPct val="90000"/>
              </a:lnSpc>
              <a:spcBef>
                <a:spcPts val="1125"/>
              </a:spcBef>
              <a:buClr>
                <a:srgbClr val="3333CC"/>
              </a:buClr>
              <a:buFont typeface="TimesNewRoman" charset="0"/>
              <a:buChar char="•"/>
              <a:tabLst>
                <a:tab pos="171450" algn="l"/>
                <a:tab pos="619125" algn="l"/>
                <a:tab pos="1068388" algn="l"/>
                <a:tab pos="1517650" algn="l"/>
                <a:tab pos="1966913" algn="l"/>
                <a:tab pos="2416175" algn="l"/>
                <a:tab pos="2865438" algn="l"/>
                <a:tab pos="3314700" algn="l"/>
                <a:tab pos="3763963" algn="l"/>
                <a:tab pos="4213225" algn="l"/>
                <a:tab pos="4662488" algn="l"/>
                <a:tab pos="5111750" algn="l"/>
                <a:tab pos="5561013" algn="l"/>
                <a:tab pos="6010275" algn="l"/>
                <a:tab pos="6459538" algn="l"/>
                <a:tab pos="6908800" algn="l"/>
                <a:tab pos="7358063" algn="l"/>
                <a:tab pos="7807325" algn="l"/>
                <a:tab pos="8256588" algn="l"/>
                <a:tab pos="8705850" algn="l"/>
                <a:tab pos="9155113" algn="l"/>
              </a:tabLst>
            </a:pPr>
            <a:r>
              <a:rPr lang="fr-FR" sz="1800" dirty="0" smtClean="0">
                <a:solidFill>
                  <a:schemeClr val="tx1"/>
                </a:solidFill>
              </a:rPr>
              <a:t>Le client intervient activement dans le projet pour définir l’ordre des fonctionnalités à implanter, valider les prototypes, voire modifier ses exigences au cours du développement.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99792" y="6400800"/>
            <a:ext cx="3384376" cy="30995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Benoît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Times New Roman" pitchFamily="16" charset="0"/>
              </a:rPr>
              <a:t>Charroux</a:t>
            </a:r>
            <a:r>
              <a:rPr lang="en-GB" sz="1400" dirty="0">
                <a:solidFill>
                  <a:srgbClr val="000000"/>
                </a:solidFill>
                <a:latin typeface="Times New Roman" pitchFamily="16" charset="0"/>
              </a:rPr>
              <a:t> – </a:t>
            </a:r>
            <a:r>
              <a:rPr lang="en-GB" sz="1400" dirty="0" smtClean="0">
                <a:solidFill>
                  <a:srgbClr val="000000"/>
                </a:solidFill>
                <a:latin typeface="Times New Roman" pitchFamily="16" charset="0"/>
              </a:rPr>
              <a:t>Scrum – </a:t>
            </a:r>
            <a:fld id="{7912DA2E-A310-4E40-BCC5-DAD613548CDE}" type="slidenum">
              <a:rPr lang="en-GB" sz="1400" smtClean="0">
                <a:solidFill>
                  <a:srgbClr val="000000"/>
                </a:solidFill>
                <a:latin typeface="Times New Roman" pitchFamily="16" charset="0"/>
              </a:rPr>
              <a:pPr algn="ctr">
                <a:lnSpc>
                  <a:spcPct val="100000"/>
                </a:lnSpc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GB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MSS10" charset="0"/>
            <a:cs typeface="Lucida Sans Unicode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MSS10" charset="0"/>
            <a:cs typeface="Lucida Sans Unicode" pitchFamily="32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2235</Words>
  <Application>Microsoft Office PowerPoint</Application>
  <PresentationFormat>Affichage à l'écran (4:3)</PresentationFormat>
  <Paragraphs>437</Paragraphs>
  <Slides>54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CMSS10</vt:lpstr>
      <vt:lpstr>Lucida Sans Unicode</vt:lpstr>
      <vt:lpstr>Times New Roman</vt:lpstr>
      <vt:lpstr>TimesNewRoman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Benoît Charroux- charroux@efrei.fr</dc:title>
  <dc:creator>charroux</dc:creator>
  <cp:lastModifiedBy>Benoit Charroux</cp:lastModifiedBy>
  <cp:revision>210</cp:revision>
  <cp:lastPrinted>1601-01-01T00:00:00Z</cp:lastPrinted>
  <dcterms:created xsi:type="dcterms:W3CDTF">1601-01-01T00:00:00Z</dcterms:created>
  <dcterms:modified xsi:type="dcterms:W3CDTF">2017-09-20T14:50:16Z</dcterms:modified>
</cp:coreProperties>
</file>