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7" r:id="rId4"/>
    <p:sldId id="301" r:id="rId5"/>
    <p:sldId id="305" r:id="rId6"/>
    <p:sldId id="304" r:id="rId7"/>
    <p:sldId id="303" r:id="rId8"/>
    <p:sldId id="302" r:id="rId9"/>
    <p:sldId id="30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770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0" y="300"/>
      </p:cViewPr>
      <p:guideLst>
        <p:guide orient="horz" pos="2160"/>
        <p:guide pos="3840"/>
        <p:guide orient="horz" pos="595"/>
        <p:guide orient="horz" pos="3770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1304924" y="2471737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拾取二维材料的力学仿真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5DCE16-06E5-7332-64D8-7A2FEEF2D893}"/>
              </a:ext>
            </a:extLst>
          </p:cNvPr>
          <p:cNvSpPr txBox="1"/>
          <p:nvPr/>
        </p:nvSpPr>
        <p:spPr>
          <a:xfrm>
            <a:off x="1304924" y="3432157"/>
            <a:ext cx="95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孙逸杰</a:t>
            </a:r>
          </a:p>
        </p:txBody>
      </p:sp>
    </p:spTree>
    <p:extLst>
      <p:ext uri="{BB962C8B-B14F-4D97-AF65-F5344CB8AC3E}">
        <p14:creationId xmlns:p14="http://schemas.microsoft.com/office/powerpoint/2010/main" val="210083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2A1238-8E14-B1A6-E5F6-D748C0C0BA90}"/>
              </a:ext>
            </a:extLst>
          </p:cNvPr>
          <p:cNvCxnSpPr>
            <a:cxnSpLocks/>
          </p:cNvCxnSpPr>
          <p:nvPr/>
        </p:nvCxnSpPr>
        <p:spPr>
          <a:xfrm>
            <a:off x="6133193" y="1330879"/>
            <a:ext cx="0" cy="4653996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CCCA3A7-4200-92E2-D394-26EE333E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19" y="944562"/>
            <a:ext cx="3833059" cy="16565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F04522-2B63-FB20-D7EC-9F453D8BE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58" y="2774511"/>
            <a:ext cx="5077067" cy="33796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30869B8-D979-542B-288A-5D2C754E809F}"/>
              </a:ext>
            </a:extLst>
          </p:cNvPr>
          <p:cNvSpPr txBox="1"/>
          <p:nvPr/>
        </p:nvSpPr>
        <p:spPr>
          <a:xfrm>
            <a:off x="817451" y="1091790"/>
            <a:ext cx="5192233" cy="534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本周进度：</a:t>
            </a:r>
            <a:endParaRPr lang="en-US" altLang="zh-CN" sz="1600" dirty="0"/>
          </a:p>
          <a:p>
            <a:r>
              <a:rPr lang="en-US" altLang="zh-CN" sz="1600" b="1" dirty="0"/>
              <a:t>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《</a:t>
            </a:r>
            <a:r>
              <a:rPr lang="zh-CN" altLang="en-US" sz="1600" b="1" dirty="0"/>
              <a:t>材料力学</a:t>
            </a:r>
            <a:r>
              <a:rPr lang="en-US" altLang="zh-CN" sz="1600" b="1" dirty="0"/>
              <a:t>》</a:t>
            </a:r>
            <a:r>
              <a:rPr lang="zh-CN" altLang="en-US" sz="1600" b="1" dirty="0"/>
              <a:t>（第</a:t>
            </a:r>
            <a:r>
              <a:rPr lang="en-US" altLang="zh-CN" sz="1600" b="1" dirty="0"/>
              <a:t>6</a:t>
            </a:r>
            <a:r>
              <a:rPr lang="zh-CN" altLang="en-US" sz="1600" b="1" dirty="0"/>
              <a:t>版） 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刘鸿文</a:t>
            </a:r>
            <a:r>
              <a:rPr lang="en-US" altLang="zh-CN" sz="1600" b="1" dirty="0"/>
              <a:t>) 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）应力应变的概念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）拉伸、压缩、剪切、扭转、弯曲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/>
              <a:t>《</a:t>
            </a:r>
            <a:r>
              <a:rPr lang="zh-CN" altLang="en-US" sz="1400" dirty="0"/>
              <a:t>有限元分析的概念与应用</a:t>
            </a:r>
            <a:r>
              <a:rPr lang="en-US" altLang="zh-CN" sz="1400" dirty="0"/>
              <a:t> 》 </a:t>
            </a:r>
            <a:r>
              <a:rPr lang="zh-CN" altLang="en-US" sz="1400" dirty="0"/>
              <a:t>第四版 </a:t>
            </a:r>
            <a:r>
              <a:rPr lang="en-US" altLang="zh-CN" sz="1400" dirty="0"/>
              <a:t>(Robert D. Cook, David S. </a:t>
            </a:r>
            <a:r>
              <a:rPr lang="en-US" altLang="zh-CN" sz="1400" dirty="0" err="1"/>
              <a:t>Malkus</a:t>
            </a:r>
            <a:r>
              <a:rPr lang="en-US" altLang="zh-CN" sz="1400" dirty="0"/>
              <a:t> etc.) </a:t>
            </a:r>
          </a:p>
          <a:p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《2D Materials Properties and Devices》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Graphene–BN Heterostructures 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Graphene: Basic Properties 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Electrical Transport in Graphene: Carrier Scattering by Impurities and Phonons 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、文献阅读</a:t>
            </a:r>
            <a:endParaRPr lang="en-US" altLang="zh-CN" sz="1400" dirty="0"/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Interlayer friction and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superlubricity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 in bilayer graphene and MoS2/MoSe2 van der Waals heterostructures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Superlubricity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: a state of vanishing friction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 sliding of graphene nanoflakes on graphene</a:t>
            </a: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 err="1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UItra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-low friction and edge-pinning effect in large-lattice-mismatch van der Waals heterostructures </a:t>
            </a:r>
          </a:p>
          <a:p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400" dirty="0"/>
              <a:t>5</a:t>
            </a:r>
            <a:r>
              <a:rPr lang="zh-CN" altLang="en-US" sz="1400" dirty="0"/>
              <a:t>、仿真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）采用接触界面之间的摩擦力作为横向作用力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）估算</a:t>
            </a:r>
            <a:r>
              <a:rPr lang="en-US" altLang="zh-CN" sz="1400" dirty="0"/>
              <a:t>PDMS</a:t>
            </a:r>
            <a:r>
              <a:rPr lang="zh-CN" altLang="en-US" sz="1400" dirty="0"/>
              <a:t>与和</a:t>
            </a:r>
            <a:r>
              <a:rPr lang="en-US" altLang="zh-CN" sz="1400" dirty="0" err="1"/>
              <a:t>hBN</a:t>
            </a:r>
            <a:r>
              <a:rPr lang="zh-CN" altLang="en-US" sz="1400" dirty="0"/>
              <a:t>接触部分的摩擦力，达</a:t>
            </a:r>
            <a:r>
              <a:rPr lang="en-US" altLang="zh-CN" sz="1400" dirty="0" err="1"/>
              <a:t>nN</a:t>
            </a:r>
            <a:r>
              <a:rPr lang="zh-CN" altLang="en-US" sz="1400" dirty="0"/>
              <a:t>数量级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）计算摩擦系数，与超润滑情况下的摩擦系数（</a:t>
            </a:r>
            <a:r>
              <a:rPr lang="en-US" altLang="zh-CN" sz="1400" dirty="0"/>
              <a:t>10^-5</a:t>
            </a:r>
            <a:r>
              <a:rPr lang="zh-CN" altLang="en-US" sz="1400" dirty="0"/>
              <a:t>）相比较。但仿真结果始终为设定摩擦系数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1/7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179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2A1238-8E14-B1A6-E5F6-D748C0C0BA90}"/>
              </a:ext>
            </a:extLst>
          </p:cNvPr>
          <p:cNvCxnSpPr>
            <a:cxnSpLocks/>
          </p:cNvCxnSpPr>
          <p:nvPr/>
        </p:nvCxnSpPr>
        <p:spPr>
          <a:xfrm>
            <a:off x="6133193" y="1330879"/>
            <a:ext cx="0" cy="4653996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869B8-D979-542B-288A-5D2C754E809F}"/>
              </a:ext>
            </a:extLst>
          </p:cNvPr>
          <p:cNvSpPr txBox="1"/>
          <p:nvPr/>
        </p:nvSpPr>
        <p:spPr>
          <a:xfrm>
            <a:off x="817451" y="1015816"/>
            <a:ext cx="5192233" cy="534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本周进度：</a:t>
            </a:r>
            <a:endParaRPr lang="en-US" altLang="zh-CN" sz="16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《</a:t>
            </a:r>
            <a:r>
              <a:rPr lang="zh-CN" altLang="en-US" sz="1400" dirty="0"/>
              <a:t>材料力学</a:t>
            </a:r>
            <a:r>
              <a:rPr lang="en-US" altLang="zh-CN" sz="1400" dirty="0"/>
              <a:t>》</a:t>
            </a:r>
            <a:r>
              <a:rPr lang="zh-CN" altLang="en-US" sz="1400" dirty="0"/>
              <a:t>（第</a:t>
            </a:r>
            <a:r>
              <a:rPr lang="en-US" altLang="zh-CN" sz="1400" dirty="0"/>
              <a:t>6</a:t>
            </a:r>
            <a:r>
              <a:rPr lang="zh-CN" altLang="en-US" sz="1400" dirty="0"/>
              <a:t>版） </a:t>
            </a:r>
            <a:r>
              <a:rPr lang="en-US" altLang="zh-CN" sz="1400" dirty="0"/>
              <a:t>(</a:t>
            </a:r>
            <a:r>
              <a:rPr lang="zh-CN" altLang="en-US" sz="1400" dirty="0"/>
              <a:t>刘鸿文</a:t>
            </a:r>
            <a:r>
              <a:rPr lang="en-US" altLang="zh-CN" sz="1400" dirty="0"/>
              <a:t>) 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）应力应变的概念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）拉伸、压缩、剪切、扭转、弯曲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/>
              <a:t>《</a:t>
            </a:r>
            <a:r>
              <a:rPr lang="zh-CN" altLang="en-US" sz="1400" dirty="0"/>
              <a:t>有限元分析的概念与应用</a:t>
            </a:r>
            <a:r>
              <a:rPr lang="en-US" altLang="zh-CN" sz="1400" dirty="0"/>
              <a:t> 》 </a:t>
            </a:r>
            <a:r>
              <a:rPr lang="zh-CN" altLang="en-US" sz="1400" dirty="0"/>
              <a:t>第四版 </a:t>
            </a:r>
            <a:r>
              <a:rPr lang="en-US" altLang="zh-CN" sz="1400" dirty="0"/>
              <a:t>(Robert D. Cook, David S. </a:t>
            </a:r>
            <a:r>
              <a:rPr lang="en-US" altLang="zh-CN" sz="1400" dirty="0" err="1"/>
              <a:t>Malkus</a:t>
            </a:r>
            <a:r>
              <a:rPr lang="en-US" altLang="zh-CN" sz="1400" dirty="0"/>
              <a:t> etc.) </a:t>
            </a:r>
          </a:p>
          <a:p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《2D Materials Properties and Devices》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Graphene–BN Heterostructures 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Graphene: Basic Properties 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Electrical Transport in Graphene: Carrier Scattering by Impurities and Phonons 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600" b="1" dirty="0"/>
              <a:t>4</a:t>
            </a:r>
            <a:r>
              <a:rPr lang="zh-CN" altLang="en-US" sz="1600" b="1" dirty="0"/>
              <a:t>、文献阅读</a:t>
            </a:r>
            <a:endParaRPr lang="en-US" altLang="zh-CN" sz="1600" b="1" dirty="0"/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Interlayer friction and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superlubricity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 in bilayer graphene and MoS2/MoSe2 van der Waals heterostructures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Superlubricity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: a state of vanishing friction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 sliding of graphene nanoflakes on graphene</a:t>
            </a: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 err="1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UItra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-low friction and edge-pinning effect in large-lattice-mismatch van der Waals heterostructures </a:t>
            </a:r>
          </a:p>
          <a:p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400" dirty="0"/>
              <a:t>5</a:t>
            </a:r>
            <a:r>
              <a:rPr lang="zh-CN" altLang="en-US" sz="1400" dirty="0"/>
              <a:t>、仿真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）采用接触界面之间的摩擦力作为横向作用力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）估算</a:t>
            </a:r>
            <a:r>
              <a:rPr lang="en-US" altLang="zh-CN" sz="1400" dirty="0"/>
              <a:t>PDMS</a:t>
            </a:r>
            <a:r>
              <a:rPr lang="zh-CN" altLang="en-US" sz="1400" dirty="0"/>
              <a:t>与和</a:t>
            </a:r>
            <a:r>
              <a:rPr lang="en-US" altLang="zh-CN" sz="1400" dirty="0" err="1"/>
              <a:t>hBN</a:t>
            </a:r>
            <a:r>
              <a:rPr lang="zh-CN" altLang="en-US" sz="1400" dirty="0"/>
              <a:t>接触部分的摩擦力，达</a:t>
            </a:r>
            <a:r>
              <a:rPr lang="en-US" altLang="zh-CN" sz="1400" dirty="0" err="1"/>
              <a:t>nN</a:t>
            </a:r>
            <a:r>
              <a:rPr lang="zh-CN" altLang="en-US" sz="1400" dirty="0"/>
              <a:t>数量级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）计算摩擦系数，与超润滑情况下的摩擦系数（</a:t>
            </a:r>
            <a:r>
              <a:rPr lang="en-US" altLang="zh-CN" sz="1400" dirty="0"/>
              <a:t>10^-5</a:t>
            </a:r>
            <a:r>
              <a:rPr lang="zh-CN" altLang="en-US" sz="1400" dirty="0"/>
              <a:t>）相比较。但仿真结果始终为设定摩擦系数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42F35B-1112-F1EC-FEC1-D33B279A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59" y="94615"/>
            <a:ext cx="4108380" cy="29327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18D4DB-AD41-B301-4206-4EFA6570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207" y="3335406"/>
            <a:ext cx="4229132" cy="24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F9B3F9-A77B-DCC2-499C-0D3626690BAC}"/>
              </a:ext>
            </a:extLst>
          </p:cNvPr>
          <p:cNvSpPr txBox="1"/>
          <p:nvPr/>
        </p:nvSpPr>
        <p:spPr>
          <a:xfrm>
            <a:off x="6415422" y="576199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两个石墨烯层沿</a:t>
            </a:r>
            <a:r>
              <a:rPr lang="en-US" altLang="zh-CN" sz="12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zigzag</a:t>
            </a:r>
            <a:r>
              <a:rPr lang="zh-CN" altLang="en-US" sz="12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方向的相称态之间平移的</a:t>
            </a:r>
            <a:r>
              <a:rPr lang="en-US" altLang="zh-CN" sz="12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energy landscape  </a:t>
            </a:r>
            <a:r>
              <a:rPr lang="en-US" altLang="zh-CN" sz="1200" dirty="0"/>
              <a:t> [2]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E02BE7-1A0F-4289-17AC-A4484314831E}"/>
              </a:ext>
            </a:extLst>
          </p:cNvPr>
          <p:cNvSpPr txBox="1"/>
          <p:nvPr/>
        </p:nvSpPr>
        <p:spPr>
          <a:xfrm>
            <a:off x="6336292" y="6109518"/>
            <a:ext cx="62542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[1] Interlayer friction and </a:t>
            </a:r>
            <a:r>
              <a:rPr lang="en-US" altLang="zh-CN" sz="1000" dirty="0" err="1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superlubricity</a:t>
            </a:r>
            <a:r>
              <a:rPr lang="en-US" altLang="zh-CN" sz="10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 in bilayer graphene and MoS2/MoSe2 van der Waals heterostructures</a:t>
            </a:r>
            <a:endParaRPr lang="zh-CN" altLang="en-US" sz="10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44D830-5BC5-B8B4-03CD-8BDD39B83530}"/>
              </a:ext>
            </a:extLst>
          </p:cNvPr>
          <p:cNvSpPr txBox="1"/>
          <p:nvPr/>
        </p:nvSpPr>
        <p:spPr>
          <a:xfrm>
            <a:off x="6256703" y="3076574"/>
            <a:ext cx="7279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 Variation of friction coefficient with rotation angles (bilayer graphene)  [1]</a:t>
            </a:r>
            <a:endParaRPr lang="zh-CN" altLang="en-US" sz="12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61526E8-EB19-FBC4-76DF-22628CE2778A}"/>
              </a:ext>
            </a:extLst>
          </p:cNvPr>
          <p:cNvCxnSpPr>
            <a:cxnSpLocks/>
          </p:cNvCxnSpPr>
          <p:nvPr/>
        </p:nvCxnSpPr>
        <p:spPr>
          <a:xfrm>
            <a:off x="6336292" y="6104512"/>
            <a:ext cx="49178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1C9B6E1-139C-BCA3-5A16-E4BD66AE068B}"/>
              </a:ext>
            </a:extLst>
          </p:cNvPr>
          <p:cNvSpPr txBox="1"/>
          <p:nvPr/>
        </p:nvSpPr>
        <p:spPr>
          <a:xfrm>
            <a:off x="6336292" y="6315548"/>
            <a:ext cx="62542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[2] </a:t>
            </a:r>
            <a:r>
              <a:rPr lang="en-US" altLang="zh-CN" sz="1000" dirty="0" err="1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Superlubric</a:t>
            </a:r>
            <a:r>
              <a:rPr lang="en-US" altLang="zh-CN" sz="10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 sliding of graphene nanoflakes on graphene</a:t>
            </a:r>
            <a:endParaRPr lang="zh-CN" altLang="en-US" sz="10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79290E-78F5-D40E-DA2A-09FCCC5CEBD0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2/7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916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2A1238-8E14-B1A6-E5F6-D748C0C0BA90}"/>
              </a:ext>
            </a:extLst>
          </p:cNvPr>
          <p:cNvCxnSpPr>
            <a:cxnSpLocks/>
          </p:cNvCxnSpPr>
          <p:nvPr/>
        </p:nvCxnSpPr>
        <p:spPr>
          <a:xfrm>
            <a:off x="5879193" y="1330879"/>
            <a:ext cx="0" cy="4653996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63AA916-9F89-5B24-13D4-9D402DDE41A9}"/>
              </a:ext>
            </a:extLst>
          </p:cNvPr>
          <p:cNvCxnSpPr/>
          <p:nvPr/>
        </p:nvCxnSpPr>
        <p:spPr>
          <a:xfrm flipH="1" flipV="1">
            <a:off x="8826482" y="4606459"/>
            <a:ext cx="609618" cy="4608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9BF4E93-DDFF-F752-D657-B4124DC03ABD}"/>
              </a:ext>
            </a:extLst>
          </p:cNvPr>
          <p:cNvSpPr txBox="1"/>
          <p:nvPr/>
        </p:nvSpPr>
        <p:spPr>
          <a:xfrm>
            <a:off x="9436100" y="48838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C29BC6F-508A-D0DC-E2F4-1CECB63F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84" y="3309774"/>
            <a:ext cx="5595812" cy="276543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3029942-23CF-BECA-314D-B824E514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236" y="1054249"/>
            <a:ext cx="3554976" cy="225552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3D8E31B-746E-AA06-A0D3-43220B4ACAAA}"/>
              </a:ext>
            </a:extLst>
          </p:cNvPr>
          <p:cNvSpPr txBox="1"/>
          <p:nvPr/>
        </p:nvSpPr>
        <p:spPr>
          <a:xfrm>
            <a:off x="817451" y="1091790"/>
            <a:ext cx="5192233" cy="534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本周进度：</a:t>
            </a:r>
            <a:endParaRPr lang="en-US" altLang="zh-CN" sz="16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《</a:t>
            </a:r>
            <a:r>
              <a:rPr lang="zh-CN" altLang="en-US" sz="1400" dirty="0"/>
              <a:t>材料力学</a:t>
            </a:r>
            <a:r>
              <a:rPr lang="en-US" altLang="zh-CN" sz="1400" dirty="0"/>
              <a:t>》</a:t>
            </a:r>
            <a:r>
              <a:rPr lang="zh-CN" altLang="en-US" sz="1400" dirty="0"/>
              <a:t>（第</a:t>
            </a:r>
            <a:r>
              <a:rPr lang="en-US" altLang="zh-CN" sz="1400" dirty="0"/>
              <a:t>6</a:t>
            </a:r>
            <a:r>
              <a:rPr lang="zh-CN" altLang="en-US" sz="1400" dirty="0"/>
              <a:t>版） </a:t>
            </a:r>
            <a:r>
              <a:rPr lang="en-US" altLang="zh-CN" sz="1400" dirty="0"/>
              <a:t>(</a:t>
            </a:r>
            <a:r>
              <a:rPr lang="zh-CN" altLang="en-US" sz="1400" dirty="0"/>
              <a:t>刘鸿文</a:t>
            </a:r>
            <a:r>
              <a:rPr lang="en-US" altLang="zh-CN" sz="1400" dirty="0"/>
              <a:t>) 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）应力应变的概念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）拉伸、压缩、剪切、扭转、弯曲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/>
              <a:t>《</a:t>
            </a:r>
            <a:r>
              <a:rPr lang="zh-CN" altLang="en-US" sz="1400" dirty="0"/>
              <a:t>有限元分析的概念与应用</a:t>
            </a:r>
            <a:r>
              <a:rPr lang="en-US" altLang="zh-CN" sz="1400" dirty="0"/>
              <a:t> 》 </a:t>
            </a:r>
            <a:r>
              <a:rPr lang="zh-CN" altLang="en-US" sz="1400" dirty="0"/>
              <a:t>第四版 </a:t>
            </a:r>
            <a:r>
              <a:rPr lang="en-US" altLang="zh-CN" sz="1400" dirty="0"/>
              <a:t>(Robert D. Cook, David S. </a:t>
            </a:r>
            <a:r>
              <a:rPr lang="en-US" altLang="zh-CN" sz="1400" dirty="0" err="1"/>
              <a:t>Malkus</a:t>
            </a:r>
            <a:r>
              <a:rPr lang="en-US" altLang="zh-CN" sz="1400" dirty="0"/>
              <a:t> etc.) </a:t>
            </a:r>
          </a:p>
          <a:p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《2D Materials Properties and Devices》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Graphene–BN Heterostructures 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Graphene: Basic Properties 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Electrical Transport in Graphene: Carrier Scattering by Impurities and Phonons 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、文献阅读</a:t>
            </a:r>
            <a:endParaRPr lang="en-US" altLang="zh-CN" sz="1400" dirty="0"/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Interlayer friction and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superlubricity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 in bilayer graphene and MoS2/MoSe2 van der Waals heterostructures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Superlubricity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: a state of vanishing friction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 sliding of graphene nanoflakes on graphene</a:t>
            </a: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 err="1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UItra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-low friction and edge-pinning effect in large-lattice-mismatch van der Waals heterostructures </a:t>
            </a:r>
          </a:p>
          <a:p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400" b="1" dirty="0"/>
              <a:t>5</a:t>
            </a:r>
            <a:r>
              <a:rPr lang="zh-CN" altLang="en-US" sz="1400" b="1" dirty="0"/>
              <a:t>、仿真</a:t>
            </a:r>
            <a:endParaRPr lang="en-US" altLang="zh-CN" sz="1400" b="1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）采用接触界面之间的摩擦力作为横向作用力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）估算</a:t>
            </a:r>
            <a:r>
              <a:rPr lang="en-US" altLang="zh-CN" sz="1400" dirty="0"/>
              <a:t>PDMS</a:t>
            </a:r>
            <a:r>
              <a:rPr lang="zh-CN" altLang="en-US" sz="1400" dirty="0"/>
              <a:t>与和</a:t>
            </a:r>
            <a:r>
              <a:rPr lang="en-US" altLang="zh-CN" sz="1400" dirty="0" err="1"/>
              <a:t>hBN</a:t>
            </a:r>
            <a:r>
              <a:rPr lang="zh-CN" altLang="en-US" sz="1400" dirty="0"/>
              <a:t>接触部分的摩擦力，达</a:t>
            </a:r>
            <a:r>
              <a:rPr lang="en-US" altLang="zh-CN" sz="1400" dirty="0" err="1"/>
              <a:t>nN</a:t>
            </a:r>
            <a:r>
              <a:rPr lang="zh-CN" altLang="en-US" sz="1400" dirty="0"/>
              <a:t>数量级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）计算摩擦系数，与超润滑情况下的摩擦系数（</a:t>
            </a:r>
            <a:r>
              <a:rPr lang="en-US" altLang="zh-CN" sz="1400" dirty="0"/>
              <a:t>10^-5</a:t>
            </a:r>
            <a:r>
              <a:rPr lang="zh-CN" altLang="en-US" sz="1400" dirty="0"/>
              <a:t>）相比较。但仿真结果始终为设定摩擦系数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5C856F-113A-B891-D68C-380A10F47D2B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3/7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12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2A1238-8E14-B1A6-E5F6-D748C0C0BA90}"/>
              </a:ext>
            </a:extLst>
          </p:cNvPr>
          <p:cNvCxnSpPr>
            <a:cxnSpLocks/>
          </p:cNvCxnSpPr>
          <p:nvPr/>
        </p:nvCxnSpPr>
        <p:spPr>
          <a:xfrm>
            <a:off x="6133193" y="1330879"/>
            <a:ext cx="0" cy="4653996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7B45D73-1636-2307-06EE-80280362C178}"/>
              </a:ext>
            </a:extLst>
          </p:cNvPr>
          <p:cNvGrpSpPr/>
          <p:nvPr/>
        </p:nvGrpSpPr>
        <p:grpSpPr>
          <a:xfrm>
            <a:off x="6574263" y="1835385"/>
            <a:ext cx="4800286" cy="3600215"/>
            <a:chOff x="1546678" y="2949967"/>
            <a:chExt cx="4164971" cy="312372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CC4964AF-90B1-0160-7EA6-96F052BAB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678" y="2949967"/>
              <a:ext cx="4164971" cy="3123729"/>
            </a:xfrm>
            <a:prstGeom prst="rect">
              <a:avLst/>
            </a:prstGeom>
          </p:spPr>
        </p:pic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AF0A06E6-6A65-DDCD-8AF5-C90861CB001C}"/>
                </a:ext>
              </a:extLst>
            </p:cNvPr>
            <p:cNvSpPr/>
            <p:nvPr/>
          </p:nvSpPr>
          <p:spPr>
            <a:xfrm>
              <a:off x="3138632" y="5042403"/>
              <a:ext cx="724371" cy="623777"/>
            </a:xfrm>
            <a:custGeom>
              <a:avLst/>
              <a:gdLst>
                <a:gd name="connsiteX0" fmla="*/ 385 w 724371"/>
                <a:gd name="connsiteY0" fmla="*/ 39577 h 623777"/>
                <a:gd name="connsiteX1" fmla="*/ 22610 w 724371"/>
                <a:gd name="connsiteY1" fmla="*/ 239602 h 623777"/>
                <a:gd name="connsiteX2" fmla="*/ 35310 w 724371"/>
                <a:gd name="connsiteY2" fmla="*/ 325327 h 623777"/>
                <a:gd name="connsiteX3" fmla="*/ 41660 w 724371"/>
                <a:gd name="connsiteY3" fmla="*/ 468202 h 623777"/>
                <a:gd name="connsiteX4" fmla="*/ 57535 w 724371"/>
                <a:gd name="connsiteY4" fmla="*/ 522177 h 623777"/>
                <a:gd name="connsiteX5" fmla="*/ 89285 w 724371"/>
                <a:gd name="connsiteY5" fmla="*/ 572977 h 623777"/>
                <a:gd name="connsiteX6" fmla="*/ 108335 w 724371"/>
                <a:gd name="connsiteY6" fmla="*/ 623777 h 623777"/>
                <a:gd name="connsiteX7" fmla="*/ 276610 w 724371"/>
                <a:gd name="connsiteY7" fmla="*/ 598377 h 623777"/>
                <a:gd name="connsiteX8" fmla="*/ 346460 w 724371"/>
                <a:gd name="connsiteY8" fmla="*/ 579327 h 623777"/>
                <a:gd name="connsiteX9" fmla="*/ 654435 w 724371"/>
                <a:gd name="connsiteY9" fmla="*/ 376127 h 623777"/>
                <a:gd name="connsiteX10" fmla="*/ 708410 w 724371"/>
                <a:gd name="connsiteY10" fmla="*/ 290402 h 623777"/>
                <a:gd name="connsiteX11" fmla="*/ 721110 w 724371"/>
                <a:gd name="connsiteY11" fmla="*/ 204677 h 623777"/>
                <a:gd name="connsiteX12" fmla="*/ 702060 w 724371"/>
                <a:gd name="connsiteY12" fmla="*/ 172927 h 623777"/>
                <a:gd name="connsiteX13" fmla="*/ 635385 w 724371"/>
                <a:gd name="connsiteY13" fmla="*/ 147527 h 623777"/>
                <a:gd name="connsiteX14" fmla="*/ 375035 w 724371"/>
                <a:gd name="connsiteY14" fmla="*/ 84027 h 623777"/>
                <a:gd name="connsiteX15" fmla="*/ 41660 w 724371"/>
                <a:gd name="connsiteY15" fmla="*/ 1477 h 623777"/>
                <a:gd name="connsiteX16" fmla="*/ 385 w 724371"/>
                <a:gd name="connsiteY16" fmla="*/ 39577 h 62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371" h="623777">
                  <a:moveTo>
                    <a:pt x="385" y="39577"/>
                  </a:moveTo>
                  <a:cubicBezTo>
                    <a:pt x="-2790" y="79264"/>
                    <a:pt x="14471" y="173012"/>
                    <a:pt x="22610" y="239602"/>
                  </a:cubicBezTo>
                  <a:cubicBezTo>
                    <a:pt x="26115" y="268276"/>
                    <a:pt x="33160" y="296520"/>
                    <a:pt x="35310" y="325327"/>
                  </a:cubicBezTo>
                  <a:cubicBezTo>
                    <a:pt x="40858" y="399672"/>
                    <a:pt x="29895" y="418200"/>
                    <a:pt x="41660" y="468202"/>
                  </a:cubicBezTo>
                  <a:cubicBezTo>
                    <a:pt x="43751" y="477088"/>
                    <a:pt x="50162" y="509274"/>
                    <a:pt x="57535" y="522177"/>
                  </a:cubicBezTo>
                  <a:cubicBezTo>
                    <a:pt x="67442" y="539515"/>
                    <a:pt x="79528" y="555554"/>
                    <a:pt x="89285" y="572977"/>
                  </a:cubicBezTo>
                  <a:cubicBezTo>
                    <a:pt x="100827" y="593588"/>
                    <a:pt x="102290" y="602621"/>
                    <a:pt x="108335" y="623777"/>
                  </a:cubicBezTo>
                  <a:cubicBezTo>
                    <a:pt x="164427" y="615310"/>
                    <a:pt x="220846" y="608786"/>
                    <a:pt x="276610" y="598377"/>
                  </a:cubicBezTo>
                  <a:cubicBezTo>
                    <a:pt x="300334" y="593949"/>
                    <a:pt x="325136" y="590629"/>
                    <a:pt x="346460" y="579327"/>
                  </a:cubicBezTo>
                  <a:cubicBezTo>
                    <a:pt x="365525" y="569222"/>
                    <a:pt x="592751" y="451519"/>
                    <a:pt x="654435" y="376127"/>
                  </a:cubicBezTo>
                  <a:cubicBezTo>
                    <a:pt x="675818" y="349993"/>
                    <a:pt x="690418" y="318977"/>
                    <a:pt x="708410" y="290402"/>
                  </a:cubicBezTo>
                  <a:cubicBezTo>
                    <a:pt x="713120" y="271560"/>
                    <a:pt x="731822" y="230693"/>
                    <a:pt x="721110" y="204677"/>
                  </a:cubicBezTo>
                  <a:cubicBezTo>
                    <a:pt x="716411" y="193264"/>
                    <a:pt x="712329" y="179773"/>
                    <a:pt x="702060" y="172927"/>
                  </a:cubicBezTo>
                  <a:cubicBezTo>
                    <a:pt x="682271" y="159735"/>
                    <a:pt x="658335" y="153766"/>
                    <a:pt x="635385" y="147527"/>
                  </a:cubicBezTo>
                  <a:cubicBezTo>
                    <a:pt x="549186" y="124094"/>
                    <a:pt x="461695" y="105692"/>
                    <a:pt x="375035" y="84027"/>
                  </a:cubicBezTo>
                  <a:cubicBezTo>
                    <a:pt x="263851" y="56231"/>
                    <a:pt x="156026" y="17815"/>
                    <a:pt x="41660" y="1477"/>
                  </a:cubicBezTo>
                  <a:cubicBezTo>
                    <a:pt x="12027" y="-2756"/>
                    <a:pt x="3560" y="-110"/>
                    <a:pt x="385" y="3957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0BF765C-19F1-00B8-6ACF-4E7D89FB51CB}"/>
              </a:ext>
            </a:extLst>
          </p:cNvPr>
          <p:cNvGrpSpPr/>
          <p:nvPr/>
        </p:nvGrpSpPr>
        <p:grpSpPr>
          <a:xfrm>
            <a:off x="6429436" y="1280641"/>
            <a:ext cx="5192233" cy="369332"/>
            <a:chOff x="1037362" y="2205447"/>
            <a:chExt cx="9132998" cy="36933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011807B-9AB9-9A7B-A198-FEFBB5C9D7A8}"/>
                </a:ext>
              </a:extLst>
            </p:cNvPr>
            <p:cNvSpPr txBox="1"/>
            <p:nvPr/>
          </p:nvSpPr>
          <p:spPr>
            <a:xfrm>
              <a:off x="1252939" y="2205447"/>
              <a:ext cx="8917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设</a:t>
              </a:r>
              <a:r>
                <a:rPr lang="en-US" altLang="zh-CN" dirty="0"/>
                <a:t>f=10000N/m^2, A = 25um^2, </a:t>
              </a:r>
              <a:r>
                <a:rPr lang="zh-CN" altLang="en-US" dirty="0"/>
                <a:t>则</a:t>
              </a:r>
              <a:r>
                <a:rPr lang="en-US" altLang="zh-CN" dirty="0"/>
                <a:t>F = 250nN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41D9386-CD46-ECAE-1450-67041D472E8C}"/>
                </a:ext>
              </a:extLst>
            </p:cNvPr>
            <p:cNvSpPr/>
            <p:nvPr/>
          </p:nvSpPr>
          <p:spPr>
            <a:xfrm>
              <a:off x="1037362" y="2355892"/>
              <a:ext cx="148643" cy="133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63AA916-9F89-5B24-13D4-9D402DDE41A9}"/>
              </a:ext>
            </a:extLst>
          </p:cNvPr>
          <p:cNvCxnSpPr/>
          <p:nvPr/>
        </p:nvCxnSpPr>
        <p:spPr>
          <a:xfrm flipH="1" flipV="1">
            <a:off x="8826482" y="4606459"/>
            <a:ext cx="609618" cy="4608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9BF4E93-DDFF-F752-D657-B4124DC03ABD}"/>
              </a:ext>
            </a:extLst>
          </p:cNvPr>
          <p:cNvSpPr txBox="1"/>
          <p:nvPr/>
        </p:nvSpPr>
        <p:spPr>
          <a:xfrm>
            <a:off x="9436100" y="48838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6190BC-72A4-7430-CBAB-C656F434E0D5}"/>
              </a:ext>
            </a:extLst>
          </p:cNvPr>
          <p:cNvSpPr txBox="1"/>
          <p:nvPr/>
        </p:nvSpPr>
        <p:spPr>
          <a:xfrm>
            <a:off x="817451" y="1091790"/>
            <a:ext cx="5192233" cy="534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本周进度：</a:t>
            </a:r>
            <a:endParaRPr lang="en-US" altLang="zh-CN" sz="16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《</a:t>
            </a:r>
            <a:r>
              <a:rPr lang="zh-CN" altLang="en-US" sz="1400" dirty="0"/>
              <a:t>材料力学</a:t>
            </a:r>
            <a:r>
              <a:rPr lang="en-US" altLang="zh-CN" sz="1400" dirty="0"/>
              <a:t>》</a:t>
            </a:r>
            <a:r>
              <a:rPr lang="zh-CN" altLang="en-US" sz="1400" dirty="0"/>
              <a:t>（第</a:t>
            </a:r>
            <a:r>
              <a:rPr lang="en-US" altLang="zh-CN" sz="1400" dirty="0"/>
              <a:t>6</a:t>
            </a:r>
            <a:r>
              <a:rPr lang="zh-CN" altLang="en-US" sz="1400" dirty="0"/>
              <a:t>版） </a:t>
            </a:r>
            <a:r>
              <a:rPr lang="en-US" altLang="zh-CN" sz="1400" dirty="0"/>
              <a:t>(</a:t>
            </a:r>
            <a:r>
              <a:rPr lang="zh-CN" altLang="en-US" sz="1400" dirty="0"/>
              <a:t>刘鸿文</a:t>
            </a:r>
            <a:r>
              <a:rPr lang="en-US" altLang="zh-CN" sz="1400" dirty="0"/>
              <a:t>) 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）应力应变的概念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）拉伸、压缩、剪切、扭转、弯曲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/>
              <a:t>《</a:t>
            </a:r>
            <a:r>
              <a:rPr lang="zh-CN" altLang="en-US" sz="1400" dirty="0"/>
              <a:t>有限元分析的概念与应用</a:t>
            </a:r>
            <a:r>
              <a:rPr lang="en-US" altLang="zh-CN" sz="1400" dirty="0"/>
              <a:t> 》 </a:t>
            </a:r>
            <a:r>
              <a:rPr lang="zh-CN" altLang="en-US" sz="1400" dirty="0"/>
              <a:t>第四版 </a:t>
            </a:r>
            <a:r>
              <a:rPr lang="en-US" altLang="zh-CN" sz="1400" dirty="0"/>
              <a:t>(Robert D. Cook, David S. </a:t>
            </a:r>
            <a:r>
              <a:rPr lang="en-US" altLang="zh-CN" sz="1400" dirty="0" err="1"/>
              <a:t>Malkus</a:t>
            </a:r>
            <a:r>
              <a:rPr lang="en-US" altLang="zh-CN" sz="1400" dirty="0"/>
              <a:t> etc.) </a:t>
            </a:r>
          </a:p>
          <a:p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《2D Materials Properties and Devices》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Graphene–BN Heterostructures 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Graphene: Basic Properties 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Electrical Transport in Graphene: Carrier Scattering by Impurities and Phonons 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、文献阅读</a:t>
            </a:r>
            <a:endParaRPr lang="en-US" altLang="zh-CN" sz="1400" dirty="0"/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Interlayer friction and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superlubricity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 in bilayer graphene and MoS2/MoSe2 van der Waals heterostructures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Superlubricity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: a state of vanishing friction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 sliding of graphene nanoflakes on graphene</a:t>
            </a: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 err="1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UItra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-low friction and edge-pinning effect in large-lattice-mismatch van der Waals heterostructures </a:t>
            </a:r>
          </a:p>
          <a:p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600" b="1" dirty="0"/>
              <a:t>5</a:t>
            </a:r>
            <a:r>
              <a:rPr lang="zh-CN" altLang="en-US" sz="1600" b="1" dirty="0"/>
              <a:t>、仿真</a:t>
            </a:r>
            <a:endParaRPr lang="en-US" altLang="zh-CN" sz="1600" b="1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）采用接触界面之间的摩擦力作为横向作用力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）估算</a:t>
            </a:r>
            <a:r>
              <a:rPr lang="en-US" altLang="zh-CN" sz="1400" dirty="0"/>
              <a:t>PDMS</a:t>
            </a:r>
            <a:r>
              <a:rPr lang="zh-CN" altLang="en-US" sz="1400" dirty="0"/>
              <a:t>与和</a:t>
            </a:r>
            <a:r>
              <a:rPr lang="en-US" altLang="zh-CN" sz="1400" dirty="0" err="1"/>
              <a:t>hBN</a:t>
            </a:r>
            <a:r>
              <a:rPr lang="zh-CN" altLang="en-US" sz="1400" dirty="0"/>
              <a:t>接触部分的摩擦力，达</a:t>
            </a:r>
            <a:r>
              <a:rPr lang="en-US" altLang="zh-CN" sz="1400" dirty="0" err="1"/>
              <a:t>nN</a:t>
            </a:r>
            <a:r>
              <a:rPr lang="zh-CN" altLang="en-US" sz="1400" dirty="0"/>
              <a:t>数量级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）计算摩擦系数，与超润滑情况下的摩擦系数（</a:t>
            </a:r>
            <a:r>
              <a:rPr lang="en-US" altLang="zh-CN" sz="1400" dirty="0"/>
              <a:t>10^-5</a:t>
            </a:r>
            <a:r>
              <a:rPr lang="zh-CN" altLang="en-US" sz="1400" dirty="0"/>
              <a:t>）相比较。但仿真结果始终为设定摩擦系数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AEC1F0-DD93-3F46-6112-65F69E1B1676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4/7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91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2A1238-8E14-B1A6-E5F6-D748C0C0BA90}"/>
              </a:ext>
            </a:extLst>
          </p:cNvPr>
          <p:cNvCxnSpPr>
            <a:cxnSpLocks/>
          </p:cNvCxnSpPr>
          <p:nvPr/>
        </p:nvCxnSpPr>
        <p:spPr>
          <a:xfrm>
            <a:off x="6133193" y="1330879"/>
            <a:ext cx="0" cy="4653996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35899010-2E3F-EFB0-CC97-B9DA4B9C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19" y="3429000"/>
            <a:ext cx="3895543" cy="29878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7010D79-40FB-4149-303B-509B152AF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19" y="441192"/>
            <a:ext cx="3895540" cy="29847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31B25B-F094-3574-E8FD-3DFB4D06A98F}"/>
              </a:ext>
            </a:extLst>
          </p:cNvPr>
          <p:cNvSpPr txBox="1"/>
          <p:nvPr/>
        </p:nvSpPr>
        <p:spPr>
          <a:xfrm>
            <a:off x="817451" y="1091790"/>
            <a:ext cx="5192233" cy="534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本周进度：</a:t>
            </a:r>
            <a:endParaRPr lang="en-US" altLang="zh-CN" sz="16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《</a:t>
            </a:r>
            <a:r>
              <a:rPr lang="zh-CN" altLang="en-US" sz="1400" dirty="0"/>
              <a:t>材料力学</a:t>
            </a:r>
            <a:r>
              <a:rPr lang="en-US" altLang="zh-CN" sz="1400" dirty="0"/>
              <a:t>》</a:t>
            </a:r>
            <a:r>
              <a:rPr lang="zh-CN" altLang="en-US" sz="1400" dirty="0"/>
              <a:t>（第</a:t>
            </a:r>
            <a:r>
              <a:rPr lang="en-US" altLang="zh-CN" sz="1400" dirty="0"/>
              <a:t>6</a:t>
            </a:r>
            <a:r>
              <a:rPr lang="zh-CN" altLang="en-US" sz="1400" dirty="0"/>
              <a:t>版） </a:t>
            </a:r>
            <a:r>
              <a:rPr lang="en-US" altLang="zh-CN" sz="1400" dirty="0"/>
              <a:t>(</a:t>
            </a:r>
            <a:r>
              <a:rPr lang="zh-CN" altLang="en-US" sz="1400" dirty="0"/>
              <a:t>刘鸿文</a:t>
            </a:r>
            <a:r>
              <a:rPr lang="en-US" altLang="zh-CN" sz="1400" dirty="0"/>
              <a:t>) 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）应力应变的概念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）拉伸、压缩、剪切、扭转、弯曲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/>
              <a:t>《</a:t>
            </a:r>
            <a:r>
              <a:rPr lang="zh-CN" altLang="en-US" sz="1400" dirty="0"/>
              <a:t>有限元分析的概念与应用</a:t>
            </a:r>
            <a:r>
              <a:rPr lang="en-US" altLang="zh-CN" sz="1400" dirty="0"/>
              <a:t> 》 </a:t>
            </a:r>
            <a:r>
              <a:rPr lang="zh-CN" altLang="en-US" sz="1400" dirty="0"/>
              <a:t>第四版 </a:t>
            </a:r>
            <a:r>
              <a:rPr lang="en-US" altLang="zh-CN" sz="1400" dirty="0"/>
              <a:t>(Robert D. Cook, David S. </a:t>
            </a:r>
            <a:r>
              <a:rPr lang="en-US" altLang="zh-CN" sz="1400" dirty="0" err="1"/>
              <a:t>Malkus</a:t>
            </a:r>
            <a:r>
              <a:rPr lang="en-US" altLang="zh-CN" sz="1400" dirty="0"/>
              <a:t> etc.) </a:t>
            </a:r>
          </a:p>
          <a:p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《2D Materials Properties and Devices》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Graphene–BN Heterostructures 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Graphene: Basic Properties 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Electrical Transport in Graphene: Carrier Scattering by Impurities and Phonons 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、文献阅读</a:t>
            </a:r>
            <a:endParaRPr lang="en-US" altLang="zh-CN" sz="1400" dirty="0"/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Interlayer friction and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superlubricity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 in bilayer graphene and MoS2/MoSe2 van der Waals heterostructures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Superlubricity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: a state of vanishing friction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 sliding of graphene nanoflakes on graphene</a:t>
            </a: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 err="1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UItra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-low friction and edge-pinning effect in large-lattice-mismatch van der Waals heterostructures </a:t>
            </a:r>
          </a:p>
          <a:p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600" b="1" dirty="0"/>
              <a:t>5</a:t>
            </a:r>
            <a:r>
              <a:rPr lang="zh-CN" altLang="en-US" sz="1600" b="1" dirty="0"/>
              <a:t>、仿真</a:t>
            </a:r>
            <a:endParaRPr lang="en-US" altLang="zh-CN" sz="1600" b="1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）采用接触界面之间的摩擦力作为横向作用力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）估算</a:t>
            </a:r>
            <a:r>
              <a:rPr lang="en-US" altLang="zh-CN" sz="1400" dirty="0"/>
              <a:t>PDMS</a:t>
            </a:r>
            <a:r>
              <a:rPr lang="zh-CN" altLang="en-US" sz="1400" dirty="0"/>
              <a:t>与和</a:t>
            </a:r>
            <a:r>
              <a:rPr lang="en-US" altLang="zh-CN" sz="1400" dirty="0" err="1"/>
              <a:t>hBN</a:t>
            </a:r>
            <a:r>
              <a:rPr lang="zh-CN" altLang="en-US" sz="1400" dirty="0"/>
              <a:t>接触部分的摩擦力，达</a:t>
            </a:r>
            <a:r>
              <a:rPr lang="en-US" altLang="zh-CN" sz="1400" dirty="0" err="1"/>
              <a:t>nN</a:t>
            </a:r>
            <a:r>
              <a:rPr lang="zh-CN" altLang="en-US" sz="1400" dirty="0"/>
              <a:t>数量级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）计算摩擦系数，与超润滑情况下的摩擦系数（</a:t>
            </a:r>
            <a:r>
              <a:rPr lang="en-US" altLang="zh-CN" sz="1400" dirty="0"/>
              <a:t>10^-5</a:t>
            </a:r>
            <a:r>
              <a:rPr lang="zh-CN" altLang="en-US" sz="1400" dirty="0"/>
              <a:t>）相比较。但仿真结果始终为设定摩擦系数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4D5EE-C764-CA21-049A-98ADDEDC9C54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5/7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EA00BC-DCC7-97E8-DCFF-D23C775AF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27" y="3451600"/>
            <a:ext cx="3895543" cy="29878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9AC970-5D9F-B31C-89B9-AB37847F8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27" y="463792"/>
            <a:ext cx="3895540" cy="29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2A1238-8E14-B1A6-E5F6-D748C0C0BA90}"/>
              </a:ext>
            </a:extLst>
          </p:cNvPr>
          <p:cNvCxnSpPr>
            <a:cxnSpLocks/>
          </p:cNvCxnSpPr>
          <p:nvPr/>
        </p:nvCxnSpPr>
        <p:spPr>
          <a:xfrm>
            <a:off x="6133193" y="1330879"/>
            <a:ext cx="0" cy="4653996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16001BF-6EFF-DC74-FC1E-D5F96669D814}"/>
              </a:ext>
            </a:extLst>
          </p:cNvPr>
          <p:cNvSpPr txBox="1"/>
          <p:nvPr/>
        </p:nvSpPr>
        <p:spPr>
          <a:xfrm>
            <a:off x="817451" y="1091790"/>
            <a:ext cx="5192233" cy="534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本周进度：</a:t>
            </a:r>
            <a:endParaRPr lang="en-US" altLang="zh-CN" sz="16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《</a:t>
            </a:r>
            <a:r>
              <a:rPr lang="zh-CN" altLang="en-US" sz="1400" dirty="0"/>
              <a:t>材料力学</a:t>
            </a:r>
            <a:r>
              <a:rPr lang="en-US" altLang="zh-CN" sz="1400" dirty="0"/>
              <a:t>》</a:t>
            </a:r>
            <a:r>
              <a:rPr lang="zh-CN" altLang="en-US" sz="1400" dirty="0"/>
              <a:t>（第</a:t>
            </a:r>
            <a:r>
              <a:rPr lang="en-US" altLang="zh-CN" sz="1400" dirty="0"/>
              <a:t>6</a:t>
            </a:r>
            <a:r>
              <a:rPr lang="zh-CN" altLang="en-US" sz="1400" dirty="0"/>
              <a:t>版） </a:t>
            </a:r>
            <a:r>
              <a:rPr lang="en-US" altLang="zh-CN" sz="1400" dirty="0"/>
              <a:t>(</a:t>
            </a:r>
            <a:r>
              <a:rPr lang="zh-CN" altLang="en-US" sz="1400" dirty="0"/>
              <a:t>刘鸿文</a:t>
            </a:r>
            <a:r>
              <a:rPr lang="en-US" altLang="zh-CN" sz="1400" dirty="0"/>
              <a:t>) 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）应力应变的概念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）拉伸、压缩、剪切、扭转、弯曲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/>
              <a:t>《</a:t>
            </a:r>
            <a:r>
              <a:rPr lang="zh-CN" altLang="en-US" sz="1400" dirty="0"/>
              <a:t>有限元分析的概念与应用</a:t>
            </a:r>
            <a:r>
              <a:rPr lang="en-US" altLang="zh-CN" sz="1400" dirty="0"/>
              <a:t> 》 </a:t>
            </a:r>
            <a:r>
              <a:rPr lang="zh-CN" altLang="en-US" sz="1400" dirty="0"/>
              <a:t>第四版 </a:t>
            </a:r>
            <a:r>
              <a:rPr lang="en-US" altLang="zh-CN" sz="1400" dirty="0"/>
              <a:t>(Robert D. Cook, David S. </a:t>
            </a:r>
            <a:r>
              <a:rPr lang="en-US" altLang="zh-CN" sz="1400" dirty="0" err="1"/>
              <a:t>Malkus</a:t>
            </a:r>
            <a:r>
              <a:rPr lang="en-US" altLang="zh-CN" sz="1400" dirty="0"/>
              <a:t> etc.) </a:t>
            </a:r>
          </a:p>
          <a:p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《2D Materials Properties and Devices》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Graphene–BN Heterostructures 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Graphene: Basic Properties 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Electrical Transport in Graphene: Carrier Scattering by Impurities and Phonons 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、文献阅读</a:t>
            </a:r>
            <a:endParaRPr lang="en-US" altLang="zh-CN" sz="1400" dirty="0"/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Interlayer friction and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superlubricity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 in bilayer graphene and MoS2/MoSe2 van der Waals heterostructures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Superlubricity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: a state of vanishing friction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</a:t>
            </a:r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 sliding of graphene nanoflakes on graphene</a:t>
            </a: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</a:t>
            </a:r>
            <a:r>
              <a:rPr lang="en-US" altLang="zh-CN" sz="1050" dirty="0" err="1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UItra</a:t>
            </a:r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-low friction and edge-pinning effect in large-lattice-mismatch van der Waals heterostructures </a:t>
            </a:r>
          </a:p>
          <a:p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600" b="1" dirty="0"/>
              <a:t>5</a:t>
            </a:r>
            <a:r>
              <a:rPr lang="zh-CN" altLang="en-US" sz="1600" b="1" dirty="0"/>
              <a:t>、仿真</a:t>
            </a:r>
            <a:endParaRPr lang="en-US" altLang="zh-CN" sz="1600" b="1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）采用接触界面之间的摩擦力作为横向作用力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）估算</a:t>
            </a:r>
            <a:r>
              <a:rPr lang="en-US" altLang="zh-CN" sz="1400" dirty="0"/>
              <a:t>PDMS</a:t>
            </a:r>
            <a:r>
              <a:rPr lang="zh-CN" altLang="en-US" sz="1400" dirty="0"/>
              <a:t>与和</a:t>
            </a:r>
            <a:r>
              <a:rPr lang="en-US" altLang="zh-CN" sz="1400" dirty="0" err="1"/>
              <a:t>hBN</a:t>
            </a:r>
            <a:r>
              <a:rPr lang="zh-CN" altLang="en-US" sz="1400" dirty="0"/>
              <a:t>接触部分的摩擦力，达</a:t>
            </a:r>
            <a:r>
              <a:rPr lang="en-US" altLang="zh-CN" sz="1400" dirty="0" err="1"/>
              <a:t>nN</a:t>
            </a:r>
            <a:r>
              <a:rPr lang="zh-CN" altLang="en-US" sz="1400" dirty="0"/>
              <a:t>数量级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）计算摩擦系数，与超润滑情况下的摩擦系数（</a:t>
            </a:r>
            <a:r>
              <a:rPr lang="en-US" altLang="zh-CN" sz="1400" dirty="0"/>
              <a:t>10^-5</a:t>
            </a:r>
            <a:r>
              <a:rPr lang="zh-CN" altLang="en-US" sz="1400" dirty="0"/>
              <a:t>）相比较。但仿真结果始终为预先设定的摩擦系数</a:t>
            </a:r>
            <a:r>
              <a:rPr lang="en-US" altLang="zh-CN" sz="1400" dirty="0"/>
              <a:t>0.15</a:t>
            </a:r>
            <a:endParaRPr lang="zh-CN" altLang="en-US" sz="1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8CAB1C2-0DB8-E2E6-9C09-4672601A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708" y="2001159"/>
            <a:ext cx="4980531" cy="37900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FE90E9-BD4A-E8D6-2E74-A6DB597A4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09" y="1216011"/>
            <a:ext cx="2024791" cy="7141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5A6FD2F-C68C-C04F-2444-41C62BF48F1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6/7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131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2A1238-8E14-B1A6-E5F6-D748C0C0BA90}"/>
              </a:ext>
            </a:extLst>
          </p:cNvPr>
          <p:cNvCxnSpPr>
            <a:cxnSpLocks/>
          </p:cNvCxnSpPr>
          <p:nvPr/>
        </p:nvCxnSpPr>
        <p:spPr>
          <a:xfrm>
            <a:off x="6133193" y="1330879"/>
            <a:ext cx="0" cy="4653996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16001BF-6EFF-DC74-FC1E-D5F96669D814}"/>
              </a:ext>
            </a:extLst>
          </p:cNvPr>
          <p:cNvSpPr txBox="1"/>
          <p:nvPr/>
        </p:nvSpPr>
        <p:spPr>
          <a:xfrm>
            <a:off x="817451" y="1250540"/>
            <a:ext cx="519223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下周计划：</a:t>
            </a:r>
            <a:endParaRPr lang="en-US" altLang="zh-CN" sz="16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、看书（弹性力学、有限元分析）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、文献阅读（</a:t>
            </a:r>
            <a:r>
              <a:rPr lang="en-US" altLang="zh-CN" sz="14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 </a:t>
            </a:r>
            <a:r>
              <a:rPr lang="en-US" altLang="zh-CN" sz="1400" b="0" i="0" dirty="0" err="1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superlubricity</a:t>
            </a:r>
            <a:r>
              <a:rPr lang="en-US" altLang="zh-CN" sz="14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 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、仿真</a:t>
            </a:r>
            <a:endParaRPr lang="en-US" altLang="zh-CN" sz="1400" dirty="0"/>
          </a:p>
          <a:p>
            <a:r>
              <a:rPr lang="zh-CN" altLang="en-US" sz="1400" dirty="0"/>
              <a:t>阅读</a:t>
            </a:r>
            <a:r>
              <a:rPr lang="en-US" altLang="zh-CN" sz="1400" dirty="0"/>
              <a:t>COMSOL</a:t>
            </a:r>
            <a:r>
              <a:rPr lang="zh-CN" altLang="en-US" sz="1400" dirty="0"/>
              <a:t>手册，了解接触面计算方式。</a:t>
            </a:r>
            <a:endParaRPr lang="en-US" altLang="zh-CN" sz="1400" dirty="0"/>
          </a:p>
          <a:p>
            <a:r>
              <a:rPr lang="zh-CN" altLang="en-US" sz="1400" dirty="0"/>
              <a:t>修改摩擦系数计算方法</a:t>
            </a:r>
            <a:endParaRPr lang="en-US" altLang="zh-CN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6EE2B2-8AD7-8F8C-A818-57BD203DD8B1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7/7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997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83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1372</Words>
  <Application>Microsoft Office PowerPoint</Application>
  <PresentationFormat>宽屏</PresentationFormat>
  <Paragraphs>145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SourceSansPro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137</cp:revision>
  <dcterms:created xsi:type="dcterms:W3CDTF">2024-03-20T05:48:02Z</dcterms:created>
  <dcterms:modified xsi:type="dcterms:W3CDTF">2024-04-17T16:13:40Z</dcterms:modified>
</cp:coreProperties>
</file>