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10" r:id="rId3"/>
    <p:sldId id="312" r:id="rId4"/>
    <p:sldId id="314" r:id="rId5"/>
    <p:sldId id="302" r:id="rId6"/>
    <p:sldId id="306" r:id="rId7"/>
    <p:sldId id="31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595" userDrawn="1">
          <p15:clr>
            <a:srgbClr val="A4A3A4"/>
          </p15:clr>
        </p15:guide>
        <p15:guide id="4" orient="horz" pos="3793" userDrawn="1">
          <p15:clr>
            <a:srgbClr val="A4A3A4"/>
          </p15:clr>
        </p15:guide>
        <p15:guide id="5" pos="506" userDrawn="1">
          <p15:clr>
            <a:srgbClr val="A4A3A4"/>
          </p15:clr>
        </p15:guide>
        <p15:guide id="6" pos="71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1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80" y="80"/>
      </p:cViewPr>
      <p:guideLst>
        <p:guide orient="horz" pos="2160"/>
        <p:guide pos="3840"/>
        <p:guide orient="horz" pos="595"/>
        <p:guide orient="horz" pos="3793"/>
        <p:guide pos="506"/>
        <p:guide pos="7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867A8-BADC-4E67-80D0-0816C4B09675}" type="datetimeFigureOut">
              <a:rPr lang="zh-CN" altLang="en-US" smtClean="0"/>
              <a:t>2024/5/3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D4D854-D1A3-4FC8-88FA-E217908F9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6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4D854-D1A3-4FC8-88FA-E217908F9BC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068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46985-0A2E-83C3-968D-93E8BF3B6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AF7D2C-516F-6889-38A5-876445312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E79787-95A6-934C-5B7D-E7F8FB1CA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A53EE3-EC39-B049-DE6B-1F77236A6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21FEA0-67D1-A1F1-154F-4A35F45DE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556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91FAB-0BC8-CD05-5579-DDD93E299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40474E-6111-F3F1-C76C-F8E096641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4EFDE1-BF69-AAC7-C5B9-D4AC61B9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F53D9E-C63F-CB00-59FE-42E51F5BA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EE09FD-19C4-EC8E-BBA0-8A4E58052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03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2DF882-3865-1A4E-67DE-1267012E0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5ECE5D-9FC3-78F9-BE9F-B20FD9137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AC7A3F-A908-B0B4-066E-330D43590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56F0B2-7D5F-AD78-9A22-8C9B5E3A4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11F84B-1B0B-F22D-D646-4083EA8D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185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AD71E-0E44-DAB0-F532-8936A29CF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0CF823-AA00-6EC5-442B-ACD827F91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3D848F-6F40-ECB8-25F9-3C7539F80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C6B012-1B00-0746-3DC9-574E5CBCE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0F59CA-1A5E-27E6-D72D-B00A1ED70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68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6C528-8C6C-9BC8-C2BD-2B53ECC98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9271FD-5C83-6EAE-0FA1-1D04671B7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01CC89-C344-8365-7D59-2C4724252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4A2F44-432F-3C44-6F81-D4DEBFD00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7B21C9-5393-B6E9-7D5A-6F37C9EF3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15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880AC-A9A4-4D12-62DA-A11159331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0BC80A-071D-8488-ABD4-757DF3B04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1FF7F8-9012-058D-655A-68C2403C6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143625-45D4-11CF-0FCC-4CBA2EFB0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B1E468-F805-3A76-B235-2F82DAB7D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836736-F7E2-5D9F-65CB-3D1D2D145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7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931B7-659C-BF5A-30A9-C8AC58A6F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8B76F0-72E5-2486-8675-1EDE2A37A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C7C00A-4810-90E2-A6F5-32DC039C6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846B55-4D07-AEEF-ECE6-A2F86B3472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B5BF74-93D2-C80E-0D67-5BC7CE98C5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D6BC69-9926-B5C4-9C72-37A6889D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2024/5/3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15A448-1992-E073-871E-BDE3D899F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14627B-4806-6116-ABB8-7EC2CCB4D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62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4E28F-CD60-0B66-4A2C-C62048B69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00B060-7EC3-0BAB-C7A3-ABD4B43D7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2024/5/3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F99DCD-1016-8CFF-7D28-493537779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F6340A-D11F-5A33-EEF9-0C6678806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15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96D498-C575-E626-2168-20BA59D04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2024/5/3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180A9D-0F68-417B-13DB-D68D581F2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D8D88A-3C18-1B41-ADA4-B1A1DB781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171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E1BA7-5FFA-7EFC-B50C-600021B32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D5AE65-3522-6EA1-93DB-47BB55197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121BCC-C4BB-0519-CF2A-1A5FF4211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5318A4-5AFA-FEEA-BABE-C33C84CE2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68B97C-F2D6-E039-8A15-4EDB291D6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FD581D-B1B1-E3FF-8D30-2BD244125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542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31EBF-FBCF-1C06-CC81-637BD9828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B99123-653F-AB8F-A8EE-838BF68F7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86914D-B090-2A18-2491-800F9C627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FD7DA9-9105-41FB-3176-1CA35A2FB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89204D-C286-A511-5B21-B72BA81EA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4649F6-2753-6316-B741-D7CD6E270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549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AE0916-6A39-010C-E83D-5B95A5834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0AD851-02E0-9448-B875-7DB455C9C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4E9A65-4139-1505-58AA-5FF4494A6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27CD1-79BD-4C57-A910-1D9A673D379A}" type="datetimeFigureOut">
              <a:rPr lang="zh-CN" altLang="en-US" smtClean="0"/>
              <a:t>2024/5/3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F63FCA-3D86-129C-63A4-542ACD1EC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C93B47-DCA4-5864-3468-95206143F9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356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CF626ED-5823-A2D2-23E6-B70338CA2FAC}"/>
              </a:ext>
            </a:extLst>
          </p:cNvPr>
          <p:cNvSpPr txBox="1"/>
          <p:nvPr/>
        </p:nvSpPr>
        <p:spPr>
          <a:xfrm>
            <a:off x="1304924" y="2468580"/>
            <a:ext cx="9582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PDMS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拾取二维材料的力学仿真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95DCE16-06E5-7332-64D8-7A2FEEF2D893}"/>
              </a:ext>
            </a:extLst>
          </p:cNvPr>
          <p:cNvSpPr txBox="1"/>
          <p:nvPr/>
        </p:nvSpPr>
        <p:spPr>
          <a:xfrm>
            <a:off x="1304924" y="3429000"/>
            <a:ext cx="958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孙逸杰</a:t>
            </a:r>
          </a:p>
        </p:txBody>
      </p:sp>
    </p:spTree>
    <p:extLst>
      <p:ext uri="{BB962C8B-B14F-4D97-AF65-F5344CB8AC3E}">
        <p14:creationId xmlns:p14="http://schemas.microsoft.com/office/powerpoint/2010/main" val="2100830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6D9ADFD-AB4C-6DD4-E518-1894462A8221}"/>
              </a:ext>
            </a:extLst>
          </p:cNvPr>
          <p:cNvCxnSpPr>
            <a:cxnSpLocks/>
          </p:cNvCxnSpPr>
          <p:nvPr/>
        </p:nvCxnSpPr>
        <p:spPr>
          <a:xfrm>
            <a:off x="803275" y="944563"/>
            <a:ext cx="621488" cy="0"/>
          </a:xfrm>
          <a:prstGeom prst="line">
            <a:avLst/>
          </a:prstGeom>
          <a:ln w="25400">
            <a:solidFill>
              <a:srgbClr val="B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512B346C-A7B6-20DB-21D1-6ED386A88303}"/>
              </a:ext>
            </a:extLst>
          </p:cNvPr>
          <p:cNvSpPr txBox="1"/>
          <p:nvPr/>
        </p:nvSpPr>
        <p:spPr>
          <a:xfrm>
            <a:off x="824539" y="288536"/>
            <a:ext cx="9582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BD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工作进展与计划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D7D83F6-C82D-D12F-DFCB-725B29222E3D}"/>
              </a:ext>
            </a:extLst>
          </p:cNvPr>
          <p:cNvCxnSpPr>
            <a:cxnSpLocks/>
          </p:cNvCxnSpPr>
          <p:nvPr/>
        </p:nvCxnSpPr>
        <p:spPr>
          <a:xfrm>
            <a:off x="1366800" y="944563"/>
            <a:ext cx="1744995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52A1238-8E14-B1A6-E5F6-D748C0C0BA90}"/>
              </a:ext>
            </a:extLst>
          </p:cNvPr>
          <p:cNvCxnSpPr>
            <a:cxnSpLocks/>
          </p:cNvCxnSpPr>
          <p:nvPr/>
        </p:nvCxnSpPr>
        <p:spPr>
          <a:xfrm>
            <a:off x="5125824" y="1079342"/>
            <a:ext cx="0" cy="4653996"/>
          </a:xfrm>
          <a:prstGeom prst="line">
            <a:avLst/>
          </a:prstGeom>
          <a:ln w="25400">
            <a:solidFill>
              <a:srgbClr val="B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930869B8-D979-542B-288A-5D2C754E809F}"/>
              </a:ext>
            </a:extLst>
          </p:cNvPr>
          <p:cNvSpPr txBox="1"/>
          <p:nvPr/>
        </p:nvSpPr>
        <p:spPr>
          <a:xfrm>
            <a:off x="817452" y="1091790"/>
            <a:ext cx="3950492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本周进度：</a:t>
            </a:r>
            <a:endParaRPr lang="en-US" altLang="zh-CN" sz="1600" dirty="0"/>
          </a:p>
          <a:p>
            <a:r>
              <a:rPr lang="en-US" altLang="zh-CN" sz="1600" b="1" dirty="0"/>
              <a:t>1</a:t>
            </a:r>
            <a:r>
              <a:rPr lang="zh-CN" altLang="en-US" sz="1600" b="1" dirty="0"/>
              <a:t>、</a:t>
            </a:r>
            <a:r>
              <a:rPr lang="en-US" altLang="zh-CN" sz="1600" b="1" dirty="0"/>
              <a:t>《</a:t>
            </a:r>
            <a:r>
              <a:rPr lang="en-US" altLang="zh-CN" sz="1600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Computational contact </a:t>
            </a:r>
            <a:r>
              <a:rPr lang="en-US" altLang="zh-CN" sz="1600" b="0" i="0" dirty="0" err="1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mechanics</a:t>
            </a:r>
            <a:r>
              <a:rPr lang="en-US" altLang="zh-CN" sz="1600" b="1" dirty="0" err="1"/>
              <a:t>》</a:t>
            </a:r>
            <a:r>
              <a:rPr lang="en-US" altLang="zh-CN" sz="1600" b="0" i="0" dirty="0" err="1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Vladislav</a:t>
            </a:r>
            <a:r>
              <a:rPr lang="en-US" altLang="zh-CN" sz="1600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 A. </a:t>
            </a:r>
            <a:r>
              <a:rPr lang="en-US" altLang="zh-CN" sz="1600" b="0" i="0" dirty="0" err="1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Yastrebov</a:t>
            </a:r>
            <a:endParaRPr lang="en-US" altLang="zh-CN" sz="1600" b="0" i="0" dirty="0">
              <a:solidFill>
                <a:srgbClr val="191B1F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r>
              <a:rPr lang="zh-CN" altLang="en-US" sz="1400" dirty="0"/>
              <a:t>（</a:t>
            </a:r>
            <a:r>
              <a:rPr lang="en-US" altLang="zh-CN" sz="1400" dirty="0"/>
              <a:t>1</a:t>
            </a:r>
            <a:r>
              <a:rPr lang="zh-CN" altLang="en-US" sz="1400" dirty="0"/>
              <a:t>）</a:t>
            </a:r>
            <a:r>
              <a:rPr lang="en-US" altLang="zh-CN" sz="1400" dirty="0"/>
              <a:t>Contact of a deformable solid with a rigid plane</a:t>
            </a:r>
          </a:p>
          <a:p>
            <a:r>
              <a:rPr lang="zh-CN" altLang="en-US" sz="1400" dirty="0"/>
              <a:t>（</a:t>
            </a:r>
            <a:r>
              <a:rPr lang="en-US" altLang="zh-CN" sz="1400" dirty="0"/>
              <a:t>2</a:t>
            </a:r>
            <a:r>
              <a:rPr lang="zh-CN" altLang="en-US" sz="1400" dirty="0"/>
              <a:t>）</a:t>
            </a:r>
            <a:r>
              <a:rPr lang="en-US" altLang="zh-CN" sz="1400" dirty="0"/>
              <a:t>Penalty method</a:t>
            </a:r>
            <a:br>
              <a:rPr lang="en-US" altLang="zh-CN" sz="1400" dirty="0"/>
            </a:br>
            <a:endParaRPr lang="en-US" altLang="zh-CN" sz="1400" dirty="0"/>
          </a:p>
          <a:p>
            <a:r>
              <a:rPr lang="en-US" altLang="zh-CN" sz="1400" dirty="0"/>
              <a:t>2</a:t>
            </a:r>
            <a:r>
              <a:rPr lang="zh-CN" altLang="en-US" sz="1400" dirty="0"/>
              <a:t>、文献阅读</a:t>
            </a:r>
            <a:endParaRPr lang="en-US" altLang="zh-CN" sz="1400" dirty="0"/>
          </a:p>
          <a:p>
            <a:r>
              <a:rPr lang="en-US" altLang="zh-CN" sz="1050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· Chemical and physical origins of friction on surfaces with atomic steps</a:t>
            </a:r>
          </a:p>
          <a:p>
            <a:r>
              <a:rPr lang="en-US" altLang="zh-CN" sz="1050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· Friction by shear deformations in multilayer graphene</a:t>
            </a:r>
          </a:p>
          <a:p>
            <a:r>
              <a:rPr lang="en-US" altLang="zh-CN" sz="1050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· Sliding Mechanisms in Multilayered Hexagonal Boron Nitride and Graphene: The Effects of Directionality, Thickness, and Sliding Constraints  </a:t>
            </a:r>
          </a:p>
          <a:p>
            <a:r>
              <a:rPr lang="en-US" altLang="zh-CN" sz="1050" dirty="0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  <a:t>…</a:t>
            </a:r>
            <a:br>
              <a:rPr lang="en-US" altLang="zh-CN" sz="1050" dirty="0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</a:br>
            <a:endParaRPr lang="en-US" altLang="zh-CN" sz="1050" dirty="0">
              <a:solidFill>
                <a:srgbClr val="1D1D1F"/>
              </a:solidFill>
              <a:highlight>
                <a:srgbClr val="FFFFFF"/>
              </a:highlight>
              <a:latin typeface="SourceSansPro"/>
            </a:endParaRPr>
          </a:p>
          <a:p>
            <a:r>
              <a:rPr lang="en-US" altLang="zh-CN" sz="1400" dirty="0"/>
              <a:t>3</a:t>
            </a:r>
            <a:r>
              <a:rPr lang="zh-CN" altLang="en-US" sz="1400" dirty="0"/>
              <a:t>、仿真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</a:rPr>
              <a:t>4</a:t>
            </a:r>
            <a:r>
              <a:rPr lang="zh-CN" altLang="en-US" sz="1400" dirty="0">
                <a:solidFill>
                  <a:schemeClr val="bg2">
                    <a:lumMod val="75000"/>
                  </a:schemeClr>
                </a:solidFill>
              </a:rPr>
              <a:t>、期中考试</a:t>
            </a:r>
            <a:endParaRPr lang="en-US" altLang="zh-CN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B92A0A3-093C-6AE5-DFA3-1D12A27C654E}"/>
              </a:ext>
            </a:extLst>
          </p:cNvPr>
          <p:cNvSpPr txBox="1"/>
          <p:nvPr/>
        </p:nvSpPr>
        <p:spPr>
          <a:xfrm>
            <a:off x="10910261" y="49530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1/4</a:t>
            </a:r>
            <a:endParaRPr lang="zh-CN" altLang="en-US" sz="1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37CAF80-6B93-2012-D483-35A97F1C8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478" y="1520510"/>
            <a:ext cx="5491184" cy="2191219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B0421C9C-9745-6201-8A5A-F8A100000C68}"/>
              </a:ext>
            </a:extLst>
          </p:cNvPr>
          <p:cNvSpPr txBox="1"/>
          <p:nvPr/>
        </p:nvSpPr>
        <p:spPr>
          <a:xfrm>
            <a:off x="5389914" y="3781495"/>
            <a:ext cx="61232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经典的库仑摩擦定律条件下，切向应力的大小只取决于接触压力</a:t>
            </a:r>
            <a:r>
              <a:rPr lang="en-US" altLang="zh-CN" sz="1200" dirty="0" err="1"/>
              <a:t>σt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σt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σn</a:t>
            </a:r>
            <a:r>
              <a:rPr lang="en-US" altLang="zh-CN" sz="1200" dirty="0"/>
              <a:t>)</a:t>
            </a:r>
            <a:r>
              <a:rPr lang="zh-CN" altLang="en-US" sz="1200" dirty="0"/>
              <a:t>。因此，在与刚性平面摩擦接触的情况下，界面处的应力矢量包含法向分量和切向分量</a:t>
            </a:r>
            <a:r>
              <a:rPr lang="en-US" altLang="zh-CN" sz="1200" dirty="0"/>
              <a:t>:</a:t>
            </a:r>
            <a:endParaRPr lang="zh-CN" altLang="en-US" sz="1200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62B18D6A-1EC5-B0EC-E2E2-6DC594B69A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57" t="22605" r="16603" b="33001"/>
          <a:stretch/>
        </p:blipFill>
        <p:spPr>
          <a:xfrm>
            <a:off x="7312024" y="4373202"/>
            <a:ext cx="2057401" cy="332016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83A34A1E-EDB9-0A8E-6E10-4ECE55112DF4}"/>
              </a:ext>
            </a:extLst>
          </p:cNvPr>
          <p:cNvSpPr txBox="1"/>
          <p:nvPr/>
        </p:nvSpPr>
        <p:spPr>
          <a:xfrm>
            <a:off x="5292725" y="1091790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/>
              <a:t>可变形固体与刚性固体接触</a:t>
            </a:r>
          </a:p>
        </p:txBody>
      </p:sp>
    </p:spTree>
    <p:extLst>
      <p:ext uri="{BB962C8B-B14F-4D97-AF65-F5344CB8AC3E}">
        <p14:creationId xmlns:p14="http://schemas.microsoft.com/office/powerpoint/2010/main" val="913121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6D9ADFD-AB4C-6DD4-E518-1894462A8221}"/>
              </a:ext>
            </a:extLst>
          </p:cNvPr>
          <p:cNvCxnSpPr>
            <a:cxnSpLocks/>
          </p:cNvCxnSpPr>
          <p:nvPr/>
        </p:nvCxnSpPr>
        <p:spPr>
          <a:xfrm>
            <a:off x="803275" y="944563"/>
            <a:ext cx="621488" cy="0"/>
          </a:xfrm>
          <a:prstGeom prst="line">
            <a:avLst/>
          </a:prstGeom>
          <a:ln w="25400">
            <a:solidFill>
              <a:srgbClr val="B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512B346C-A7B6-20DB-21D1-6ED386A88303}"/>
              </a:ext>
            </a:extLst>
          </p:cNvPr>
          <p:cNvSpPr txBox="1"/>
          <p:nvPr/>
        </p:nvSpPr>
        <p:spPr>
          <a:xfrm>
            <a:off x="824539" y="288536"/>
            <a:ext cx="9582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BD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工作进展与计划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D7D83F6-C82D-D12F-DFCB-725B29222E3D}"/>
              </a:ext>
            </a:extLst>
          </p:cNvPr>
          <p:cNvCxnSpPr>
            <a:cxnSpLocks/>
          </p:cNvCxnSpPr>
          <p:nvPr/>
        </p:nvCxnSpPr>
        <p:spPr>
          <a:xfrm>
            <a:off x="1366800" y="944563"/>
            <a:ext cx="1744995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52A1238-8E14-B1A6-E5F6-D748C0C0BA90}"/>
              </a:ext>
            </a:extLst>
          </p:cNvPr>
          <p:cNvCxnSpPr>
            <a:cxnSpLocks/>
          </p:cNvCxnSpPr>
          <p:nvPr/>
        </p:nvCxnSpPr>
        <p:spPr>
          <a:xfrm>
            <a:off x="6013010" y="1041007"/>
            <a:ext cx="0" cy="4653996"/>
          </a:xfrm>
          <a:prstGeom prst="line">
            <a:avLst/>
          </a:prstGeom>
          <a:ln w="25400">
            <a:solidFill>
              <a:srgbClr val="B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930869B8-D979-542B-288A-5D2C754E809F}"/>
              </a:ext>
            </a:extLst>
          </p:cNvPr>
          <p:cNvSpPr txBox="1"/>
          <p:nvPr/>
        </p:nvSpPr>
        <p:spPr>
          <a:xfrm>
            <a:off x="817451" y="1091790"/>
            <a:ext cx="5192233" cy="28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本周进度：</a:t>
            </a:r>
            <a:endParaRPr lang="en-US" altLang="zh-CN" sz="1600" dirty="0"/>
          </a:p>
          <a:p>
            <a:r>
              <a:rPr lang="en-US" altLang="zh-CN" sz="1600" b="1" dirty="0"/>
              <a:t>1</a:t>
            </a:r>
            <a:r>
              <a:rPr lang="zh-CN" altLang="en-US" sz="1600" b="1" dirty="0"/>
              <a:t>、</a:t>
            </a:r>
            <a:r>
              <a:rPr lang="en-US" altLang="zh-CN" sz="1600" b="1" dirty="0"/>
              <a:t>《</a:t>
            </a:r>
            <a:r>
              <a:rPr lang="en-US" altLang="zh-CN" sz="1600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Computational contact </a:t>
            </a:r>
            <a:r>
              <a:rPr lang="en-US" altLang="zh-CN" sz="1600" b="0" i="0" dirty="0" err="1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mechanics</a:t>
            </a:r>
            <a:r>
              <a:rPr lang="en-US" altLang="zh-CN" sz="1600" b="1" dirty="0" err="1"/>
              <a:t>》</a:t>
            </a:r>
            <a:r>
              <a:rPr lang="en-US" altLang="zh-CN" sz="1600" b="0" i="0" dirty="0" err="1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Vladislav</a:t>
            </a:r>
            <a:r>
              <a:rPr lang="en-US" altLang="zh-CN" sz="1600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 A. </a:t>
            </a:r>
            <a:r>
              <a:rPr lang="en-US" altLang="zh-CN" sz="1600" b="0" i="0" dirty="0" err="1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Yastrebov</a:t>
            </a:r>
            <a:endParaRPr lang="en-US" altLang="zh-CN" sz="1600" b="0" i="0" dirty="0">
              <a:solidFill>
                <a:srgbClr val="191B1F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r>
              <a:rPr lang="zh-CN" altLang="en-US" sz="1400" dirty="0"/>
              <a:t>（</a:t>
            </a:r>
            <a:r>
              <a:rPr lang="en-US" altLang="zh-CN" sz="1400" dirty="0"/>
              <a:t>1</a:t>
            </a:r>
            <a:r>
              <a:rPr lang="zh-CN" altLang="en-US" sz="1400" dirty="0"/>
              <a:t>）</a:t>
            </a:r>
            <a:r>
              <a:rPr lang="en-US" altLang="zh-CN" sz="1400" dirty="0"/>
              <a:t>Contact of a deformable solid with a rigid plane</a:t>
            </a:r>
          </a:p>
          <a:p>
            <a:r>
              <a:rPr lang="zh-CN" altLang="en-US" sz="1400" dirty="0"/>
              <a:t>（</a:t>
            </a:r>
            <a:r>
              <a:rPr lang="en-US" altLang="zh-CN" sz="1400" dirty="0"/>
              <a:t>2</a:t>
            </a:r>
            <a:r>
              <a:rPr lang="zh-CN" altLang="en-US" sz="1400" dirty="0"/>
              <a:t>）</a:t>
            </a:r>
            <a:r>
              <a:rPr lang="en-US" altLang="zh-CN" sz="1400" dirty="0"/>
              <a:t>Penalty method</a:t>
            </a:r>
            <a:br>
              <a:rPr lang="en-US" altLang="zh-CN" sz="1400" dirty="0"/>
            </a:br>
            <a:endParaRPr lang="en-US" altLang="zh-CN" sz="1400" dirty="0"/>
          </a:p>
          <a:p>
            <a:r>
              <a:rPr lang="en-US" altLang="zh-CN" sz="1400" dirty="0"/>
              <a:t>2</a:t>
            </a:r>
            <a:r>
              <a:rPr lang="zh-CN" altLang="en-US" sz="1400" dirty="0"/>
              <a:t>、文献阅读</a:t>
            </a:r>
            <a:endParaRPr lang="en-US" altLang="zh-CN" sz="1400" dirty="0"/>
          </a:p>
          <a:p>
            <a:r>
              <a:rPr lang="en-US" altLang="zh-CN" sz="1050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· Chemical and physical origins of friction on surfaces with atomic steps</a:t>
            </a:r>
          </a:p>
          <a:p>
            <a:r>
              <a:rPr lang="en-US" altLang="zh-CN" sz="1050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· Friction by shear deformations in multilayer graphene</a:t>
            </a:r>
          </a:p>
          <a:p>
            <a:r>
              <a:rPr lang="en-US" altLang="zh-CN" sz="1050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· Sliding Mechanisms in Multilayered Hexagonal Boron Nitride and Graphene: The Effects of Directionality, Thickness, and Sliding Constraints  </a:t>
            </a:r>
          </a:p>
          <a:p>
            <a:r>
              <a:rPr lang="en-US" altLang="zh-CN" sz="1050" dirty="0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  <a:t>…</a:t>
            </a:r>
            <a:br>
              <a:rPr lang="en-US" altLang="zh-CN" sz="1050" dirty="0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</a:br>
            <a:endParaRPr lang="en-US" altLang="zh-CN" sz="1050" dirty="0">
              <a:solidFill>
                <a:srgbClr val="1D1D1F"/>
              </a:solidFill>
              <a:highlight>
                <a:srgbClr val="FFFFFF"/>
              </a:highlight>
              <a:latin typeface="SourceSansPro"/>
            </a:endParaRPr>
          </a:p>
          <a:p>
            <a:r>
              <a:rPr lang="en-US" altLang="zh-CN" sz="1400" dirty="0"/>
              <a:t>3</a:t>
            </a:r>
            <a:r>
              <a:rPr lang="zh-CN" altLang="en-US" sz="1400" dirty="0"/>
              <a:t>、仿真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B92A0A3-093C-6AE5-DFA3-1D12A27C654E}"/>
              </a:ext>
            </a:extLst>
          </p:cNvPr>
          <p:cNvSpPr txBox="1"/>
          <p:nvPr/>
        </p:nvSpPr>
        <p:spPr>
          <a:xfrm>
            <a:off x="10910261" y="49530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2/4</a:t>
            </a:r>
            <a:endParaRPr lang="zh-CN" altLang="en-US" sz="1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7A9AF4D-41DA-32D4-9EB0-408562AB2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101" y="1072042"/>
            <a:ext cx="2451226" cy="47627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BCB8E07-B501-8BDB-10CB-914A2F240477}"/>
              </a:ext>
            </a:extLst>
          </p:cNvPr>
          <p:cNvSpPr txBox="1"/>
          <p:nvPr/>
        </p:nvSpPr>
        <p:spPr>
          <a:xfrm>
            <a:off x="6096000" y="1190585"/>
            <a:ext cx="1274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/>
              <a:t>粘滞约束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CE65FE7-CD10-AD1F-EC60-527E0E6B1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045" y="2341182"/>
            <a:ext cx="4926798" cy="372808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4ED44BD0-2927-2CBD-C448-9239C3018574}"/>
              </a:ext>
            </a:extLst>
          </p:cNvPr>
          <p:cNvSpPr txBox="1"/>
          <p:nvPr/>
        </p:nvSpPr>
        <p:spPr>
          <a:xfrm>
            <a:off x="6280045" y="1767917"/>
            <a:ext cx="47220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在物体小表面上积分的应力矢量</a:t>
            </a:r>
            <a:r>
              <a:rPr lang="en-US" altLang="zh-CN" sz="1200" dirty="0" err="1"/>
              <a:t>σdA</a:t>
            </a:r>
            <a:r>
              <a:rPr lang="zh-CN" altLang="en-US" sz="1200" dirty="0"/>
              <a:t>与刚体平面上的力矢量</a:t>
            </a:r>
            <a:r>
              <a:rPr lang="en-US" altLang="zh-CN" sz="1200" dirty="0"/>
              <a:t> </a:t>
            </a:r>
            <a:r>
              <a:rPr lang="en-US" altLang="zh-CN" sz="1200" dirty="0" err="1"/>
              <a:t>dFr</a:t>
            </a:r>
            <a:r>
              <a:rPr lang="zh-CN" altLang="en-US" sz="1200" dirty="0"/>
              <a:t>的模量相等，方向相反。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59F499F-CF7E-5228-C165-A9C0289E6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2904" y="3307617"/>
            <a:ext cx="2521080" cy="43182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BCB3C50-7EEC-2DFC-E6B3-AD8ACBFCBAED}"/>
              </a:ext>
            </a:extLst>
          </p:cNvPr>
          <p:cNvSpPr txBox="1"/>
          <p:nvPr/>
        </p:nvSpPr>
        <p:spPr>
          <a:xfrm>
            <a:off x="6096000" y="3339041"/>
            <a:ext cx="1274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/>
              <a:t>滑动约束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6B620B1-75D2-A7D6-8169-C7C01F647AFB}"/>
              </a:ext>
            </a:extLst>
          </p:cNvPr>
          <p:cNvSpPr txBox="1"/>
          <p:nvPr/>
        </p:nvSpPr>
        <p:spPr>
          <a:xfrm>
            <a:off x="6280045" y="3832190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在库仑摩擦情况下，滑移和切向应力的方向是相同的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5B9F7327-0066-212C-BD9F-F37120AEEC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4101" y="4103264"/>
            <a:ext cx="2228965" cy="781090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4CC634D2-034B-EDDB-D299-FA2D58A3A36C}"/>
              </a:ext>
            </a:extLst>
          </p:cNvPr>
          <p:cNvSpPr txBox="1"/>
          <p:nvPr/>
        </p:nvSpPr>
        <p:spPr>
          <a:xfrm>
            <a:off x="6280045" y="4838035"/>
            <a:ext cx="48342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这意味着，</a:t>
            </a:r>
            <a:r>
              <a:rPr lang="en-US" altLang="zh-CN" sz="1200" dirty="0"/>
              <a:t>PDMS</a:t>
            </a:r>
            <a:r>
              <a:rPr lang="zh-CN" altLang="en-US" sz="1200" dirty="0"/>
              <a:t>表面形变方向和二维材料受到的横向力方向相同。</a:t>
            </a:r>
          </a:p>
        </p:txBody>
      </p:sp>
    </p:spTree>
    <p:extLst>
      <p:ext uri="{BB962C8B-B14F-4D97-AF65-F5344CB8AC3E}">
        <p14:creationId xmlns:p14="http://schemas.microsoft.com/office/powerpoint/2010/main" val="200260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6D9ADFD-AB4C-6DD4-E518-1894462A8221}"/>
              </a:ext>
            </a:extLst>
          </p:cNvPr>
          <p:cNvCxnSpPr>
            <a:cxnSpLocks/>
          </p:cNvCxnSpPr>
          <p:nvPr/>
        </p:nvCxnSpPr>
        <p:spPr>
          <a:xfrm>
            <a:off x="803275" y="944563"/>
            <a:ext cx="621488" cy="0"/>
          </a:xfrm>
          <a:prstGeom prst="line">
            <a:avLst/>
          </a:prstGeom>
          <a:ln w="25400">
            <a:solidFill>
              <a:srgbClr val="B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512B346C-A7B6-20DB-21D1-6ED386A88303}"/>
              </a:ext>
            </a:extLst>
          </p:cNvPr>
          <p:cNvSpPr txBox="1"/>
          <p:nvPr/>
        </p:nvSpPr>
        <p:spPr>
          <a:xfrm>
            <a:off x="824539" y="288536"/>
            <a:ext cx="9582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BD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工作进展与计划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D7D83F6-C82D-D12F-DFCB-725B29222E3D}"/>
              </a:ext>
            </a:extLst>
          </p:cNvPr>
          <p:cNvCxnSpPr>
            <a:cxnSpLocks/>
          </p:cNvCxnSpPr>
          <p:nvPr/>
        </p:nvCxnSpPr>
        <p:spPr>
          <a:xfrm>
            <a:off x="1366800" y="944563"/>
            <a:ext cx="1744995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52A1238-8E14-B1A6-E5F6-D748C0C0BA90}"/>
              </a:ext>
            </a:extLst>
          </p:cNvPr>
          <p:cNvCxnSpPr>
            <a:cxnSpLocks/>
          </p:cNvCxnSpPr>
          <p:nvPr/>
        </p:nvCxnSpPr>
        <p:spPr>
          <a:xfrm>
            <a:off x="6013010" y="1041007"/>
            <a:ext cx="0" cy="4653996"/>
          </a:xfrm>
          <a:prstGeom prst="line">
            <a:avLst/>
          </a:prstGeom>
          <a:ln w="25400">
            <a:solidFill>
              <a:srgbClr val="B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930869B8-D979-542B-288A-5D2C754E809F}"/>
              </a:ext>
            </a:extLst>
          </p:cNvPr>
          <p:cNvSpPr txBox="1"/>
          <p:nvPr/>
        </p:nvSpPr>
        <p:spPr>
          <a:xfrm>
            <a:off x="817451" y="1091790"/>
            <a:ext cx="5192233" cy="28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本周进度：</a:t>
            </a:r>
            <a:endParaRPr lang="en-US" altLang="zh-CN" sz="1600" dirty="0"/>
          </a:p>
          <a:p>
            <a:r>
              <a:rPr lang="en-US" altLang="zh-CN" sz="1600" b="1" dirty="0"/>
              <a:t>1</a:t>
            </a:r>
            <a:r>
              <a:rPr lang="zh-CN" altLang="en-US" sz="1600" b="1" dirty="0"/>
              <a:t>、</a:t>
            </a:r>
            <a:r>
              <a:rPr lang="en-US" altLang="zh-CN" sz="1600" b="1" dirty="0"/>
              <a:t>《</a:t>
            </a:r>
            <a:r>
              <a:rPr lang="en-US" altLang="zh-CN" sz="1600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Computational contact </a:t>
            </a:r>
            <a:r>
              <a:rPr lang="en-US" altLang="zh-CN" sz="1600" b="0" i="0" dirty="0" err="1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mechanics</a:t>
            </a:r>
            <a:r>
              <a:rPr lang="en-US" altLang="zh-CN" sz="1600" b="1" dirty="0" err="1"/>
              <a:t>》</a:t>
            </a:r>
            <a:r>
              <a:rPr lang="en-US" altLang="zh-CN" sz="1600" b="0" i="0" dirty="0" err="1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Vladislav</a:t>
            </a:r>
            <a:r>
              <a:rPr lang="en-US" altLang="zh-CN" sz="1600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 A. </a:t>
            </a:r>
            <a:r>
              <a:rPr lang="en-US" altLang="zh-CN" sz="1600" b="0" i="0" dirty="0" err="1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Yastrebov</a:t>
            </a:r>
            <a:endParaRPr lang="en-US" altLang="zh-CN" sz="1600" b="0" i="0" dirty="0">
              <a:solidFill>
                <a:srgbClr val="191B1F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r>
              <a:rPr lang="zh-CN" altLang="en-US" sz="1400" dirty="0"/>
              <a:t>（</a:t>
            </a:r>
            <a:r>
              <a:rPr lang="en-US" altLang="zh-CN" sz="1400" dirty="0"/>
              <a:t>1</a:t>
            </a:r>
            <a:r>
              <a:rPr lang="zh-CN" altLang="en-US" sz="1400" dirty="0"/>
              <a:t>）</a:t>
            </a:r>
            <a:r>
              <a:rPr lang="en-US" altLang="zh-CN" sz="1400" dirty="0"/>
              <a:t>Contact of a deformable solid with a rigid plane</a:t>
            </a:r>
          </a:p>
          <a:p>
            <a:r>
              <a:rPr lang="zh-CN" altLang="en-US" sz="1400" dirty="0"/>
              <a:t>（</a:t>
            </a:r>
            <a:r>
              <a:rPr lang="en-US" altLang="zh-CN" sz="1400" dirty="0"/>
              <a:t>2</a:t>
            </a:r>
            <a:r>
              <a:rPr lang="zh-CN" altLang="en-US" sz="1400" dirty="0"/>
              <a:t>）</a:t>
            </a:r>
            <a:r>
              <a:rPr lang="en-US" altLang="zh-CN" sz="1400" dirty="0"/>
              <a:t>Penalty method</a:t>
            </a:r>
            <a:br>
              <a:rPr lang="en-US" altLang="zh-CN" sz="1400" dirty="0"/>
            </a:br>
            <a:endParaRPr lang="en-US" altLang="zh-CN" sz="1400" dirty="0"/>
          </a:p>
          <a:p>
            <a:r>
              <a:rPr lang="en-US" altLang="zh-CN" sz="1400" dirty="0"/>
              <a:t>2</a:t>
            </a:r>
            <a:r>
              <a:rPr lang="zh-CN" altLang="en-US" sz="1400" dirty="0"/>
              <a:t>、文献阅读</a:t>
            </a:r>
            <a:endParaRPr lang="en-US" altLang="zh-CN" sz="1400" dirty="0"/>
          </a:p>
          <a:p>
            <a:r>
              <a:rPr lang="en-US" altLang="zh-CN" sz="1050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· Chemical and physical origins of friction on surfaces with atomic steps</a:t>
            </a:r>
          </a:p>
          <a:p>
            <a:r>
              <a:rPr lang="en-US" altLang="zh-CN" sz="1050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· Friction by shear deformations in multilayer graphene</a:t>
            </a:r>
          </a:p>
          <a:p>
            <a:r>
              <a:rPr lang="en-US" altLang="zh-CN" sz="1050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· Sliding Mechanisms in Multilayered Hexagonal Boron Nitride and Graphene: The Effects of Directionality, Thickness, and Sliding Constraints  </a:t>
            </a:r>
          </a:p>
          <a:p>
            <a:r>
              <a:rPr lang="en-US" altLang="zh-CN" sz="1050" dirty="0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  <a:t>…</a:t>
            </a:r>
            <a:br>
              <a:rPr lang="en-US" altLang="zh-CN" sz="1050" dirty="0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</a:br>
            <a:endParaRPr lang="en-US" altLang="zh-CN" sz="1050" dirty="0">
              <a:solidFill>
                <a:srgbClr val="1D1D1F"/>
              </a:solidFill>
              <a:highlight>
                <a:srgbClr val="FFFFFF"/>
              </a:highlight>
              <a:latin typeface="SourceSansPro"/>
            </a:endParaRPr>
          </a:p>
          <a:p>
            <a:r>
              <a:rPr lang="en-US" altLang="zh-CN" sz="1400" dirty="0"/>
              <a:t>3</a:t>
            </a:r>
            <a:r>
              <a:rPr lang="zh-CN" altLang="en-US" sz="1400" dirty="0"/>
              <a:t>、仿真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B92A0A3-093C-6AE5-DFA3-1D12A27C654E}"/>
              </a:ext>
            </a:extLst>
          </p:cNvPr>
          <p:cNvSpPr txBox="1"/>
          <p:nvPr/>
        </p:nvSpPr>
        <p:spPr>
          <a:xfrm>
            <a:off x="10910261" y="49530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3/4</a:t>
            </a:r>
            <a:endParaRPr lang="zh-CN" altLang="en-US" sz="14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A1C5BAB-FFCB-1DB4-F42C-51A1FB42246E}"/>
              </a:ext>
            </a:extLst>
          </p:cNvPr>
          <p:cNvSpPr txBox="1"/>
          <p:nvPr/>
        </p:nvSpPr>
        <p:spPr>
          <a:xfrm>
            <a:off x="6280045" y="1434718"/>
            <a:ext cx="48342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运动的存在只是名义上的，我们考虑的是不存在动力学的准静态问题，因此这里的运动应理解如下</a:t>
            </a:r>
            <a:r>
              <a:rPr lang="en-US" altLang="zh-CN" sz="1200" dirty="0"/>
              <a:t>:</a:t>
            </a:r>
            <a:r>
              <a:rPr lang="zh-CN" altLang="en-US" sz="1200" dirty="0"/>
              <a:t>为了在修正的边界条件下达到平衡，某些点必须改变它们相对于刚性表面的相对位置。</a:t>
            </a:r>
            <a:r>
              <a:rPr lang="en-US" altLang="zh-CN" sz="1200" dirty="0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  <a:t> </a:t>
            </a:r>
            <a:endParaRPr lang="zh-CN" altLang="en-US" sz="1200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16D95DCF-D691-486E-2551-FD8F91AFF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431" y="3997140"/>
            <a:ext cx="2612103" cy="1987735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CD7EF401-B37A-29B1-B6B9-C59578C48E40}"/>
              </a:ext>
            </a:extLst>
          </p:cNvPr>
          <p:cNvSpPr txBox="1"/>
          <p:nvPr/>
        </p:nvSpPr>
        <p:spPr>
          <a:xfrm>
            <a:off x="6096000" y="1126941"/>
            <a:ext cx="53216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/>
              <a:t>对仿真结果摩擦系数始终为常数的解释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CC62996F-FDE5-6130-330D-E144FD518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7760" y="2494072"/>
            <a:ext cx="3251367" cy="800141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0092EC27-80D4-1637-90B6-8CE2879D0A58}"/>
              </a:ext>
            </a:extLst>
          </p:cNvPr>
          <p:cNvSpPr txBox="1"/>
          <p:nvPr/>
        </p:nvSpPr>
        <p:spPr>
          <a:xfrm>
            <a:off x="6280045" y="2247812"/>
            <a:ext cx="50945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在罚函数方法下，切向应力可以认为是切向滑动的函数</a:t>
            </a:r>
            <a:r>
              <a:rPr lang="en-US" altLang="zh-CN" sz="1200" dirty="0"/>
              <a:t>:</a:t>
            </a:r>
            <a:endParaRPr lang="zh-CN" altLang="en-US" sz="1200" dirty="0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2790F107-BD98-1DDA-6342-CC453B5E0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5143" y="3270584"/>
            <a:ext cx="2743341" cy="53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586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6D9ADFD-AB4C-6DD4-E518-1894462A8221}"/>
              </a:ext>
            </a:extLst>
          </p:cNvPr>
          <p:cNvCxnSpPr>
            <a:cxnSpLocks/>
          </p:cNvCxnSpPr>
          <p:nvPr/>
        </p:nvCxnSpPr>
        <p:spPr>
          <a:xfrm>
            <a:off x="803275" y="944563"/>
            <a:ext cx="621488" cy="0"/>
          </a:xfrm>
          <a:prstGeom prst="line">
            <a:avLst/>
          </a:prstGeom>
          <a:ln w="25400">
            <a:solidFill>
              <a:srgbClr val="B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512B346C-A7B6-20DB-21D1-6ED386A88303}"/>
              </a:ext>
            </a:extLst>
          </p:cNvPr>
          <p:cNvSpPr txBox="1"/>
          <p:nvPr/>
        </p:nvSpPr>
        <p:spPr>
          <a:xfrm>
            <a:off x="824539" y="288536"/>
            <a:ext cx="9582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BD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工作进展与计划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D7D83F6-C82D-D12F-DFCB-725B29222E3D}"/>
              </a:ext>
            </a:extLst>
          </p:cNvPr>
          <p:cNvCxnSpPr>
            <a:cxnSpLocks/>
          </p:cNvCxnSpPr>
          <p:nvPr/>
        </p:nvCxnSpPr>
        <p:spPr>
          <a:xfrm>
            <a:off x="1366800" y="944563"/>
            <a:ext cx="1744995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52A1238-8E14-B1A6-E5F6-D748C0C0BA90}"/>
              </a:ext>
            </a:extLst>
          </p:cNvPr>
          <p:cNvCxnSpPr>
            <a:cxnSpLocks/>
          </p:cNvCxnSpPr>
          <p:nvPr/>
        </p:nvCxnSpPr>
        <p:spPr>
          <a:xfrm>
            <a:off x="6133193" y="1330879"/>
            <a:ext cx="0" cy="4653996"/>
          </a:xfrm>
          <a:prstGeom prst="line">
            <a:avLst/>
          </a:prstGeom>
          <a:ln w="25400">
            <a:solidFill>
              <a:srgbClr val="B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216001BF-6EFF-DC74-FC1E-D5F96669D814}"/>
              </a:ext>
            </a:extLst>
          </p:cNvPr>
          <p:cNvSpPr txBox="1"/>
          <p:nvPr/>
        </p:nvSpPr>
        <p:spPr>
          <a:xfrm>
            <a:off x="817451" y="1288640"/>
            <a:ext cx="5192233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下周计划：</a:t>
            </a:r>
            <a:endParaRPr lang="en-US" altLang="zh-CN" sz="2000" b="1" dirty="0"/>
          </a:p>
          <a:p>
            <a:endParaRPr lang="en-US" altLang="zh-CN" sz="2000" dirty="0"/>
          </a:p>
          <a:p>
            <a:r>
              <a:rPr lang="en-US" altLang="zh-CN" dirty="0"/>
              <a:t>1</a:t>
            </a:r>
            <a:r>
              <a:rPr lang="zh-CN" altLang="en-US" dirty="0"/>
              <a:t>、看书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sz="1600" dirty="0"/>
              <a:t>接触面横向力的求解方式。</a:t>
            </a:r>
            <a:endParaRPr lang="en-US" altLang="zh-CN" sz="1600" dirty="0"/>
          </a:p>
          <a:p>
            <a:r>
              <a:rPr lang="en-US" altLang="zh-CN" sz="1600" dirty="0"/>
              <a:t>     </a:t>
            </a:r>
            <a:r>
              <a:rPr lang="zh-CN" altLang="en-US" sz="1600" dirty="0"/>
              <a:t>其他接触模型。</a:t>
            </a:r>
            <a:endParaRPr lang="en-US" altLang="zh-CN" sz="1600" dirty="0"/>
          </a:p>
          <a:p>
            <a:r>
              <a:rPr lang="en-US" altLang="zh-CN" dirty="0"/>
              <a:t>    </a:t>
            </a:r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、文献阅读</a:t>
            </a:r>
            <a:endParaRPr lang="en-US" altLang="zh-CN" dirty="0"/>
          </a:p>
          <a:p>
            <a:r>
              <a:rPr lang="en-US" altLang="zh-CN" sz="1600" dirty="0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  <a:t>   </a:t>
            </a:r>
            <a:r>
              <a:rPr lang="zh-CN" altLang="en-US" sz="1600" dirty="0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  <a:t>确定二维材料滑动的判断条件。</a:t>
            </a:r>
            <a:br>
              <a:rPr lang="en-US" altLang="zh-CN" sz="1100" dirty="0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</a:br>
            <a:endParaRPr lang="en-US" altLang="zh-CN" sz="1100" dirty="0">
              <a:solidFill>
                <a:srgbClr val="1D1D1F"/>
              </a:solidFill>
              <a:highlight>
                <a:srgbClr val="FFFFFF"/>
              </a:highlight>
              <a:latin typeface="SourceSansPro"/>
            </a:endParaRPr>
          </a:p>
          <a:p>
            <a:endParaRPr lang="en-US" altLang="zh-CN" sz="1100" dirty="0">
              <a:solidFill>
                <a:srgbClr val="1D1D1F"/>
              </a:solidFill>
              <a:highlight>
                <a:srgbClr val="FFFFFF"/>
              </a:highlight>
              <a:latin typeface="SourceSansPro"/>
            </a:endParaRPr>
          </a:p>
          <a:p>
            <a:r>
              <a:rPr lang="en-US" altLang="zh-CN" dirty="0"/>
              <a:t>3</a:t>
            </a:r>
            <a:r>
              <a:rPr lang="zh-CN" altLang="en-US" dirty="0"/>
              <a:t>、仿真</a:t>
            </a:r>
            <a:endParaRPr lang="en-US" altLang="zh-CN" dirty="0"/>
          </a:p>
          <a:p>
            <a:r>
              <a:rPr lang="zh-CN" altLang="en-US" sz="1600" dirty="0"/>
              <a:t>  其他接触模型。</a:t>
            </a:r>
            <a:endParaRPr lang="en-US" altLang="zh-CN" sz="1600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66EE2B2-8AD7-8F8C-A818-57BD203DD8B1}"/>
              </a:ext>
            </a:extLst>
          </p:cNvPr>
          <p:cNvSpPr txBox="1"/>
          <p:nvPr/>
        </p:nvSpPr>
        <p:spPr>
          <a:xfrm>
            <a:off x="10910261" y="49530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4/4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79977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7832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B7113D8-4873-F801-1FF9-E98E4C52A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5108"/>
            <a:ext cx="4607386" cy="334976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654A7FC-67DC-A773-7BB9-ED6671028BF5}"/>
              </a:ext>
            </a:extLst>
          </p:cNvPr>
          <p:cNvSpPr txBox="1"/>
          <p:nvPr/>
        </p:nvSpPr>
        <p:spPr>
          <a:xfrm>
            <a:off x="5761104" y="5681346"/>
            <a:ext cx="609728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10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Model calculations of </a:t>
            </a:r>
            <a:r>
              <a:rPr lang="en-US" altLang="zh-CN" sz="1100" i="0" dirty="0" err="1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superlubricity</a:t>
            </a:r>
            <a:r>
              <a:rPr lang="en-US" altLang="zh-CN" sz="110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of graphite </a:t>
            </a:r>
            <a:r>
              <a:rPr lang="en-US" altLang="zh-CN" sz="1100" i="0" dirty="0" err="1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Gertjan</a:t>
            </a:r>
            <a:r>
              <a:rPr lang="en-US" altLang="zh-CN" sz="110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S. Verhoeven, Martin </a:t>
            </a:r>
            <a:r>
              <a:rPr lang="en-US" altLang="zh-CN" sz="1100" i="0" dirty="0" err="1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Dienwiebel</a:t>
            </a:r>
            <a:r>
              <a:rPr lang="en-US" altLang="zh-CN" sz="110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and Joost W. M. </a:t>
            </a:r>
            <a:r>
              <a:rPr lang="en-US" altLang="zh-CN" sz="1100" i="0" dirty="0" err="1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Frenken</a:t>
            </a:r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10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Phys. Rev. B 70, 165418 – Published 26 October 2004</a:t>
            </a:r>
          </a:p>
        </p:txBody>
      </p:sp>
    </p:spTree>
    <p:extLst>
      <p:ext uri="{BB962C8B-B14F-4D97-AF65-F5344CB8AC3E}">
        <p14:creationId xmlns:p14="http://schemas.microsoft.com/office/powerpoint/2010/main" val="1248844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2545</TotalTime>
  <Words>542</Words>
  <Application>Microsoft Office PowerPoint</Application>
  <PresentationFormat>宽屏</PresentationFormat>
  <Paragraphs>66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-apple-system</vt:lpstr>
      <vt:lpstr>SourceSansPro</vt:lpstr>
      <vt:lpstr>等线</vt:lpstr>
      <vt:lpstr>等线 Light</vt:lpstr>
      <vt:lpstr>Microsoft YaHei</vt:lpstr>
      <vt:lpstr>Microsoft YaHei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orchard _</dc:creator>
  <cp:lastModifiedBy>orchard _</cp:lastModifiedBy>
  <cp:revision>176</cp:revision>
  <dcterms:created xsi:type="dcterms:W3CDTF">2024-03-20T05:48:02Z</dcterms:created>
  <dcterms:modified xsi:type="dcterms:W3CDTF">2024-05-03T02:07:44Z</dcterms:modified>
</cp:coreProperties>
</file>