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0" r:id="rId4"/>
    <p:sldId id="257" r:id="rId5"/>
    <p:sldId id="291" r:id="rId6"/>
    <p:sldId id="292" r:id="rId7"/>
    <p:sldId id="287" r:id="rId8"/>
    <p:sldId id="293" r:id="rId9"/>
    <p:sldId id="295" r:id="rId10"/>
    <p:sldId id="294" r:id="rId11"/>
    <p:sldId id="296" r:id="rId12"/>
    <p:sldId id="297" r:id="rId13"/>
    <p:sldId id="279" r:id="rId14"/>
    <p:sldId id="29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770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60" y="500"/>
      </p:cViewPr>
      <p:guideLst>
        <p:guide orient="horz" pos="2160"/>
        <p:guide pos="3840"/>
        <p:guide orient="horz" pos="595"/>
        <p:guide orient="horz" pos="3770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1304924" y="2471737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表面应力分析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DCE16-06E5-7332-64D8-7A2FEEF2D893}"/>
              </a:ext>
            </a:extLst>
          </p:cNvPr>
          <p:cNvSpPr txBox="1"/>
          <p:nvPr/>
        </p:nvSpPr>
        <p:spPr>
          <a:xfrm>
            <a:off x="1304924" y="3743324"/>
            <a:ext cx="9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孙逸杰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F71BAC-A052-6433-D711-1E155B326159}"/>
              </a:ext>
            </a:extLst>
          </p:cNvPr>
          <p:cNvSpPr txBox="1"/>
          <p:nvPr/>
        </p:nvSpPr>
        <p:spPr>
          <a:xfrm>
            <a:off x="1304924" y="4119232"/>
            <a:ext cx="9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2024.4.3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8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圆弧左半边点的摩擦力（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A3E49-BC68-2A7E-AB13-242274C86E6B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一、内力与应力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D6AFCA-5DCC-DE2D-BB7F-4D429021FD14}"/>
              </a:ext>
            </a:extLst>
          </p:cNvPr>
          <p:cNvSpPr txBox="1"/>
          <p:nvPr/>
        </p:nvSpPr>
        <p:spPr>
          <a:xfrm>
            <a:off x="1252939" y="1255782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围绕</a:t>
            </a:r>
            <a:r>
              <a:rPr lang="en-US" altLang="zh-CN" dirty="0"/>
              <a:t>C</a:t>
            </a:r>
            <a:r>
              <a:rPr lang="zh-CN" altLang="en-US" dirty="0"/>
              <a:t>点取微小面</a:t>
            </a:r>
            <a:r>
              <a:rPr lang="en-US" altLang="zh-CN" dirty="0" err="1"/>
              <a:t>δA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δA</a:t>
            </a:r>
            <a:r>
              <a:rPr lang="zh-CN" altLang="en-US" dirty="0"/>
              <a:t>上分布内力的合力为 </a:t>
            </a:r>
            <a:r>
              <a:rPr lang="en-US" altLang="zh-CN" dirty="0" err="1"/>
              <a:t>δF</a:t>
            </a:r>
            <a:r>
              <a:rPr lang="zh-CN" altLang="en-US" dirty="0"/>
              <a:t>，二者之比为平均应力，记作</a:t>
            </a:r>
            <a:r>
              <a:rPr lang="en-US" altLang="zh-CN" dirty="0"/>
              <a:t>pm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B99F0D-11C3-1FB6-A7CB-844662E6D611}"/>
              </a:ext>
            </a:extLst>
          </p:cNvPr>
          <p:cNvSpPr/>
          <p:nvPr/>
        </p:nvSpPr>
        <p:spPr>
          <a:xfrm>
            <a:off x="1037362" y="1406227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1F0614-6B0B-584B-B12E-6045FA5D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03" y="1822704"/>
            <a:ext cx="6896322" cy="34741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A3FCC7-E3BF-3F8D-11D1-77D1B0C2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1822704"/>
            <a:ext cx="3188786" cy="20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4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不同位置的点的摩擦力对比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8647CC-8862-8352-B53E-1F00BD7B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1" y="3309774"/>
            <a:ext cx="5595812" cy="27654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0D7E0D3-AD67-C56F-0DC5-BDB7E8AA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039" y="1054249"/>
            <a:ext cx="3554976" cy="22555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5E13A5C-2F0F-1D08-7E2B-00810726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221" y="3211285"/>
            <a:ext cx="4845337" cy="33237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B7EC0D-B664-83E6-931D-32E962BBF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703" y="1054248"/>
            <a:ext cx="3248383" cy="22178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F19343-B332-2B14-831F-8318BCB2C0DF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11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的摩擦力分析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F19343-B332-2B14-831F-8318BCB2C0DF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5D06281-3FBE-60CA-1859-FF8DCA906964}"/>
              </a:ext>
            </a:extLst>
          </p:cNvPr>
          <p:cNvGrpSpPr/>
          <p:nvPr/>
        </p:nvGrpSpPr>
        <p:grpSpPr>
          <a:xfrm>
            <a:off x="1037362" y="1975860"/>
            <a:ext cx="9132998" cy="369332"/>
            <a:chOff x="1037362" y="2205447"/>
            <a:chExt cx="9132998" cy="3693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91A907-72E6-31C0-3AC6-417CDA79C9C9}"/>
                </a:ext>
              </a:extLst>
            </p:cNvPr>
            <p:cNvSpPr txBox="1"/>
            <p:nvPr/>
          </p:nvSpPr>
          <p:spPr>
            <a:xfrm>
              <a:off x="1252939" y="220544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上层</a:t>
              </a:r>
              <a:r>
                <a:rPr lang="en-US" altLang="zh-CN" dirty="0"/>
                <a:t>BN</a:t>
              </a:r>
              <a:r>
                <a:rPr lang="zh-CN" altLang="en-US" dirty="0"/>
                <a:t>受到的推力 </a:t>
              </a:r>
              <a:r>
                <a:rPr lang="en-US" altLang="zh-CN" dirty="0"/>
                <a:t>F = f*A</a:t>
              </a:r>
              <a:r>
                <a:rPr lang="zh-CN" altLang="en-US" dirty="0"/>
                <a:t> ，</a:t>
              </a:r>
              <a:r>
                <a:rPr lang="en-US" altLang="zh-CN" dirty="0"/>
                <a:t>f</a:t>
              </a:r>
              <a:r>
                <a:rPr lang="zh-CN" altLang="en-US" dirty="0"/>
                <a:t>为单位面积上的摩擦力，</a:t>
              </a:r>
              <a:r>
                <a:rPr lang="en-US" altLang="zh-CN" dirty="0"/>
                <a:t>A</a:t>
              </a:r>
              <a:r>
                <a:rPr lang="zh-CN" altLang="en-US" dirty="0"/>
                <a:t>为</a:t>
              </a:r>
              <a:r>
                <a:rPr lang="en-US" altLang="zh-CN" dirty="0"/>
                <a:t>PDMS</a:t>
              </a:r>
              <a:r>
                <a:rPr lang="zh-CN" altLang="en-US" dirty="0"/>
                <a:t>与上层</a:t>
              </a:r>
              <a:r>
                <a:rPr lang="en-US" altLang="zh-CN" dirty="0"/>
                <a:t>BN</a:t>
              </a:r>
              <a:r>
                <a:rPr lang="zh-CN" altLang="en-US" dirty="0"/>
                <a:t>的接触面积</a:t>
              </a:r>
              <a:endParaRPr lang="en-US" altLang="zh-CN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E4505E-E468-EFBB-B51F-38934190470B}"/>
                </a:ext>
              </a:extLst>
            </p:cNvPr>
            <p:cNvSpPr/>
            <p:nvPr/>
          </p:nvSpPr>
          <p:spPr>
            <a:xfrm>
              <a:off x="1037362" y="235589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20390A5-377A-8DAE-42C1-0136E8D4B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2" y="2916100"/>
            <a:ext cx="4164971" cy="31237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410724-7610-4820-3347-D91F3EA8C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78" y="2949967"/>
            <a:ext cx="4164971" cy="3123729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CA363B5A-5B37-15D3-27CE-F8AAC77D63C5}"/>
              </a:ext>
            </a:extLst>
          </p:cNvPr>
          <p:cNvGrpSpPr/>
          <p:nvPr/>
        </p:nvGrpSpPr>
        <p:grpSpPr>
          <a:xfrm>
            <a:off x="1037362" y="1587436"/>
            <a:ext cx="9132998" cy="369332"/>
            <a:chOff x="1037362" y="1722487"/>
            <a:chExt cx="9132998" cy="36933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A483D1-D05D-3D69-FFE4-5AD255CC4DF2}"/>
                </a:ext>
              </a:extLst>
            </p:cNvPr>
            <p:cNvSpPr txBox="1"/>
            <p:nvPr/>
          </p:nvSpPr>
          <p:spPr>
            <a:xfrm>
              <a:off x="1252939" y="172248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假设</a:t>
              </a:r>
              <a:r>
                <a:rPr lang="en-US" altLang="zh-CN" dirty="0"/>
                <a:t>PDMS</a:t>
              </a:r>
              <a:r>
                <a:rPr lang="zh-CN" altLang="en-US" dirty="0"/>
                <a:t>对接触面上的推力均匀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96D27C-4679-8F95-54E2-FC7078DC394E}"/>
                </a:ext>
              </a:extLst>
            </p:cNvPr>
            <p:cNvSpPr/>
            <p:nvPr/>
          </p:nvSpPr>
          <p:spPr>
            <a:xfrm>
              <a:off x="1037362" y="187293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7C42190-7AB3-1F91-B853-D924B2D4D30D}"/>
              </a:ext>
            </a:extLst>
          </p:cNvPr>
          <p:cNvSpPr txBox="1"/>
          <p:nvPr/>
        </p:nvSpPr>
        <p:spPr>
          <a:xfrm>
            <a:off x="1252939" y="1212248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PDMS</a:t>
            </a:r>
            <a:r>
              <a:rPr lang="zh-CN" altLang="en-US" dirty="0"/>
              <a:t>对上层</a:t>
            </a:r>
            <a:r>
              <a:rPr lang="en-US" altLang="zh-CN" dirty="0"/>
              <a:t>BN</a:t>
            </a:r>
            <a:r>
              <a:rPr lang="zh-CN" altLang="en-US" dirty="0"/>
              <a:t>的推力与摩擦力相等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5C9526-FC5C-BF73-1EA4-E293ED0C1783}"/>
              </a:ext>
            </a:extLst>
          </p:cNvPr>
          <p:cNvSpPr/>
          <p:nvPr/>
        </p:nvSpPr>
        <p:spPr>
          <a:xfrm>
            <a:off x="1037362" y="1362693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68F7B776-9514-39B0-9B59-F3B4B5F4968C}"/>
              </a:ext>
            </a:extLst>
          </p:cNvPr>
          <p:cNvSpPr/>
          <p:nvPr/>
        </p:nvSpPr>
        <p:spPr>
          <a:xfrm>
            <a:off x="3138632" y="5042403"/>
            <a:ext cx="724371" cy="623777"/>
          </a:xfrm>
          <a:custGeom>
            <a:avLst/>
            <a:gdLst>
              <a:gd name="connsiteX0" fmla="*/ 385 w 724371"/>
              <a:gd name="connsiteY0" fmla="*/ 39577 h 623777"/>
              <a:gd name="connsiteX1" fmla="*/ 22610 w 724371"/>
              <a:gd name="connsiteY1" fmla="*/ 239602 h 623777"/>
              <a:gd name="connsiteX2" fmla="*/ 35310 w 724371"/>
              <a:gd name="connsiteY2" fmla="*/ 325327 h 623777"/>
              <a:gd name="connsiteX3" fmla="*/ 41660 w 724371"/>
              <a:gd name="connsiteY3" fmla="*/ 468202 h 623777"/>
              <a:gd name="connsiteX4" fmla="*/ 57535 w 724371"/>
              <a:gd name="connsiteY4" fmla="*/ 522177 h 623777"/>
              <a:gd name="connsiteX5" fmla="*/ 89285 w 724371"/>
              <a:gd name="connsiteY5" fmla="*/ 572977 h 623777"/>
              <a:gd name="connsiteX6" fmla="*/ 108335 w 724371"/>
              <a:gd name="connsiteY6" fmla="*/ 623777 h 623777"/>
              <a:gd name="connsiteX7" fmla="*/ 276610 w 724371"/>
              <a:gd name="connsiteY7" fmla="*/ 598377 h 623777"/>
              <a:gd name="connsiteX8" fmla="*/ 346460 w 724371"/>
              <a:gd name="connsiteY8" fmla="*/ 579327 h 623777"/>
              <a:gd name="connsiteX9" fmla="*/ 654435 w 724371"/>
              <a:gd name="connsiteY9" fmla="*/ 376127 h 623777"/>
              <a:gd name="connsiteX10" fmla="*/ 708410 w 724371"/>
              <a:gd name="connsiteY10" fmla="*/ 290402 h 623777"/>
              <a:gd name="connsiteX11" fmla="*/ 721110 w 724371"/>
              <a:gd name="connsiteY11" fmla="*/ 204677 h 623777"/>
              <a:gd name="connsiteX12" fmla="*/ 702060 w 724371"/>
              <a:gd name="connsiteY12" fmla="*/ 172927 h 623777"/>
              <a:gd name="connsiteX13" fmla="*/ 635385 w 724371"/>
              <a:gd name="connsiteY13" fmla="*/ 147527 h 623777"/>
              <a:gd name="connsiteX14" fmla="*/ 375035 w 724371"/>
              <a:gd name="connsiteY14" fmla="*/ 84027 h 623777"/>
              <a:gd name="connsiteX15" fmla="*/ 41660 w 724371"/>
              <a:gd name="connsiteY15" fmla="*/ 1477 h 623777"/>
              <a:gd name="connsiteX16" fmla="*/ 385 w 724371"/>
              <a:gd name="connsiteY16" fmla="*/ 39577 h 62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4371" h="623777">
                <a:moveTo>
                  <a:pt x="385" y="39577"/>
                </a:moveTo>
                <a:cubicBezTo>
                  <a:pt x="-2790" y="79264"/>
                  <a:pt x="14471" y="173012"/>
                  <a:pt x="22610" y="239602"/>
                </a:cubicBezTo>
                <a:cubicBezTo>
                  <a:pt x="26115" y="268276"/>
                  <a:pt x="33160" y="296520"/>
                  <a:pt x="35310" y="325327"/>
                </a:cubicBezTo>
                <a:cubicBezTo>
                  <a:pt x="40858" y="399672"/>
                  <a:pt x="29895" y="418200"/>
                  <a:pt x="41660" y="468202"/>
                </a:cubicBezTo>
                <a:cubicBezTo>
                  <a:pt x="43751" y="477088"/>
                  <a:pt x="50162" y="509274"/>
                  <a:pt x="57535" y="522177"/>
                </a:cubicBezTo>
                <a:cubicBezTo>
                  <a:pt x="67442" y="539515"/>
                  <a:pt x="79528" y="555554"/>
                  <a:pt x="89285" y="572977"/>
                </a:cubicBezTo>
                <a:cubicBezTo>
                  <a:pt x="100827" y="593588"/>
                  <a:pt x="102290" y="602621"/>
                  <a:pt x="108335" y="623777"/>
                </a:cubicBezTo>
                <a:cubicBezTo>
                  <a:pt x="164427" y="615310"/>
                  <a:pt x="220846" y="608786"/>
                  <a:pt x="276610" y="598377"/>
                </a:cubicBezTo>
                <a:cubicBezTo>
                  <a:pt x="300334" y="593949"/>
                  <a:pt x="325136" y="590629"/>
                  <a:pt x="346460" y="579327"/>
                </a:cubicBezTo>
                <a:cubicBezTo>
                  <a:pt x="365525" y="569222"/>
                  <a:pt x="592751" y="451519"/>
                  <a:pt x="654435" y="376127"/>
                </a:cubicBezTo>
                <a:cubicBezTo>
                  <a:pt x="675818" y="349993"/>
                  <a:pt x="690418" y="318977"/>
                  <a:pt x="708410" y="290402"/>
                </a:cubicBezTo>
                <a:cubicBezTo>
                  <a:pt x="713120" y="271560"/>
                  <a:pt x="731822" y="230693"/>
                  <a:pt x="721110" y="204677"/>
                </a:cubicBezTo>
                <a:cubicBezTo>
                  <a:pt x="716411" y="193264"/>
                  <a:pt x="712329" y="179773"/>
                  <a:pt x="702060" y="172927"/>
                </a:cubicBezTo>
                <a:cubicBezTo>
                  <a:pt x="682271" y="159735"/>
                  <a:pt x="658335" y="153766"/>
                  <a:pt x="635385" y="147527"/>
                </a:cubicBezTo>
                <a:cubicBezTo>
                  <a:pt x="549186" y="124094"/>
                  <a:pt x="461695" y="105692"/>
                  <a:pt x="375035" y="84027"/>
                </a:cubicBezTo>
                <a:cubicBezTo>
                  <a:pt x="263851" y="56231"/>
                  <a:pt x="156026" y="17815"/>
                  <a:pt x="41660" y="1477"/>
                </a:cubicBezTo>
                <a:cubicBezTo>
                  <a:pt x="12027" y="-2756"/>
                  <a:pt x="3560" y="-110"/>
                  <a:pt x="385" y="3957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EE35066-95B5-B7A2-5BA1-E3F6585E36D3}"/>
              </a:ext>
            </a:extLst>
          </p:cNvPr>
          <p:cNvGrpSpPr/>
          <p:nvPr/>
        </p:nvGrpSpPr>
        <p:grpSpPr>
          <a:xfrm>
            <a:off x="1037362" y="2417378"/>
            <a:ext cx="9132998" cy="369332"/>
            <a:chOff x="1037362" y="2205447"/>
            <a:chExt cx="9132998" cy="3693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7078E03-0599-1BB6-B584-AEE090D0A2FE}"/>
                </a:ext>
              </a:extLst>
            </p:cNvPr>
            <p:cNvSpPr txBox="1"/>
            <p:nvPr/>
          </p:nvSpPr>
          <p:spPr>
            <a:xfrm>
              <a:off x="1252939" y="220544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设</a:t>
              </a:r>
              <a:r>
                <a:rPr lang="en-US" altLang="zh-CN" dirty="0"/>
                <a:t>f=10000N/m^2, A = 25um^2, </a:t>
              </a:r>
              <a:r>
                <a:rPr lang="zh-CN" altLang="en-US" dirty="0"/>
                <a:t>则</a:t>
              </a:r>
              <a:r>
                <a:rPr lang="en-US" altLang="zh-CN" dirty="0"/>
                <a:t>F = 250nN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64E891B-AB0D-C298-0AD2-565DF7DE1BC2}"/>
                </a:ext>
              </a:extLst>
            </p:cNvPr>
            <p:cNvSpPr/>
            <p:nvPr/>
          </p:nvSpPr>
          <p:spPr>
            <a:xfrm>
              <a:off x="1037362" y="235589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09B31888-4BB0-54F6-7737-C80F698690A9}"/>
              </a:ext>
            </a:extLst>
          </p:cNvPr>
          <p:cNvSpPr/>
          <p:nvPr/>
        </p:nvSpPr>
        <p:spPr>
          <a:xfrm>
            <a:off x="8195999" y="4143375"/>
            <a:ext cx="1618103" cy="1582477"/>
          </a:xfrm>
          <a:custGeom>
            <a:avLst/>
            <a:gdLst>
              <a:gd name="connsiteX0" fmla="*/ 1851 w 1618103"/>
              <a:gd name="connsiteY0" fmla="*/ 171450 h 1582477"/>
              <a:gd name="connsiteX1" fmla="*/ 8201 w 1618103"/>
              <a:gd name="connsiteY1" fmla="*/ 314325 h 1582477"/>
              <a:gd name="connsiteX2" fmla="*/ 11376 w 1618103"/>
              <a:gd name="connsiteY2" fmla="*/ 784225 h 1582477"/>
              <a:gd name="connsiteX3" fmla="*/ 27251 w 1618103"/>
              <a:gd name="connsiteY3" fmla="*/ 879475 h 1582477"/>
              <a:gd name="connsiteX4" fmla="*/ 39951 w 1618103"/>
              <a:gd name="connsiteY4" fmla="*/ 942975 h 1582477"/>
              <a:gd name="connsiteX5" fmla="*/ 46301 w 1618103"/>
              <a:gd name="connsiteY5" fmla="*/ 1025525 h 1582477"/>
              <a:gd name="connsiteX6" fmla="*/ 49476 w 1618103"/>
              <a:gd name="connsiteY6" fmla="*/ 1060450 h 1582477"/>
              <a:gd name="connsiteX7" fmla="*/ 62176 w 1618103"/>
              <a:gd name="connsiteY7" fmla="*/ 1117600 h 1582477"/>
              <a:gd name="connsiteX8" fmla="*/ 78051 w 1618103"/>
              <a:gd name="connsiteY8" fmla="*/ 1190625 h 1582477"/>
              <a:gd name="connsiteX9" fmla="*/ 84401 w 1618103"/>
              <a:gd name="connsiteY9" fmla="*/ 1301750 h 1582477"/>
              <a:gd name="connsiteX10" fmla="*/ 90751 w 1618103"/>
              <a:gd name="connsiteY10" fmla="*/ 1327150 h 1582477"/>
              <a:gd name="connsiteX11" fmla="*/ 100276 w 1618103"/>
              <a:gd name="connsiteY11" fmla="*/ 1438275 h 1582477"/>
              <a:gd name="connsiteX12" fmla="*/ 106626 w 1618103"/>
              <a:gd name="connsiteY12" fmla="*/ 1489075 h 1582477"/>
              <a:gd name="connsiteX13" fmla="*/ 109801 w 1618103"/>
              <a:gd name="connsiteY13" fmla="*/ 1504950 h 1582477"/>
              <a:gd name="connsiteX14" fmla="*/ 112976 w 1618103"/>
              <a:gd name="connsiteY14" fmla="*/ 1530350 h 1582477"/>
              <a:gd name="connsiteX15" fmla="*/ 122501 w 1618103"/>
              <a:gd name="connsiteY15" fmla="*/ 1539875 h 1582477"/>
              <a:gd name="connsiteX16" fmla="*/ 144726 w 1618103"/>
              <a:gd name="connsiteY16" fmla="*/ 1558925 h 1582477"/>
              <a:gd name="connsiteX17" fmla="*/ 151076 w 1618103"/>
              <a:gd name="connsiteY17" fmla="*/ 1568450 h 1582477"/>
              <a:gd name="connsiteX18" fmla="*/ 262201 w 1618103"/>
              <a:gd name="connsiteY18" fmla="*/ 1562100 h 1582477"/>
              <a:gd name="connsiteX19" fmla="*/ 300301 w 1618103"/>
              <a:gd name="connsiteY19" fmla="*/ 1552575 h 1582477"/>
              <a:gd name="connsiteX20" fmla="*/ 357451 w 1618103"/>
              <a:gd name="connsiteY20" fmla="*/ 1530350 h 1582477"/>
              <a:gd name="connsiteX21" fmla="*/ 379676 w 1618103"/>
              <a:gd name="connsiteY21" fmla="*/ 1520825 h 1582477"/>
              <a:gd name="connsiteX22" fmla="*/ 433651 w 1618103"/>
              <a:gd name="connsiteY22" fmla="*/ 1501775 h 1582477"/>
              <a:gd name="connsiteX23" fmla="*/ 516201 w 1618103"/>
              <a:gd name="connsiteY23" fmla="*/ 1470025 h 1582477"/>
              <a:gd name="connsiteX24" fmla="*/ 620976 w 1618103"/>
              <a:gd name="connsiteY24" fmla="*/ 1406525 h 1582477"/>
              <a:gd name="connsiteX25" fmla="*/ 735276 w 1618103"/>
              <a:gd name="connsiteY25" fmla="*/ 1349375 h 1582477"/>
              <a:gd name="connsiteX26" fmla="*/ 808301 w 1618103"/>
              <a:gd name="connsiteY26" fmla="*/ 1308100 h 1582477"/>
              <a:gd name="connsiteX27" fmla="*/ 941651 w 1618103"/>
              <a:gd name="connsiteY27" fmla="*/ 1244600 h 1582477"/>
              <a:gd name="connsiteX28" fmla="*/ 1062301 w 1618103"/>
              <a:gd name="connsiteY28" fmla="*/ 1171575 h 1582477"/>
              <a:gd name="connsiteX29" fmla="*/ 1135326 w 1618103"/>
              <a:gd name="connsiteY29" fmla="*/ 1127125 h 1582477"/>
              <a:gd name="connsiteX30" fmla="*/ 1249626 w 1618103"/>
              <a:gd name="connsiteY30" fmla="*/ 1047750 h 1582477"/>
              <a:gd name="connsiteX31" fmla="*/ 1363926 w 1618103"/>
              <a:gd name="connsiteY31" fmla="*/ 974725 h 1582477"/>
              <a:gd name="connsiteX32" fmla="*/ 1567126 w 1618103"/>
              <a:gd name="connsiteY32" fmla="*/ 828675 h 1582477"/>
              <a:gd name="connsiteX33" fmla="*/ 1595701 w 1618103"/>
              <a:gd name="connsiteY33" fmla="*/ 793750 h 1582477"/>
              <a:gd name="connsiteX34" fmla="*/ 1614751 w 1618103"/>
              <a:gd name="connsiteY34" fmla="*/ 749300 h 1582477"/>
              <a:gd name="connsiteX35" fmla="*/ 1617926 w 1618103"/>
              <a:gd name="connsiteY35" fmla="*/ 723900 h 1582477"/>
              <a:gd name="connsiteX36" fmla="*/ 1608401 w 1618103"/>
              <a:gd name="connsiteY36" fmla="*/ 692150 h 1582477"/>
              <a:gd name="connsiteX37" fmla="*/ 1598876 w 1618103"/>
              <a:gd name="connsiteY37" fmla="*/ 679450 h 1582477"/>
              <a:gd name="connsiteX38" fmla="*/ 1509976 w 1618103"/>
              <a:gd name="connsiteY38" fmla="*/ 619125 h 1582477"/>
              <a:gd name="connsiteX39" fmla="*/ 1462351 w 1618103"/>
              <a:gd name="connsiteY39" fmla="*/ 590550 h 1582477"/>
              <a:gd name="connsiteX40" fmla="*/ 1421076 w 1618103"/>
              <a:gd name="connsiteY40" fmla="*/ 571500 h 1582477"/>
              <a:gd name="connsiteX41" fmla="*/ 1300426 w 1618103"/>
              <a:gd name="connsiteY41" fmla="*/ 488950 h 1582477"/>
              <a:gd name="connsiteX42" fmla="*/ 1154376 w 1618103"/>
              <a:gd name="connsiteY42" fmla="*/ 384175 h 1582477"/>
              <a:gd name="connsiteX43" fmla="*/ 1021026 w 1618103"/>
              <a:gd name="connsiteY43" fmla="*/ 225425 h 1582477"/>
              <a:gd name="connsiteX44" fmla="*/ 1001976 w 1618103"/>
              <a:gd name="connsiteY44" fmla="*/ 190500 h 1582477"/>
              <a:gd name="connsiteX45" fmla="*/ 973401 w 1618103"/>
              <a:gd name="connsiteY45" fmla="*/ 146050 h 1582477"/>
              <a:gd name="connsiteX46" fmla="*/ 938476 w 1618103"/>
              <a:gd name="connsiteY46" fmla="*/ 63500 h 1582477"/>
              <a:gd name="connsiteX47" fmla="*/ 925776 w 1618103"/>
              <a:gd name="connsiteY47" fmla="*/ 12700 h 1582477"/>
              <a:gd name="connsiteX48" fmla="*/ 916251 w 1618103"/>
              <a:gd name="connsiteY48" fmla="*/ 6350 h 1582477"/>
              <a:gd name="connsiteX49" fmla="*/ 865451 w 1618103"/>
              <a:gd name="connsiteY49" fmla="*/ 0 h 1582477"/>
              <a:gd name="connsiteX50" fmla="*/ 795601 w 1618103"/>
              <a:gd name="connsiteY50" fmla="*/ 6350 h 1582477"/>
              <a:gd name="connsiteX51" fmla="*/ 770201 w 1618103"/>
              <a:gd name="connsiteY51" fmla="*/ 12700 h 1582477"/>
              <a:gd name="connsiteX52" fmla="*/ 716226 w 1618103"/>
              <a:gd name="connsiteY52" fmla="*/ 28575 h 1582477"/>
              <a:gd name="connsiteX53" fmla="*/ 649551 w 1618103"/>
              <a:gd name="connsiteY53" fmla="*/ 44450 h 1582477"/>
              <a:gd name="connsiteX54" fmla="*/ 503501 w 1618103"/>
              <a:gd name="connsiteY54" fmla="*/ 88900 h 1582477"/>
              <a:gd name="connsiteX55" fmla="*/ 433651 w 1618103"/>
              <a:gd name="connsiteY55" fmla="*/ 107950 h 1582477"/>
              <a:gd name="connsiteX56" fmla="*/ 363801 w 1618103"/>
              <a:gd name="connsiteY56" fmla="*/ 123825 h 1582477"/>
              <a:gd name="connsiteX57" fmla="*/ 287601 w 1618103"/>
              <a:gd name="connsiteY57" fmla="*/ 146050 h 1582477"/>
              <a:gd name="connsiteX58" fmla="*/ 227276 w 1618103"/>
              <a:gd name="connsiteY58" fmla="*/ 158750 h 1582477"/>
              <a:gd name="connsiteX59" fmla="*/ 170126 w 1618103"/>
              <a:gd name="connsiteY59" fmla="*/ 174625 h 1582477"/>
              <a:gd name="connsiteX60" fmla="*/ 97101 w 1618103"/>
              <a:gd name="connsiteY60" fmla="*/ 193675 h 1582477"/>
              <a:gd name="connsiteX61" fmla="*/ 59001 w 1618103"/>
              <a:gd name="connsiteY61" fmla="*/ 203200 h 1582477"/>
              <a:gd name="connsiteX62" fmla="*/ 46301 w 1618103"/>
              <a:gd name="connsiteY62" fmla="*/ 209550 h 1582477"/>
              <a:gd name="connsiteX63" fmla="*/ 1851 w 1618103"/>
              <a:gd name="connsiteY63" fmla="*/ 171450 h 158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618103" h="1582477">
                <a:moveTo>
                  <a:pt x="1851" y="171450"/>
                </a:moveTo>
                <a:cubicBezTo>
                  <a:pt x="-4499" y="188912"/>
                  <a:pt x="7460" y="266659"/>
                  <a:pt x="8201" y="314325"/>
                </a:cubicBezTo>
                <a:cubicBezTo>
                  <a:pt x="10635" y="470943"/>
                  <a:pt x="8511" y="627614"/>
                  <a:pt x="11376" y="784225"/>
                </a:cubicBezTo>
                <a:cubicBezTo>
                  <a:pt x="12045" y="820770"/>
                  <a:pt x="20864" y="844347"/>
                  <a:pt x="27251" y="879475"/>
                </a:cubicBezTo>
                <a:cubicBezTo>
                  <a:pt x="40048" y="949856"/>
                  <a:pt x="16086" y="847515"/>
                  <a:pt x="39951" y="942975"/>
                </a:cubicBezTo>
                <a:cubicBezTo>
                  <a:pt x="42068" y="970492"/>
                  <a:pt x="44071" y="998017"/>
                  <a:pt x="46301" y="1025525"/>
                </a:cubicBezTo>
                <a:cubicBezTo>
                  <a:pt x="47246" y="1037176"/>
                  <a:pt x="47490" y="1048930"/>
                  <a:pt x="49476" y="1060450"/>
                </a:cubicBezTo>
                <a:cubicBezTo>
                  <a:pt x="52792" y="1079681"/>
                  <a:pt x="58087" y="1098518"/>
                  <a:pt x="62176" y="1117600"/>
                </a:cubicBezTo>
                <a:cubicBezTo>
                  <a:pt x="80414" y="1202712"/>
                  <a:pt x="54169" y="1087136"/>
                  <a:pt x="78051" y="1190625"/>
                </a:cubicBezTo>
                <a:cubicBezTo>
                  <a:pt x="78606" y="1204501"/>
                  <a:pt x="79814" y="1274230"/>
                  <a:pt x="84401" y="1301750"/>
                </a:cubicBezTo>
                <a:cubicBezTo>
                  <a:pt x="85836" y="1310358"/>
                  <a:pt x="88634" y="1318683"/>
                  <a:pt x="90751" y="1327150"/>
                </a:cubicBezTo>
                <a:cubicBezTo>
                  <a:pt x="95400" y="1429437"/>
                  <a:pt x="89879" y="1362896"/>
                  <a:pt x="100276" y="1438275"/>
                </a:cubicBezTo>
                <a:cubicBezTo>
                  <a:pt x="102608" y="1455180"/>
                  <a:pt x="104213" y="1472181"/>
                  <a:pt x="106626" y="1489075"/>
                </a:cubicBezTo>
                <a:cubicBezTo>
                  <a:pt x="107389" y="1494417"/>
                  <a:pt x="108980" y="1499616"/>
                  <a:pt x="109801" y="1504950"/>
                </a:cubicBezTo>
                <a:cubicBezTo>
                  <a:pt x="111098" y="1513383"/>
                  <a:pt x="110060" y="1522331"/>
                  <a:pt x="112976" y="1530350"/>
                </a:cubicBezTo>
                <a:cubicBezTo>
                  <a:pt x="114510" y="1534570"/>
                  <a:pt x="119626" y="1536426"/>
                  <a:pt x="122501" y="1539875"/>
                </a:cubicBezTo>
                <a:cubicBezTo>
                  <a:pt x="137161" y="1557467"/>
                  <a:pt x="117676" y="1542695"/>
                  <a:pt x="144726" y="1558925"/>
                </a:cubicBezTo>
                <a:cubicBezTo>
                  <a:pt x="146843" y="1562100"/>
                  <a:pt x="148378" y="1565752"/>
                  <a:pt x="151076" y="1568450"/>
                </a:cubicBezTo>
                <a:cubicBezTo>
                  <a:pt x="181737" y="1599111"/>
                  <a:pt x="212720" y="1571306"/>
                  <a:pt x="262201" y="1562100"/>
                </a:cubicBezTo>
                <a:cubicBezTo>
                  <a:pt x="275071" y="1559706"/>
                  <a:pt x="287601" y="1555750"/>
                  <a:pt x="300301" y="1552575"/>
                </a:cubicBezTo>
                <a:cubicBezTo>
                  <a:pt x="340771" y="1529449"/>
                  <a:pt x="303309" y="1548397"/>
                  <a:pt x="357451" y="1530350"/>
                </a:cubicBezTo>
                <a:cubicBezTo>
                  <a:pt x="365097" y="1527801"/>
                  <a:pt x="372129" y="1523655"/>
                  <a:pt x="379676" y="1520825"/>
                </a:cubicBezTo>
                <a:cubicBezTo>
                  <a:pt x="397541" y="1514126"/>
                  <a:pt x="416021" y="1509070"/>
                  <a:pt x="433651" y="1501775"/>
                </a:cubicBezTo>
                <a:cubicBezTo>
                  <a:pt x="520455" y="1465856"/>
                  <a:pt x="420200" y="1497454"/>
                  <a:pt x="516201" y="1470025"/>
                </a:cubicBezTo>
                <a:cubicBezTo>
                  <a:pt x="551126" y="1448858"/>
                  <a:pt x="584449" y="1424789"/>
                  <a:pt x="620976" y="1406525"/>
                </a:cubicBezTo>
                <a:cubicBezTo>
                  <a:pt x="659076" y="1387475"/>
                  <a:pt x="698193" y="1370335"/>
                  <a:pt x="735276" y="1349375"/>
                </a:cubicBezTo>
                <a:cubicBezTo>
                  <a:pt x="759618" y="1335617"/>
                  <a:pt x="783409" y="1320835"/>
                  <a:pt x="808301" y="1308100"/>
                </a:cubicBezTo>
                <a:cubicBezTo>
                  <a:pt x="895361" y="1263558"/>
                  <a:pt x="851241" y="1295832"/>
                  <a:pt x="941651" y="1244600"/>
                </a:cubicBezTo>
                <a:cubicBezTo>
                  <a:pt x="982550" y="1221424"/>
                  <a:pt x="1022107" y="1195955"/>
                  <a:pt x="1062301" y="1171575"/>
                </a:cubicBezTo>
                <a:cubicBezTo>
                  <a:pt x="1086666" y="1156796"/>
                  <a:pt x="1111920" y="1143379"/>
                  <a:pt x="1135326" y="1127125"/>
                </a:cubicBezTo>
                <a:cubicBezTo>
                  <a:pt x="1173426" y="1100667"/>
                  <a:pt x="1208697" y="1069579"/>
                  <a:pt x="1249626" y="1047750"/>
                </a:cubicBezTo>
                <a:cubicBezTo>
                  <a:pt x="1340481" y="999294"/>
                  <a:pt x="1253569" y="1048296"/>
                  <a:pt x="1363926" y="974725"/>
                </a:cubicBezTo>
                <a:cubicBezTo>
                  <a:pt x="1489016" y="891332"/>
                  <a:pt x="1496484" y="905739"/>
                  <a:pt x="1567126" y="828675"/>
                </a:cubicBezTo>
                <a:cubicBezTo>
                  <a:pt x="1577290" y="817587"/>
                  <a:pt x="1587962" y="806648"/>
                  <a:pt x="1595701" y="793750"/>
                </a:cubicBezTo>
                <a:cubicBezTo>
                  <a:pt x="1603995" y="779927"/>
                  <a:pt x="1608401" y="764117"/>
                  <a:pt x="1614751" y="749300"/>
                </a:cubicBezTo>
                <a:cubicBezTo>
                  <a:pt x="1615809" y="740833"/>
                  <a:pt x="1618868" y="732380"/>
                  <a:pt x="1617926" y="723900"/>
                </a:cubicBezTo>
                <a:cubicBezTo>
                  <a:pt x="1616706" y="712918"/>
                  <a:pt x="1612754" y="702306"/>
                  <a:pt x="1608401" y="692150"/>
                </a:cubicBezTo>
                <a:cubicBezTo>
                  <a:pt x="1606317" y="687286"/>
                  <a:pt x="1603126" y="682603"/>
                  <a:pt x="1598876" y="679450"/>
                </a:cubicBezTo>
                <a:cubicBezTo>
                  <a:pt x="1570116" y="658112"/>
                  <a:pt x="1540684" y="637550"/>
                  <a:pt x="1509976" y="619125"/>
                </a:cubicBezTo>
                <a:cubicBezTo>
                  <a:pt x="1494101" y="609600"/>
                  <a:pt x="1478670" y="599292"/>
                  <a:pt x="1462351" y="590550"/>
                </a:cubicBezTo>
                <a:cubicBezTo>
                  <a:pt x="1448994" y="583394"/>
                  <a:pt x="1433912" y="579554"/>
                  <a:pt x="1421076" y="571500"/>
                </a:cubicBezTo>
                <a:cubicBezTo>
                  <a:pt x="1379799" y="545601"/>
                  <a:pt x="1340581" y="516557"/>
                  <a:pt x="1300426" y="488950"/>
                </a:cubicBezTo>
                <a:cubicBezTo>
                  <a:pt x="1295144" y="485319"/>
                  <a:pt x="1166366" y="397664"/>
                  <a:pt x="1154376" y="384175"/>
                </a:cubicBezTo>
                <a:cubicBezTo>
                  <a:pt x="1104505" y="328070"/>
                  <a:pt x="1059607" y="285708"/>
                  <a:pt x="1021026" y="225425"/>
                </a:cubicBezTo>
                <a:cubicBezTo>
                  <a:pt x="1013878" y="214256"/>
                  <a:pt x="1008799" y="201871"/>
                  <a:pt x="1001976" y="190500"/>
                </a:cubicBezTo>
                <a:cubicBezTo>
                  <a:pt x="992914" y="175396"/>
                  <a:pt x="981278" y="161805"/>
                  <a:pt x="973401" y="146050"/>
                </a:cubicBezTo>
                <a:cubicBezTo>
                  <a:pt x="960039" y="119326"/>
                  <a:pt x="944957" y="92667"/>
                  <a:pt x="938476" y="63500"/>
                </a:cubicBezTo>
                <a:cubicBezTo>
                  <a:pt x="937655" y="59807"/>
                  <a:pt x="929121" y="18720"/>
                  <a:pt x="925776" y="12700"/>
                </a:cubicBezTo>
                <a:cubicBezTo>
                  <a:pt x="923923" y="9364"/>
                  <a:pt x="919824" y="7690"/>
                  <a:pt x="916251" y="6350"/>
                </a:cubicBezTo>
                <a:cubicBezTo>
                  <a:pt x="905753" y="2413"/>
                  <a:pt x="869272" y="347"/>
                  <a:pt x="865451" y="0"/>
                </a:cubicBezTo>
                <a:cubicBezTo>
                  <a:pt x="842168" y="2117"/>
                  <a:pt x="818775" y="3260"/>
                  <a:pt x="795601" y="6350"/>
                </a:cubicBezTo>
                <a:cubicBezTo>
                  <a:pt x="786950" y="7503"/>
                  <a:pt x="778605" y="10347"/>
                  <a:pt x="770201" y="12700"/>
                </a:cubicBezTo>
                <a:cubicBezTo>
                  <a:pt x="752142" y="17757"/>
                  <a:pt x="734362" y="23802"/>
                  <a:pt x="716226" y="28575"/>
                </a:cubicBezTo>
                <a:cubicBezTo>
                  <a:pt x="694132" y="34389"/>
                  <a:pt x="671531" y="38217"/>
                  <a:pt x="649551" y="44450"/>
                </a:cubicBezTo>
                <a:cubicBezTo>
                  <a:pt x="600593" y="58334"/>
                  <a:pt x="552596" y="75510"/>
                  <a:pt x="503501" y="88900"/>
                </a:cubicBezTo>
                <a:cubicBezTo>
                  <a:pt x="480218" y="95250"/>
                  <a:pt x="457064" y="102097"/>
                  <a:pt x="433651" y="107950"/>
                </a:cubicBezTo>
                <a:cubicBezTo>
                  <a:pt x="410487" y="113741"/>
                  <a:pt x="386905" y="117798"/>
                  <a:pt x="363801" y="123825"/>
                </a:cubicBezTo>
                <a:cubicBezTo>
                  <a:pt x="338199" y="130504"/>
                  <a:pt x="313234" y="139493"/>
                  <a:pt x="287601" y="146050"/>
                </a:cubicBezTo>
                <a:cubicBezTo>
                  <a:pt x="267693" y="151143"/>
                  <a:pt x="247243" y="153893"/>
                  <a:pt x="227276" y="158750"/>
                </a:cubicBezTo>
                <a:cubicBezTo>
                  <a:pt x="208065" y="163423"/>
                  <a:pt x="189222" y="169502"/>
                  <a:pt x="170126" y="174625"/>
                </a:cubicBezTo>
                <a:cubicBezTo>
                  <a:pt x="145829" y="181144"/>
                  <a:pt x="120458" y="184332"/>
                  <a:pt x="97101" y="193675"/>
                </a:cubicBezTo>
                <a:cubicBezTo>
                  <a:pt x="74278" y="202804"/>
                  <a:pt x="86868" y="199219"/>
                  <a:pt x="59001" y="203200"/>
                </a:cubicBezTo>
                <a:cubicBezTo>
                  <a:pt x="54768" y="205317"/>
                  <a:pt x="50819" y="208138"/>
                  <a:pt x="46301" y="209550"/>
                </a:cubicBezTo>
                <a:cubicBezTo>
                  <a:pt x="33806" y="213455"/>
                  <a:pt x="8201" y="153988"/>
                  <a:pt x="1851" y="17145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0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1063918" y="3038807"/>
            <a:ext cx="10720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请老师批评指正！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187608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518F3A-C12B-A357-56B7-73CDE0E56BEE}"/>
              </a:ext>
            </a:extLst>
          </p:cNvPr>
          <p:cNvSpPr txBox="1"/>
          <p:nvPr/>
        </p:nvSpPr>
        <p:spPr>
          <a:xfrm>
            <a:off x="4519111" y="1036064"/>
            <a:ext cx="669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物体因受外力作用而变形</a:t>
            </a:r>
            <a:r>
              <a:rPr lang="en-US" altLang="zh-CN" dirty="0"/>
              <a:t>,</a:t>
            </a:r>
            <a:r>
              <a:rPr lang="zh-CN" altLang="en-US" dirty="0"/>
              <a:t>其内部各部分之间因相对位置改变而引起的相互作用就是内力。我们知道</a:t>
            </a:r>
            <a:r>
              <a:rPr lang="en-US" altLang="zh-CN" dirty="0"/>
              <a:t>,</a:t>
            </a:r>
            <a:r>
              <a:rPr lang="zh-CN" altLang="en-US" dirty="0"/>
              <a:t>即使不受外力作用</a:t>
            </a:r>
            <a:r>
              <a:rPr lang="en-US" altLang="zh-CN" dirty="0"/>
              <a:t>,</a:t>
            </a:r>
            <a:r>
              <a:rPr lang="zh-CN" altLang="en-US" dirty="0"/>
              <a:t>物体的各质点之间依然存在着相互作用的力。材料力学中的内力</a:t>
            </a:r>
            <a:r>
              <a:rPr lang="en-US" altLang="zh-CN" dirty="0"/>
              <a:t>,</a:t>
            </a:r>
            <a:r>
              <a:rPr lang="zh-CN" altLang="en-US" dirty="0"/>
              <a:t>是指外力作用下</a:t>
            </a:r>
            <a:r>
              <a:rPr lang="en-US" altLang="zh-CN" dirty="0"/>
              <a:t>,</a:t>
            </a:r>
            <a:r>
              <a:rPr lang="zh-CN" altLang="en-US" dirty="0"/>
              <a:t>上述相互作用力的变化量</a:t>
            </a:r>
            <a:r>
              <a:rPr lang="en-US" altLang="zh-CN" dirty="0"/>
              <a:t>,</a:t>
            </a:r>
            <a:r>
              <a:rPr lang="zh-CN" altLang="en-US" dirty="0"/>
              <a:t>所以是物体内部各部分之间因外力而引起的附加相互作用力</a:t>
            </a:r>
            <a:r>
              <a:rPr lang="en-US" altLang="zh-CN" dirty="0"/>
              <a:t>,</a:t>
            </a:r>
            <a:r>
              <a:rPr lang="zh-CN" altLang="en-US" dirty="0"/>
              <a:t>即“附加内力”。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4BDED7-126F-0ED5-C8CA-11DA871D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9" y="3978172"/>
            <a:ext cx="806491" cy="5334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39D645-3E56-153A-5600-8D83E9FC7208}"/>
              </a:ext>
            </a:extLst>
          </p:cNvPr>
          <p:cNvSpPr txBox="1"/>
          <p:nvPr/>
        </p:nvSpPr>
        <p:spPr>
          <a:xfrm>
            <a:off x="5147732" y="2461411"/>
            <a:ext cx="6180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围绕 </a:t>
            </a:r>
            <a:r>
              <a:rPr lang="en-US" altLang="zh-CN" dirty="0"/>
              <a:t>C</a:t>
            </a:r>
            <a:r>
              <a:rPr lang="zh-CN" altLang="en-US" dirty="0"/>
              <a:t>点取微小面</a:t>
            </a:r>
            <a:r>
              <a:rPr lang="en-US" altLang="zh-CN" dirty="0" err="1"/>
              <a:t>δA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δA</a:t>
            </a:r>
            <a:r>
              <a:rPr lang="zh-CN" altLang="en-US" dirty="0"/>
              <a:t>上分布内力的合力为 </a:t>
            </a:r>
            <a:r>
              <a:rPr lang="en-US" altLang="zh-CN" dirty="0" err="1"/>
              <a:t>δF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δA</a:t>
            </a:r>
            <a:r>
              <a:rPr lang="zh-CN" altLang="en-US" dirty="0"/>
              <a:t>趋于</a:t>
            </a:r>
            <a:r>
              <a:rPr lang="en-US" altLang="zh-CN" dirty="0"/>
              <a:t>0</a:t>
            </a:r>
            <a:r>
              <a:rPr lang="zh-CN" altLang="en-US" dirty="0"/>
              <a:t>，矢量</a:t>
            </a:r>
            <a:r>
              <a:rPr lang="en-US" altLang="zh-CN" dirty="0"/>
              <a:t>pm</a:t>
            </a:r>
            <a:r>
              <a:rPr lang="zh-CN" altLang="en-US" dirty="0"/>
              <a:t>趋于定值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通常把应力</a:t>
            </a:r>
            <a:r>
              <a:rPr lang="en-US" altLang="zh-CN" dirty="0"/>
              <a:t>p </a:t>
            </a:r>
            <a:r>
              <a:rPr lang="zh-CN" altLang="en-US" dirty="0"/>
              <a:t>分解成垂直于截面的分量</a:t>
            </a:r>
            <a:r>
              <a:rPr lang="en-US" altLang="zh-CN" dirty="0"/>
              <a:t>σ</a:t>
            </a:r>
            <a:r>
              <a:rPr lang="zh-CN" altLang="en-US" dirty="0"/>
              <a:t>和切于截面的分量</a:t>
            </a:r>
            <a:r>
              <a:rPr lang="en-US" altLang="zh-CN" dirty="0"/>
              <a:t>τ</a:t>
            </a:r>
            <a:r>
              <a:rPr lang="zh-CN" altLang="en-US" dirty="0"/>
              <a:t>。</a:t>
            </a:r>
            <a:r>
              <a:rPr lang="en-US" altLang="zh-CN" dirty="0"/>
              <a:t>σ</a:t>
            </a:r>
            <a:r>
              <a:rPr lang="zh-CN" altLang="en-US" dirty="0"/>
              <a:t>称为正应力，</a:t>
            </a:r>
            <a:r>
              <a:rPr lang="en-US" altLang="zh-CN" dirty="0"/>
              <a:t>τ</a:t>
            </a:r>
            <a:r>
              <a:rPr lang="zh-CN" altLang="en-US" dirty="0"/>
              <a:t>称为切应力。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1EBE14-4A6A-CA29-5595-0F6030C4E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279" y="4244886"/>
            <a:ext cx="4026107" cy="17399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6BACBC-7C6B-885C-298E-90898C8A7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722" y="4511599"/>
            <a:ext cx="2209914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6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-3486152" y="175122"/>
            <a:ext cx="958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3CFA58-60AB-AFA2-0576-1CF8FE449AE0}"/>
              </a:ext>
            </a:extLst>
          </p:cNvPr>
          <p:cNvSpPr txBox="1"/>
          <p:nvPr/>
        </p:nvSpPr>
        <p:spPr>
          <a:xfrm>
            <a:off x="803275" y="1664049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一、内力与应力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115BEE-879F-D6CE-DF67-58F30784014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981A705-0974-E14A-C100-637B9F42FC6E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3A00820-3445-509C-E175-EDFEF62848D6}"/>
              </a:ext>
            </a:extLst>
          </p:cNvPr>
          <p:cNvSpPr txBox="1"/>
          <p:nvPr/>
        </p:nvSpPr>
        <p:spPr>
          <a:xfrm>
            <a:off x="803275" y="2457120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</p:txBody>
      </p:sp>
    </p:spTree>
    <p:extLst>
      <p:ext uri="{BB962C8B-B14F-4D97-AF65-F5344CB8AC3E}">
        <p14:creationId xmlns:p14="http://schemas.microsoft.com/office/powerpoint/2010/main" val="319277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2A013E-F49A-D7B8-A319-6C4E0E804579}"/>
              </a:ext>
            </a:extLst>
          </p:cNvPr>
          <p:cNvSpPr txBox="1"/>
          <p:nvPr/>
        </p:nvSpPr>
        <p:spPr>
          <a:xfrm>
            <a:off x="999842" y="2989575"/>
            <a:ext cx="958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一、内力与应力</a:t>
            </a:r>
          </a:p>
        </p:txBody>
      </p:sp>
    </p:spTree>
    <p:extLst>
      <p:ext uri="{BB962C8B-B14F-4D97-AF65-F5344CB8AC3E}">
        <p14:creationId xmlns:p14="http://schemas.microsoft.com/office/powerpoint/2010/main" val="28164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物体内部各部分相互作用为内力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A3E49-BC68-2A7E-AB13-242274C86E6B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一、内力与应力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E11CE1-F4A2-881B-DC6B-055F838DFEB8}"/>
              </a:ext>
            </a:extLst>
          </p:cNvPr>
          <p:cNvSpPr txBox="1"/>
          <p:nvPr/>
        </p:nvSpPr>
        <p:spPr>
          <a:xfrm>
            <a:off x="1226787" y="1221562"/>
            <a:ext cx="903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物体因受外力作用而变形</a:t>
            </a:r>
            <a:r>
              <a:rPr lang="en-US" altLang="zh-CN" dirty="0"/>
              <a:t>,</a:t>
            </a:r>
            <a:r>
              <a:rPr lang="zh-CN" altLang="en-US" dirty="0"/>
              <a:t>其内部各部分之间因相对位置改变而引起的相互作用就是内力。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BA9961-CB02-0A50-1D9E-5A9E85E7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78" y="1935329"/>
            <a:ext cx="4750044" cy="3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2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应力的定义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A3E49-BC68-2A7E-AB13-242274C86E6B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一、内力与应力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DDBB28-BCB1-A307-02A1-56D6FDCD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09" y="3004510"/>
            <a:ext cx="6730877" cy="29089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D6AFCA-5DCC-DE2D-BB7F-4D429021FD14}"/>
              </a:ext>
            </a:extLst>
          </p:cNvPr>
          <p:cNvSpPr txBox="1"/>
          <p:nvPr/>
        </p:nvSpPr>
        <p:spPr>
          <a:xfrm>
            <a:off x="1252939" y="1255782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围绕</a:t>
            </a:r>
            <a:r>
              <a:rPr lang="en-US" altLang="zh-CN" dirty="0"/>
              <a:t>C</a:t>
            </a:r>
            <a:r>
              <a:rPr lang="zh-CN" altLang="en-US" dirty="0"/>
              <a:t>点取微小面</a:t>
            </a:r>
            <a:r>
              <a:rPr lang="en-US" altLang="zh-CN" dirty="0" err="1"/>
              <a:t>δA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δA</a:t>
            </a:r>
            <a:r>
              <a:rPr lang="zh-CN" altLang="en-US" dirty="0"/>
              <a:t>上分布内力的合力为 </a:t>
            </a:r>
            <a:r>
              <a:rPr lang="en-US" altLang="zh-CN" dirty="0" err="1"/>
              <a:t>δF</a:t>
            </a:r>
            <a:r>
              <a:rPr lang="zh-CN" altLang="en-US" dirty="0"/>
              <a:t>，二者之比为平均应力，记作</a:t>
            </a:r>
            <a:r>
              <a:rPr lang="en-US" altLang="zh-CN" dirty="0"/>
              <a:t>pm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140508-1279-465C-E5DD-302D8662A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417" y="1068282"/>
            <a:ext cx="1021883" cy="6758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6C26727-0E8B-A3C4-E1B8-C4BFFDC07B92}"/>
              </a:ext>
            </a:extLst>
          </p:cNvPr>
          <p:cNvSpPr txBox="1"/>
          <p:nvPr/>
        </p:nvSpPr>
        <p:spPr>
          <a:xfrm>
            <a:off x="1252939" y="174417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 err="1"/>
              <a:t>δA</a:t>
            </a:r>
            <a:r>
              <a:rPr lang="zh-CN" altLang="en-US" dirty="0"/>
              <a:t>趋于</a:t>
            </a:r>
            <a:r>
              <a:rPr lang="en-US" altLang="zh-CN" dirty="0"/>
              <a:t>0</a:t>
            </a:r>
            <a:r>
              <a:rPr lang="zh-CN" altLang="en-US" dirty="0"/>
              <a:t>，矢量</a:t>
            </a:r>
            <a:r>
              <a:rPr lang="en-US" altLang="zh-CN" dirty="0"/>
              <a:t>pm</a:t>
            </a:r>
            <a:r>
              <a:rPr lang="zh-CN" altLang="en-US" dirty="0"/>
              <a:t>趋于定值</a:t>
            </a:r>
            <a:r>
              <a:rPr lang="en-US" altLang="zh-CN" dirty="0"/>
              <a:t>p</a:t>
            </a:r>
            <a:r>
              <a:rPr lang="zh-CN" altLang="en-US" dirty="0"/>
              <a:t>，即为</a:t>
            </a:r>
            <a:r>
              <a:rPr lang="en-US" altLang="zh-CN" dirty="0"/>
              <a:t>C</a:t>
            </a:r>
            <a:r>
              <a:rPr lang="zh-CN" altLang="en-US" dirty="0"/>
              <a:t>点的应力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5508A47-5457-A3C3-1681-65A033AF91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356"/>
          <a:stretch/>
        </p:blipFill>
        <p:spPr>
          <a:xfrm>
            <a:off x="6489373" y="1612377"/>
            <a:ext cx="2209914" cy="55933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100DA0-4AFB-8FE9-9FAD-334322F1E6FC}"/>
              </a:ext>
            </a:extLst>
          </p:cNvPr>
          <p:cNvSpPr txBox="1"/>
          <p:nvPr/>
        </p:nvSpPr>
        <p:spPr>
          <a:xfrm>
            <a:off x="1252939" y="2358179"/>
            <a:ext cx="96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通常把应力</a:t>
            </a:r>
            <a:r>
              <a:rPr lang="en-US" altLang="zh-CN" dirty="0"/>
              <a:t>p </a:t>
            </a:r>
            <a:r>
              <a:rPr lang="zh-CN" altLang="en-US" dirty="0"/>
              <a:t>分解成垂直于截面的分量</a:t>
            </a:r>
            <a:r>
              <a:rPr lang="en-US" altLang="zh-CN" dirty="0"/>
              <a:t>σ</a:t>
            </a:r>
            <a:r>
              <a:rPr lang="zh-CN" altLang="en-US" dirty="0"/>
              <a:t>和切于截面的分量</a:t>
            </a:r>
            <a:r>
              <a:rPr lang="en-US" altLang="zh-CN" dirty="0"/>
              <a:t>τ</a:t>
            </a:r>
            <a:r>
              <a:rPr lang="zh-CN" altLang="en-US" dirty="0"/>
              <a:t>。</a:t>
            </a:r>
            <a:r>
              <a:rPr lang="en-US" altLang="zh-CN" dirty="0"/>
              <a:t>σ</a:t>
            </a:r>
            <a:r>
              <a:rPr lang="zh-CN" altLang="en-US" dirty="0"/>
              <a:t>称为正应力，</a:t>
            </a:r>
            <a:r>
              <a:rPr lang="en-US" altLang="zh-CN" dirty="0"/>
              <a:t>τ</a:t>
            </a:r>
            <a:r>
              <a:rPr lang="zh-CN" altLang="en-US" dirty="0"/>
              <a:t>称为切应力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B99F0D-11C3-1FB6-A7CB-844662E6D611}"/>
              </a:ext>
            </a:extLst>
          </p:cNvPr>
          <p:cNvSpPr/>
          <p:nvPr/>
        </p:nvSpPr>
        <p:spPr>
          <a:xfrm>
            <a:off x="1037362" y="1406227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01C2EA-4D5D-D7B4-F1CA-A27B8956D7CE}"/>
              </a:ext>
            </a:extLst>
          </p:cNvPr>
          <p:cNvSpPr/>
          <p:nvPr/>
        </p:nvSpPr>
        <p:spPr>
          <a:xfrm>
            <a:off x="1037362" y="1913020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ED6B82-174C-68D9-FB2B-68AF9D907391}"/>
              </a:ext>
            </a:extLst>
          </p:cNvPr>
          <p:cNvSpPr/>
          <p:nvPr/>
        </p:nvSpPr>
        <p:spPr>
          <a:xfrm>
            <a:off x="1037362" y="2491110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9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77596" y="322970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切应力不一定与外力相等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A3E49-BC68-2A7E-AB13-242274C86E6B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一、内力与应力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D6AFCA-5DCC-DE2D-BB7F-4D429021FD14}"/>
              </a:ext>
            </a:extLst>
          </p:cNvPr>
          <p:cNvSpPr txBox="1"/>
          <p:nvPr/>
        </p:nvSpPr>
        <p:spPr>
          <a:xfrm>
            <a:off x="1018853" y="1255781"/>
            <a:ext cx="8308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切应力由外力和周围材料的约束力共同决定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B99F0D-11C3-1FB6-A7CB-844662E6D611}"/>
              </a:ext>
            </a:extLst>
          </p:cNvPr>
          <p:cNvSpPr/>
          <p:nvPr/>
        </p:nvSpPr>
        <p:spPr>
          <a:xfrm>
            <a:off x="803275" y="1406227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C7F0AC-FBA0-9693-3C6F-2C6224A6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25" y="1725090"/>
            <a:ext cx="6343976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1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2A013E-F49A-D7B8-A319-6C4E0E804579}"/>
              </a:ext>
            </a:extLst>
          </p:cNvPr>
          <p:cNvSpPr txBox="1"/>
          <p:nvPr/>
        </p:nvSpPr>
        <p:spPr>
          <a:xfrm>
            <a:off x="999842" y="2989575"/>
            <a:ext cx="958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</p:txBody>
      </p:sp>
    </p:spTree>
    <p:extLst>
      <p:ext uri="{BB962C8B-B14F-4D97-AF65-F5344CB8AC3E}">
        <p14:creationId xmlns:p14="http://schemas.microsoft.com/office/powerpoint/2010/main" val="151934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圆弧右半边点的摩擦力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A3E49-BC68-2A7E-AB13-242274C86E6B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D6AFCA-5DCC-DE2D-BB7F-4D429021FD14}"/>
              </a:ext>
            </a:extLst>
          </p:cNvPr>
          <p:cNvSpPr txBox="1"/>
          <p:nvPr/>
        </p:nvSpPr>
        <p:spPr>
          <a:xfrm>
            <a:off x="1252939" y="1255782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随着</a:t>
            </a:r>
            <a:r>
              <a:rPr lang="en-US" altLang="zh-CN" dirty="0"/>
              <a:t>PDMS</a:t>
            </a:r>
            <a:r>
              <a:rPr lang="zh-CN" altLang="en-US" dirty="0"/>
              <a:t>与衬底接触面积的增大，摩擦力沿</a:t>
            </a:r>
            <a:r>
              <a:rPr lang="en-US" altLang="zh-CN" dirty="0"/>
              <a:t>x</a:t>
            </a:r>
            <a:r>
              <a:rPr lang="zh-CN" altLang="en-US" dirty="0"/>
              <a:t>轴负方向增加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B99F0D-11C3-1FB6-A7CB-844662E6D611}"/>
              </a:ext>
            </a:extLst>
          </p:cNvPr>
          <p:cNvSpPr/>
          <p:nvPr/>
        </p:nvSpPr>
        <p:spPr>
          <a:xfrm>
            <a:off x="1037362" y="1406227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0A706B-D01F-9ADB-386C-23481B1D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827" y="2074056"/>
            <a:ext cx="6104898" cy="41877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27AC26-7B5A-F74C-9715-0C66AB8A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2074056"/>
            <a:ext cx="4192902" cy="286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7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圆弧左半边点的摩擦力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D6AFCA-5DCC-DE2D-BB7F-4D429021FD14}"/>
              </a:ext>
            </a:extLst>
          </p:cNvPr>
          <p:cNvSpPr txBox="1"/>
          <p:nvPr/>
        </p:nvSpPr>
        <p:spPr>
          <a:xfrm>
            <a:off x="1252939" y="1255782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随着</a:t>
            </a:r>
            <a:r>
              <a:rPr lang="en-US" altLang="zh-CN" dirty="0"/>
              <a:t>PDMS</a:t>
            </a:r>
            <a:r>
              <a:rPr lang="zh-CN" altLang="en-US" dirty="0"/>
              <a:t>与衬底接触面积的增大，摩擦力从</a:t>
            </a:r>
            <a:r>
              <a:rPr lang="en-US" altLang="zh-CN" dirty="0"/>
              <a:t>x</a:t>
            </a:r>
            <a:r>
              <a:rPr lang="zh-CN" altLang="en-US" dirty="0"/>
              <a:t>轴负方向改变为</a:t>
            </a:r>
            <a:r>
              <a:rPr lang="en-US" altLang="zh-CN" dirty="0"/>
              <a:t>x</a:t>
            </a:r>
            <a:r>
              <a:rPr lang="zh-CN" altLang="en-US" dirty="0"/>
              <a:t>轴正方向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B99F0D-11C3-1FB6-A7CB-844662E6D611}"/>
              </a:ext>
            </a:extLst>
          </p:cNvPr>
          <p:cNvSpPr/>
          <p:nvPr/>
        </p:nvSpPr>
        <p:spPr>
          <a:xfrm>
            <a:off x="1037362" y="1406227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8647CC-8862-8352-B53E-1F00BD7B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023" y="2287015"/>
            <a:ext cx="7178124" cy="35474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0D7E0D3-AD67-C56F-0DC5-BDB7E8AA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2458048"/>
            <a:ext cx="3336748" cy="21170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1C77B8-EA10-91E8-AAD6-217436FB2DD6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2EEDF2-FBD9-D0DE-823C-6C07B22308F8}"/>
              </a:ext>
            </a:extLst>
          </p:cNvPr>
          <p:cNvSpPr txBox="1"/>
          <p:nvPr/>
        </p:nvSpPr>
        <p:spPr>
          <a:xfrm>
            <a:off x="1252939" y="1832608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PDMS</a:t>
            </a:r>
            <a:r>
              <a:rPr lang="zh-CN" altLang="en-US" dirty="0"/>
              <a:t>上的点受到</a:t>
            </a:r>
            <a:r>
              <a:rPr lang="en-US" altLang="zh-CN" dirty="0"/>
              <a:t>x</a:t>
            </a:r>
            <a:r>
              <a:rPr lang="zh-CN" altLang="en-US" dirty="0"/>
              <a:t>轴正向摩擦力，意味着</a:t>
            </a:r>
            <a:r>
              <a:rPr lang="en-US" altLang="zh-CN" dirty="0"/>
              <a:t>PDMS</a:t>
            </a:r>
            <a:r>
              <a:rPr lang="zh-CN" altLang="en-US" dirty="0"/>
              <a:t>对衬底上二维材料的推力沿</a:t>
            </a:r>
            <a:r>
              <a:rPr lang="en-US" altLang="zh-CN" dirty="0"/>
              <a:t>x</a:t>
            </a:r>
            <a:r>
              <a:rPr lang="zh-CN" altLang="en-US" dirty="0"/>
              <a:t>轴负方向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07926D-7546-8442-9436-02977928106B}"/>
              </a:ext>
            </a:extLst>
          </p:cNvPr>
          <p:cNvSpPr/>
          <p:nvPr/>
        </p:nvSpPr>
        <p:spPr>
          <a:xfrm>
            <a:off x="1037362" y="1983053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9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502</Words>
  <Application>Microsoft Office PowerPoint</Application>
  <PresentationFormat>宽屏</PresentationFormat>
  <Paragraphs>42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74</cp:revision>
  <dcterms:created xsi:type="dcterms:W3CDTF">2024-03-20T05:48:02Z</dcterms:created>
  <dcterms:modified xsi:type="dcterms:W3CDTF">2024-04-03T10:07:27Z</dcterms:modified>
</cp:coreProperties>
</file>