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10" r:id="rId3"/>
    <p:sldId id="315" r:id="rId4"/>
    <p:sldId id="319" r:id="rId5"/>
    <p:sldId id="320" r:id="rId6"/>
    <p:sldId id="321" r:id="rId7"/>
    <p:sldId id="317" r:id="rId8"/>
    <p:sldId id="316" r:id="rId9"/>
    <p:sldId id="322" r:id="rId10"/>
    <p:sldId id="326" r:id="rId11"/>
    <p:sldId id="325" r:id="rId12"/>
    <p:sldId id="311" r:id="rId13"/>
    <p:sldId id="318" r:id="rId14"/>
    <p:sldId id="306" r:id="rId15"/>
    <p:sldId id="312" r:id="rId16"/>
    <p:sldId id="314" r:id="rId17"/>
    <p:sldId id="324" r:id="rId18"/>
    <p:sldId id="302" r:id="rId19"/>
    <p:sldId id="296" r:id="rId20"/>
    <p:sldId id="29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95" userDrawn="1">
          <p15:clr>
            <a:srgbClr val="A4A3A4"/>
          </p15:clr>
        </p15:guide>
        <p15:guide id="4" orient="horz" pos="3793" userDrawn="1">
          <p15:clr>
            <a:srgbClr val="A4A3A4"/>
          </p15:clr>
        </p15:guide>
        <p15:guide id="5" pos="506" userDrawn="1">
          <p15:clr>
            <a:srgbClr val="A4A3A4"/>
          </p15:clr>
        </p15:guide>
        <p15:guide id="6" pos="71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64" y="720"/>
      </p:cViewPr>
      <p:guideLst>
        <p:guide orient="horz" pos="2160"/>
        <p:guide pos="3840"/>
        <p:guide orient="horz" pos="595"/>
        <p:guide orient="horz" pos="3793"/>
        <p:guide pos="506"/>
        <p:guide pos="7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867A8-BADC-4E67-80D0-0816C4B09675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4D854-D1A3-4FC8-88FA-E217908F9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068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0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46985-0A2E-83C3-968D-93E8BF3B6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AF7D2C-516F-6889-38A5-876445312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79787-95A6-934C-5B7D-E7F8FB1C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53EE3-EC39-B049-DE6B-1F77236A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21FEA0-67D1-A1F1-154F-4A35F45D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5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91FAB-0BC8-CD05-5579-DDD93E29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40474E-6111-F3F1-C76C-F8E096641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EFDE1-BF69-AAC7-C5B9-D4AC61B9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53D9E-C63F-CB00-59FE-42E51F5B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E09FD-19C4-EC8E-BBA0-8A4E5805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0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2DF882-3865-1A4E-67DE-1267012E0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5ECE5D-9FC3-78F9-BE9F-B20FD9137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C7A3F-A908-B0B4-066E-330D4359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6F0B2-7D5F-AD78-9A22-8C9B5E3A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1F84B-1B0B-F22D-D646-4083EA8D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18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AD71E-0E44-DAB0-F532-8936A29C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CF823-AA00-6EC5-442B-ACD827F91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D848F-6F40-ECB8-25F9-3C7539F8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6B012-1B00-0746-3DC9-574E5CBC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F59CA-1A5E-27E6-D72D-B00A1ED7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68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6C528-8C6C-9BC8-C2BD-2B53ECC9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71FD-5C83-6EAE-0FA1-1D04671B7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1CC89-C344-8365-7D59-2C472425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A2F44-432F-3C44-6F81-D4DEBFD0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B21C9-5393-B6E9-7D5A-6F37C9EF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15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880AC-A9A4-4D12-62DA-A1115933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BC80A-071D-8488-ABD4-757DF3B04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1FF7F8-9012-058D-655A-68C2403C6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143625-45D4-11CF-0FCC-4CBA2EFB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B1E468-F805-3A76-B235-2F82DAB7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836736-F7E2-5D9F-65CB-3D1D2D14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931B7-659C-BF5A-30A9-C8AC58A6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8B76F0-72E5-2486-8675-1EDE2A37A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C7C00A-4810-90E2-A6F5-32DC039C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846B55-4D07-AEEF-ECE6-A2F86B347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B5BF74-93D2-C80E-0D67-5BC7CE98C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D6BC69-9926-B5C4-9C72-37A6889D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15A448-1992-E073-871E-BDE3D899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14627B-4806-6116-ABB8-7EC2CCB4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4E28F-CD60-0B66-4A2C-C62048B6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00B060-7EC3-0BAB-C7A3-ABD4B43D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F99DCD-1016-8CFF-7D28-49353777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F6340A-D11F-5A33-EEF9-0C667880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15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96D498-C575-E626-2168-20BA59D0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180A9D-0F68-417B-13DB-D68D581F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8D88A-3C18-1B41-ADA4-B1A1DB78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17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E1BA7-5FFA-7EFC-B50C-600021B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5AE65-3522-6EA1-93DB-47BB55197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121BCC-C4BB-0519-CF2A-1A5FF4211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5318A4-5AFA-FEEA-BABE-C33C84CE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68B97C-F2D6-E039-8A15-4EDB291D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D581D-B1B1-E3FF-8D30-2BD24412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4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31EBF-FBCF-1C06-CC81-637BD982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B99123-653F-AB8F-A8EE-838BF68F7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86914D-B090-2A18-2491-800F9C627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FD7DA9-9105-41FB-3176-1CA35A2F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89204D-C286-A511-5B21-B72BA81E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4649F6-2753-6316-B741-D7CD6E27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54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AE0916-6A39-010C-E83D-5B95A583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0AD851-02E0-9448-B875-7DB455C9C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E9A65-4139-1505-58AA-5FF4494A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27CD1-79BD-4C57-A910-1D9A673D379A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63FCA-3D86-129C-63A4-542ACD1EC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93B47-DCA4-5864-3468-95206143F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5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CF626ED-5823-A2D2-23E6-B70338CA2FAC}"/>
              </a:ext>
            </a:extLst>
          </p:cNvPr>
          <p:cNvSpPr txBox="1"/>
          <p:nvPr/>
        </p:nvSpPr>
        <p:spPr>
          <a:xfrm>
            <a:off x="1304924" y="2468580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PDMS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拾取二维材料的力学仿真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5DCE16-06E5-7332-64D8-7A2FEEF2D893}"/>
              </a:ext>
            </a:extLst>
          </p:cNvPr>
          <p:cNvSpPr txBox="1"/>
          <p:nvPr/>
        </p:nvSpPr>
        <p:spPr>
          <a:xfrm>
            <a:off x="1304924" y="3429000"/>
            <a:ext cx="95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孙逸杰</a:t>
            </a:r>
          </a:p>
        </p:txBody>
      </p:sp>
    </p:spTree>
    <p:extLst>
      <p:ext uri="{BB962C8B-B14F-4D97-AF65-F5344CB8AC3E}">
        <p14:creationId xmlns:p14="http://schemas.microsoft.com/office/powerpoint/2010/main" val="210083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C0DEE5C-FD0F-E370-034D-8E6B40C1E8FC}"/>
              </a:ext>
            </a:extLst>
          </p:cNvPr>
          <p:cNvSpPr txBox="1"/>
          <p:nvPr/>
        </p:nvSpPr>
        <p:spPr>
          <a:xfrm>
            <a:off x="717661" y="288536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仿真方法总结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C3D02FD-CE51-28F7-B131-9CAB66241A8A}"/>
              </a:ext>
            </a:extLst>
          </p:cNvPr>
          <p:cNvGrpSpPr/>
          <p:nvPr/>
        </p:nvGrpSpPr>
        <p:grpSpPr>
          <a:xfrm>
            <a:off x="803275" y="944563"/>
            <a:ext cx="2308520" cy="0"/>
            <a:chOff x="803275" y="944563"/>
            <a:chExt cx="2308520" cy="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BBC590F-95A7-6AA2-AA37-E64E86FA9CF7}"/>
                </a:ext>
              </a:extLst>
            </p:cNvPr>
            <p:cNvCxnSpPr>
              <a:cxnSpLocks/>
            </p:cNvCxnSpPr>
            <p:nvPr/>
          </p:nvCxnSpPr>
          <p:spPr>
            <a:xfrm>
              <a:off x="803275" y="944563"/>
              <a:ext cx="621488" cy="0"/>
            </a:xfrm>
            <a:prstGeom prst="line">
              <a:avLst/>
            </a:prstGeom>
            <a:ln w="25400">
              <a:solidFill>
                <a:srgbClr val="BD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D295C2A-4D87-872B-FDDA-4E2DE3DA35F6}"/>
                </a:ext>
              </a:extLst>
            </p:cNvPr>
            <p:cNvCxnSpPr>
              <a:cxnSpLocks/>
            </p:cNvCxnSpPr>
            <p:nvPr/>
          </p:nvCxnSpPr>
          <p:spPr>
            <a:xfrm>
              <a:off x="1366800" y="944563"/>
              <a:ext cx="1744995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AE143781-88AA-AEA3-8F3F-46F208DAEA2C}"/>
              </a:ext>
            </a:extLst>
          </p:cNvPr>
          <p:cNvSpPr txBox="1"/>
          <p:nvPr/>
        </p:nvSpPr>
        <p:spPr>
          <a:xfrm>
            <a:off x="803275" y="1512875"/>
            <a:ext cx="89406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模型等经典分析模型是理解材料摩擦行为的基础。虽然这些模型忽略了材料的许多实际因素，但它们可以反映摩擦的基本物理情况，如特定的粘滑和连续低耗散滑动行为。</a:t>
            </a:r>
          </a:p>
        </p:txBody>
      </p:sp>
    </p:spTree>
    <p:extLst>
      <p:ext uri="{BB962C8B-B14F-4D97-AF65-F5344CB8AC3E}">
        <p14:creationId xmlns:p14="http://schemas.microsoft.com/office/powerpoint/2010/main" val="3125956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302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B7113D8-4873-F801-1FF9-E98E4C52A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5108"/>
            <a:ext cx="4607386" cy="334976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654A7FC-67DC-A773-7BB9-ED6671028BF5}"/>
              </a:ext>
            </a:extLst>
          </p:cNvPr>
          <p:cNvSpPr txBox="1"/>
          <p:nvPr/>
        </p:nvSpPr>
        <p:spPr>
          <a:xfrm>
            <a:off x="5761104" y="5681346"/>
            <a:ext cx="609728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10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Model calculations of </a:t>
            </a:r>
            <a:r>
              <a:rPr lang="en-US" altLang="zh-CN" sz="1100" i="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superlubricity</a:t>
            </a:r>
            <a:r>
              <a:rPr lang="en-US" altLang="zh-CN" sz="110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of graphite </a:t>
            </a:r>
            <a:r>
              <a:rPr lang="en-US" altLang="zh-CN" sz="1100" i="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Gertjan</a:t>
            </a:r>
            <a:r>
              <a:rPr lang="en-US" altLang="zh-CN" sz="110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S. Verhoeven, Martin </a:t>
            </a:r>
            <a:r>
              <a:rPr lang="en-US" altLang="zh-CN" sz="1100" i="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Dienwiebel</a:t>
            </a:r>
            <a:r>
              <a:rPr lang="en-US" altLang="zh-CN" sz="110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and Joost W. M. </a:t>
            </a:r>
            <a:r>
              <a:rPr lang="en-US" altLang="zh-CN" sz="1100" i="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Frenken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10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Phys. Rev. B 70, 165418 – Published 26 October 2004</a:t>
            </a:r>
          </a:p>
        </p:txBody>
      </p:sp>
    </p:spTree>
    <p:extLst>
      <p:ext uri="{BB962C8B-B14F-4D97-AF65-F5344CB8AC3E}">
        <p14:creationId xmlns:p14="http://schemas.microsoft.com/office/powerpoint/2010/main" val="1248844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C0DEE5C-FD0F-E370-034D-8E6B40C1E8FC}"/>
              </a:ext>
            </a:extLst>
          </p:cNvPr>
          <p:cNvSpPr txBox="1"/>
          <p:nvPr/>
        </p:nvSpPr>
        <p:spPr>
          <a:xfrm>
            <a:off x="717660" y="288536"/>
            <a:ext cx="11068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Density-Functional-Theory Simulations</a:t>
            </a:r>
            <a:r>
              <a:rPr lang="zh-CN" altLang="en-US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DFT</a:t>
            </a:r>
            <a:r>
              <a:rPr lang="zh-CN" altLang="en-US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C3D02FD-CE51-28F7-B131-9CAB66241A8A}"/>
              </a:ext>
            </a:extLst>
          </p:cNvPr>
          <p:cNvGrpSpPr/>
          <p:nvPr/>
        </p:nvGrpSpPr>
        <p:grpSpPr>
          <a:xfrm>
            <a:off x="803275" y="944563"/>
            <a:ext cx="2308520" cy="0"/>
            <a:chOff x="803275" y="944563"/>
            <a:chExt cx="2308520" cy="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BBC590F-95A7-6AA2-AA37-E64E86FA9CF7}"/>
                </a:ext>
              </a:extLst>
            </p:cNvPr>
            <p:cNvCxnSpPr>
              <a:cxnSpLocks/>
            </p:cNvCxnSpPr>
            <p:nvPr/>
          </p:nvCxnSpPr>
          <p:spPr>
            <a:xfrm>
              <a:off x="803275" y="944563"/>
              <a:ext cx="621488" cy="0"/>
            </a:xfrm>
            <a:prstGeom prst="line">
              <a:avLst/>
            </a:prstGeom>
            <a:ln w="25400">
              <a:solidFill>
                <a:srgbClr val="BD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D295C2A-4D87-872B-FDDA-4E2DE3DA35F6}"/>
                </a:ext>
              </a:extLst>
            </p:cNvPr>
            <p:cNvCxnSpPr>
              <a:cxnSpLocks/>
            </p:cNvCxnSpPr>
            <p:nvPr/>
          </p:nvCxnSpPr>
          <p:spPr>
            <a:xfrm>
              <a:off x="1366800" y="944563"/>
              <a:ext cx="1744995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5BECE0AB-B205-31A5-6CB8-5257D255113D}"/>
              </a:ext>
            </a:extLst>
          </p:cNvPr>
          <p:cNvSpPr txBox="1"/>
          <p:nvPr/>
        </p:nvSpPr>
        <p:spPr>
          <a:xfrm>
            <a:off x="803275" y="1690737"/>
            <a:ext cx="6707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用电子密度作为基本变量来描述相互作用电子系统的总能量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电子密度只依赖于三个空间坐标，与系统大小无关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10C334-9F68-51E7-1DFD-DAC3B065F704}"/>
              </a:ext>
            </a:extLst>
          </p:cNvPr>
          <p:cNvSpPr txBox="1"/>
          <p:nvPr/>
        </p:nvSpPr>
        <p:spPr>
          <a:xfrm>
            <a:off x="933696" y="3535557"/>
            <a:ext cx="87981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1)</a:t>
            </a:r>
            <a:r>
              <a:rPr lang="zh-CN" altLang="en-US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摩擦系统的优化结构、能量、力和应力张量</a:t>
            </a:r>
            <a:endParaRPr lang="en-US" altLang="zh-CN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  <a:p>
            <a:r>
              <a:rPr lang="en-US" altLang="zh-CN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2)</a:t>
            </a:r>
            <a:r>
              <a:rPr lang="zh-CN" altLang="en-US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各种分子与底物之间的结合能，如环境剂在材料表面的吸附能，润滑涂层与底物之间的界面结合能</a:t>
            </a:r>
            <a:endParaRPr lang="en-US" altLang="zh-CN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  <a:p>
            <a:r>
              <a:rPr lang="en-US" altLang="zh-CN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3)</a:t>
            </a:r>
            <a:r>
              <a:rPr lang="zh-CN" altLang="en-US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化学</a:t>
            </a:r>
            <a:r>
              <a:rPr lang="en-US" altLang="zh-CN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/</a:t>
            </a:r>
            <a:r>
              <a:rPr lang="zh-CN" altLang="en-US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物理过程需要克服的能量屏障，例如环境因子在基材表面的扩散和解离</a:t>
            </a:r>
            <a:endParaRPr lang="en-US" altLang="zh-CN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  <a:p>
            <a:r>
              <a:rPr lang="en-US" altLang="zh-CN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4)</a:t>
            </a:r>
            <a:r>
              <a:rPr lang="zh-CN" altLang="en-US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界面滑动产生的势能面，并以此为基础得到理想的界面抗剪强度和静摩擦力</a:t>
            </a:r>
            <a:endParaRPr lang="en-US" altLang="zh-CN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  <a:p>
            <a:r>
              <a:rPr lang="en-US" altLang="zh-CN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5)</a:t>
            </a:r>
            <a:r>
              <a:rPr lang="zh-CN" altLang="en-US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深入研究摩擦现象背后的声子和电子相互作用机制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AFEBE2-D08C-76DB-29F8-A2775A81722C}"/>
              </a:ext>
            </a:extLst>
          </p:cNvPr>
          <p:cNvSpPr txBox="1"/>
          <p:nvPr/>
        </p:nvSpPr>
        <p:spPr>
          <a:xfrm>
            <a:off x="1114019" y="2785162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DFT</a:t>
            </a:r>
            <a:r>
              <a:rPr lang="zh-CN" altLang="en-US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模拟可以获得的信息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647998-4C77-85CB-D629-86E867F8DB32}"/>
              </a:ext>
            </a:extLst>
          </p:cNvPr>
          <p:cNvSpPr txBox="1"/>
          <p:nvPr/>
        </p:nvSpPr>
        <p:spPr>
          <a:xfrm>
            <a:off x="1114019" y="1125008"/>
            <a:ext cx="6095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模型特点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569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737EEEB-A1A1-F8E9-C7AA-A73829BEA067}"/>
              </a:ext>
            </a:extLst>
          </p:cNvPr>
          <p:cNvSpPr txBox="1"/>
          <p:nvPr/>
        </p:nvSpPr>
        <p:spPr>
          <a:xfrm>
            <a:off x="149926" y="243513"/>
            <a:ext cx="609501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DFT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具有精度高、无先验参数、在原子和电子水平上的精确描述等特点，是研究材料性质最常用的量子力学方法。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基于电子波函数的解，可以得到材料的电子结构、原子力、静止构型以及其他热力学和动力学性质的信息。原子动力学模拟基于牛顿运动方程的解，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[23]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其中原子间力由经验力场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称为经典原子动力学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或第一性原理计算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称为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FPMD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或从头算原子动力学，即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AIMD)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提供。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FAD358-DE94-1703-6893-516EB509B2EB}"/>
              </a:ext>
            </a:extLst>
          </p:cNvPr>
          <p:cNvSpPr txBox="1"/>
          <p:nvPr/>
        </p:nvSpPr>
        <p:spPr>
          <a:xfrm>
            <a:off x="280555" y="3105834"/>
            <a:ext cx="6095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Coulomb–Amontons laws[31] and the Prandtl–</a:t>
            </a:r>
          </a:p>
          <a:p>
            <a:r>
              <a:rPr lang="zh-CN" altLang="en-US" dirty="0"/>
              <a:t>Tomlinson (PT) model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434FAC-5A09-A874-AF15-153CA3DFBAA4}"/>
              </a:ext>
            </a:extLst>
          </p:cNvPr>
          <p:cNvSpPr txBox="1"/>
          <p:nvPr/>
        </p:nvSpPr>
        <p:spPr>
          <a:xfrm>
            <a:off x="5891645" y="4055861"/>
            <a:ext cx="6095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模拟不仅可以模拟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AFM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实验，而且可以直接研究材料内部的剪切过程。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7832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6D9ADFD-AB4C-6DD4-E518-1894462A8221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621488" cy="0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12B346C-A7B6-20DB-21D1-6ED386A88303}"/>
              </a:ext>
            </a:extLst>
          </p:cNvPr>
          <p:cNvSpPr txBox="1"/>
          <p:nvPr/>
        </p:nvSpPr>
        <p:spPr>
          <a:xfrm>
            <a:off x="824539" y="288536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工作进展与计划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D7D83F6-C82D-D12F-DFCB-725B29222E3D}"/>
              </a:ext>
            </a:extLst>
          </p:cNvPr>
          <p:cNvCxnSpPr>
            <a:cxnSpLocks/>
          </p:cNvCxnSpPr>
          <p:nvPr/>
        </p:nvCxnSpPr>
        <p:spPr>
          <a:xfrm>
            <a:off x="1366800" y="944563"/>
            <a:ext cx="174499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52A1238-8E14-B1A6-E5F6-D748C0C0BA90}"/>
              </a:ext>
            </a:extLst>
          </p:cNvPr>
          <p:cNvCxnSpPr>
            <a:cxnSpLocks/>
          </p:cNvCxnSpPr>
          <p:nvPr/>
        </p:nvCxnSpPr>
        <p:spPr>
          <a:xfrm>
            <a:off x="6013010" y="1041007"/>
            <a:ext cx="0" cy="4653996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30869B8-D979-542B-288A-5D2C754E809F}"/>
              </a:ext>
            </a:extLst>
          </p:cNvPr>
          <p:cNvSpPr txBox="1"/>
          <p:nvPr/>
        </p:nvSpPr>
        <p:spPr>
          <a:xfrm>
            <a:off x="817451" y="1091790"/>
            <a:ext cx="5192233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本周进度：</a:t>
            </a:r>
            <a:endParaRPr lang="en-US" altLang="zh-CN" sz="1600" dirty="0"/>
          </a:p>
          <a:p>
            <a:r>
              <a:rPr lang="en-US" altLang="zh-CN" sz="1600" b="1" dirty="0"/>
              <a:t>1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《</a:t>
            </a:r>
            <a:r>
              <a:rPr lang="en-US" altLang="zh-CN" sz="1600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Computational contact </a:t>
            </a:r>
            <a:r>
              <a:rPr lang="en-US" altLang="zh-CN" sz="1600" b="0" i="0" dirty="0" err="1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mechanics</a:t>
            </a:r>
            <a:r>
              <a:rPr lang="en-US" altLang="zh-CN" sz="1600" b="1" dirty="0" err="1"/>
              <a:t>》</a:t>
            </a:r>
            <a:r>
              <a:rPr lang="en-US" altLang="zh-CN" sz="1600" b="0" i="0" dirty="0" err="1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Vladislav</a:t>
            </a:r>
            <a:r>
              <a:rPr lang="en-US" altLang="zh-CN" sz="1600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 A. </a:t>
            </a:r>
            <a:r>
              <a:rPr lang="en-US" altLang="zh-CN" sz="1600" b="0" i="0" dirty="0" err="1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Yastrebov</a:t>
            </a:r>
            <a:endParaRPr lang="en-US" altLang="zh-CN" sz="1600" b="0" i="0" dirty="0">
              <a:solidFill>
                <a:srgbClr val="191B1F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1</a:t>
            </a:r>
            <a:r>
              <a:rPr lang="zh-CN" altLang="en-US" sz="1400" dirty="0"/>
              <a:t>）</a:t>
            </a:r>
            <a:r>
              <a:rPr lang="en-US" altLang="zh-CN" sz="1400" dirty="0"/>
              <a:t>Contact of a deformable solid with a rigid plane</a:t>
            </a:r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2</a:t>
            </a:r>
            <a:r>
              <a:rPr lang="zh-CN" altLang="en-US" sz="1400" dirty="0"/>
              <a:t>）</a:t>
            </a:r>
            <a:r>
              <a:rPr lang="en-US" altLang="zh-CN" sz="1400" dirty="0"/>
              <a:t>Penalty method</a:t>
            </a:r>
            <a:br>
              <a:rPr lang="en-US" altLang="zh-CN" sz="1400" dirty="0"/>
            </a:br>
            <a:endParaRPr lang="en-US" altLang="zh-CN" sz="1400" dirty="0"/>
          </a:p>
          <a:p>
            <a:r>
              <a:rPr lang="en-US" altLang="zh-CN" sz="1400" dirty="0"/>
              <a:t>2</a:t>
            </a:r>
            <a:r>
              <a:rPr lang="zh-CN" altLang="en-US" sz="1400" dirty="0"/>
              <a:t>、文献阅读</a:t>
            </a:r>
            <a:endParaRPr lang="en-US" altLang="zh-CN" sz="1400" dirty="0"/>
          </a:p>
          <a:p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Chemical and physical origins of friction on surfaces with atomic steps</a:t>
            </a:r>
          </a:p>
          <a:p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Friction by shear deformations in multilayer graphene</a:t>
            </a:r>
          </a:p>
          <a:p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Sliding Mechanisms in Multilayered Hexagonal Boron Nitride and Graphene: The Effects of Directionality, Thickness, and Sliding Constraints  </a:t>
            </a:r>
          </a:p>
          <a:p>
            <a: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…</a:t>
            </a:r>
            <a:b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</a:br>
            <a:endParaRPr lang="en-US" altLang="zh-CN" sz="1050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  <a:p>
            <a:r>
              <a:rPr lang="en-US" altLang="zh-CN" sz="1400" dirty="0"/>
              <a:t>3</a:t>
            </a:r>
            <a:r>
              <a:rPr lang="zh-CN" altLang="en-US" sz="1400" dirty="0"/>
              <a:t>、仿真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92A0A3-093C-6AE5-DFA3-1D12A27C654E}"/>
              </a:ext>
            </a:extLst>
          </p:cNvPr>
          <p:cNvSpPr txBox="1"/>
          <p:nvPr/>
        </p:nvSpPr>
        <p:spPr>
          <a:xfrm>
            <a:off x="10910261" y="49530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2/4</a:t>
            </a:r>
            <a:endParaRPr lang="zh-CN" altLang="en-US" sz="1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A9AF4D-41DA-32D4-9EB0-408562AB2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101" y="1072042"/>
            <a:ext cx="2451226" cy="47627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BCB8E07-B501-8BDB-10CB-914A2F240477}"/>
              </a:ext>
            </a:extLst>
          </p:cNvPr>
          <p:cNvSpPr txBox="1"/>
          <p:nvPr/>
        </p:nvSpPr>
        <p:spPr>
          <a:xfrm>
            <a:off x="6096000" y="1190585"/>
            <a:ext cx="1274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粘滞约束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CE65FE7-CD10-AD1F-EC60-527E0E6B1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045" y="2341182"/>
            <a:ext cx="4926798" cy="37280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ED44BD0-2927-2CBD-C448-9239C3018574}"/>
              </a:ext>
            </a:extLst>
          </p:cNvPr>
          <p:cNvSpPr txBox="1"/>
          <p:nvPr/>
        </p:nvSpPr>
        <p:spPr>
          <a:xfrm>
            <a:off x="6280045" y="1767917"/>
            <a:ext cx="47220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在物体小表面上积分的应力矢量</a:t>
            </a:r>
            <a:r>
              <a:rPr lang="en-US" altLang="zh-CN" sz="1200" dirty="0" err="1"/>
              <a:t>σdA</a:t>
            </a:r>
            <a:r>
              <a:rPr lang="zh-CN" altLang="en-US" sz="1200" dirty="0"/>
              <a:t>与刚体平面上的力矢量</a:t>
            </a:r>
            <a:r>
              <a:rPr lang="en-US" altLang="zh-CN" sz="1200" dirty="0"/>
              <a:t> </a:t>
            </a:r>
            <a:r>
              <a:rPr lang="en-US" altLang="zh-CN" sz="1200" dirty="0" err="1"/>
              <a:t>dFr</a:t>
            </a:r>
            <a:r>
              <a:rPr lang="zh-CN" altLang="en-US" sz="1200" dirty="0"/>
              <a:t>的模量相等，方向相反。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9F499F-CF7E-5228-C165-A9C0289E6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904" y="3307617"/>
            <a:ext cx="2521080" cy="43182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BCB3C50-7EEC-2DFC-E6B3-AD8ACBFCBAED}"/>
              </a:ext>
            </a:extLst>
          </p:cNvPr>
          <p:cNvSpPr txBox="1"/>
          <p:nvPr/>
        </p:nvSpPr>
        <p:spPr>
          <a:xfrm>
            <a:off x="6096000" y="3339041"/>
            <a:ext cx="1274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滑动约束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6B620B1-75D2-A7D6-8169-C7C01F647AFB}"/>
              </a:ext>
            </a:extLst>
          </p:cNvPr>
          <p:cNvSpPr txBox="1"/>
          <p:nvPr/>
        </p:nvSpPr>
        <p:spPr>
          <a:xfrm>
            <a:off x="6280045" y="383219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在库仑摩擦情况下，滑移和切向应力的方向是相同的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B9F7327-0066-212C-BD9F-F37120AEE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4101" y="4103264"/>
            <a:ext cx="2228965" cy="78109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4CC634D2-034B-EDDB-D299-FA2D58A3A36C}"/>
              </a:ext>
            </a:extLst>
          </p:cNvPr>
          <p:cNvSpPr txBox="1"/>
          <p:nvPr/>
        </p:nvSpPr>
        <p:spPr>
          <a:xfrm>
            <a:off x="6280045" y="4838035"/>
            <a:ext cx="48342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这意味着，</a:t>
            </a:r>
            <a:r>
              <a:rPr lang="en-US" altLang="zh-CN" sz="1200" dirty="0"/>
              <a:t>PDMS</a:t>
            </a:r>
            <a:r>
              <a:rPr lang="zh-CN" altLang="en-US" sz="1200" dirty="0"/>
              <a:t>表面形变方向和二维材料受到的横向力方向相同。</a:t>
            </a:r>
          </a:p>
        </p:txBody>
      </p:sp>
    </p:spTree>
    <p:extLst>
      <p:ext uri="{BB962C8B-B14F-4D97-AF65-F5344CB8AC3E}">
        <p14:creationId xmlns:p14="http://schemas.microsoft.com/office/powerpoint/2010/main" val="200260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6D9ADFD-AB4C-6DD4-E518-1894462A8221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621488" cy="0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12B346C-A7B6-20DB-21D1-6ED386A88303}"/>
              </a:ext>
            </a:extLst>
          </p:cNvPr>
          <p:cNvSpPr txBox="1"/>
          <p:nvPr/>
        </p:nvSpPr>
        <p:spPr>
          <a:xfrm>
            <a:off x="824539" y="288536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工作进展与计划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D7D83F6-C82D-D12F-DFCB-725B29222E3D}"/>
              </a:ext>
            </a:extLst>
          </p:cNvPr>
          <p:cNvCxnSpPr>
            <a:cxnSpLocks/>
          </p:cNvCxnSpPr>
          <p:nvPr/>
        </p:nvCxnSpPr>
        <p:spPr>
          <a:xfrm>
            <a:off x="1366800" y="944563"/>
            <a:ext cx="174499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52A1238-8E14-B1A6-E5F6-D748C0C0BA90}"/>
              </a:ext>
            </a:extLst>
          </p:cNvPr>
          <p:cNvCxnSpPr>
            <a:cxnSpLocks/>
          </p:cNvCxnSpPr>
          <p:nvPr/>
        </p:nvCxnSpPr>
        <p:spPr>
          <a:xfrm>
            <a:off x="6013010" y="1041007"/>
            <a:ext cx="0" cy="4653996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30869B8-D979-542B-288A-5D2C754E809F}"/>
              </a:ext>
            </a:extLst>
          </p:cNvPr>
          <p:cNvSpPr txBox="1"/>
          <p:nvPr/>
        </p:nvSpPr>
        <p:spPr>
          <a:xfrm>
            <a:off x="817451" y="1091790"/>
            <a:ext cx="5192233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本周进度：</a:t>
            </a:r>
            <a:endParaRPr lang="en-US" altLang="zh-CN" sz="1600" dirty="0"/>
          </a:p>
          <a:p>
            <a:r>
              <a:rPr lang="en-US" altLang="zh-CN" sz="1600" b="1" dirty="0"/>
              <a:t>1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《</a:t>
            </a:r>
            <a:r>
              <a:rPr lang="en-US" altLang="zh-CN" sz="1600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Computational contact </a:t>
            </a:r>
            <a:r>
              <a:rPr lang="en-US" altLang="zh-CN" sz="1600" b="0" i="0" dirty="0" err="1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mechanics</a:t>
            </a:r>
            <a:r>
              <a:rPr lang="en-US" altLang="zh-CN" sz="1600" b="1" dirty="0" err="1"/>
              <a:t>》</a:t>
            </a:r>
            <a:r>
              <a:rPr lang="en-US" altLang="zh-CN" sz="1600" b="0" i="0" dirty="0" err="1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Vladislav</a:t>
            </a:r>
            <a:r>
              <a:rPr lang="en-US" altLang="zh-CN" sz="1600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 A. </a:t>
            </a:r>
            <a:r>
              <a:rPr lang="en-US" altLang="zh-CN" sz="1600" b="0" i="0" dirty="0" err="1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Yastrebov</a:t>
            </a:r>
            <a:endParaRPr lang="en-US" altLang="zh-CN" sz="1600" b="0" i="0" dirty="0">
              <a:solidFill>
                <a:srgbClr val="191B1F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1</a:t>
            </a:r>
            <a:r>
              <a:rPr lang="zh-CN" altLang="en-US" sz="1400" dirty="0"/>
              <a:t>）</a:t>
            </a:r>
            <a:r>
              <a:rPr lang="en-US" altLang="zh-CN" sz="1400" dirty="0"/>
              <a:t>Contact of a deformable solid with a rigid plane</a:t>
            </a:r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2</a:t>
            </a:r>
            <a:r>
              <a:rPr lang="zh-CN" altLang="en-US" sz="1400" dirty="0"/>
              <a:t>）</a:t>
            </a:r>
            <a:r>
              <a:rPr lang="en-US" altLang="zh-CN" sz="1400" dirty="0"/>
              <a:t>Penalty method</a:t>
            </a:r>
            <a:br>
              <a:rPr lang="en-US" altLang="zh-CN" sz="1400" dirty="0"/>
            </a:br>
            <a:endParaRPr lang="en-US" altLang="zh-CN" sz="1400" dirty="0"/>
          </a:p>
          <a:p>
            <a:r>
              <a:rPr lang="en-US" altLang="zh-CN" sz="1400" dirty="0"/>
              <a:t>2</a:t>
            </a:r>
            <a:r>
              <a:rPr lang="zh-CN" altLang="en-US" sz="1400" dirty="0"/>
              <a:t>、文献阅读</a:t>
            </a:r>
            <a:endParaRPr lang="en-US" altLang="zh-CN" sz="1400" dirty="0"/>
          </a:p>
          <a:p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Chemical and physical origins of friction on surfaces with atomic steps</a:t>
            </a:r>
          </a:p>
          <a:p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Friction by shear deformations in multilayer graphene</a:t>
            </a:r>
          </a:p>
          <a:p>
            <a:r>
              <a:rPr lang="en-US" altLang="zh-CN" sz="105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· Sliding Mechanisms in Multilayered Hexagonal Boron Nitride and Graphene: The Effects of Directionality, Thickness, and Sliding Constraints  </a:t>
            </a:r>
          </a:p>
          <a:p>
            <a: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…</a:t>
            </a:r>
            <a:br>
              <a:rPr lang="en-US" altLang="zh-CN" sz="105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</a:br>
            <a:endParaRPr lang="en-US" altLang="zh-CN" sz="1050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  <a:p>
            <a:r>
              <a:rPr lang="en-US" altLang="zh-CN" sz="1400" dirty="0"/>
              <a:t>3</a:t>
            </a:r>
            <a:r>
              <a:rPr lang="zh-CN" altLang="en-US" sz="1400" dirty="0"/>
              <a:t>、仿真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92A0A3-093C-6AE5-DFA3-1D12A27C654E}"/>
              </a:ext>
            </a:extLst>
          </p:cNvPr>
          <p:cNvSpPr txBox="1"/>
          <p:nvPr/>
        </p:nvSpPr>
        <p:spPr>
          <a:xfrm>
            <a:off x="10910261" y="49530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3/4</a:t>
            </a:r>
            <a:endParaRPr lang="zh-CN" altLang="en-US" sz="1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A1C5BAB-FFCB-1DB4-F42C-51A1FB42246E}"/>
              </a:ext>
            </a:extLst>
          </p:cNvPr>
          <p:cNvSpPr txBox="1"/>
          <p:nvPr/>
        </p:nvSpPr>
        <p:spPr>
          <a:xfrm>
            <a:off x="6280045" y="1434718"/>
            <a:ext cx="48342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运动的存在只是名义上的，我们考虑的是不存在动力学的准静态问题，因此这里的运动应理解如下</a:t>
            </a:r>
            <a:r>
              <a:rPr lang="en-US" altLang="zh-CN" sz="1200" dirty="0"/>
              <a:t>:</a:t>
            </a:r>
            <a:r>
              <a:rPr lang="zh-CN" altLang="en-US" sz="1200" dirty="0"/>
              <a:t>为了在修正的边界条件下达到平衡，某些点必须改变它们相对于刚性表面的相对位置。</a:t>
            </a:r>
            <a:r>
              <a:rPr lang="en-US" altLang="zh-CN" sz="120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 </a:t>
            </a:r>
            <a:endParaRPr lang="zh-CN" altLang="en-US" sz="120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16D95DCF-D691-486E-2551-FD8F91AFF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431" y="3997140"/>
            <a:ext cx="2612103" cy="198773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D7EF401-B37A-29B1-B6B9-C59578C48E40}"/>
              </a:ext>
            </a:extLst>
          </p:cNvPr>
          <p:cNvSpPr txBox="1"/>
          <p:nvPr/>
        </p:nvSpPr>
        <p:spPr>
          <a:xfrm>
            <a:off x="6096000" y="1126941"/>
            <a:ext cx="53216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对仿真结果摩擦系数始终为常数的解释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C62996F-FDE5-6130-330D-E144FD518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760" y="2494072"/>
            <a:ext cx="3251367" cy="800141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0092EC27-80D4-1637-90B6-8CE2879D0A58}"/>
              </a:ext>
            </a:extLst>
          </p:cNvPr>
          <p:cNvSpPr txBox="1"/>
          <p:nvPr/>
        </p:nvSpPr>
        <p:spPr>
          <a:xfrm>
            <a:off x="6280045" y="2247812"/>
            <a:ext cx="50945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在罚函数方法下，切向应力可以认为是切向滑动的函数</a:t>
            </a:r>
            <a:r>
              <a:rPr lang="en-US" altLang="zh-CN" sz="1200" dirty="0"/>
              <a:t>:</a:t>
            </a:r>
            <a:endParaRPr lang="zh-CN" altLang="en-US" sz="1200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2790F107-BD98-1DDA-6342-CC453B5E0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143" y="3270584"/>
            <a:ext cx="2743341" cy="53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86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9ADBD88-F247-CAE8-44C0-79CF8D43F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582" y="1212701"/>
            <a:ext cx="2562440" cy="408369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C0DEE5C-FD0F-E370-034D-8E6B40C1E8FC}"/>
              </a:ext>
            </a:extLst>
          </p:cNvPr>
          <p:cNvSpPr txBox="1"/>
          <p:nvPr/>
        </p:nvSpPr>
        <p:spPr>
          <a:xfrm>
            <a:off x="717661" y="288536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DFT</a:t>
            </a:r>
            <a:r>
              <a:rPr lang="zh-CN" altLang="en-US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模拟绘制摩擦系统的滑动势能面</a:t>
            </a:r>
            <a:r>
              <a:rPr lang="en-US" altLang="zh-CN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(PES)</a:t>
            </a:r>
            <a:endParaRPr lang="zh-CN" altLang="en-US" sz="3200" b="1" dirty="0">
              <a:solidFill>
                <a:srgbClr val="BD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C3D02FD-CE51-28F7-B131-9CAB66241A8A}"/>
              </a:ext>
            </a:extLst>
          </p:cNvPr>
          <p:cNvGrpSpPr/>
          <p:nvPr/>
        </p:nvGrpSpPr>
        <p:grpSpPr>
          <a:xfrm>
            <a:off x="803275" y="944563"/>
            <a:ext cx="2308520" cy="0"/>
            <a:chOff x="803275" y="944563"/>
            <a:chExt cx="2308520" cy="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BBC590F-95A7-6AA2-AA37-E64E86FA9CF7}"/>
                </a:ext>
              </a:extLst>
            </p:cNvPr>
            <p:cNvCxnSpPr>
              <a:cxnSpLocks/>
            </p:cNvCxnSpPr>
            <p:nvPr/>
          </p:nvCxnSpPr>
          <p:spPr>
            <a:xfrm>
              <a:off x="803275" y="944563"/>
              <a:ext cx="621488" cy="0"/>
            </a:xfrm>
            <a:prstGeom prst="line">
              <a:avLst/>
            </a:prstGeom>
            <a:ln w="25400">
              <a:solidFill>
                <a:srgbClr val="BD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D295C2A-4D87-872B-FDDA-4E2DE3DA35F6}"/>
                </a:ext>
              </a:extLst>
            </p:cNvPr>
            <p:cNvCxnSpPr>
              <a:cxnSpLocks/>
            </p:cNvCxnSpPr>
            <p:nvPr/>
          </p:nvCxnSpPr>
          <p:spPr>
            <a:xfrm>
              <a:off x="1366800" y="944563"/>
              <a:ext cx="1744995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75D73153-B9AB-E886-E9C6-401FD01BA1C1}"/>
              </a:ext>
            </a:extLst>
          </p:cNvPr>
          <p:cNvSpPr txBox="1"/>
          <p:nvPr/>
        </p:nvSpPr>
        <p:spPr>
          <a:xfrm>
            <a:off x="803274" y="1360438"/>
            <a:ext cx="68919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Zhong</a:t>
            </a:r>
            <a:r>
              <a:rPr lang="zh-CN" altLang="en-US" dirty="0"/>
              <a:t>和</a:t>
            </a:r>
            <a:r>
              <a:rPr lang="en-US" altLang="zh-CN" dirty="0" err="1"/>
              <a:t>Tománek</a:t>
            </a:r>
            <a:r>
              <a:rPr lang="zh-CN" altLang="en-US" dirty="0"/>
              <a:t>于</a:t>
            </a:r>
            <a:r>
              <a:rPr lang="en-US" altLang="zh-CN" dirty="0"/>
              <a:t>1990</a:t>
            </a:r>
            <a:r>
              <a:rPr lang="zh-CN" altLang="en-US" dirty="0"/>
              <a:t>年提出。他们模拟了单层</a:t>
            </a:r>
            <a:r>
              <a:rPr lang="en-US" altLang="zh-CN" dirty="0"/>
              <a:t>Pd</a:t>
            </a:r>
            <a:r>
              <a:rPr lang="zh-CN" altLang="en-US" dirty="0"/>
              <a:t>原子在石墨板上的滑动，并通过沿</a:t>
            </a:r>
            <a:r>
              <a:rPr lang="en-US" altLang="zh-CN" dirty="0"/>
              <a:t>x</a:t>
            </a:r>
            <a:r>
              <a:rPr lang="zh-CN" altLang="en-US" dirty="0"/>
              <a:t>方向以离散间隔平移上层</a:t>
            </a:r>
            <a:r>
              <a:rPr lang="en-US" altLang="zh-CN" dirty="0"/>
              <a:t>Pd</a:t>
            </a:r>
            <a:r>
              <a:rPr lang="zh-CN" altLang="en-US" dirty="0"/>
              <a:t>原子相对于下层石墨表面来构建</a:t>
            </a:r>
            <a:r>
              <a:rPr lang="en-US" altLang="zh-CN" dirty="0"/>
              <a:t>PES</a:t>
            </a:r>
            <a:br>
              <a:rPr lang="en-US" altLang="zh-CN" dirty="0"/>
            </a:b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沿</a:t>
            </a:r>
            <a:r>
              <a:rPr lang="en-US" altLang="zh-CN" dirty="0"/>
              <a:t>x</a:t>
            </a:r>
            <a:r>
              <a:rPr lang="zh-CN" altLang="en-US" dirty="0"/>
              <a:t>方向的位置相关力</a:t>
            </a:r>
            <a:r>
              <a:rPr lang="en-US" altLang="zh-CN" dirty="0" err="1"/>
              <a:t>fx</a:t>
            </a:r>
            <a:r>
              <a:rPr lang="zh-CN" altLang="en-US" dirty="0"/>
              <a:t>可以由</a:t>
            </a:r>
            <a:r>
              <a:rPr lang="en-US" altLang="zh-CN" dirty="0"/>
              <a:t>:</a:t>
            </a:r>
            <a:r>
              <a:rPr lang="en-US" altLang="zh-CN" dirty="0" err="1"/>
              <a:t>fx</a:t>
            </a:r>
            <a:r>
              <a:rPr lang="en-US" altLang="zh-CN" dirty="0"/>
              <a:t>(x, text) =∂V(x, text)/∂x</a:t>
            </a:r>
            <a:r>
              <a:rPr lang="zh-CN" altLang="en-US" dirty="0"/>
              <a:t>给出</a:t>
            </a:r>
          </a:p>
          <a:p>
            <a:r>
              <a:rPr lang="zh-CN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74784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F99428E-C780-0AAC-7617-15FC97E372E8}"/>
              </a:ext>
            </a:extLst>
          </p:cNvPr>
          <p:cNvGrpSpPr/>
          <p:nvPr/>
        </p:nvGrpSpPr>
        <p:grpSpPr>
          <a:xfrm>
            <a:off x="803275" y="288536"/>
            <a:ext cx="9603416" cy="656027"/>
            <a:chOff x="803275" y="288536"/>
            <a:chExt cx="9603416" cy="656027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12B346C-A7B6-20DB-21D1-6ED386A88303}"/>
                </a:ext>
              </a:extLst>
            </p:cNvPr>
            <p:cNvSpPr txBox="1"/>
            <p:nvPr/>
          </p:nvSpPr>
          <p:spPr>
            <a:xfrm>
              <a:off x="824539" y="288536"/>
              <a:ext cx="9582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工作进展与计划</a:t>
              </a: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57E3ECC-6AD1-2BAB-AED9-7D89C0B81AEA}"/>
                </a:ext>
              </a:extLst>
            </p:cNvPr>
            <p:cNvGrpSpPr/>
            <p:nvPr/>
          </p:nvGrpSpPr>
          <p:grpSpPr>
            <a:xfrm>
              <a:off x="803275" y="944563"/>
              <a:ext cx="2308520" cy="0"/>
              <a:chOff x="803275" y="944563"/>
              <a:chExt cx="2308520" cy="0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A6D9ADFD-AB4C-6DD4-E518-1894462A82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8D7D83F6-C82D-D12F-DFCB-725B29222E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52A1238-8E14-B1A6-E5F6-D748C0C0BA90}"/>
              </a:ext>
            </a:extLst>
          </p:cNvPr>
          <p:cNvCxnSpPr>
            <a:cxnSpLocks/>
          </p:cNvCxnSpPr>
          <p:nvPr/>
        </p:nvCxnSpPr>
        <p:spPr>
          <a:xfrm>
            <a:off x="6133193" y="1330879"/>
            <a:ext cx="0" cy="4653996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16001BF-6EFF-DC74-FC1E-D5F96669D814}"/>
              </a:ext>
            </a:extLst>
          </p:cNvPr>
          <p:cNvSpPr txBox="1"/>
          <p:nvPr/>
        </p:nvSpPr>
        <p:spPr>
          <a:xfrm>
            <a:off x="817451" y="1288640"/>
            <a:ext cx="5192233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下周计划：</a:t>
            </a:r>
            <a:endParaRPr lang="en-US" altLang="zh-CN" sz="2000" b="1" dirty="0"/>
          </a:p>
          <a:p>
            <a:endParaRPr lang="en-US" altLang="zh-CN" sz="2000" dirty="0"/>
          </a:p>
          <a:p>
            <a:r>
              <a:rPr lang="en-US" altLang="zh-CN" dirty="0"/>
              <a:t>1</a:t>
            </a:r>
            <a:r>
              <a:rPr lang="zh-CN" altLang="en-US" dirty="0"/>
              <a:t>、看书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sz="1600" dirty="0"/>
              <a:t>接触面横向力的求解方式。</a:t>
            </a:r>
            <a:endParaRPr lang="en-US" altLang="zh-CN" sz="1600" dirty="0"/>
          </a:p>
          <a:p>
            <a:r>
              <a:rPr lang="en-US" altLang="zh-CN" sz="1600" dirty="0"/>
              <a:t>     </a:t>
            </a:r>
            <a:r>
              <a:rPr lang="zh-CN" altLang="en-US" sz="1600" dirty="0"/>
              <a:t>其他接触模型。</a:t>
            </a:r>
            <a:endParaRPr lang="en-US" altLang="zh-CN" sz="1600" dirty="0"/>
          </a:p>
          <a:p>
            <a:r>
              <a:rPr lang="en-US" altLang="zh-CN" dirty="0"/>
              <a:t>    </a:t>
            </a: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、文献阅读</a:t>
            </a:r>
            <a:endParaRPr lang="en-US" altLang="zh-CN" dirty="0"/>
          </a:p>
          <a:p>
            <a:r>
              <a:rPr lang="en-US" altLang="zh-CN" sz="160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   </a:t>
            </a:r>
            <a:r>
              <a:rPr lang="zh-CN" altLang="en-US" sz="160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确定二维材料滑动的判断条件。</a:t>
            </a:r>
            <a:br>
              <a:rPr lang="en-US" altLang="zh-CN" sz="110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</a:br>
            <a:endParaRPr lang="en-US" altLang="zh-CN" sz="1100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  <a:p>
            <a:endParaRPr lang="en-US" altLang="zh-CN" sz="1100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  <a:p>
            <a:r>
              <a:rPr lang="en-US" altLang="zh-CN" dirty="0"/>
              <a:t>3</a:t>
            </a:r>
            <a:r>
              <a:rPr lang="zh-CN" altLang="en-US" dirty="0"/>
              <a:t>、仿真</a:t>
            </a:r>
            <a:endParaRPr lang="en-US" altLang="zh-CN" dirty="0"/>
          </a:p>
          <a:p>
            <a:r>
              <a:rPr lang="zh-CN" altLang="en-US" sz="1600" dirty="0"/>
              <a:t>  其他接触模型。</a:t>
            </a:r>
            <a:endParaRPr lang="en-US" altLang="zh-CN" sz="1600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6EE2B2-8AD7-8F8C-A818-57BD203DD8B1}"/>
              </a:ext>
            </a:extLst>
          </p:cNvPr>
          <p:cNvSpPr txBox="1"/>
          <p:nvPr/>
        </p:nvSpPr>
        <p:spPr>
          <a:xfrm>
            <a:off x="10910261" y="49530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4/4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79977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5640E02-98E2-6747-16BE-F5988A8437F3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105854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6697F-CCB8-D3C8-C8B4-11B6985E494B}"/>
              </a:ext>
            </a:extLst>
          </p:cNvPr>
          <p:cNvSpPr txBox="1"/>
          <p:nvPr/>
        </p:nvSpPr>
        <p:spPr>
          <a:xfrm>
            <a:off x="803274" y="322971"/>
            <a:ext cx="69258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不同位置的点的摩擦力对比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98647CC-8862-8352-B53E-1F00BD7B0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21" y="3309774"/>
            <a:ext cx="5595812" cy="276543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0D7E0D3-AD67-C56F-0DC5-BDB7E8AA1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039" y="1054249"/>
            <a:ext cx="3554976" cy="225552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5E13A5C-2F0F-1D08-7E2B-00810726D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221" y="3211285"/>
            <a:ext cx="4845337" cy="332374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AB7EC0D-B664-83E6-931D-32E962BBFE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703" y="1054248"/>
            <a:ext cx="3248383" cy="221789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4F19343-B332-2B14-831F-8318BCB2C0DF}"/>
              </a:ext>
            </a:extLst>
          </p:cNvPr>
          <p:cNvSpPr txBox="1"/>
          <p:nvPr/>
        </p:nvSpPr>
        <p:spPr>
          <a:xfrm>
            <a:off x="8132163" y="596527"/>
            <a:ext cx="3256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二、模型分析</a:t>
            </a:r>
          </a:p>
          <a:p>
            <a:pPr algn="r"/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711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6D9ADFD-AB4C-6DD4-E518-1894462A8221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621488" cy="0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12B346C-A7B6-20DB-21D1-6ED386A88303}"/>
              </a:ext>
            </a:extLst>
          </p:cNvPr>
          <p:cNvSpPr txBox="1"/>
          <p:nvPr/>
        </p:nvSpPr>
        <p:spPr>
          <a:xfrm>
            <a:off x="824539" y="288536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工作进展与计划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D7D83F6-C82D-D12F-DFCB-725B29222E3D}"/>
              </a:ext>
            </a:extLst>
          </p:cNvPr>
          <p:cNvCxnSpPr>
            <a:cxnSpLocks/>
          </p:cNvCxnSpPr>
          <p:nvPr/>
        </p:nvCxnSpPr>
        <p:spPr>
          <a:xfrm>
            <a:off x="1366800" y="944563"/>
            <a:ext cx="174499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30869B8-D979-542B-288A-5D2C754E809F}"/>
              </a:ext>
            </a:extLst>
          </p:cNvPr>
          <p:cNvSpPr txBox="1"/>
          <p:nvPr/>
        </p:nvSpPr>
        <p:spPr>
          <a:xfrm>
            <a:off x="824539" y="1177514"/>
            <a:ext cx="505471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、总结</a:t>
            </a:r>
            <a:r>
              <a:rPr lang="en-US" altLang="zh-CN" sz="2000" b="1" dirty="0"/>
              <a:t>PDMS</a:t>
            </a:r>
            <a:r>
              <a:rPr lang="zh-CN" altLang="en-US" sz="2000" b="1" dirty="0"/>
              <a:t>仿真结论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、学习二维材料摩擦的仿真方案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、文献阅读</a:t>
            </a:r>
            <a:endParaRPr lang="en-US" altLang="zh-CN" sz="2000" b="1" dirty="0"/>
          </a:p>
          <a:p>
            <a:r>
              <a:rPr lang="en-US" altLang="zh-CN" sz="1400" b="0" i="0" dirty="0">
                <a:solidFill>
                  <a:srgbClr val="1D1D1F"/>
                </a:solidFill>
                <a:effectLst/>
                <a:highlight>
                  <a:srgbClr val="FFFFFF"/>
                </a:highlight>
                <a:latin typeface="SourceSansPro"/>
              </a:rPr>
              <a:t>Accurate Simulation for 2D Lubricating Materials in Realistic Environments: From Classical to Quantum Mechanical Methods</a:t>
            </a:r>
          </a:p>
          <a:p>
            <a:endParaRPr lang="en-US" altLang="zh-CN" sz="1400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  <a:p>
            <a:r>
              <a:rPr lang="zh-CN" altLang="en-US" sz="140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G. A. Tomlinson, London Edinburgh Philos. Mag. J. Sci. 1929, 7,905.</a:t>
            </a:r>
          </a:p>
          <a:p>
            <a:endParaRPr lang="en-US" altLang="zh-CN" sz="1400" dirty="0">
              <a:solidFill>
                <a:srgbClr val="1D1D1F"/>
              </a:solidFill>
              <a:highlight>
                <a:srgbClr val="FFFFFF"/>
              </a:highlight>
              <a:latin typeface="SourceSansPro"/>
            </a:endParaRPr>
          </a:p>
          <a:p>
            <a:r>
              <a:rPr lang="zh-CN" altLang="en-US" sz="140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L. Gao, X. Chen, Y. Ma, Y. Yan, T. Ma, Y. Su, L. Qiao, Nanoscale 2018, 10, 10576.</a:t>
            </a:r>
          </a:p>
          <a:p>
            <a:endParaRPr lang="en-US" altLang="zh-CN" sz="1200" b="0" i="0" dirty="0">
              <a:solidFill>
                <a:srgbClr val="1D1D1F"/>
              </a:solidFill>
              <a:effectLst/>
              <a:highlight>
                <a:srgbClr val="FFFFFF"/>
              </a:highlight>
              <a:latin typeface="SourceSansPro"/>
            </a:endParaRPr>
          </a:p>
          <a:p>
            <a:r>
              <a:rPr lang="en-US" altLang="zh-CN" sz="120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……</a:t>
            </a:r>
            <a:br>
              <a:rPr lang="en-US" altLang="zh-CN" sz="120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</a:b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92A0A3-093C-6AE5-DFA3-1D12A27C654E}"/>
              </a:ext>
            </a:extLst>
          </p:cNvPr>
          <p:cNvSpPr txBox="1"/>
          <p:nvPr/>
        </p:nvSpPr>
        <p:spPr>
          <a:xfrm>
            <a:off x="10910261" y="49530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1/4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13121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5640E02-98E2-6747-16BE-F5988A8437F3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105854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6697F-CCB8-D3C8-C8B4-11B6985E494B}"/>
              </a:ext>
            </a:extLst>
          </p:cNvPr>
          <p:cNvSpPr txBox="1"/>
          <p:nvPr/>
        </p:nvSpPr>
        <p:spPr>
          <a:xfrm>
            <a:off x="803274" y="322971"/>
            <a:ext cx="69258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BN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的摩擦力分析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F19343-B332-2B14-831F-8318BCB2C0DF}"/>
              </a:ext>
            </a:extLst>
          </p:cNvPr>
          <p:cNvSpPr txBox="1"/>
          <p:nvPr/>
        </p:nvSpPr>
        <p:spPr>
          <a:xfrm>
            <a:off x="8132163" y="596527"/>
            <a:ext cx="3256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二、模型分析</a:t>
            </a:r>
          </a:p>
          <a:p>
            <a:pPr algn="r"/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5D06281-3FBE-60CA-1859-FF8DCA906964}"/>
              </a:ext>
            </a:extLst>
          </p:cNvPr>
          <p:cNvGrpSpPr/>
          <p:nvPr/>
        </p:nvGrpSpPr>
        <p:grpSpPr>
          <a:xfrm>
            <a:off x="1037362" y="1975860"/>
            <a:ext cx="9132998" cy="369332"/>
            <a:chOff x="1037362" y="2205447"/>
            <a:chExt cx="9132998" cy="3693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691A907-72E6-31C0-3AC6-417CDA79C9C9}"/>
                </a:ext>
              </a:extLst>
            </p:cNvPr>
            <p:cNvSpPr txBox="1"/>
            <p:nvPr/>
          </p:nvSpPr>
          <p:spPr>
            <a:xfrm>
              <a:off x="1252939" y="2205447"/>
              <a:ext cx="89174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上层</a:t>
              </a:r>
              <a:r>
                <a:rPr lang="en-US" altLang="zh-CN" dirty="0"/>
                <a:t>BN</a:t>
              </a:r>
              <a:r>
                <a:rPr lang="zh-CN" altLang="en-US" dirty="0"/>
                <a:t>受到的推力 </a:t>
              </a:r>
              <a:r>
                <a:rPr lang="en-US" altLang="zh-CN" dirty="0"/>
                <a:t>F = f*A</a:t>
              </a:r>
              <a:r>
                <a:rPr lang="zh-CN" altLang="en-US" dirty="0"/>
                <a:t> ，</a:t>
              </a:r>
              <a:r>
                <a:rPr lang="en-US" altLang="zh-CN" dirty="0"/>
                <a:t>f</a:t>
              </a:r>
              <a:r>
                <a:rPr lang="zh-CN" altLang="en-US" dirty="0"/>
                <a:t>为单位面积上的摩擦力，</a:t>
              </a:r>
              <a:r>
                <a:rPr lang="en-US" altLang="zh-CN" dirty="0"/>
                <a:t>A</a:t>
              </a:r>
              <a:r>
                <a:rPr lang="zh-CN" altLang="en-US" dirty="0"/>
                <a:t>为</a:t>
              </a:r>
              <a:r>
                <a:rPr lang="en-US" altLang="zh-CN" dirty="0"/>
                <a:t>PDMS</a:t>
              </a:r>
              <a:r>
                <a:rPr lang="zh-CN" altLang="en-US" dirty="0"/>
                <a:t>与上层</a:t>
              </a:r>
              <a:r>
                <a:rPr lang="en-US" altLang="zh-CN" dirty="0"/>
                <a:t>BN</a:t>
              </a:r>
              <a:r>
                <a:rPr lang="zh-CN" altLang="en-US" dirty="0"/>
                <a:t>的接触面积</a:t>
              </a:r>
              <a:endParaRPr lang="en-US" altLang="zh-CN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4E4505E-E468-EFBB-B51F-38934190470B}"/>
                </a:ext>
              </a:extLst>
            </p:cNvPr>
            <p:cNvSpPr/>
            <p:nvPr/>
          </p:nvSpPr>
          <p:spPr>
            <a:xfrm>
              <a:off x="1037362" y="2355892"/>
              <a:ext cx="148643" cy="1338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E20390A5-377A-8DAE-42C1-0136E8D4B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382" y="2949966"/>
            <a:ext cx="4164971" cy="31237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8410724-7610-4820-3347-D91F3EA8C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678" y="2934171"/>
            <a:ext cx="4164971" cy="3123729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CA363B5A-5B37-15D3-27CE-F8AAC77D63C5}"/>
              </a:ext>
            </a:extLst>
          </p:cNvPr>
          <p:cNvGrpSpPr/>
          <p:nvPr/>
        </p:nvGrpSpPr>
        <p:grpSpPr>
          <a:xfrm>
            <a:off x="1037362" y="1587436"/>
            <a:ext cx="9132998" cy="369332"/>
            <a:chOff x="1037362" y="1722487"/>
            <a:chExt cx="9132998" cy="369332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BA483D1-D05D-3D69-FFE4-5AD255CC4DF2}"/>
                </a:ext>
              </a:extLst>
            </p:cNvPr>
            <p:cNvSpPr txBox="1"/>
            <p:nvPr/>
          </p:nvSpPr>
          <p:spPr>
            <a:xfrm>
              <a:off x="1252939" y="1722487"/>
              <a:ext cx="89174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假设</a:t>
              </a:r>
              <a:r>
                <a:rPr lang="en-US" altLang="zh-CN" dirty="0"/>
                <a:t>PDMS</a:t>
              </a:r>
              <a:r>
                <a:rPr lang="zh-CN" altLang="en-US" dirty="0"/>
                <a:t>对接触面上的推力均匀</a:t>
              </a:r>
              <a:endParaRPr lang="en-US" altLang="zh-CN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996D27C-4679-8F95-54E2-FC7078DC394E}"/>
                </a:ext>
              </a:extLst>
            </p:cNvPr>
            <p:cNvSpPr/>
            <p:nvPr/>
          </p:nvSpPr>
          <p:spPr>
            <a:xfrm>
              <a:off x="1037362" y="1872932"/>
              <a:ext cx="148643" cy="1338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27C42190-7AB3-1F91-B853-D924B2D4D30D}"/>
              </a:ext>
            </a:extLst>
          </p:cNvPr>
          <p:cNvSpPr txBox="1"/>
          <p:nvPr/>
        </p:nvSpPr>
        <p:spPr>
          <a:xfrm>
            <a:off x="1252939" y="1212248"/>
            <a:ext cx="8917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假设</a:t>
            </a:r>
            <a:r>
              <a:rPr lang="en-US" altLang="zh-CN" dirty="0"/>
              <a:t>PDMS</a:t>
            </a:r>
            <a:r>
              <a:rPr lang="zh-CN" altLang="en-US" dirty="0"/>
              <a:t>对上层</a:t>
            </a:r>
            <a:r>
              <a:rPr lang="en-US" altLang="zh-CN" dirty="0"/>
              <a:t>BN</a:t>
            </a:r>
            <a:r>
              <a:rPr lang="zh-CN" altLang="en-US" dirty="0"/>
              <a:t>的推力与摩擦力相等</a:t>
            </a:r>
            <a:endParaRPr lang="en-US" altLang="zh-CN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D5C9526-FC5C-BF73-1EA4-E293ED0C1783}"/>
              </a:ext>
            </a:extLst>
          </p:cNvPr>
          <p:cNvSpPr/>
          <p:nvPr/>
        </p:nvSpPr>
        <p:spPr>
          <a:xfrm>
            <a:off x="1037362" y="1362693"/>
            <a:ext cx="148643" cy="133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68F7B776-9514-39B0-9B59-F3B4B5F4968C}"/>
              </a:ext>
            </a:extLst>
          </p:cNvPr>
          <p:cNvSpPr/>
          <p:nvPr/>
        </p:nvSpPr>
        <p:spPr>
          <a:xfrm>
            <a:off x="3146425" y="5153025"/>
            <a:ext cx="641622" cy="457802"/>
          </a:xfrm>
          <a:custGeom>
            <a:avLst/>
            <a:gdLst>
              <a:gd name="connsiteX0" fmla="*/ 385 w 724371"/>
              <a:gd name="connsiteY0" fmla="*/ 39577 h 623777"/>
              <a:gd name="connsiteX1" fmla="*/ 22610 w 724371"/>
              <a:gd name="connsiteY1" fmla="*/ 239602 h 623777"/>
              <a:gd name="connsiteX2" fmla="*/ 35310 w 724371"/>
              <a:gd name="connsiteY2" fmla="*/ 325327 h 623777"/>
              <a:gd name="connsiteX3" fmla="*/ 41660 w 724371"/>
              <a:gd name="connsiteY3" fmla="*/ 468202 h 623777"/>
              <a:gd name="connsiteX4" fmla="*/ 57535 w 724371"/>
              <a:gd name="connsiteY4" fmla="*/ 522177 h 623777"/>
              <a:gd name="connsiteX5" fmla="*/ 89285 w 724371"/>
              <a:gd name="connsiteY5" fmla="*/ 572977 h 623777"/>
              <a:gd name="connsiteX6" fmla="*/ 108335 w 724371"/>
              <a:gd name="connsiteY6" fmla="*/ 623777 h 623777"/>
              <a:gd name="connsiteX7" fmla="*/ 276610 w 724371"/>
              <a:gd name="connsiteY7" fmla="*/ 598377 h 623777"/>
              <a:gd name="connsiteX8" fmla="*/ 346460 w 724371"/>
              <a:gd name="connsiteY8" fmla="*/ 579327 h 623777"/>
              <a:gd name="connsiteX9" fmla="*/ 654435 w 724371"/>
              <a:gd name="connsiteY9" fmla="*/ 376127 h 623777"/>
              <a:gd name="connsiteX10" fmla="*/ 708410 w 724371"/>
              <a:gd name="connsiteY10" fmla="*/ 290402 h 623777"/>
              <a:gd name="connsiteX11" fmla="*/ 721110 w 724371"/>
              <a:gd name="connsiteY11" fmla="*/ 204677 h 623777"/>
              <a:gd name="connsiteX12" fmla="*/ 702060 w 724371"/>
              <a:gd name="connsiteY12" fmla="*/ 172927 h 623777"/>
              <a:gd name="connsiteX13" fmla="*/ 635385 w 724371"/>
              <a:gd name="connsiteY13" fmla="*/ 147527 h 623777"/>
              <a:gd name="connsiteX14" fmla="*/ 375035 w 724371"/>
              <a:gd name="connsiteY14" fmla="*/ 84027 h 623777"/>
              <a:gd name="connsiteX15" fmla="*/ 41660 w 724371"/>
              <a:gd name="connsiteY15" fmla="*/ 1477 h 623777"/>
              <a:gd name="connsiteX16" fmla="*/ 385 w 724371"/>
              <a:gd name="connsiteY16" fmla="*/ 39577 h 62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4371" h="623777">
                <a:moveTo>
                  <a:pt x="385" y="39577"/>
                </a:moveTo>
                <a:cubicBezTo>
                  <a:pt x="-2790" y="79264"/>
                  <a:pt x="14471" y="173012"/>
                  <a:pt x="22610" y="239602"/>
                </a:cubicBezTo>
                <a:cubicBezTo>
                  <a:pt x="26115" y="268276"/>
                  <a:pt x="33160" y="296520"/>
                  <a:pt x="35310" y="325327"/>
                </a:cubicBezTo>
                <a:cubicBezTo>
                  <a:pt x="40858" y="399672"/>
                  <a:pt x="29895" y="418200"/>
                  <a:pt x="41660" y="468202"/>
                </a:cubicBezTo>
                <a:cubicBezTo>
                  <a:pt x="43751" y="477088"/>
                  <a:pt x="50162" y="509274"/>
                  <a:pt x="57535" y="522177"/>
                </a:cubicBezTo>
                <a:cubicBezTo>
                  <a:pt x="67442" y="539515"/>
                  <a:pt x="79528" y="555554"/>
                  <a:pt x="89285" y="572977"/>
                </a:cubicBezTo>
                <a:cubicBezTo>
                  <a:pt x="100827" y="593588"/>
                  <a:pt x="102290" y="602621"/>
                  <a:pt x="108335" y="623777"/>
                </a:cubicBezTo>
                <a:cubicBezTo>
                  <a:pt x="164427" y="615310"/>
                  <a:pt x="220846" y="608786"/>
                  <a:pt x="276610" y="598377"/>
                </a:cubicBezTo>
                <a:cubicBezTo>
                  <a:pt x="300334" y="593949"/>
                  <a:pt x="325136" y="590629"/>
                  <a:pt x="346460" y="579327"/>
                </a:cubicBezTo>
                <a:cubicBezTo>
                  <a:pt x="365525" y="569222"/>
                  <a:pt x="592751" y="451519"/>
                  <a:pt x="654435" y="376127"/>
                </a:cubicBezTo>
                <a:cubicBezTo>
                  <a:pt x="675818" y="349993"/>
                  <a:pt x="690418" y="318977"/>
                  <a:pt x="708410" y="290402"/>
                </a:cubicBezTo>
                <a:cubicBezTo>
                  <a:pt x="713120" y="271560"/>
                  <a:pt x="731822" y="230693"/>
                  <a:pt x="721110" y="204677"/>
                </a:cubicBezTo>
                <a:cubicBezTo>
                  <a:pt x="716411" y="193264"/>
                  <a:pt x="712329" y="179773"/>
                  <a:pt x="702060" y="172927"/>
                </a:cubicBezTo>
                <a:cubicBezTo>
                  <a:pt x="682271" y="159735"/>
                  <a:pt x="658335" y="153766"/>
                  <a:pt x="635385" y="147527"/>
                </a:cubicBezTo>
                <a:cubicBezTo>
                  <a:pt x="549186" y="124094"/>
                  <a:pt x="461695" y="105692"/>
                  <a:pt x="375035" y="84027"/>
                </a:cubicBezTo>
                <a:cubicBezTo>
                  <a:pt x="263851" y="56231"/>
                  <a:pt x="156026" y="17815"/>
                  <a:pt x="41660" y="1477"/>
                </a:cubicBezTo>
                <a:cubicBezTo>
                  <a:pt x="12027" y="-2756"/>
                  <a:pt x="3560" y="-110"/>
                  <a:pt x="385" y="3957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EE35066-95B5-B7A2-5BA1-E3F6585E36D3}"/>
              </a:ext>
            </a:extLst>
          </p:cNvPr>
          <p:cNvGrpSpPr/>
          <p:nvPr/>
        </p:nvGrpSpPr>
        <p:grpSpPr>
          <a:xfrm>
            <a:off x="1037362" y="2417378"/>
            <a:ext cx="9132998" cy="369332"/>
            <a:chOff x="1037362" y="2205447"/>
            <a:chExt cx="9132998" cy="369332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7078E03-0599-1BB6-B584-AEE090D0A2FE}"/>
                </a:ext>
              </a:extLst>
            </p:cNvPr>
            <p:cNvSpPr txBox="1"/>
            <p:nvPr/>
          </p:nvSpPr>
          <p:spPr>
            <a:xfrm>
              <a:off x="1252939" y="2205447"/>
              <a:ext cx="89174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设</a:t>
              </a:r>
              <a:r>
                <a:rPr lang="en-US" altLang="zh-CN" dirty="0"/>
                <a:t>f=10000N/m^2, A = 25um^2, </a:t>
              </a:r>
              <a:r>
                <a:rPr lang="zh-CN" altLang="en-US" dirty="0"/>
                <a:t>则</a:t>
              </a:r>
              <a:r>
                <a:rPr lang="en-US" altLang="zh-CN" dirty="0"/>
                <a:t>F = 250nN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64E891B-AB0D-C298-0AD2-565DF7DE1BC2}"/>
                </a:ext>
              </a:extLst>
            </p:cNvPr>
            <p:cNvSpPr/>
            <p:nvPr/>
          </p:nvSpPr>
          <p:spPr>
            <a:xfrm>
              <a:off x="1037362" y="2355892"/>
              <a:ext cx="148643" cy="1338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09B31888-4BB0-54F6-7737-C80F698690A9}"/>
              </a:ext>
            </a:extLst>
          </p:cNvPr>
          <p:cNvSpPr/>
          <p:nvPr/>
        </p:nvSpPr>
        <p:spPr>
          <a:xfrm>
            <a:off x="7944775" y="4155096"/>
            <a:ext cx="1618103" cy="1582477"/>
          </a:xfrm>
          <a:custGeom>
            <a:avLst/>
            <a:gdLst>
              <a:gd name="connsiteX0" fmla="*/ 1851 w 1618103"/>
              <a:gd name="connsiteY0" fmla="*/ 171450 h 1582477"/>
              <a:gd name="connsiteX1" fmla="*/ 8201 w 1618103"/>
              <a:gd name="connsiteY1" fmla="*/ 314325 h 1582477"/>
              <a:gd name="connsiteX2" fmla="*/ 11376 w 1618103"/>
              <a:gd name="connsiteY2" fmla="*/ 784225 h 1582477"/>
              <a:gd name="connsiteX3" fmla="*/ 27251 w 1618103"/>
              <a:gd name="connsiteY3" fmla="*/ 879475 h 1582477"/>
              <a:gd name="connsiteX4" fmla="*/ 39951 w 1618103"/>
              <a:gd name="connsiteY4" fmla="*/ 942975 h 1582477"/>
              <a:gd name="connsiteX5" fmla="*/ 46301 w 1618103"/>
              <a:gd name="connsiteY5" fmla="*/ 1025525 h 1582477"/>
              <a:gd name="connsiteX6" fmla="*/ 49476 w 1618103"/>
              <a:gd name="connsiteY6" fmla="*/ 1060450 h 1582477"/>
              <a:gd name="connsiteX7" fmla="*/ 62176 w 1618103"/>
              <a:gd name="connsiteY7" fmla="*/ 1117600 h 1582477"/>
              <a:gd name="connsiteX8" fmla="*/ 78051 w 1618103"/>
              <a:gd name="connsiteY8" fmla="*/ 1190625 h 1582477"/>
              <a:gd name="connsiteX9" fmla="*/ 84401 w 1618103"/>
              <a:gd name="connsiteY9" fmla="*/ 1301750 h 1582477"/>
              <a:gd name="connsiteX10" fmla="*/ 90751 w 1618103"/>
              <a:gd name="connsiteY10" fmla="*/ 1327150 h 1582477"/>
              <a:gd name="connsiteX11" fmla="*/ 100276 w 1618103"/>
              <a:gd name="connsiteY11" fmla="*/ 1438275 h 1582477"/>
              <a:gd name="connsiteX12" fmla="*/ 106626 w 1618103"/>
              <a:gd name="connsiteY12" fmla="*/ 1489075 h 1582477"/>
              <a:gd name="connsiteX13" fmla="*/ 109801 w 1618103"/>
              <a:gd name="connsiteY13" fmla="*/ 1504950 h 1582477"/>
              <a:gd name="connsiteX14" fmla="*/ 112976 w 1618103"/>
              <a:gd name="connsiteY14" fmla="*/ 1530350 h 1582477"/>
              <a:gd name="connsiteX15" fmla="*/ 122501 w 1618103"/>
              <a:gd name="connsiteY15" fmla="*/ 1539875 h 1582477"/>
              <a:gd name="connsiteX16" fmla="*/ 144726 w 1618103"/>
              <a:gd name="connsiteY16" fmla="*/ 1558925 h 1582477"/>
              <a:gd name="connsiteX17" fmla="*/ 151076 w 1618103"/>
              <a:gd name="connsiteY17" fmla="*/ 1568450 h 1582477"/>
              <a:gd name="connsiteX18" fmla="*/ 262201 w 1618103"/>
              <a:gd name="connsiteY18" fmla="*/ 1562100 h 1582477"/>
              <a:gd name="connsiteX19" fmla="*/ 300301 w 1618103"/>
              <a:gd name="connsiteY19" fmla="*/ 1552575 h 1582477"/>
              <a:gd name="connsiteX20" fmla="*/ 357451 w 1618103"/>
              <a:gd name="connsiteY20" fmla="*/ 1530350 h 1582477"/>
              <a:gd name="connsiteX21" fmla="*/ 379676 w 1618103"/>
              <a:gd name="connsiteY21" fmla="*/ 1520825 h 1582477"/>
              <a:gd name="connsiteX22" fmla="*/ 433651 w 1618103"/>
              <a:gd name="connsiteY22" fmla="*/ 1501775 h 1582477"/>
              <a:gd name="connsiteX23" fmla="*/ 516201 w 1618103"/>
              <a:gd name="connsiteY23" fmla="*/ 1470025 h 1582477"/>
              <a:gd name="connsiteX24" fmla="*/ 620976 w 1618103"/>
              <a:gd name="connsiteY24" fmla="*/ 1406525 h 1582477"/>
              <a:gd name="connsiteX25" fmla="*/ 735276 w 1618103"/>
              <a:gd name="connsiteY25" fmla="*/ 1349375 h 1582477"/>
              <a:gd name="connsiteX26" fmla="*/ 808301 w 1618103"/>
              <a:gd name="connsiteY26" fmla="*/ 1308100 h 1582477"/>
              <a:gd name="connsiteX27" fmla="*/ 941651 w 1618103"/>
              <a:gd name="connsiteY27" fmla="*/ 1244600 h 1582477"/>
              <a:gd name="connsiteX28" fmla="*/ 1062301 w 1618103"/>
              <a:gd name="connsiteY28" fmla="*/ 1171575 h 1582477"/>
              <a:gd name="connsiteX29" fmla="*/ 1135326 w 1618103"/>
              <a:gd name="connsiteY29" fmla="*/ 1127125 h 1582477"/>
              <a:gd name="connsiteX30" fmla="*/ 1249626 w 1618103"/>
              <a:gd name="connsiteY30" fmla="*/ 1047750 h 1582477"/>
              <a:gd name="connsiteX31" fmla="*/ 1363926 w 1618103"/>
              <a:gd name="connsiteY31" fmla="*/ 974725 h 1582477"/>
              <a:gd name="connsiteX32" fmla="*/ 1567126 w 1618103"/>
              <a:gd name="connsiteY32" fmla="*/ 828675 h 1582477"/>
              <a:gd name="connsiteX33" fmla="*/ 1595701 w 1618103"/>
              <a:gd name="connsiteY33" fmla="*/ 793750 h 1582477"/>
              <a:gd name="connsiteX34" fmla="*/ 1614751 w 1618103"/>
              <a:gd name="connsiteY34" fmla="*/ 749300 h 1582477"/>
              <a:gd name="connsiteX35" fmla="*/ 1617926 w 1618103"/>
              <a:gd name="connsiteY35" fmla="*/ 723900 h 1582477"/>
              <a:gd name="connsiteX36" fmla="*/ 1608401 w 1618103"/>
              <a:gd name="connsiteY36" fmla="*/ 692150 h 1582477"/>
              <a:gd name="connsiteX37" fmla="*/ 1598876 w 1618103"/>
              <a:gd name="connsiteY37" fmla="*/ 679450 h 1582477"/>
              <a:gd name="connsiteX38" fmla="*/ 1509976 w 1618103"/>
              <a:gd name="connsiteY38" fmla="*/ 619125 h 1582477"/>
              <a:gd name="connsiteX39" fmla="*/ 1462351 w 1618103"/>
              <a:gd name="connsiteY39" fmla="*/ 590550 h 1582477"/>
              <a:gd name="connsiteX40" fmla="*/ 1421076 w 1618103"/>
              <a:gd name="connsiteY40" fmla="*/ 571500 h 1582477"/>
              <a:gd name="connsiteX41" fmla="*/ 1300426 w 1618103"/>
              <a:gd name="connsiteY41" fmla="*/ 488950 h 1582477"/>
              <a:gd name="connsiteX42" fmla="*/ 1154376 w 1618103"/>
              <a:gd name="connsiteY42" fmla="*/ 384175 h 1582477"/>
              <a:gd name="connsiteX43" fmla="*/ 1021026 w 1618103"/>
              <a:gd name="connsiteY43" fmla="*/ 225425 h 1582477"/>
              <a:gd name="connsiteX44" fmla="*/ 1001976 w 1618103"/>
              <a:gd name="connsiteY44" fmla="*/ 190500 h 1582477"/>
              <a:gd name="connsiteX45" fmla="*/ 973401 w 1618103"/>
              <a:gd name="connsiteY45" fmla="*/ 146050 h 1582477"/>
              <a:gd name="connsiteX46" fmla="*/ 938476 w 1618103"/>
              <a:gd name="connsiteY46" fmla="*/ 63500 h 1582477"/>
              <a:gd name="connsiteX47" fmla="*/ 925776 w 1618103"/>
              <a:gd name="connsiteY47" fmla="*/ 12700 h 1582477"/>
              <a:gd name="connsiteX48" fmla="*/ 916251 w 1618103"/>
              <a:gd name="connsiteY48" fmla="*/ 6350 h 1582477"/>
              <a:gd name="connsiteX49" fmla="*/ 865451 w 1618103"/>
              <a:gd name="connsiteY49" fmla="*/ 0 h 1582477"/>
              <a:gd name="connsiteX50" fmla="*/ 795601 w 1618103"/>
              <a:gd name="connsiteY50" fmla="*/ 6350 h 1582477"/>
              <a:gd name="connsiteX51" fmla="*/ 770201 w 1618103"/>
              <a:gd name="connsiteY51" fmla="*/ 12700 h 1582477"/>
              <a:gd name="connsiteX52" fmla="*/ 716226 w 1618103"/>
              <a:gd name="connsiteY52" fmla="*/ 28575 h 1582477"/>
              <a:gd name="connsiteX53" fmla="*/ 649551 w 1618103"/>
              <a:gd name="connsiteY53" fmla="*/ 44450 h 1582477"/>
              <a:gd name="connsiteX54" fmla="*/ 503501 w 1618103"/>
              <a:gd name="connsiteY54" fmla="*/ 88900 h 1582477"/>
              <a:gd name="connsiteX55" fmla="*/ 433651 w 1618103"/>
              <a:gd name="connsiteY55" fmla="*/ 107950 h 1582477"/>
              <a:gd name="connsiteX56" fmla="*/ 363801 w 1618103"/>
              <a:gd name="connsiteY56" fmla="*/ 123825 h 1582477"/>
              <a:gd name="connsiteX57" fmla="*/ 287601 w 1618103"/>
              <a:gd name="connsiteY57" fmla="*/ 146050 h 1582477"/>
              <a:gd name="connsiteX58" fmla="*/ 227276 w 1618103"/>
              <a:gd name="connsiteY58" fmla="*/ 158750 h 1582477"/>
              <a:gd name="connsiteX59" fmla="*/ 170126 w 1618103"/>
              <a:gd name="connsiteY59" fmla="*/ 174625 h 1582477"/>
              <a:gd name="connsiteX60" fmla="*/ 97101 w 1618103"/>
              <a:gd name="connsiteY60" fmla="*/ 193675 h 1582477"/>
              <a:gd name="connsiteX61" fmla="*/ 59001 w 1618103"/>
              <a:gd name="connsiteY61" fmla="*/ 203200 h 1582477"/>
              <a:gd name="connsiteX62" fmla="*/ 46301 w 1618103"/>
              <a:gd name="connsiteY62" fmla="*/ 209550 h 1582477"/>
              <a:gd name="connsiteX63" fmla="*/ 1851 w 1618103"/>
              <a:gd name="connsiteY63" fmla="*/ 171450 h 1582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618103" h="1582477">
                <a:moveTo>
                  <a:pt x="1851" y="171450"/>
                </a:moveTo>
                <a:cubicBezTo>
                  <a:pt x="-4499" y="188912"/>
                  <a:pt x="7460" y="266659"/>
                  <a:pt x="8201" y="314325"/>
                </a:cubicBezTo>
                <a:cubicBezTo>
                  <a:pt x="10635" y="470943"/>
                  <a:pt x="8511" y="627614"/>
                  <a:pt x="11376" y="784225"/>
                </a:cubicBezTo>
                <a:cubicBezTo>
                  <a:pt x="12045" y="820770"/>
                  <a:pt x="20864" y="844347"/>
                  <a:pt x="27251" y="879475"/>
                </a:cubicBezTo>
                <a:cubicBezTo>
                  <a:pt x="40048" y="949856"/>
                  <a:pt x="16086" y="847515"/>
                  <a:pt x="39951" y="942975"/>
                </a:cubicBezTo>
                <a:cubicBezTo>
                  <a:pt x="42068" y="970492"/>
                  <a:pt x="44071" y="998017"/>
                  <a:pt x="46301" y="1025525"/>
                </a:cubicBezTo>
                <a:cubicBezTo>
                  <a:pt x="47246" y="1037176"/>
                  <a:pt x="47490" y="1048930"/>
                  <a:pt x="49476" y="1060450"/>
                </a:cubicBezTo>
                <a:cubicBezTo>
                  <a:pt x="52792" y="1079681"/>
                  <a:pt x="58087" y="1098518"/>
                  <a:pt x="62176" y="1117600"/>
                </a:cubicBezTo>
                <a:cubicBezTo>
                  <a:pt x="80414" y="1202712"/>
                  <a:pt x="54169" y="1087136"/>
                  <a:pt x="78051" y="1190625"/>
                </a:cubicBezTo>
                <a:cubicBezTo>
                  <a:pt x="78606" y="1204501"/>
                  <a:pt x="79814" y="1274230"/>
                  <a:pt x="84401" y="1301750"/>
                </a:cubicBezTo>
                <a:cubicBezTo>
                  <a:pt x="85836" y="1310358"/>
                  <a:pt x="88634" y="1318683"/>
                  <a:pt x="90751" y="1327150"/>
                </a:cubicBezTo>
                <a:cubicBezTo>
                  <a:pt x="95400" y="1429437"/>
                  <a:pt x="89879" y="1362896"/>
                  <a:pt x="100276" y="1438275"/>
                </a:cubicBezTo>
                <a:cubicBezTo>
                  <a:pt x="102608" y="1455180"/>
                  <a:pt x="104213" y="1472181"/>
                  <a:pt x="106626" y="1489075"/>
                </a:cubicBezTo>
                <a:cubicBezTo>
                  <a:pt x="107389" y="1494417"/>
                  <a:pt x="108980" y="1499616"/>
                  <a:pt x="109801" y="1504950"/>
                </a:cubicBezTo>
                <a:cubicBezTo>
                  <a:pt x="111098" y="1513383"/>
                  <a:pt x="110060" y="1522331"/>
                  <a:pt x="112976" y="1530350"/>
                </a:cubicBezTo>
                <a:cubicBezTo>
                  <a:pt x="114510" y="1534570"/>
                  <a:pt x="119626" y="1536426"/>
                  <a:pt x="122501" y="1539875"/>
                </a:cubicBezTo>
                <a:cubicBezTo>
                  <a:pt x="137161" y="1557467"/>
                  <a:pt x="117676" y="1542695"/>
                  <a:pt x="144726" y="1558925"/>
                </a:cubicBezTo>
                <a:cubicBezTo>
                  <a:pt x="146843" y="1562100"/>
                  <a:pt x="148378" y="1565752"/>
                  <a:pt x="151076" y="1568450"/>
                </a:cubicBezTo>
                <a:cubicBezTo>
                  <a:pt x="181737" y="1599111"/>
                  <a:pt x="212720" y="1571306"/>
                  <a:pt x="262201" y="1562100"/>
                </a:cubicBezTo>
                <a:cubicBezTo>
                  <a:pt x="275071" y="1559706"/>
                  <a:pt x="287601" y="1555750"/>
                  <a:pt x="300301" y="1552575"/>
                </a:cubicBezTo>
                <a:cubicBezTo>
                  <a:pt x="340771" y="1529449"/>
                  <a:pt x="303309" y="1548397"/>
                  <a:pt x="357451" y="1530350"/>
                </a:cubicBezTo>
                <a:cubicBezTo>
                  <a:pt x="365097" y="1527801"/>
                  <a:pt x="372129" y="1523655"/>
                  <a:pt x="379676" y="1520825"/>
                </a:cubicBezTo>
                <a:cubicBezTo>
                  <a:pt x="397541" y="1514126"/>
                  <a:pt x="416021" y="1509070"/>
                  <a:pt x="433651" y="1501775"/>
                </a:cubicBezTo>
                <a:cubicBezTo>
                  <a:pt x="520455" y="1465856"/>
                  <a:pt x="420200" y="1497454"/>
                  <a:pt x="516201" y="1470025"/>
                </a:cubicBezTo>
                <a:cubicBezTo>
                  <a:pt x="551126" y="1448858"/>
                  <a:pt x="584449" y="1424789"/>
                  <a:pt x="620976" y="1406525"/>
                </a:cubicBezTo>
                <a:cubicBezTo>
                  <a:pt x="659076" y="1387475"/>
                  <a:pt x="698193" y="1370335"/>
                  <a:pt x="735276" y="1349375"/>
                </a:cubicBezTo>
                <a:cubicBezTo>
                  <a:pt x="759618" y="1335617"/>
                  <a:pt x="783409" y="1320835"/>
                  <a:pt x="808301" y="1308100"/>
                </a:cubicBezTo>
                <a:cubicBezTo>
                  <a:pt x="895361" y="1263558"/>
                  <a:pt x="851241" y="1295832"/>
                  <a:pt x="941651" y="1244600"/>
                </a:cubicBezTo>
                <a:cubicBezTo>
                  <a:pt x="982550" y="1221424"/>
                  <a:pt x="1022107" y="1195955"/>
                  <a:pt x="1062301" y="1171575"/>
                </a:cubicBezTo>
                <a:cubicBezTo>
                  <a:pt x="1086666" y="1156796"/>
                  <a:pt x="1111920" y="1143379"/>
                  <a:pt x="1135326" y="1127125"/>
                </a:cubicBezTo>
                <a:cubicBezTo>
                  <a:pt x="1173426" y="1100667"/>
                  <a:pt x="1208697" y="1069579"/>
                  <a:pt x="1249626" y="1047750"/>
                </a:cubicBezTo>
                <a:cubicBezTo>
                  <a:pt x="1340481" y="999294"/>
                  <a:pt x="1253569" y="1048296"/>
                  <a:pt x="1363926" y="974725"/>
                </a:cubicBezTo>
                <a:cubicBezTo>
                  <a:pt x="1489016" y="891332"/>
                  <a:pt x="1496484" y="905739"/>
                  <a:pt x="1567126" y="828675"/>
                </a:cubicBezTo>
                <a:cubicBezTo>
                  <a:pt x="1577290" y="817587"/>
                  <a:pt x="1587962" y="806648"/>
                  <a:pt x="1595701" y="793750"/>
                </a:cubicBezTo>
                <a:cubicBezTo>
                  <a:pt x="1603995" y="779927"/>
                  <a:pt x="1608401" y="764117"/>
                  <a:pt x="1614751" y="749300"/>
                </a:cubicBezTo>
                <a:cubicBezTo>
                  <a:pt x="1615809" y="740833"/>
                  <a:pt x="1618868" y="732380"/>
                  <a:pt x="1617926" y="723900"/>
                </a:cubicBezTo>
                <a:cubicBezTo>
                  <a:pt x="1616706" y="712918"/>
                  <a:pt x="1612754" y="702306"/>
                  <a:pt x="1608401" y="692150"/>
                </a:cubicBezTo>
                <a:cubicBezTo>
                  <a:pt x="1606317" y="687286"/>
                  <a:pt x="1603126" y="682603"/>
                  <a:pt x="1598876" y="679450"/>
                </a:cubicBezTo>
                <a:cubicBezTo>
                  <a:pt x="1570116" y="658112"/>
                  <a:pt x="1540684" y="637550"/>
                  <a:pt x="1509976" y="619125"/>
                </a:cubicBezTo>
                <a:cubicBezTo>
                  <a:pt x="1494101" y="609600"/>
                  <a:pt x="1478670" y="599292"/>
                  <a:pt x="1462351" y="590550"/>
                </a:cubicBezTo>
                <a:cubicBezTo>
                  <a:pt x="1448994" y="583394"/>
                  <a:pt x="1433912" y="579554"/>
                  <a:pt x="1421076" y="571500"/>
                </a:cubicBezTo>
                <a:cubicBezTo>
                  <a:pt x="1379799" y="545601"/>
                  <a:pt x="1340581" y="516557"/>
                  <a:pt x="1300426" y="488950"/>
                </a:cubicBezTo>
                <a:cubicBezTo>
                  <a:pt x="1295144" y="485319"/>
                  <a:pt x="1166366" y="397664"/>
                  <a:pt x="1154376" y="384175"/>
                </a:cubicBezTo>
                <a:cubicBezTo>
                  <a:pt x="1104505" y="328070"/>
                  <a:pt x="1059607" y="285708"/>
                  <a:pt x="1021026" y="225425"/>
                </a:cubicBezTo>
                <a:cubicBezTo>
                  <a:pt x="1013878" y="214256"/>
                  <a:pt x="1008799" y="201871"/>
                  <a:pt x="1001976" y="190500"/>
                </a:cubicBezTo>
                <a:cubicBezTo>
                  <a:pt x="992914" y="175396"/>
                  <a:pt x="981278" y="161805"/>
                  <a:pt x="973401" y="146050"/>
                </a:cubicBezTo>
                <a:cubicBezTo>
                  <a:pt x="960039" y="119326"/>
                  <a:pt x="944957" y="92667"/>
                  <a:pt x="938476" y="63500"/>
                </a:cubicBezTo>
                <a:cubicBezTo>
                  <a:pt x="937655" y="59807"/>
                  <a:pt x="929121" y="18720"/>
                  <a:pt x="925776" y="12700"/>
                </a:cubicBezTo>
                <a:cubicBezTo>
                  <a:pt x="923923" y="9364"/>
                  <a:pt x="919824" y="7690"/>
                  <a:pt x="916251" y="6350"/>
                </a:cubicBezTo>
                <a:cubicBezTo>
                  <a:pt x="905753" y="2413"/>
                  <a:pt x="869272" y="347"/>
                  <a:pt x="865451" y="0"/>
                </a:cubicBezTo>
                <a:cubicBezTo>
                  <a:pt x="842168" y="2117"/>
                  <a:pt x="818775" y="3260"/>
                  <a:pt x="795601" y="6350"/>
                </a:cubicBezTo>
                <a:cubicBezTo>
                  <a:pt x="786950" y="7503"/>
                  <a:pt x="778605" y="10347"/>
                  <a:pt x="770201" y="12700"/>
                </a:cubicBezTo>
                <a:cubicBezTo>
                  <a:pt x="752142" y="17757"/>
                  <a:pt x="734362" y="23802"/>
                  <a:pt x="716226" y="28575"/>
                </a:cubicBezTo>
                <a:cubicBezTo>
                  <a:pt x="694132" y="34389"/>
                  <a:pt x="671531" y="38217"/>
                  <a:pt x="649551" y="44450"/>
                </a:cubicBezTo>
                <a:cubicBezTo>
                  <a:pt x="600593" y="58334"/>
                  <a:pt x="552596" y="75510"/>
                  <a:pt x="503501" y="88900"/>
                </a:cubicBezTo>
                <a:cubicBezTo>
                  <a:pt x="480218" y="95250"/>
                  <a:pt x="457064" y="102097"/>
                  <a:pt x="433651" y="107950"/>
                </a:cubicBezTo>
                <a:cubicBezTo>
                  <a:pt x="410487" y="113741"/>
                  <a:pt x="386905" y="117798"/>
                  <a:pt x="363801" y="123825"/>
                </a:cubicBezTo>
                <a:cubicBezTo>
                  <a:pt x="338199" y="130504"/>
                  <a:pt x="313234" y="139493"/>
                  <a:pt x="287601" y="146050"/>
                </a:cubicBezTo>
                <a:cubicBezTo>
                  <a:pt x="267693" y="151143"/>
                  <a:pt x="247243" y="153893"/>
                  <a:pt x="227276" y="158750"/>
                </a:cubicBezTo>
                <a:cubicBezTo>
                  <a:pt x="208065" y="163423"/>
                  <a:pt x="189222" y="169502"/>
                  <a:pt x="170126" y="174625"/>
                </a:cubicBezTo>
                <a:cubicBezTo>
                  <a:pt x="145829" y="181144"/>
                  <a:pt x="120458" y="184332"/>
                  <a:pt x="97101" y="193675"/>
                </a:cubicBezTo>
                <a:cubicBezTo>
                  <a:pt x="74278" y="202804"/>
                  <a:pt x="86868" y="199219"/>
                  <a:pt x="59001" y="203200"/>
                </a:cubicBezTo>
                <a:cubicBezTo>
                  <a:pt x="54768" y="205317"/>
                  <a:pt x="50819" y="208138"/>
                  <a:pt x="46301" y="209550"/>
                </a:cubicBezTo>
                <a:cubicBezTo>
                  <a:pt x="33806" y="213455"/>
                  <a:pt x="8201" y="153988"/>
                  <a:pt x="1851" y="17145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C3FB347-8411-6551-B7A9-14FE3C16CA0C}"/>
              </a:ext>
            </a:extLst>
          </p:cNvPr>
          <p:cNvSpPr/>
          <p:nvPr/>
        </p:nvSpPr>
        <p:spPr>
          <a:xfrm>
            <a:off x="174625" y="4295775"/>
            <a:ext cx="1384300" cy="1338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A5AEC30-B4CC-7057-BE9A-C0B306EAD55C}"/>
              </a:ext>
            </a:extLst>
          </p:cNvPr>
          <p:cNvSpPr/>
          <p:nvPr/>
        </p:nvSpPr>
        <p:spPr>
          <a:xfrm>
            <a:off x="547115" y="4231641"/>
            <a:ext cx="546100" cy="457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67B71E5B-B12D-AC48-D2A9-DB34F43B631C}"/>
              </a:ext>
            </a:extLst>
          </p:cNvPr>
          <p:cNvSpPr/>
          <p:nvPr/>
        </p:nvSpPr>
        <p:spPr>
          <a:xfrm>
            <a:off x="51553" y="4043363"/>
            <a:ext cx="1600216" cy="320675"/>
          </a:xfrm>
          <a:custGeom>
            <a:avLst/>
            <a:gdLst>
              <a:gd name="connsiteX0" fmla="*/ 647700 w 1600216"/>
              <a:gd name="connsiteY0" fmla="*/ 82550 h 320675"/>
              <a:gd name="connsiteX1" fmla="*/ 482600 w 1600216"/>
              <a:gd name="connsiteY1" fmla="*/ 88900 h 320675"/>
              <a:gd name="connsiteX2" fmla="*/ 409575 w 1600216"/>
              <a:gd name="connsiteY2" fmla="*/ 101600 h 320675"/>
              <a:gd name="connsiteX3" fmla="*/ 384175 w 1600216"/>
              <a:gd name="connsiteY3" fmla="*/ 127000 h 320675"/>
              <a:gd name="connsiteX4" fmla="*/ 371475 w 1600216"/>
              <a:gd name="connsiteY4" fmla="*/ 171450 h 320675"/>
              <a:gd name="connsiteX5" fmla="*/ 323850 w 1600216"/>
              <a:gd name="connsiteY5" fmla="*/ 209550 h 320675"/>
              <a:gd name="connsiteX6" fmla="*/ 298450 w 1600216"/>
              <a:gd name="connsiteY6" fmla="*/ 219075 h 320675"/>
              <a:gd name="connsiteX7" fmla="*/ 285750 w 1600216"/>
              <a:gd name="connsiteY7" fmla="*/ 228600 h 320675"/>
              <a:gd name="connsiteX8" fmla="*/ 244475 w 1600216"/>
              <a:gd name="connsiteY8" fmla="*/ 241300 h 320675"/>
              <a:gd name="connsiteX9" fmla="*/ 228600 w 1600216"/>
              <a:gd name="connsiteY9" fmla="*/ 250825 h 320675"/>
              <a:gd name="connsiteX10" fmla="*/ 215900 w 1600216"/>
              <a:gd name="connsiteY10" fmla="*/ 260350 h 320675"/>
              <a:gd name="connsiteX11" fmla="*/ 180975 w 1600216"/>
              <a:gd name="connsiteY11" fmla="*/ 276225 h 320675"/>
              <a:gd name="connsiteX12" fmla="*/ 146050 w 1600216"/>
              <a:gd name="connsiteY12" fmla="*/ 295275 h 320675"/>
              <a:gd name="connsiteX13" fmla="*/ 117475 w 1600216"/>
              <a:gd name="connsiteY13" fmla="*/ 301625 h 320675"/>
              <a:gd name="connsiteX14" fmla="*/ 79375 w 1600216"/>
              <a:gd name="connsiteY14" fmla="*/ 311150 h 320675"/>
              <a:gd name="connsiteX15" fmla="*/ 19050 w 1600216"/>
              <a:gd name="connsiteY15" fmla="*/ 304800 h 320675"/>
              <a:gd name="connsiteX16" fmla="*/ 9525 w 1600216"/>
              <a:gd name="connsiteY16" fmla="*/ 273050 h 320675"/>
              <a:gd name="connsiteX17" fmla="*/ 0 w 1600216"/>
              <a:gd name="connsiteY17" fmla="*/ 228600 h 320675"/>
              <a:gd name="connsiteX18" fmla="*/ 12700 w 1600216"/>
              <a:gd name="connsiteY18" fmla="*/ 187325 h 320675"/>
              <a:gd name="connsiteX19" fmla="*/ 22225 w 1600216"/>
              <a:gd name="connsiteY19" fmla="*/ 177800 h 320675"/>
              <a:gd name="connsiteX20" fmla="*/ 47625 w 1600216"/>
              <a:gd name="connsiteY20" fmla="*/ 168275 h 320675"/>
              <a:gd name="connsiteX21" fmla="*/ 107950 w 1600216"/>
              <a:gd name="connsiteY21" fmla="*/ 139700 h 320675"/>
              <a:gd name="connsiteX22" fmla="*/ 161925 w 1600216"/>
              <a:gd name="connsiteY22" fmla="*/ 107950 h 320675"/>
              <a:gd name="connsiteX23" fmla="*/ 184150 w 1600216"/>
              <a:gd name="connsiteY23" fmla="*/ 88900 h 320675"/>
              <a:gd name="connsiteX24" fmla="*/ 215900 w 1600216"/>
              <a:gd name="connsiteY24" fmla="*/ 76200 h 320675"/>
              <a:gd name="connsiteX25" fmla="*/ 244475 w 1600216"/>
              <a:gd name="connsiteY25" fmla="*/ 60325 h 320675"/>
              <a:gd name="connsiteX26" fmla="*/ 311150 w 1600216"/>
              <a:gd name="connsiteY26" fmla="*/ 44450 h 320675"/>
              <a:gd name="connsiteX27" fmla="*/ 352425 w 1600216"/>
              <a:gd name="connsiteY27" fmla="*/ 22225 h 320675"/>
              <a:gd name="connsiteX28" fmla="*/ 368300 w 1600216"/>
              <a:gd name="connsiteY28" fmla="*/ 12700 h 320675"/>
              <a:gd name="connsiteX29" fmla="*/ 498475 w 1600216"/>
              <a:gd name="connsiteY29" fmla="*/ 6350 h 320675"/>
              <a:gd name="connsiteX30" fmla="*/ 603250 w 1600216"/>
              <a:gd name="connsiteY30" fmla="*/ 0 h 320675"/>
              <a:gd name="connsiteX31" fmla="*/ 942975 w 1600216"/>
              <a:gd name="connsiteY31" fmla="*/ 6350 h 320675"/>
              <a:gd name="connsiteX32" fmla="*/ 993775 w 1600216"/>
              <a:gd name="connsiteY32" fmla="*/ 15875 h 320675"/>
              <a:gd name="connsiteX33" fmla="*/ 1016000 w 1600216"/>
              <a:gd name="connsiteY33" fmla="*/ 19050 h 320675"/>
              <a:gd name="connsiteX34" fmla="*/ 1069975 w 1600216"/>
              <a:gd name="connsiteY34" fmla="*/ 38100 h 320675"/>
              <a:gd name="connsiteX35" fmla="*/ 1095375 w 1600216"/>
              <a:gd name="connsiteY35" fmla="*/ 57150 h 320675"/>
              <a:gd name="connsiteX36" fmla="*/ 1117600 w 1600216"/>
              <a:gd name="connsiteY36" fmla="*/ 69850 h 320675"/>
              <a:gd name="connsiteX37" fmla="*/ 1152525 w 1600216"/>
              <a:gd name="connsiteY37" fmla="*/ 82550 h 320675"/>
              <a:gd name="connsiteX38" fmla="*/ 1228725 w 1600216"/>
              <a:gd name="connsiteY38" fmla="*/ 98425 h 320675"/>
              <a:gd name="connsiteX39" fmla="*/ 1270000 w 1600216"/>
              <a:gd name="connsiteY39" fmla="*/ 111125 h 320675"/>
              <a:gd name="connsiteX40" fmla="*/ 1304925 w 1600216"/>
              <a:gd name="connsiteY40" fmla="*/ 117475 h 320675"/>
              <a:gd name="connsiteX41" fmla="*/ 1362075 w 1600216"/>
              <a:gd name="connsiteY41" fmla="*/ 136525 h 320675"/>
              <a:gd name="connsiteX42" fmla="*/ 1495425 w 1600216"/>
              <a:gd name="connsiteY42" fmla="*/ 171450 h 320675"/>
              <a:gd name="connsiteX43" fmla="*/ 1527175 w 1600216"/>
              <a:gd name="connsiteY43" fmla="*/ 177800 h 320675"/>
              <a:gd name="connsiteX44" fmla="*/ 1549400 w 1600216"/>
              <a:gd name="connsiteY44" fmla="*/ 196850 h 320675"/>
              <a:gd name="connsiteX45" fmla="*/ 1581150 w 1600216"/>
              <a:gd name="connsiteY45" fmla="*/ 247650 h 320675"/>
              <a:gd name="connsiteX46" fmla="*/ 1587500 w 1600216"/>
              <a:gd name="connsiteY46" fmla="*/ 276225 h 320675"/>
              <a:gd name="connsiteX47" fmla="*/ 1590675 w 1600216"/>
              <a:gd name="connsiteY47" fmla="*/ 317500 h 320675"/>
              <a:gd name="connsiteX48" fmla="*/ 1577975 w 1600216"/>
              <a:gd name="connsiteY48" fmla="*/ 320675 h 320675"/>
              <a:gd name="connsiteX49" fmla="*/ 1466850 w 1600216"/>
              <a:gd name="connsiteY49" fmla="*/ 314325 h 320675"/>
              <a:gd name="connsiteX50" fmla="*/ 1441450 w 1600216"/>
              <a:gd name="connsiteY50" fmla="*/ 304800 h 320675"/>
              <a:gd name="connsiteX51" fmla="*/ 1409700 w 1600216"/>
              <a:gd name="connsiteY51" fmla="*/ 301625 h 320675"/>
              <a:gd name="connsiteX52" fmla="*/ 1387475 w 1600216"/>
              <a:gd name="connsiteY52" fmla="*/ 298450 h 320675"/>
              <a:gd name="connsiteX53" fmla="*/ 1346200 w 1600216"/>
              <a:gd name="connsiteY53" fmla="*/ 288925 h 320675"/>
              <a:gd name="connsiteX54" fmla="*/ 1279525 w 1600216"/>
              <a:gd name="connsiteY54" fmla="*/ 279400 h 320675"/>
              <a:gd name="connsiteX55" fmla="*/ 1260475 w 1600216"/>
              <a:gd name="connsiteY55" fmla="*/ 273050 h 320675"/>
              <a:gd name="connsiteX56" fmla="*/ 1244600 w 1600216"/>
              <a:gd name="connsiteY56" fmla="*/ 257175 h 320675"/>
              <a:gd name="connsiteX57" fmla="*/ 1235075 w 1600216"/>
              <a:gd name="connsiteY57" fmla="*/ 250825 h 320675"/>
              <a:gd name="connsiteX58" fmla="*/ 1216025 w 1600216"/>
              <a:gd name="connsiteY58" fmla="*/ 238125 h 320675"/>
              <a:gd name="connsiteX59" fmla="*/ 1174750 w 1600216"/>
              <a:gd name="connsiteY59" fmla="*/ 203200 h 320675"/>
              <a:gd name="connsiteX60" fmla="*/ 1149350 w 1600216"/>
              <a:gd name="connsiteY60" fmla="*/ 190500 h 320675"/>
              <a:gd name="connsiteX61" fmla="*/ 1139825 w 1600216"/>
              <a:gd name="connsiteY61" fmla="*/ 180975 h 320675"/>
              <a:gd name="connsiteX62" fmla="*/ 1111250 w 1600216"/>
              <a:gd name="connsiteY62" fmla="*/ 177800 h 320675"/>
              <a:gd name="connsiteX63" fmla="*/ 1095375 w 1600216"/>
              <a:gd name="connsiteY63" fmla="*/ 174625 h 320675"/>
              <a:gd name="connsiteX64" fmla="*/ 377825 w 1600216"/>
              <a:gd name="connsiteY64" fmla="*/ 174625 h 32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600216" h="320675">
                <a:moveTo>
                  <a:pt x="647700" y="82550"/>
                </a:moveTo>
                <a:cubicBezTo>
                  <a:pt x="592667" y="84667"/>
                  <a:pt x="537534" y="84976"/>
                  <a:pt x="482600" y="88900"/>
                </a:cubicBezTo>
                <a:cubicBezTo>
                  <a:pt x="466403" y="90057"/>
                  <a:pt x="431457" y="97224"/>
                  <a:pt x="409575" y="101600"/>
                </a:cubicBezTo>
                <a:cubicBezTo>
                  <a:pt x="401108" y="110067"/>
                  <a:pt x="386143" y="115189"/>
                  <a:pt x="384175" y="127000"/>
                </a:cubicBezTo>
                <a:cubicBezTo>
                  <a:pt x="381751" y="141545"/>
                  <a:pt x="380118" y="158879"/>
                  <a:pt x="371475" y="171450"/>
                </a:cubicBezTo>
                <a:cubicBezTo>
                  <a:pt x="359359" y="189073"/>
                  <a:pt x="342705" y="200751"/>
                  <a:pt x="323850" y="209550"/>
                </a:cubicBezTo>
                <a:cubicBezTo>
                  <a:pt x="315656" y="213374"/>
                  <a:pt x="306538" y="215031"/>
                  <a:pt x="298450" y="219075"/>
                </a:cubicBezTo>
                <a:cubicBezTo>
                  <a:pt x="293717" y="221442"/>
                  <a:pt x="290237" y="225795"/>
                  <a:pt x="285750" y="228600"/>
                </a:cubicBezTo>
                <a:cubicBezTo>
                  <a:pt x="270973" y="237836"/>
                  <a:pt x="263961" y="236970"/>
                  <a:pt x="244475" y="241300"/>
                </a:cubicBezTo>
                <a:cubicBezTo>
                  <a:pt x="239183" y="244475"/>
                  <a:pt x="233735" y="247402"/>
                  <a:pt x="228600" y="250825"/>
                </a:cubicBezTo>
                <a:cubicBezTo>
                  <a:pt x="224197" y="253760"/>
                  <a:pt x="220569" y="257860"/>
                  <a:pt x="215900" y="260350"/>
                </a:cubicBezTo>
                <a:cubicBezTo>
                  <a:pt x="204617" y="266368"/>
                  <a:pt x="192413" y="270506"/>
                  <a:pt x="180975" y="276225"/>
                </a:cubicBezTo>
                <a:cubicBezTo>
                  <a:pt x="155467" y="288979"/>
                  <a:pt x="194973" y="278008"/>
                  <a:pt x="146050" y="295275"/>
                </a:cubicBezTo>
                <a:cubicBezTo>
                  <a:pt x="136849" y="298522"/>
                  <a:pt x="126967" y="299365"/>
                  <a:pt x="117475" y="301625"/>
                </a:cubicBezTo>
                <a:cubicBezTo>
                  <a:pt x="104740" y="304657"/>
                  <a:pt x="79375" y="311150"/>
                  <a:pt x="79375" y="311150"/>
                </a:cubicBezTo>
                <a:cubicBezTo>
                  <a:pt x="59267" y="309033"/>
                  <a:pt x="36801" y="314482"/>
                  <a:pt x="19050" y="304800"/>
                </a:cubicBezTo>
                <a:cubicBezTo>
                  <a:pt x="9350" y="299509"/>
                  <a:pt x="12205" y="283769"/>
                  <a:pt x="9525" y="273050"/>
                </a:cubicBezTo>
                <a:cubicBezTo>
                  <a:pt x="5850" y="258349"/>
                  <a:pt x="3175" y="243417"/>
                  <a:pt x="0" y="228600"/>
                </a:cubicBezTo>
                <a:cubicBezTo>
                  <a:pt x="4233" y="214842"/>
                  <a:pt x="6930" y="200513"/>
                  <a:pt x="12700" y="187325"/>
                </a:cubicBezTo>
                <a:cubicBezTo>
                  <a:pt x="14500" y="183211"/>
                  <a:pt x="18571" y="180410"/>
                  <a:pt x="22225" y="177800"/>
                </a:cubicBezTo>
                <a:cubicBezTo>
                  <a:pt x="34760" y="168847"/>
                  <a:pt x="34084" y="173199"/>
                  <a:pt x="47625" y="168275"/>
                </a:cubicBezTo>
                <a:cubicBezTo>
                  <a:pt x="64876" y="162002"/>
                  <a:pt x="94394" y="146772"/>
                  <a:pt x="107950" y="139700"/>
                </a:cubicBezTo>
                <a:cubicBezTo>
                  <a:pt x="123923" y="131366"/>
                  <a:pt x="146604" y="119735"/>
                  <a:pt x="161925" y="107950"/>
                </a:cubicBezTo>
                <a:cubicBezTo>
                  <a:pt x="169659" y="102001"/>
                  <a:pt x="175740" y="93847"/>
                  <a:pt x="184150" y="88900"/>
                </a:cubicBezTo>
                <a:cubicBezTo>
                  <a:pt x="193975" y="83121"/>
                  <a:pt x="205599" y="81080"/>
                  <a:pt x="215900" y="76200"/>
                </a:cubicBezTo>
                <a:cubicBezTo>
                  <a:pt x="225747" y="71535"/>
                  <a:pt x="234390" y="64451"/>
                  <a:pt x="244475" y="60325"/>
                </a:cubicBezTo>
                <a:cubicBezTo>
                  <a:pt x="276262" y="47321"/>
                  <a:pt x="281924" y="48103"/>
                  <a:pt x="311150" y="44450"/>
                </a:cubicBezTo>
                <a:lnTo>
                  <a:pt x="352425" y="22225"/>
                </a:lnTo>
                <a:cubicBezTo>
                  <a:pt x="357820" y="19228"/>
                  <a:pt x="362165" y="13367"/>
                  <a:pt x="368300" y="12700"/>
                </a:cubicBezTo>
                <a:cubicBezTo>
                  <a:pt x="411489" y="8006"/>
                  <a:pt x="455095" y="8695"/>
                  <a:pt x="498475" y="6350"/>
                </a:cubicBezTo>
                <a:lnTo>
                  <a:pt x="603250" y="0"/>
                </a:lnTo>
                <a:cubicBezTo>
                  <a:pt x="716492" y="2117"/>
                  <a:pt x="829807" y="1750"/>
                  <a:pt x="942975" y="6350"/>
                </a:cubicBezTo>
                <a:cubicBezTo>
                  <a:pt x="960189" y="7050"/>
                  <a:pt x="976801" y="12923"/>
                  <a:pt x="993775" y="15875"/>
                </a:cubicBezTo>
                <a:cubicBezTo>
                  <a:pt x="1001148" y="17157"/>
                  <a:pt x="1008695" y="17427"/>
                  <a:pt x="1016000" y="19050"/>
                </a:cubicBezTo>
                <a:cubicBezTo>
                  <a:pt x="1044114" y="25298"/>
                  <a:pt x="1048169" y="26206"/>
                  <a:pt x="1069975" y="38100"/>
                </a:cubicBezTo>
                <a:cubicBezTo>
                  <a:pt x="1119792" y="65273"/>
                  <a:pt x="1059592" y="32102"/>
                  <a:pt x="1095375" y="57150"/>
                </a:cubicBezTo>
                <a:cubicBezTo>
                  <a:pt x="1102365" y="62043"/>
                  <a:pt x="1109803" y="66385"/>
                  <a:pt x="1117600" y="69850"/>
                </a:cubicBezTo>
                <a:cubicBezTo>
                  <a:pt x="1128920" y="74881"/>
                  <a:pt x="1140534" y="79441"/>
                  <a:pt x="1152525" y="82550"/>
                </a:cubicBezTo>
                <a:cubicBezTo>
                  <a:pt x="1260730" y="110603"/>
                  <a:pt x="1161877" y="79326"/>
                  <a:pt x="1228725" y="98425"/>
                </a:cubicBezTo>
                <a:cubicBezTo>
                  <a:pt x="1242566" y="102380"/>
                  <a:pt x="1256035" y="107634"/>
                  <a:pt x="1270000" y="111125"/>
                </a:cubicBezTo>
                <a:cubicBezTo>
                  <a:pt x="1281479" y="113995"/>
                  <a:pt x="1293519" y="114328"/>
                  <a:pt x="1304925" y="117475"/>
                </a:cubicBezTo>
                <a:cubicBezTo>
                  <a:pt x="1324282" y="122815"/>
                  <a:pt x="1342755" y="131051"/>
                  <a:pt x="1362075" y="136525"/>
                </a:cubicBezTo>
                <a:cubicBezTo>
                  <a:pt x="1406284" y="149051"/>
                  <a:pt x="1450848" y="160306"/>
                  <a:pt x="1495425" y="171450"/>
                </a:cubicBezTo>
                <a:cubicBezTo>
                  <a:pt x="1505896" y="174068"/>
                  <a:pt x="1527175" y="177800"/>
                  <a:pt x="1527175" y="177800"/>
                </a:cubicBezTo>
                <a:cubicBezTo>
                  <a:pt x="1534583" y="184150"/>
                  <a:pt x="1542975" y="189507"/>
                  <a:pt x="1549400" y="196850"/>
                </a:cubicBezTo>
                <a:cubicBezTo>
                  <a:pt x="1566931" y="216885"/>
                  <a:pt x="1570665" y="226679"/>
                  <a:pt x="1581150" y="247650"/>
                </a:cubicBezTo>
                <a:cubicBezTo>
                  <a:pt x="1583267" y="257175"/>
                  <a:pt x="1584414" y="266968"/>
                  <a:pt x="1587500" y="276225"/>
                </a:cubicBezTo>
                <a:cubicBezTo>
                  <a:pt x="1594171" y="296237"/>
                  <a:pt x="1610606" y="303264"/>
                  <a:pt x="1590675" y="317500"/>
                </a:cubicBezTo>
                <a:cubicBezTo>
                  <a:pt x="1587124" y="320036"/>
                  <a:pt x="1582208" y="319617"/>
                  <a:pt x="1577975" y="320675"/>
                </a:cubicBezTo>
                <a:cubicBezTo>
                  <a:pt x="1540933" y="318558"/>
                  <a:pt x="1503704" y="318610"/>
                  <a:pt x="1466850" y="314325"/>
                </a:cubicBezTo>
                <a:cubicBezTo>
                  <a:pt x="1457868" y="313281"/>
                  <a:pt x="1450277" y="306762"/>
                  <a:pt x="1441450" y="304800"/>
                </a:cubicBezTo>
                <a:cubicBezTo>
                  <a:pt x="1431067" y="302493"/>
                  <a:pt x="1420263" y="302868"/>
                  <a:pt x="1409700" y="301625"/>
                </a:cubicBezTo>
                <a:cubicBezTo>
                  <a:pt x="1402268" y="300751"/>
                  <a:pt x="1394813" y="299918"/>
                  <a:pt x="1387475" y="298450"/>
                </a:cubicBezTo>
                <a:cubicBezTo>
                  <a:pt x="1373629" y="295681"/>
                  <a:pt x="1360046" y="291694"/>
                  <a:pt x="1346200" y="288925"/>
                </a:cubicBezTo>
                <a:cubicBezTo>
                  <a:pt x="1316479" y="282981"/>
                  <a:pt x="1307623" y="282522"/>
                  <a:pt x="1279525" y="279400"/>
                </a:cubicBezTo>
                <a:cubicBezTo>
                  <a:pt x="1273175" y="277283"/>
                  <a:pt x="1266122" y="276644"/>
                  <a:pt x="1260475" y="273050"/>
                </a:cubicBezTo>
                <a:cubicBezTo>
                  <a:pt x="1254161" y="269032"/>
                  <a:pt x="1250232" y="262103"/>
                  <a:pt x="1244600" y="257175"/>
                </a:cubicBezTo>
                <a:cubicBezTo>
                  <a:pt x="1241728" y="254662"/>
                  <a:pt x="1238006" y="253268"/>
                  <a:pt x="1235075" y="250825"/>
                </a:cubicBezTo>
                <a:cubicBezTo>
                  <a:pt x="1219220" y="237612"/>
                  <a:pt x="1232764" y="243705"/>
                  <a:pt x="1216025" y="238125"/>
                </a:cubicBezTo>
                <a:cubicBezTo>
                  <a:pt x="1203971" y="226071"/>
                  <a:pt x="1189550" y="210600"/>
                  <a:pt x="1174750" y="203200"/>
                </a:cubicBezTo>
                <a:cubicBezTo>
                  <a:pt x="1166283" y="198967"/>
                  <a:pt x="1156043" y="197193"/>
                  <a:pt x="1149350" y="190500"/>
                </a:cubicBezTo>
                <a:cubicBezTo>
                  <a:pt x="1146175" y="187325"/>
                  <a:pt x="1144085" y="182395"/>
                  <a:pt x="1139825" y="180975"/>
                </a:cubicBezTo>
                <a:cubicBezTo>
                  <a:pt x="1130733" y="177944"/>
                  <a:pt x="1120737" y="179155"/>
                  <a:pt x="1111250" y="177800"/>
                </a:cubicBezTo>
                <a:cubicBezTo>
                  <a:pt x="1105908" y="177037"/>
                  <a:pt x="1100771" y="174648"/>
                  <a:pt x="1095375" y="174625"/>
                </a:cubicBezTo>
                <a:lnTo>
                  <a:pt x="377825" y="174625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6A5718F-0101-C9ED-4EDD-8BBE04B2903C}"/>
              </a:ext>
            </a:extLst>
          </p:cNvPr>
          <p:cNvSpPr/>
          <p:nvPr/>
        </p:nvSpPr>
        <p:spPr>
          <a:xfrm>
            <a:off x="447675" y="4073527"/>
            <a:ext cx="454025" cy="1396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70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C0DEE5C-FD0F-E370-034D-8E6B40C1E8FC}"/>
              </a:ext>
            </a:extLst>
          </p:cNvPr>
          <p:cNvSpPr txBox="1"/>
          <p:nvPr/>
        </p:nvSpPr>
        <p:spPr>
          <a:xfrm>
            <a:off x="711724" y="275339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宏观仿真模型的结论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C3D02FD-CE51-28F7-B131-9CAB66241A8A}"/>
              </a:ext>
            </a:extLst>
          </p:cNvPr>
          <p:cNvGrpSpPr/>
          <p:nvPr/>
        </p:nvGrpSpPr>
        <p:grpSpPr>
          <a:xfrm>
            <a:off x="803275" y="944563"/>
            <a:ext cx="2308520" cy="0"/>
            <a:chOff x="803275" y="944563"/>
            <a:chExt cx="2308520" cy="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BBC590F-95A7-6AA2-AA37-E64E86FA9CF7}"/>
                </a:ext>
              </a:extLst>
            </p:cNvPr>
            <p:cNvCxnSpPr>
              <a:cxnSpLocks/>
            </p:cNvCxnSpPr>
            <p:nvPr/>
          </p:nvCxnSpPr>
          <p:spPr>
            <a:xfrm>
              <a:off x="803275" y="944563"/>
              <a:ext cx="621488" cy="0"/>
            </a:xfrm>
            <a:prstGeom prst="line">
              <a:avLst/>
            </a:prstGeom>
            <a:ln w="25400">
              <a:solidFill>
                <a:srgbClr val="BD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D295C2A-4D87-872B-FDDA-4E2DE3DA35F6}"/>
                </a:ext>
              </a:extLst>
            </p:cNvPr>
            <p:cNvCxnSpPr>
              <a:cxnSpLocks/>
            </p:cNvCxnSpPr>
            <p:nvPr/>
          </p:nvCxnSpPr>
          <p:spPr>
            <a:xfrm>
              <a:off x="1366800" y="944563"/>
              <a:ext cx="1744995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71F9D271-E188-CADC-7766-651D17C39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378" y="3255950"/>
            <a:ext cx="5595812" cy="2765438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7D4037D7-563B-7D80-4BA5-3E3D2DDD1D87}"/>
              </a:ext>
            </a:extLst>
          </p:cNvPr>
          <p:cNvGrpSpPr/>
          <p:nvPr/>
        </p:nvGrpSpPr>
        <p:grpSpPr>
          <a:xfrm>
            <a:off x="833856" y="3308355"/>
            <a:ext cx="3642894" cy="2666996"/>
            <a:chOff x="1691607" y="2811687"/>
            <a:chExt cx="4164971" cy="3123729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ED91929A-2088-1A9C-8E50-DABB2DFBF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607" y="2811687"/>
              <a:ext cx="4164971" cy="3123729"/>
            </a:xfrm>
            <a:prstGeom prst="rect">
              <a:avLst/>
            </a:prstGeom>
          </p:spPr>
        </p:pic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6FDC295-8CB2-193E-04C9-9E62876812E7}"/>
                </a:ext>
              </a:extLst>
            </p:cNvPr>
            <p:cNvSpPr/>
            <p:nvPr/>
          </p:nvSpPr>
          <p:spPr>
            <a:xfrm>
              <a:off x="3364325" y="4696879"/>
              <a:ext cx="989658" cy="300571"/>
            </a:xfrm>
            <a:custGeom>
              <a:avLst/>
              <a:gdLst>
                <a:gd name="connsiteX0" fmla="*/ 18108 w 989658"/>
                <a:gd name="connsiteY0" fmla="*/ 4 h 300571"/>
                <a:gd name="connsiteX1" fmla="*/ 282692 w 989658"/>
                <a:gd name="connsiteY1" fmla="*/ 33871 h 300571"/>
                <a:gd name="connsiteX2" fmla="*/ 559975 w 989658"/>
                <a:gd name="connsiteY2" fmla="*/ 44454 h 300571"/>
                <a:gd name="connsiteX3" fmla="*/ 653108 w 989658"/>
                <a:gd name="connsiteY3" fmla="*/ 55038 h 300571"/>
                <a:gd name="connsiteX4" fmla="*/ 866892 w 989658"/>
                <a:gd name="connsiteY4" fmla="*/ 59271 h 300571"/>
                <a:gd name="connsiteX5" fmla="*/ 909225 w 989658"/>
                <a:gd name="connsiteY5" fmla="*/ 69854 h 300571"/>
                <a:gd name="connsiteX6" fmla="*/ 930392 w 989658"/>
                <a:gd name="connsiteY6" fmla="*/ 74088 h 300571"/>
                <a:gd name="connsiteX7" fmla="*/ 953675 w 989658"/>
                <a:gd name="connsiteY7" fmla="*/ 84671 h 300571"/>
                <a:gd name="connsiteX8" fmla="*/ 989658 w 989658"/>
                <a:gd name="connsiteY8" fmla="*/ 148171 h 300571"/>
                <a:gd name="connsiteX9" fmla="*/ 966375 w 989658"/>
                <a:gd name="connsiteY9" fmla="*/ 258238 h 300571"/>
                <a:gd name="connsiteX10" fmla="*/ 957908 w 989658"/>
                <a:gd name="connsiteY10" fmla="*/ 275171 h 300571"/>
                <a:gd name="connsiteX11" fmla="*/ 949442 w 989658"/>
                <a:gd name="connsiteY11" fmla="*/ 289988 h 300571"/>
                <a:gd name="connsiteX12" fmla="*/ 945208 w 989658"/>
                <a:gd name="connsiteY12" fmla="*/ 296338 h 300571"/>
                <a:gd name="connsiteX13" fmla="*/ 926158 w 989658"/>
                <a:gd name="connsiteY13" fmla="*/ 300571 h 300571"/>
                <a:gd name="connsiteX14" fmla="*/ 718725 w 989658"/>
                <a:gd name="connsiteY14" fmla="*/ 268821 h 300571"/>
                <a:gd name="connsiteX15" fmla="*/ 498592 w 989658"/>
                <a:gd name="connsiteY15" fmla="*/ 226488 h 300571"/>
                <a:gd name="connsiteX16" fmla="*/ 322908 w 989658"/>
                <a:gd name="connsiteY16" fmla="*/ 184154 h 300571"/>
                <a:gd name="connsiteX17" fmla="*/ 193792 w 989658"/>
                <a:gd name="connsiteY17" fmla="*/ 146054 h 300571"/>
                <a:gd name="connsiteX18" fmla="*/ 168392 w 989658"/>
                <a:gd name="connsiteY18" fmla="*/ 137588 h 300571"/>
                <a:gd name="connsiteX19" fmla="*/ 130292 w 989658"/>
                <a:gd name="connsiteY19" fmla="*/ 118538 h 300571"/>
                <a:gd name="connsiteX20" fmla="*/ 117592 w 989658"/>
                <a:gd name="connsiteY20" fmla="*/ 112188 h 300571"/>
                <a:gd name="connsiteX21" fmla="*/ 90075 w 989658"/>
                <a:gd name="connsiteY21" fmla="*/ 91021 h 300571"/>
                <a:gd name="connsiteX22" fmla="*/ 75258 w 989658"/>
                <a:gd name="connsiteY22" fmla="*/ 82554 h 300571"/>
                <a:gd name="connsiteX23" fmla="*/ 49858 w 989658"/>
                <a:gd name="connsiteY23" fmla="*/ 61388 h 300571"/>
                <a:gd name="connsiteX24" fmla="*/ 35042 w 989658"/>
                <a:gd name="connsiteY24" fmla="*/ 38104 h 300571"/>
                <a:gd name="connsiteX25" fmla="*/ 30808 w 989658"/>
                <a:gd name="connsiteY25" fmla="*/ 31754 h 300571"/>
                <a:gd name="connsiteX26" fmla="*/ 18108 w 989658"/>
                <a:gd name="connsiteY26" fmla="*/ 4 h 30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89658" h="300571">
                  <a:moveTo>
                    <a:pt x="18108" y="4"/>
                  </a:moveTo>
                  <a:cubicBezTo>
                    <a:pt x="60089" y="357"/>
                    <a:pt x="194075" y="26602"/>
                    <a:pt x="282692" y="33871"/>
                  </a:cubicBezTo>
                  <a:cubicBezTo>
                    <a:pt x="374877" y="41433"/>
                    <a:pt x="467631" y="39177"/>
                    <a:pt x="559975" y="44454"/>
                  </a:cubicBezTo>
                  <a:cubicBezTo>
                    <a:pt x="591168" y="46237"/>
                    <a:pt x="622064" y="51510"/>
                    <a:pt x="653108" y="55038"/>
                  </a:cubicBezTo>
                  <a:cubicBezTo>
                    <a:pt x="734904" y="48745"/>
                    <a:pt x="723183" y="48626"/>
                    <a:pt x="866892" y="59271"/>
                  </a:cubicBezTo>
                  <a:cubicBezTo>
                    <a:pt x="881398" y="60345"/>
                    <a:pt x="894962" y="67001"/>
                    <a:pt x="909225" y="69854"/>
                  </a:cubicBezTo>
                  <a:lnTo>
                    <a:pt x="930392" y="74088"/>
                  </a:lnTo>
                  <a:cubicBezTo>
                    <a:pt x="938153" y="77616"/>
                    <a:pt x="947762" y="78530"/>
                    <a:pt x="953675" y="84671"/>
                  </a:cubicBezTo>
                  <a:cubicBezTo>
                    <a:pt x="983638" y="115787"/>
                    <a:pt x="982437" y="119286"/>
                    <a:pt x="989658" y="148171"/>
                  </a:cubicBezTo>
                  <a:cubicBezTo>
                    <a:pt x="984836" y="174347"/>
                    <a:pt x="977864" y="226644"/>
                    <a:pt x="966375" y="258238"/>
                  </a:cubicBezTo>
                  <a:cubicBezTo>
                    <a:pt x="964218" y="264169"/>
                    <a:pt x="960878" y="269603"/>
                    <a:pt x="957908" y="275171"/>
                  </a:cubicBezTo>
                  <a:cubicBezTo>
                    <a:pt x="955231" y="280190"/>
                    <a:pt x="952369" y="285110"/>
                    <a:pt x="949442" y="289988"/>
                  </a:cubicBezTo>
                  <a:cubicBezTo>
                    <a:pt x="948133" y="292170"/>
                    <a:pt x="947524" y="295285"/>
                    <a:pt x="945208" y="296338"/>
                  </a:cubicBezTo>
                  <a:cubicBezTo>
                    <a:pt x="939286" y="299030"/>
                    <a:pt x="932508" y="299160"/>
                    <a:pt x="926158" y="300571"/>
                  </a:cubicBezTo>
                  <a:cubicBezTo>
                    <a:pt x="740538" y="281032"/>
                    <a:pt x="871018" y="299279"/>
                    <a:pt x="718725" y="268821"/>
                  </a:cubicBezTo>
                  <a:cubicBezTo>
                    <a:pt x="645454" y="254167"/>
                    <a:pt x="571500" y="242855"/>
                    <a:pt x="498592" y="226488"/>
                  </a:cubicBezTo>
                  <a:cubicBezTo>
                    <a:pt x="420206" y="208891"/>
                    <a:pt x="394431" y="204482"/>
                    <a:pt x="322908" y="184154"/>
                  </a:cubicBezTo>
                  <a:cubicBezTo>
                    <a:pt x="279744" y="171886"/>
                    <a:pt x="236363" y="160243"/>
                    <a:pt x="193792" y="146054"/>
                  </a:cubicBezTo>
                  <a:cubicBezTo>
                    <a:pt x="185325" y="143232"/>
                    <a:pt x="176581" y="141136"/>
                    <a:pt x="168392" y="137588"/>
                  </a:cubicBezTo>
                  <a:cubicBezTo>
                    <a:pt x="155364" y="131942"/>
                    <a:pt x="142992" y="124888"/>
                    <a:pt x="130292" y="118538"/>
                  </a:cubicBezTo>
                  <a:cubicBezTo>
                    <a:pt x="126059" y="116421"/>
                    <a:pt x="121228" y="115218"/>
                    <a:pt x="117592" y="112188"/>
                  </a:cubicBezTo>
                  <a:cubicBezTo>
                    <a:pt x="106797" y="103191"/>
                    <a:pt x="102143" y="98779"/>
                    <a:pt x="90075" y="91021"/>
                  </a:cubicBezTo>
                  <a:cubicBezTo>
                    <a:pt x="85290" y="87945"/>
                    <a:pt x="79946" y="85777"/>
                    <a:pt x="75258" y="82554"/>
                  </a:cubicBezTo>
                  <a:cubicBezTo>
                    <a:pt x="69132" y="78342"/>
                    <a:pt x="56208" y="68796"/>
                    <a:pt x="49858" y="61388"/>
                  </a:cubicBezTo>
                  <a:cubicBezTo>
                    <a:pt x="42292" y="52561"/>
                    <a:pt x="41716" y="49227"/>
                    <a:pt x="35042" y="38104"/>
                  </a:cubicBezTo>
                  <a:cubicBezTo>
                    <a:pt x="33733" y="35922"/>
                    <a:pt x="32607" y="33553"/>
                    <a:pt x="30808" y="31754"/>
                  </a:cubicBezTo>
                  <a:cubicBezTo>
                    <a:pt x="18647" y="19593"/>
                    <a:pt x="-23873" y="-349"/>
                    <a:pt x="18108" y="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62E5D0F9-31D5-EAA3-65B9-1A5B40B8227B}"/>
              </a:ext>
            </a:extLst>
          </p:cNvPr>
          <p:cNvSpPr txBox="1"/>
          <p:nvPr/>
        </p:nvSpPr>
        <p:spPr>
          <a:xfrm>
            <a:off x="833856" y="1907783"/>
            <a:ext cx="95020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PDMS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与二维材料摩擦力数量级可达到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10^4  N/m^2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超润滑条件下原子受到的摩擦力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10^-4pN/Atom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，约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10^3  N/m^2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9389767-B802-3D80-0556-0F46008657B5}"/>
              </a:ext>
            </a:extLst>
          </p:cNvPr>
          <p:cNvSpPr txBox="1"/>
          <p:nvPr/>
        </p:nvSpPr>
        <p:spPr>
          <a:xfrm>
            <a:off x="842925" y="1276415"/>
            <a:ext cx="95020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PDMS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与二维材料摩擦力数量级大于超润滑条件下原子受到的摩擦力，即可推动中层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BN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00E6970-D38F-6DF5-B20A-210952025142}"/>
              </a:ext>
            </a:extLst>
          </p:cNvPr>
          <p:cNvSpPr txBox="1"/>
          <p:nvPr/>
        </p:nvSpPr>
        <p:spPr>
          <a:xfrm>
            <a:off x="833856" y="2668391"/>
            <a:ext cx="95020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PDMS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对二维材料的摩擦力不一定完全作用于中层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BN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，可能被顶层、底层的摩擦力抵消一部分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可能受片层形状影响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C0DEE5C-FD0F-E370-034D-8E6B40C1E8FC}"/>
              </a:ext>
            </a:extLst>
          </p:cNvPr>
          <p:cNvSpPr txBox="1"/>
          <p:nvPr/>
        </p:nvSpPr>
        <p:spPr>
          <a:xfrm>
            <a:off x="717661" y="288536"/>
            <a:ext cx="3940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经典解析模型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C3D02FD-CE51-28F7-B131-9CAB66241A8A}"/>
              </a:ext>
            </a:extLst>
          </p:cNvPr>
          <p:cNvGrpSpPr/>
          <p:nvPr/>
        </p:nvGrpSpPr>
        <p:grpSpPr>
          <a:xfrm>
            <a:off x="803275" y="944563"/>
            <a:ext cx="2308520" cy="0"/>
            <a:chOff x="803275" y="944563"/>
            <a:chExt cx="2308520" cy="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BBC590F-95A7-6AA2-AA37-E64E86FA9CF7}"/>
                </a:ext>
              </a:extLst>
            </p:cNvPr>
            <p:cNvCxnSpPr>
              <a:cxnSpLocks/>
            </p:cNvCxnSpPr>
            <p:nvPr/>
          </p:nvCxnSpPr>
          <p:spPr>
            <a:xfrm>
              <a:off x="803275" y="944563"/>
              <a:ext cx="621488" cy="0"/>
            </a:xfrm>
            <a:prstGeom prst="line">
              <a:avLst/>
            </a:prstGeom>
            <a:ln w="25400">
              <a:solidFill>
                <a:srgbClr val="BD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D295C2A-4D87-872B-FDDA-4E2DE3DA35F6}"/>
                </a:ext>
              </a:extLst>
            </p:cNvPr>
            <p:cNvCxnSpPr>
              <a:cxnSpLocks/>
            </p:cNvCxnSpPr>
            <p:nvPr/>
          </p:nvCxnSpPr>
          <p:spPr>
            <a:xfrm>
              <a:off x="1366800" y="944563"/>
              <a:ext cx="1744995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75D73153-B9AB-E886-E9C6-401FD01BA1C1}"/>
              </a:ext>
            </a:extLst>
          </p:cNvPr>
          <p:cNvSpPr txBox="1"/>
          <p:nvPr/>
        </p:nvSpPr>
        <p:spPr>
          <a:xfrm>
            <a:off x="803274" y="1360438"/>
            <a:ext cx="689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Coulomb–</a:t>
            </a:r>
            <a:r>
              <a:rPr lang="en-US" altLang="zh-CN" b="1" dirty="0" err="1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Amontons</a:t>
            </a:r>
            <a:r>
              <a:rPr lang="en-US" altLang="zh-CN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Laws</a:t>
            </a:r>
            <a:endParaRPr lang="zh-CN" altLang="en-US" b="1" dirty="0">
              <a:solidFill>
                <a:srgbClr val="BD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31E4FB-E913-8B00-FA41-A48D643F8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305" y="1270354"/>
            <a:ext cx="1904622" cy="58688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2CE234E-8B00-48DE-E447-4EE909F4DA38}"/>
              </a:ext>
            </a:extLst>
          </p:cNvPr>
          <p:cNvSpPr txBox="1"/>
          <p:nvPr/>
        </p:nvSpPr>
        <p:spPr>
          <a:xfrm>
            <a:off x="856507" y="1944156"/>
            <a:ext cx="60950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接触体的弹性使实际接触面积大致与法向力成正比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摩擦力随实际接触面积线性变化，因此也随法向力线性变化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76694B-37C5-A6BE-DDF5-5892F610237D}"/>
              </a:ext>
            </a:extLst>
          </p:cNvPr>
          <p:cNvSpPr txBox="1"/>
          <p:nvPr/>
        </p:nvSpPr>
        <p:spPr>
          <a:xfrm>
            <a:off x="803274" y="3332641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Prandtl–Tomlinson Model</a:t>
            </a:r>
            <a:endParaRPr lang="zh-CN" altLang="en-US" b="1" dirty="0">
              <a:solidFill>
                <a:srgbClr val="BD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8E0E21-47AF-B62E-718F-8F961AF621C4}"/>
              </a:ext>
            </a:extLst>
          </p:cNvPr>
          <p:cNvSpPr txBox="1"/>
          <p:nvPr/>
        </p:nvSpPr>
        <p:spPr>
          <a:xfrm>
            <a:off x="803275" y="3875798"/>
            <a:ext cx="60950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PT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模型将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AFM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实验简化为一个点尖被一个等速运动的支架拖着在刚性基板上滑动，驱动支架通过谐波弹簧与点尖连接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95427E8-8AF4-39AD-7513-6FD267066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966" y="645876"/>
            <a:ext cx="2889398" cy="165743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D00EDBC-29A5-7C7F-3329-3159CD26A768}"/>
              </a:ext>
            </a:extLst>
          </p:cNvPr>
          <p:cNvSpPr txBox="1"/>
          <p:nvPr/>
        </p:nvSpPr>
        <p:spPr>
          <a:xfrm>
            <a:off x="803275" y="4628793"/>
            <a:ext cx="60950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PT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模型可以揭示摩擦的基本过程和特征，如预测滑动行为从粘滑运动到连续低耗散滑动的转变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C58CE45C-DB78-90FA-229A-67EA90E29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966" y="2600220"/>
            <a:ext cx="2889398" cy="3538466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E8F8DE92-CCF3-1E90-72CA-3FF626ECFD23}"/>
              </a:ext>
            </a:extLst>
          </p:cNvPr>
          <p:cNvSpPr txBox="1"/>
          <p:nvPr/>
        </p:nvSpPr>
        <p:spPr>
          <a:xfrm>
            <a:off x="859393" y="6036918"/>
            <a:ext cx="81224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G. A. Tomlinson, London Edinburgh Philos. Mag. J. Sci. 1929, 7,905.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41A323A4-0A44-21D1-EA4D-AA9D75481C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055" b="13436"/>
          <a:stretch/>
        </p:blipFill>
        <p:spPr>
          <a:xfrm>
            <a:off x="856507" y="5304844"/>
            <a:ext cx="4864350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7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C0DEE5C-FD0F-E370-034D-8E6B40C1E8FC}"/>
              </a:ext>
            </a:extLst>
          </p:cNvPr>
          <p:cNvSpPr txBox="1"/>
          <p:nvPr/>
        </p:nvSpPr>
        <p:spPr>
          <a:xfrm>
            <a:off x="717661" y="288536"/>
            <a:ext cx="10486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Classical Molecular Dynamics Simulations </a:t>
            </a:r>
            <a:r>
              <a:rPr lang="zh-CN" altLang="en-US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</a:t>
            </a:r>
            <a:r>
              <a:rPr lang="zh-CN" altLang="en-US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C3D02FD-CE51-28F7-B131-9CAB66241A8A}"/>
              </a:ext>
            </a:extLst>
          </p:cNvPr>
          <p:cNvGrpSpPr/>
          <p:nvPr/>
        </p:nvGrpSpPr>
        <p:grpSpPr>
          <a:xfrm>
            <a:off x="803275" y="944563"/>
            <a:ext cx="2308520" cy="0"/>
            <a:chOff x="803275" y="944563"/>
            <a:chExt cx="2308520" cy="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BBC590F-95A7-6AA2-AA37-E64E86FA9CF7}"/>
                </a:ext>
              </a:extLst>
            </p:cNvPr>
            <p:cNvCxnSpPr>
              <a:cxnSpLocks/>
            </p:cNvCxnSpPr>
            <p:nvPr/>
          </p:nvCxnSpPr>
          <p:spPr>
            <a:xfrm>
              <a:off x="803275" y="944563"/>
              <a:ext cx="621488" cy="0"/>
            </a:xfrm>
            <a:prstGeom prst="line">
              <a:avLst/>
            </a:prstGeom>
            <a:ln w="25400">
              <a:solidFill>
                <a:srgbClr val="BD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D295C2A-4D87-872B-FDDA-4E2DE3DA35F6}"/>
                </a:ext>
              </a:extLst>
            </p:cNvPr>
            <p:cNvCxnSpPr>
              <a:cxnSpLocks/>
            </p:cNvCxnSpPr>
            <p:nvPr/>
          </p:nvCxnSpPr>
          <p:spPr>
            <a:xfrm>
              <a:off x="1366800" y="944563"/>
              <a:ext cx="1744995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FDE5E2CB-BEC3-C456-CC1E-9E5B53A42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190" y="1026516"/>
            <a:ext cx="3564237" cy="74476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969D73A-FFCD-F222-6A0A-46570268CB4F}"/>
              </a:ext>
            </a:extLst>
          </p:cNvPr>
          <p:cNvSpPr txBox="1"/>
          <p:nvPr/>
        </p:nvSpPr>
        <p:spPr>
          <a:xfrm>
            <a:off x="763827" y="1719391"/>
            <a:ext cx="70702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m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分别是原子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的质量和坐标，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U(r1,r2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是系统总能量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74B6996-4819-D299-6407-52D56545E717}"/>
              </a:ext>
            </a:extLst>
          </p:cNvPr>
          <p:cNvSpPr txBox="1"/>
          <p:nvPr/>
        </p:nvSpPr>
        <p:spPr>
          <a:xfrm>
            <a:off x="763827" y="2412266"/>
            <a:ext cx="81819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Onodera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等人构建了两层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MoS2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的界面模型，研究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MoS2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的摩擦各向异性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BE1E259-D7AD-6974-6A3E-BA530764E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865" y="2776977"/>
            <a:ext cx="6204269" cy="3054507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69108DD2-2456-42BE-0EDF-5BE92E7E9E01}"/>
              </a:ext>
            </a:extLst>
          </p:cNvPr>
          <p:cNvSpPr txBox="1"/>
          <p:nvPr/>
        </p:nvSpPr>
        <p:spPr>
          <a:xfrm>
            <a:off x="731265" y="1237380"/>
            <a:ext cx="68098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MD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模拟中所有原子的动力学是通过数值求解牛顿运动方程得到的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EFB4D23-8D80-5A04-85B0-6BAF2559E300}"/>
              </a:ext>
            </a:extLst>
          </p:cNvPr>
          <p:cNvSpPr txBox="1"/>
          <p:nvPr/>
        </p:nvSpPr>
        <p:spPr>
          <a:xfrm>
            <a:off x="896440" y="6107799"/>
            <a:ext cx="108550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 Onodera, Y. Morita, R. Nagumo, R. Miura, A. Suzuki, H. Tsuboi, N. Hatakeyama, A. Endou, H. Takaba, F. Dassenoy, C. Minfray, L. Joly-Pottuz, M. Kubo, J.-M. Martin, A. Miyamoto, J. Phys. Chem. B 2010, 114, 15832.</a:t>
            </a:r>
          </a:p>
        </p:txBody>
      </p:sp>
    </p:spTree>
    <p:extLst>
      <p:ext uri="{BB962C8B-B14F-4D97-AF65-F5344CB8AC3E}">
        <p14:creationId xmlns:p14="http://schemas.microsoft.com/office/powerpoint/2010/main" val="143238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C0DEE5C-FD0F-E370-034D-8E6B40C1E8FC}"/>
              </a:ext>
            </a:extLst>
          </p:cNvPr>
          <p:cNvSpPr txBox="1"/>
          <p:nvPr/>
        </p:nvSpPr>
        <p:spPr>
          <a:xfrm>
            <a:off x="717661" y="288536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DFT</a:t>
            </a:r>
            <a:endParaRPr lang="zh-CN" altLang="en-US" sz="3200" b="1" dirty="0">
              <a:solidFill>
                <a:srgbClr val="BD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C3D02FD-CE51-28F7-B131-9CAB66241A8A}"/>
              </a:ext>
            </a:extLst>
          </p:cNvPr>
          <p:cNvGrpSpPr/>
          <p:nvPr/>
        </p:nvGrpSpPr>
        <p:grpSpPr>
          <a:xfrm>
            <a:off x="803275" y="944563"/>
            <a:ext cx="2308520" cy="0"/>
            <a:chOff x="803275" y="944563"/>
            <a:chExt cx="2308520" cy="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BBC590F-95A7-6AA2-AA37-E64E86FA9CF7}"/>
                </a:ext>
              </a:extLst>
            </p:cNvPr>
            <p:cNvCxnSpPr>
              <a:cxnSpLocks/>
            </p:cNvCxnSpPr>
            <p:nvPr/>
          </p:nvCxnSpPr>
          <p:spPr>
            <a:xfrm>
              <a:off x="803275" y="944563"/>
              <a:ext cx="621488" cy="0"/>
            </a:xfrm>
            <a:prstGeom prst="line">
              <a:avLst/>
            </a:prstGeom>
            <a:ln w="25400">
              <a:solidFill>
                <a:srgbClr val="BD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D295C2A-4D87-872B-FDDA-4E2DE3DA35F6}"/>
                </a:ext>
              </a:extLst>
            </p:cNvPr>
            <p:cNvCxnSpPr>
              <a:cxnSpLocks/>
            </p:cNvCxnSpPr>
            <p:nvPr/>
          </p:nvCxnSpPr>
          <p:spPr>
            <a:xfrm>
              <a:off x="1366800" y="944563"/>
              <a:ext cx="1744995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BFB83C00-BEB3-DD13-A3DC-75B9DFEF89A2}"/>
              </a:ext>
            </a:extLst>
          </p:cNvPr>
          <p:cNvSpPr txBox="1"/>
          <p:nvPr/>
        </p:nvSpPr>
        <p:spPr>
          <a:xfrm>
            <a:off x="717661" y="2481923"/>
            <a:ext cx="512497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Gao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等人发现石墨烯和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Re(0001)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衬底之间的电子转移可以改变石墨烯和的活性，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模拟通常只将二维材料润滑性能的变化归因于几何波纹的影响，而未能捕捉到这种基本的电子相互作用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15D1AC-71DE-A023-3D3D-255E5320D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673" y="873311"/>
            <a:ext cx="2797192" cy="277816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B82B28C-AA93-35F3-3B0A-DA192D1DB19B}"/>
              </a:ext>
            </a:extLst>
          </p:cNvPr>
          <p:cNvSpPr txBox="1"/>
          <p:nvPr/>
        </p:nvSpPr>
        <p:spPr>
          <a:xfrm>
            <a:off x="6024661" y="3670496"/>
            <a:ext cx="28872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石墨烯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(Gr)</a:t>
            </a:r>
            <a:r>
              <a:rPr lang="zh-CN" altLang="en-US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Re(0001)</a:t>
            </a:r>
            <a:r>
              <a:rPr lang="zh-CN" altLang="en-US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衬底之间的电子转移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上图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Gr</a:t>
            </a:r>
            <a:r>
              <a:rPr lang="zh-CN" altLang="en-US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100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r>
              <a:rPr lang="zh-CN" altLang="en-US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尖端之间的电子转移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下图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1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D73153-B9AB-E886-E9C6-401FD01BA1C1}"/>
              </a:ext>
            </a:extLst>
          </p:cNvPr>
          <p:cNvSpPr txBox="1"/>
          <p:nvPr/>
        </p:nvSpPr>
        <p:spPr>
          <a:xfrm>
            <a:off x="803275" y="4667124"/>
            <a:ext cx="786571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Zhong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Tománek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1990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年模拟了单层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原子在石墨板上的滑动，并通过沿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方向以离散间隔平移上层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原子相对于下层石墨表面来构建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PES</a:t>
            </a:r>
            <a:b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沿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方向的位置相关力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fx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可以由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fx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(x, text) =∂V(x, text)/∂x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给出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9ADBD88-F247-CAE8-44C0-79CF8D43F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899" y="825191"/>
            <a:ext cx="2562440" cy="408369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5CC69B0-6066-7091-F10B-C2A639EF0BC0}"/>
              </a:ext>
            </a:extLst>
          </p:cNvPr>
          <p:cNvSpPr txBox="1"/>
          <p:nvPr/>
        </p:nvSpPr>
        <p:spPr>
          <a:xfrm>
            <a:off x="761505" y="1991265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计算结合能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0F10FE7-C7F6-5BE2-E307-27D76A3EE169}"/>
              </a:ext>
            </a:extLst>
          </p:cNvPr>
          <p:cNvSpPr txBox="1"/>
          <p:nvPr/>
        </p:nvSpPr>
        <p:spPr>
          <a:xfrm>
            <a:off x="761505" y="4217215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绘制摩擦系统的滑动势能面</a:t>
            </a:r>
            <a:r>
              <a:rPr lang="en-US" altLang="zh-CN" sz="18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(PES)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3F589DD-C1CE-3334-D639-7FCED5C5B569}"/>
              </a:ext>
            </a:extLst>
          </p:cNvPr>
          <p:cNvSpPr txBox="1"/>
          <p:nvPr/>
        </p:nvSpPr>
        <p:spPr>
          <a:xfrm>
            <a:off x="760090" y="1162053"/>
            <a:ext cx="49422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用电子密度作为基本变量来描述相互作用电子系统的总能量</a:t>
            </a:r>
            <a:endParaRPr lang="en-US" altLang="zh-CN" sz="1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3962337-77DA-F51E-9622-324E74DF49B8}"/>
              </a:ext>
            </a:extLst>
          </p:cNvPr>
          <p:cNvSpPr txBox="1"/>
          <p:nvPr/>
        </p:nvSpPr>
        <p:spPr>
          <a:xfrm>
            <a:off x="778343" y="6021388"/>
            <a:ext cx="60971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L. Gao, X. Chen, Y. Ma, Y. Yan, T. Ma, Y. Su, L. Qiao, Nanoscale 2018, 10, 10576.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52D3235-A6F5-398D-C007-899861FBC2FB}"/>
              </a:ext>
            </a:extLst>
          </p:cNvPr>
          <p:cNvSpPr txBox="1"/>
          <p:nvPr/>
        </p:nvSpPr>
        <p:spPr>
          <a:xfrm>
            <a:off x="760415" y="6263916"/>
            <a:ext cx="60971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W. Zhong, D. Tománek, Phys. Rev. Lett. 1990, 64, 3054.</a:t>
            </a:r>
          </a:p>
        </p:txBody>
      </p:sp>
    </p:spTree>
    <p:extLst>
      <p:ext uri="{BB962C8B-B14F-4D97-AF65-F5344CB8AC3E}">
        <p14:creationId xmlns:p14="http://schemas.microsoft.com/office/powerpoint/2010/main" val="66925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C0DEE5C-FD0F-E370-034D-8E6B40C1E8FC}"/>
              </a:ext>
            </a:extLst>
          </p:cNvPr>
          <p:cNvSpPr txBox="1"/>
          <p:nvPr/>
        </p:nvSpPr>
        <p:spPr>
          <a:xfrm>
            <a:off x="717661" y="288536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 Initio Molecular Dynamics Simulations</a:t>
            </a:r>
            <a:endParaRPr lang="zh-CN" altLang="en-US" sz="3200" b="1" dirty="0">
              <a:solidFill>
                <a:srgbClr val="BD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C3D02FD-CE51-28F7-B131-9CAB66241A8A}"/>
              </a:ext>
            </a:extLst>
          </p:cNvPr>
          <p:cNvGrpSpPr/>
          <p:nvPr/>
        </p:nvGrpSpPr>
        <p:grpSpPr>
          <a:xfrm>
            <a:off x="803275" y="944563"/>
            <a:ext cx="2308520" cy="0"/>
            <a:chOff x="803275" y="944563"/>
            <a:chExt cx="2308520" cy="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BBC590F-95A7-6AA2-AA37-E64E86FA9CF7}"/>
                </a:ext>
              </a:extLst>
            </p:cNvPr>
            <p:cNvCxnSpPr>
              <a:cxnSpLocks/>
            </p:cNvCxnSpPr>
            <p:nvPr/>
          </p:nvCxnSpPr>
          <p:spPr>
            <a:xfrm>
              <a:off x="803275" y="944563"/>
              <a:ext cx="621488" cy="0"/>
            </a:xfrm>
            <a:prstGeom prst="line">
              <a:avLst/>
            </a:prstGeom>
            <a:ln w="25400">
              <a:solidFill>
                <a:srgbClr val="BD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D295C2A-4D87-872B-FDDA-4E2DE3DA35F6}"/>
                </a:ext>
              </a:extLst>
            </p:cNvPr>
            <p:cNvCxnSpPr>
              <a:cxnSpLocks/>
            </p:cNvCxnSpPr>
            <p:nvPr/>
          </p:nvCxnSpPr>
          <p:spPr>
            <a:xfrm>
              <a:off x="1366800" y="944563"/>
              <a:ext cx="1744995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B02EBBAC-0C37-F6CD-7A8A-CB419415D255}"/>
              </a:ext>
            </a:extLst>
          </p:cNvPr>
          <p:cNvSpPr txBox="1"/>
          <p:nvPr/>
        </p:nvSpPr>
        <p:spPr>
          <a:xfrm>
            <a:off x="1224642" y="1154638"/>
            <a:ext cx="98553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AIMD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模拟基于牛顿运动方程的解，但原子间力是通过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DFT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框架内的量子力学方法精确描述的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9CE78E-BE60-C1E5-130E-4F81D1E19487}"/>
              </a:ext>
            </a:extLst>
          </p:cNvPr>
          <p:cNvSpPr txBox="1"/>
          <p:nvPr/>
        </p:nvSpPr>
        <p:spPr>
          <a:xfrm>
            <a:off x="2696857" y="2745511"/>
            <a:ext cx="69108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通过在界面法向添加真空层来消除周期图像的影响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人为添加了剪切力，无法获得滑动界面产生的摩擦力和材料的摩擦系数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BB12FF0-E9AE-2336-B97C-B59D86BE6B34}"/>
              </a:ext>
            </a:extLst>
          </p:cNvPr>
          <p:cNvSpPr txBox="1"/>
          <p:nvPr/>
        </p:nvSpPr>
        <p:spPr>
          <a:xfrm>
            <a:off x="2727438" y="2001566"/>
            <a:ext cx="85253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通过引入仿真单元的变形来施加法向和侧向应力，摩擦力可以由抵抗剪切变形所需的力来计算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DB7F684-8C7B-5155-A0BE-5C63E5494408}"/>
              </a:ext>
            </a:extLst>
          </p:cNvPr>
          <p:cNvSpPr txBox="1"/>
          <p:nvPr/>
        </p:nvSpPr>
        <p:spPr>
          <a:xfrm>
            <a:off x="1224642" y="2671571"/>
            <a:ext cx="1518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施加应力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D0EE1A2-7122-1667-8BCC-5AB5B6DFD405}"/>
              </a:ext>
            </a:extLst>
          </p:cNvPr>
          <p:cNvSpPr txBox="1"/>
          <p:nvPr/>
        </p:nvSpPr>
        <p:spPr>
          <a:xfrm>
            <a:off x="1205528" y="1973793"/>
            <a:ext cx="1537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施加应变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5E22E09-ABDA-A419-0A64-474F5D672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369349"/>
            <a:ext cx="6738108" cy="261086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49BEDC99-BC4F-31C6-5CD7-21122B06C246}"/>
              </a:ext>
            </a:extLst>
          </p:cNvPr>
          <p:cNvSpPr txBox="1"/>
          <p:nvPr/>
        </p:nvSpPr>
        <p:spPr>
          <a:xfrm>
            <a:off x="717661" y="6021388"/>
            <a:ext cx="60971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C. J. Carkner, N. J. Mosey, J. Phys. Chem. C 2010, 114, 17709.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B40D37B-4D56-C9F7-E34A-AA9B49E26049}"/>
              </a:ext>
            </a:extLst>
          </p:cNvPr>
          <p:cNvSpPr txBox="1"/>
          <p:nvPr/>
        </p:nvSpPr>
        <p:spPr>
          <a:xfrm>
            <a:off x="767669" y="6285321"/>
            <a:ext cx="60971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G. Levita, M. C. Righi, ChemPhysChem 2017, 18, 1475.</a:t>
            </a:r>
          </a:p>
        </p:txBody>
      </p:sp>
    </p:spTree>
    <p:extLst>
      <p:ext uri="{BB962C8B-B14F-4D97-AF65-F5344CB8AC3E}">
        <p14:creationId xmlns:p14="http://schemas.microsoft.com/office/powerpoint/2010/main" val="1681609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C0DEE5C-FD0F-E370-034D-8E6B40C1E8FC}"/>
              </a:ext>
            </a:extLst>
          </p:cNvPr>
          <p:cNvSpPr txBox="1"/>
          <p:nvPr/>
        </p:nvSpPr>
        <p:spPr>
          <a:xfrm>
            <a:off x="717661" y="288536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混合量子力学</a:t>
            </a:r>
            <a:r>
              <a:rPr lang="en-US" altLang="zh-CN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分子力学</a:t>
            </a:r>
            <a:r>
              <a:rPr lang="en-US" altLang="zh-CN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(QM/MM)</a:t>
            </a:r>
            <a:r>
              <a:rPr lang="zh-CN" altLang="en-US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C3D02FD-CE51-28F7-B131-9CAB66241A8A}"/>
              </a:ext>
            </a:extLst>
          </p:cNvPr>
          <p:cNvGrpSpPr/>
          <p:nvPr/>
        </p:nvGrpSpPr>
        <p:grpSpPr>
          <a:xfrm>
            <a:off x="803275" y="944563"/>
            <a:ext cx="2308520" cy="0"/>
            <a:chOff x="803275" y="944563"/>
            <a:chExt cx="2308520" cy="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BBC590F-95A7-6AA2-AA37-E64E86FA9CF7}"/>
                </a:ext>
              </a:extLst>
            </p:cNvPr>
            <p:cNvCxnSpPr>
              <a:cxnSpLocks/>
            </p:cNvCxnSpPr>
            <p:nvPr/>
          </p:nvCxnSpPr>
          <p:spPr>
            <a:xfrm>
              <a:off x="803275" y="944563"/>
              <a:ext cx="621488" cy="0"/>
            </a:xfrm>
            <a:prstGeom prst="line">
              <a:avLst/>
            </a:prstGeom>
            <a:ln w="25400">
              <a:solidFill>
                <a:srgbClr val="BD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D295C2A-4D87-872B-FDDA-4E2DE3DA35F6}"/>
                </a:ext>
              </a:extLst>
            </p:cNvPr>
            <p:cNvCxnSpPr>
              <a:cxnSpLocks/>
            </p:cNvCxnSpPr>
            <p:nvPr/>
          </p:nvCxnSpPr>
          <p:spPr>
            <a:xfrm>
              <a:off x="1366800" y="944563"/>
              <a:ext cx="1744995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D7C1BC0-07EB-65A4-9AD9-C7F72D59A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05" y="2100985"/>
            <a:ext cx="6979710" cy="350522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E143781-88AA-AEA3-8F3F-46F208DAEA2C}"/>
              </a:ext>
            </a:extLst>
          </p:cNvPr>
          <p:cNvSpPr txBox="1"/>
          <p:nvPr/>
        </p:nvSpPr>
        <p:spPr>
          <a:xfrm>
            <a:off x="803275" y="1269988"/>
            <a:ext cx="89406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将经典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的计算效率与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AIMD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的精度相结合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选择被研究系统中反应最活跃的部分在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层面进行处理，而系统的其余部分则由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来描述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E6170F-AF16-63AE-A7C3-AEE8C7D92641}"/>
              </a:ext>
            </a:extLst>
          </p:cNvPr>
          <p:cNvSpPr txBox="1"/>
          <p:nvPr/>
        </p:nvSpPr>
        <p:spPr>
          <a:xfrm>
            <a:off x="803275" y="6021388"/>
            <a:ext cx="105051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 Onodera, Y. Morita, A. Suzuki, M. Koyama, H. Tsuboi, N. Hatakeyama, A. Endou, H. Takaba, M. Kubo, F. Dassenoy, C. Minfray, L. Joly-Pottuz, J.-M. Martin, A. Miyamoto, J. Phys. Chem. B 2009, 113, 16526.</a:t>
            </a:r>
          </a:p>
        </p:txBody>
      </p:sp>
    </p:spTree>
    <p:extLst>
      <p:ext uri="{BB962C8B-B14F-4D97-AF65-F5344CB8AC3E}">
        <p14:creationId xmlns:p14="http://schemas.microsoft.com/office/powerpoint/2010/main" val="3574536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75D73153-B9AB-E886-E9C6-401FD01BA1C1}"/>
              </a:ext>
            </a:extLst>
          </p:cNvPr>
          <p:cNvSpPr txBox="1"/>
          <p:nvPr/>
        </p:nvSpPr>
        <p:spPr>
          <a:xfrm>
            <a:off x="803274" y="1360438"/>
            <a:ext cx="689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73389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2898</TotalTime>
  <Words>1848</Words>
  <Application>Microsoft Office PowerPoint</Application>
  <PresentationFormat>宽屏</PresentationFormat>
  <Paragraphs>142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-apple-system</vt:lpstr>
      <vt:lpstr>SourceSansPro</vt:lpstr>
      <vt:lpstr>等线</vt:lpstr>
      <vt:lpstr>等线 Light</vt:lpstr>
      <vt:lpstr>Microsoft YaHei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orchard _</dc:creator>
  <cp:lastModifiedBy>orchard _</cp:lastModifiedBy>
  <cp:revision>292</cp:revision>
  <dcterms:created xsi:type="dcterms:W3CDTF">2024-03-20T05:48:02Z</dcterms:created>
  <dcterms:modified xsi:type="dcterms:W3CDTF">2024-05-10T10:48:16Z</dcterms:modified>
</cp:coreProperties>
</file>