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
  </p:notesMasterIdLst>
  <p:sldIdLst>
    <p:sldId id="327" r:id="rId2"/>
    <p:sldId id="334" r:id="rId3"/>
    <p:sldId id="335" r:id="rId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595" userDrawn="1">
          <p15:clr>
            <a:srgbClr val="A4A3A4"/>
          </p15:clr>
        </p15:guide>
        <p15:guide id="4" orient="horz" pos="3793" userDrawn="1">
          <p15:clr>
            <a:srgbClr val="A4A3A4"/>
          </p15:clr>
        </p15:guide>
        <p15:guide id="5" pos="506" userDrawn="1">
          <p15:clr>
            <a:srgbClr val="A4A3A4"/>
          </p15:clr>
        </p15:guide>
        <p15:guide id="6" pos="717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D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91" autoAdjust="0"/>
    <p:restoredTop sz="94660"/>
  </p:normalViewPr>
  <p:slideViewPr>
    <p:cSldViewPr snapToGrid="0" showGuides="1">
      <p:cViewPr varScale="1">
        <p:scale>
          <a:sx n="89" d="100"/>
          <a:sy n="89" d="100"/>
        </p:scale>
        <p:origin x="64" y="452"/>
      </p:cViewPr>
      <p:guideLst>
        <p:guide orient="horz" pos="2160"/>
        <p:guide pos="3840"/>
        <p:guide orient="horz" pos="595"/>
        <p:guide orient="horz" pos="3793"/>
        <p:guide pos="506"/>
        <p:guide pos="717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D867A8-BADC-4E67-80D0-0816C4B09675}" type="datetimeFigureOut">
              <a:rPr lang="zh-CN" altLang="en-US" smtClean="0"/>
              <a:t>2024/5/24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D4D854-D1A3-4FC8-88FA-E217908F9BCD}" type="slidenum">
              <a:rPr lang="zh-CN" altLang="en-US" smtClean="0"/>
              <a:t>‹#›</a:t>
            </a:fld>
            <a:endParaRPr lang="zh-CN" altLang="en-US"/>
          </a:p>
        </p:txBody>
      </p:sp>
    </p:spTree>
    <p:extLst>
      <p:ext uri="{BB962C8B-B14F-4D97-AF65-F5344CB8AC3E}">
        <p14:creationId xmlns:p14="http://schemas.microsoft.com/office/powerpoint/2010/main" val="423564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ED4D854-D1A3-4FC8-88FA-E217908F9BCD}" type="slidenum">
              <a:rPr lang="zh-CN" altLang="en-US" smtClean="0"/>
              <a:t>1</a:t>
            </a:fld>
            <a:endParaRPr lang="zh-CN" altLang="en-US"/>
          </a:p>
        </p:txBody>
      </p:sp>
    </p:spTree>
    <p:extLst>
      <p:ext uri="{BB962C8B-B14F-4D97-AF65-F5344CB8AC3E}">
        <p14:creationId xmlns:p14="http://schemas.microsoft.com/office/powerpoint/2010/main" val="3782341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ED4D854-D1A3-4FC8-88FA-E217908F9BCD}" type="slidenum">
              <a:rPr lang="zh-CN" altLang="en-US" smtClean="0"/>
              <a:t>2</a:t>
            </a:fld>
            <a:endParaRPr lang="zh-CN" altLang="en-US"/>
          </a:p>
        </p:txBody>
      </p:sp>
    </p:spTree>
    <p:extLst>
      <p:ext uri="{BB962C8B-B14F-4D97-AF65-F5344CB8AC3E}">
        <p14:creationId xmlns:p14="http://schemas.microsoft.com/office/powerpoint/2010/main" val="42777480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ED4D854-D1A3-4FC8-88FA-E217908F9BCD}" type="slidenum">
              <a:rPr lang="zh-CN" altLang="en-US" smtClean="0"/>
              <a:t>3</a:t>
            </a:fld>
            <a:endParaRPr lang="zh-CN" altLang="en-US"/>
          </a:p>
        </p:txBody>
      </p:sp>
    </p:spTree>
    <p:extLst>
      <p:ext uri="{BB962C8B-B14F-4D97-AF65-F5344CB8AC3E}">
        <p14:creationId xmlns:p14="http://schemas.microsoft.com/office/powerpoint/2010/main" val="33620194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E46985-0A2E-83C3-968D-93E8BF3B606B}"/>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02AF7D2C-516F-6889-38A5-876445312AC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26E79787-95A6-934C-5B7D-E7F8FB1CA27A}"/>
              </a:ext>
            </a:extLst>
          </p:cNvPr>
          <p:cNvSpPr>
            <a:spLocks noGrp="1"/>
          </p:cNvSpPr>
          <p:nvPr>
            <p:ph type="dt" sz="half" idx="10"/>
          </p:nvPr>
        </p:nvSpPr>
        <p:spPr/>
        <p:txBody>
          <a:bodyPr/>
          <a:lstStyle/>
          <a:p>
            <a:fld id="{2E427CD1-79BD-4C57-A910-1D9A673D379A}" type="datetimeFigureOut">
              <a:rPr lang="zh-CN" altLang="en-US" smtClean="0"/>
              <a:t>2024/5/24</a:t>
            </a:fld>
            <a:endParaRPr lang="zh-CN" altLang="en-US"/>
          </a:p>
        </p:txBody>
      </p:sp>
      <p:sp>
        <p:nvSpPr>
          <p:cNvPr id="5" name="页脚占位符 4">
            <a:extLst>
              <a:ext uri="{FF2B5EF4-FFF2-40B4-BE49-F238E27FC236}">
                <a16:creationId xmlns:a16="http://schemas.microsoft.com/office/drawing/2014/main" id="{30A53EE3-EC39-B049-DE6B-1F77236A6E4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921FEA0-67D1-A1F1-154F-4A35F45DE401}"/>
              </a:ext>
            </a:extLst>
          </p:cNvPr>
          <p:cNvSpPr>
            <a:spLocks noGrp="1"/>
          </p:cNvSpPr>
          <p:nvPr>
            <p:ph type="sldNum" sz="quarter" idx="12"/>
          </p:nvPr>
        </p:nvSpPr>
        <p:spPr/>
        <p:txBody>
          <a:bodyPr/>
          <a:lstStyle/>
          <a:p>
            <a:fld id="{AA0E3C04-E0DD-423D-887A-AC214B7D167D}" type="slidenum">
              <a:rPr lang="zh-CN" altLang="en-US" smtClean="0"/>
              <a:t>‹#›</a:t>
            </a:fld>
            <a:endParaRPr lang="zh-CN" altLang="en-US"/>
          </a:p>
        </p:txBody>
      </p:sp>
    </p:spTree>
    <p:extLst>
      <p:ext uri="{BB962C8B-B14F-4D97-AF65-F5344CB8AC3E}">
        <p14:creationId xmlns:p14="http://schemas.microsoft.com/office/powerpoint/2010/main" val="40725560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291FAB-0BC8-CD05-5579-DDD93E299592}"/>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A540474E-6111-F3F1-C76C-F8E09664176A}"/>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44EFDE1-BF69-AAC7-C5B9-D4AC61B9A00A}"/>
              </a:ext>
            </a:extLst>
          </p:cNvPr>
          <p:cNvSpPr>
            <a:spLocks noGrp="1"/>
          </p:cNvSpPr>
          <p:nvPr>
            <p:ph type="dt" sz="half" idx="10"/>
          </p:nvPr>
        </p:nvSpPr>
        <p:spPr/>
        <p:txBody>
          <a:bodyPr/>
          <a:lstStyle/>
          <a:p>
            <a:fld id="{2E427CD1-79BD-4C57-A910-1D9A673D379A}" type="datetimeFigureOut">
              <a:rPr lang="zh-CN" altLang="en-US" smtClean="0"/>
              <a:t>2024/5/24</a:t>
            </a:fld>
            <a:endParaRPr lang="zh-CN" altLang="en-US"/>
          </a:p>
        </p:txBody>
      </p:sp>
      <p:sp>
        <p:nvSpPr>
          <p:cNvPr id="5" name="页脚占位符 4">
            <a:extLst>
              <a:ext uri="{FF2B5EF4-FFF2-40B4-BE49-F238E27FC236}">
                <a16:creationId xmlns:a16="http://schemas.microsoft.com/office/drawing/2014/main" id="{B0F53D9E-C63F-CB00-59FE-42E51F5BA04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1EE09FD-19C4-EC8E-BBA0-8A4E58052681}"/>
              </a:ext>
            </a:extLst>
          </p:cNvPr>
          <p:cNvSpPr>
            <a:spLocks noGrp="1"/>
          </p:cNvSpPr>
          <p:nvPr>
            <p:ph type="sldNum" sz="quarter" idx="12"/>
          </p:nvPr>
        </p:nvSpPr>
        <p:spPr/>
        <p:txBody>
          <a:bodyPr/>
          <a:lstStyle/>
          <a:p>
            <a:fld id="{AA0E3C04-E0DD-423D-887A-AC214B7D167D}" type="slidenum">
              <a:rPr lang="zh-CN" altLang="en-US" smtClean="0"/>
              <a:t>‹#›</a:t>
            </a:fld>
            <a:endParaRPr lang="zh-CN" altLang="en-US"/>
          </a:p>
        </p:txBody>
      </p:sp>
    </p:spTree>
    <p:extLst>
      <p:ext uri="{BB962C8B-B14F-4D97-AF65-F5344CB8AC3E}">
        <p14:creationId xmlns:p14="http://schemas.microsoft.com/office/powerpoint/2010/main" val="2333039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EB2DF882-3865-1A4E-67DE-1267012E0352}"/>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085ECE5D-9FC3-78F9-BE9F-B20FD91370A5}"/>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3AC7A3F-A908-B0B4-066E-330D43590974}"/>
              </a:ext>
            </a:extLst>
          </p:cNvPr>
          <p:cNvSpPr>
            <a:spLocks noGrp="1"/>
          </p:cNvSpPr>
          <p:nvPr>
            <p:ph type="dt" sz="half" idx="10"/>
          </p:nvPr>
        </p:nvSpPr>
        <p:spPr/>
        <p:txBody>
          <a:bodyPr/>
          <a:lstStyle/>
          <a:p>
            <a:fld id="{2E427CD1-79BD-4C57-A910-1D9A673D379A}" type="datetimeFigureOut">
              <a:rPr lang="zh-CN" altLang="en-US" smtClean="0"/>
              <a:t>2024/5/24</a:t>
            </a:fld>
            <a:endParaRPr lang="zh-CN" altLang="en-US"/>
          </a:p>
        </p:txBody>
      </p:sp>
      <p:sp>
        <p:nvSpPr>
          <p:cNvPr id="5" name="页脚占位符 4">
            <a:extLst>
              <a:ext uri="{FF2B5EF4-FFF2-40B4-BE49-F238E27FC236}">
                <a16:creationId xmlns:a16="http://schemas.microsoft.com/office/drawing/2014/main" id="{C056F0B2-7D5F-AD78-9A22-8C9B5E3A418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F11F84B-1B0B-F22D-D646-4083EA8D6122}"/>
              </a:ext>
            </a:extLst>
          </p:cNvPr>
          <p:cNvSpPr>
            <a:spLocks noGrp="1"/>
          </p:cNvSpPr>
          <p:nvPr>
            <p:ph type="sldNum" sz="quarter" idx="12"/>
          </p:nvPr>
        </p:nvSpPr>
        <p:spPr/>
        <p:txBody>
          <a:bodyPr/>
          <a:lstStyle/>
          <a:p>
            <a:fld id="{AA0E3C04-E0DD-423D-887A-AC214B7D167D}" type="slidenum">
              <a:rPr lang="zh-CN" altLang="en-US" smtClean="0"/>
              <a:t>‹#›</a:t>
            </a:fld>
            <a:endParaRPr lang="zh-CN" altLang="en-US"/>
          </a:p>
        </p:txBody>
      </p:sp>
    </p:spTree>
    <p:extLst>
      <p:ext uri="{BB962C8B-B14F-4D97-AF65-F5344CB8AC3E}">
        <p14:creationId xmlns:p14="http://schemas.microsoft.com/office/powerpoint/2010/main" val="23191859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2AD71E-0E44-DAB0-F532-8936A29CF6B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F0CF823-AA00-6EC5-442B-ACD827F91AEA}"/>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53D848F-6F40-ECB8-25F9-3C7539F80BDF}"/>
              </a:ext>
            </a:extLst>
          </p:cNvPr>
          <p:cNvSpPr>
            <a:spLocks noGrp="1"/>
          </p:cNvSpPr>
          <p:nvPr>
            <p:ph type="dt" sz="half" idx="10"/>
          </p:nvPr>
        </p:nvSpPr>
        <p:spPr/>
        <p:txBody>
          <a:bodyPr/>
          <a:lstStyle/>
          <a:p>
            <a:fld id="{2E427CD1-79BD-4C57-A910-1D9A673D379A}" type="datetimeFigureOut">
              <a:rPr lang="zh-CN" altLang="en-US" smtClean="0"/>
              <a:t>2024/5/24</a:t>
            </a:fld>
            <a:endParaRPr lang="zh-CN" altLang="en-US"/>
          </a:p>
        </p:txBody>
      </p:sp>
      <p:sp>
        <p:nvSpPr>
          <p:cNvPr id="5" name="页脚占位符 4">
            <a:extLst>
              <a:ext uri="{FF2B5EF4-FFF2-40B4-BE49-F238E27FC236}">
                <a16:creationId xmlns:a16="http://schemas.microsoft.com/office/drawing/2014/main" id="{6AC6B012-1B00-0746-3DC9-574E5CBCE28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90F59CA-1A5E-27E6-D72D-B00A1ED7036C}"/>
              </a:ext>
            </a:extLst>
          </p:cNvPr>
          <p:cNvSpPr>
            <a:spLocks noGrp="1"/>
          </p:cNvSpPr>
          <p:nvPr>
            <p:ph type="sldNum" sz="quarter" idx="12"/>
          </p:nvPr>
        </p:nvSpPr>
        <p:spPr/>
        <p:txBody>
          <a:bodyPr/>
          <a:lstStyle/>
          <a:p>
            <a:fld id="{AA0E3C04-E0DD-423D-887A-AC214B7D167D}" type="slidenum">
              <a:rPr lang="zh-CN" altLang="en-US" smtClean="0"/>
              <a:t>‹#›</a:t>
            </a:fld>
            <a:endParaRPr lang="zh-CN" altLang="en-US"/>
          </a:p>
        </p:txBody>
      </p:sp>
    </p:spTree>
    <p:extLst>
      <p:ext uri="{BB962C8B-B14F-4D97-AF65-F5344CB8AC3E}">
        <p14:creationId xmlns:p14="http://schemas.microsoft.com/office/powerpoint/2010/main" val="30186841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96C528-8C6C-9BC8-C2BD-2B53ECC98822}"/>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899271FD-5C83-6EAE-0FA1-1D04671B7EB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3A01CC89-C344-8365-7D59-2C4724252231}"/>
              </a:ext>
            </a:extLst>
          </p:cNvPr>
          <p:cNvSpPr>
            <a:spLocks noGrp="1"/>
          </p:cNvSpPr>
          <p:nvPr>
            <p:ph type="dt" sz="half" idx="10"/>
          </p:nvPr>
        </p:nvSpPr>
        <p:spPr/>
        <p:txBody>
          <a:bodyPr/>
          <a:lstStyle/>
          <a:p>
            <a:fld id="{2E427CD1-79BD-4C57-A910-1D9A673D379A}" type="datetimeFigureOut">
              <a:rPr lang="zh-CN" altLang="en-US" smtClean="0"/>
              <a:t>2024/5/24</a:t>
            </a:fld>
            <a:endParaRPr lang="zh-CN" altLang="en-US"/>
          </a:p>
        </p:txBody>
      </p:sp>
      <p:sp>
        <p:nvSpPr>
          <p:cNvPr id="5" name="页脚占位符 4">
            <a:extLst>
              <a:ext uri="{FF2B5EF4-FFF2-40B4-BE49-F238E27FC236}">
                <a16:creationId xmlns:a16="http://schemas.microsoft.com/office/drawing/2014/main" id="{0D4A2F44-432F-3C44-6F81-D4DEBFD00F3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C7B21C9-5393-B6E9-7D5A-6F37C9EF3434}"/>
              </a:ext>
            </a:extLst>
          </p:cNvPr>
          <p:cNvSpPr>
            <a:spLocks noGrp="1"/>
          </p:cNvSpPr>
          <p:nvPr>
            <p:ph type="sldNum" sz="quarter" idx="12"/>
          </p:nvPr>
        </p:nvSpPr>
        <p:spPr/>
        <p:txBody>
          <a:bodyPr/>
          <a:lstStyle/>
          <a:p>
            <a:fld id="{AA0E3C04-E0DD-423D-887A-AC214B7D167D}" type="slidenum">
              <a:rPr lang="zh-CN" altLang="en-US" smtClean="0"/>
              <a:t>‹#›</a:t>
            </a:fld>
            <a:endParaRPr lang="zh-CN" altLang="en-US"/>
          </a:p>
        </p:txBody>
      </p:sp>
    </p:spTree>
    <p:extLst>
      <p:ext uri="{BB962C8B-B14F-4D97-AF65-F5344CB8AC3E}">
        <p14:creationId xmlns:p14="http://schemas.microsoft.com/office/powerpoint/2010/main" val="34881534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9880AC-A9A4-4D12-62DA-A1115933128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A0BC80A-071D-8488-ABD4-757DF3B04C45}"/>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D81FF7F8-9012-058D-655A-68C2403C695B}"/>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F9143625-45D4-11CF-0FCC-4CBA2EFB021D}"/>
              </a:ext>
            </a:extLst>
          </p:cNvPr>
          <p:cNvSpPr>
            <a:spLocks noGrp="1"/>
          </p:cNvSpPr>
          <p:nvPr>
            <p:ph type="dt" sz="half" idx="10"/>
          </p:nvPr>
        </p:nvSpPr>
        <p:spPr/>
        <p:txBody>
          <a:bodyPr/>
          <a:lstStyle/>
          <a:p>
            <a:fld id="{2E427CD1-79BD-4C57-A910-1D9A673D379A}" type="datetimeFigureOut">
              <a:rPr lang="zh-CN" altLang="en-US" smtClean="0"/>
              <a:t>2024/5/24</a:t>
            </a:fld>
            <a:endParaRPr lang="zh-CN" altLang="en-US"/>
          </a:p>
        </p:txBody>
      </p:sp>
      <p:sp>
        <p:nvSpPr>
          <p:cNvPr id="6" name="页脚占位符 5">
            <a:extLst>
              <a:ext uri="{FF2B5EF4-FFF2-40B4-BE49-F238E27FC236}">
                <a16:creationId xmlns:a16="http://schemas.microsoft.com/office/drawing/2014/main" id="{2DB1E468-F805-3A76-B235-2F82DAB7D63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E836736-F7E2-5D9F-65CB-3D1D2D145888}"/>
              </a:ext>
            </a:extLst>
          </p:cNvPr>
          <p:cNvSpPr>
            <a:spLocks noGrp="1"/>
          </p:cNvSpPr>
          <p:nvPr>
            <p:ph type="sldNum" sz="quarter" idx="12"/>
          </p:nvPr>
        </p:nvSpPr>
        <p:spPr/>
        <p:txBody>
          <a:bodyPr/>
          <a:lstStyle/>
          <a:p>
            <a:fld id="{AA0E3C04-E0DD-423D-887A-AC214B7D167D}" type="slidenum">
              <a:rPr lang="zh-CN" altLang="en-US" smtClean="0"/>
              <a:t>‹#›</a:t>
            </a:fld>
            <a:endParaRPr lang="zh-CN" altLang="en-US"/>
          </a:p>
        </p:txBody>
      </p:sp>
    </p:spTree>
    <p:extLst>
      <p:ext uri="{BB962C8B-B14F-4D97-AF65-F5344CB8AC3E}">
        <p14:creationId xmlns:p14="http://schemas.microsoft.com/office/powerpoint/2010/main" val="2918766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4931B7-659C-BF5A-30A9-C8AC58A6FFEF}"/>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F28B76F0-72E5-2486-8675-1EDE2A37A3D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8AC7C00A-4810-90E2-A6F5-32DC039C634F}"/>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82846B55-4D07-AEEF-ECE6-A2F86B34720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D0B5BF74-93D2-C80E-0D67-5BC7CE98C573}"/>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9FD6BC69-9926-B5C4-9C72-37A6889D3E01}"/>
              </a:ext>
            </a:extLst>
          </p:cNvPr>
          <p:cNvSpPr>
            <a:spLocks noGrp="1"/>
          </p:cNvSpPr>
          <p:nvPr>
            <p:ph type="dt" sz="half" idx="10"/>
          </p:nvPr>
        </p:nvSpPr>
        <p:spPr/>
        <p:txBody>
          <a:bodyPr/>
          <a:lstStyle/>
          <a:p>
            <a:fld id="{2E427CD1-79BD-4C57-A910-1D9A673D379A}" type="datetimeFigureOut">
              <a:rPr lang="zh-CN" altLang="en-US" smtClean="0"/>
              <a:t>2024/5/24</a:t>
            </a:fld>
            <a:endParaRPr lang="zh-CN" altLang="en-US"/>
          </a:p>
        </p:txBody>
      </p:sp>
      <p:sp>
        <p:nvSpPr>
          <p:cNvPr id="8" name="页脚占位符 7">
            <a:extLst>
              <a:ext uri="{FF2B5EF4-FFF2-40B4-BE49-F238E27FC236}">
                <a16:creationId xmlns:a16="http://schemas.microsoft.com/office/drawing/2014/main" id="{1B15A448-1992-E073-871E-BDE3D899F1B1}"/>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C114627B-4806-6116-ABB8-7EC2CCB4D5F7}"/>
              </a:ext>
            </a:extLst>
          </p:cNvPr>
          <p:cNvSpPr>
            <a:spLocks noGrp="1"/>
          </p:cNvSpPr>
          <p:nvPr>
            <p:ph type="sldNum" sz="quarter" idx="12"/>
          </p:nvPr>
        </p:nvSpPr>
        <p:spPr/>
        <p:txBody>
          <a:bodyPr/>
          <a:lstStyle/>
          <a:p>
            <a:fld id="{AA0E3C04-E0DD-423D-887A-AC214B7D167D}" type="slidenum">
              <a:rPr lang="zh-CN" altLang="en-US" smtClean="0"/>
              <a:t>‹#›</a:t>
            </a:fld>
            <a:endParaRPr lang="zh-CN" altLang="en-US"/>
          </a:p>
        </p:txBody>
      </p:sp>
    </p:spTree>
    <p:extLst>
      <p:ext uri="{BB962C8B-B14F-4D97-AF65-F5344CB8AC3E}">
        <p14:creationId xmlns:p14="http://schemas.microsoft.com/office/powerpoint/2010/main" val="383862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54E28F-CD60-0B66-4A2C-C62048B693CC}"/>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E700B060-7EC3-0BAB-C7A3-ABD4B43D791B}"/>
              </a:ext>
            </a:extLst>
          </p:cNvPr>
          <p:cNvSpPr>
            <a:spLocks noGrp="1"/>
          </p:cNvSpPr>
          <p:nvPr>
            <p:ph type="dt" sz="half" idx="10"/>
          </p:nvPr>
        </p:nvSpPr>
        <p:spPr/>
        <p:txBody>
          <a:bodyPr/>
          <a:lstStyle/>
          <a:p>
            <a:fld id="{2E427CD1-79BD-4C57-A910-1D9A673D379A}" type="datetimeFigureOut">
              <a:rPr lang="zh-CN" altLang="en-US" smtClean="0"/>
              <a:t>2024/5/24</a:t>
            </a:fld>
            <a:endParaRPr lang="zh-CN" altLang="en-US"/>
          </a:p>
        </p:txBody>
      </p:sp>
      <p:sp>
        <p:nvSpPr>
          <p:cNvPr id="4" name="页脚占位符 3">
            <a:extLst>
              <a:ext uri="{FF2B5EF4-FFF2-40B4-BE49-F238E27FC236}">
                <a16:creationId xmlns:a16="http://schemas.microsoft.com/office/drawing/2014/main" id="{D5F99DCD-1016-8CFF-7D28-4935377793F8}"/>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11F6340A-D11F-5A33-EEF9-0C66788066CC}"/>
              </a:ext>
            </a:extLst>
          </p:cNvPr>
          <p:cNvSpPr>
            <a:spLocks noGrp="1"/>
          </p:cNvSpPr>
          <p:nvPr>
            <p:ph type="sldNum" sz="quarter" idx="12"/>
          </p:nvPr>
        </p:nvSpPr>
        <p:spPr/>
        <p:txBody>
          <a:bodyPr/>
          <a:lstStyle/>
          <a:p>
            <a:fld id="{AA0E3C04-E0DD-423D-887A-AC214B7D167D}" type="slidenum">
              <a:rPr lang="zh-CN" altLang="en-US" smtClean="0"/>
              <a:t>‹#›</a:t>
            </a:fld>
            <a:endParaRPr lang="zh-CN" altLang="en-US"/>
          </a:p>
        </p:txBody>
      </p:sp>
    </p:spTree>
    <p:extLst>
      <p:ext uri="{BB962C8B-B14F-4D97-AF65-F5344CB8AC3E}">
        <p14:creationId xmlns:p14="http://schemas.microsoft.com/office/powerpoint/2010/main" val="32501553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996D498-C575-E626-2168-20BA59D043E7}"/>
              </a:ext>
            </a:extLst>
          </p:cNvPr>
          <p:cNvSpPr>
            <a:spLocks noGrp="1"/>
          </p:cNvSpPr>
          <p:nvPr>
            <p:ph type="dt" sz="half" idx="10"/>
          </p:nvPr>
        </p:nvSpPr>
        <p:spPr/>
        <p:txBody>
          <a:bodyPr/>
          <a:lstStyle/>
          <a:p>
            <a:fld id="{2E427CD1-79BD-4C57-A910-1D9A673D379A}" type="datetimeFigureOut">
              <a:rPr lang="zh-CN" altLang="en-US" smtClean="0"/>
              <a:t>2024/5/24</a:t>
            </a:fld>
            <a:endParaRPr lang="zh-CN" altLang="en-US"/>
          </a:p>
        </p:txBody>
      </p:sp>
      <p:sp>
        <p:nvSpPr>
          <p:cNvPr id="3" name="页脚占位符 2">
            <a:extLst>
              <a:ext uri="{FF2B5EF4-FFF2-40B4-BE49-F238E27FC236}">
                <a16:creationId xmlns:a16="http://schemas.microsoft.com/office/drawing/2014/main" id="{96180A9D-0F68-417B-13DB-D68D581F2D33}"/>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E4D8D88A-3C18-1B41-ADA4-B1A1DB78165C}"/>
              </a:ext>
            </a:extLst>
          </p:cNvPr>
          <p:cNvSpPr>
            <a:spLocks noGrp="1"/>
          </p:cNvSpPr>
          <p:nvPr>
            <p:ph type="sldNum" sz="quarter" idx="12"/>
          </p:nvPr>
        </p:nvSpPr>
        <p:spPr/>
        <p:txBody>
          <a:bodyPr/>
          <a:lstStyle/>
          <a:p>
            <a:fld id="{AA0E3C04-E0DD-423D-887A-AC214B7D167D}" type="slidenum">
              <a:rPr lang="zh-CN" altLang="en-US" smtClean="0"/>
              <a:t>‹#›</a:t>
            </a:fld>
            <a:endParaRPr lang="zh-CN" altLang="en-US"/>
          </a:p>
        </p:txBody>
      </p:sp>
    </p:spTree>
    <p:extLst>
      <p:ext uri="{BB962C8B-B14F-4D97-AF65-F5344CB8AC3E}">
        <p14:creationId xmlns:p14="http://schemas.microsoft.com/office/powerpoint/2010/main" val="21671717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8E1BA7-5FFA-7EFC-B50C-600021B32B0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FDD5AE65-3522-6EA1-93DB-47BB5519700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53121BCC-C4BB-0519-CF2A-1A5FF42117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3C5318A4-5AFA-FEEA-BABE-C33C84CE2917}"/>
              </a:ext>
            </a:extLst>
          </p:cNvPr>
          <p:cNvSpPr>
            <a:spLocks noGrp="1"/>
          </p:cNvSpPr>
          <p:nvPr>
            <p:ph type="dt" sz="half" idx="10"/>
          </p:nvPr>
        </p:nvSpPr>
        <p:spPr/>
        <p:txBody>
          <a:bodyPr/>
          <a:lstStyle/>
          <a:p>
            <a:fld id="{2E427CD1-79BD-4C57-A910-1D9A673D379A}" type="datetimeFigureOut">
              <a:rPr lang="zh-CN" altLang="en-US" smtClean="0"/>
              <a:t>2024/5/24</a:t>
            </a:fld>
            <a:endParaRPr lang="zh-CN" altLang="en-US"/>
          </a:p>
        </p:txBody>
      </p:sp>
      <p:sp>
        <p:nvSpPr>
          <p:cNvPr id="6" name="页脚占位符 5">
            <a:extLst>
              <a:ext uri="{FF2B5EF4-FFF2-40B4-BE49-F238E27FC236}">
                <a16:creationId xmlns:a16="http://schemas.microsoft.com/office/drawing/2014/main" id="{AE68B97C-F2D6-E039-8A15-4EDB291D664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1FD581D-B1B1-E3FF-8D30-2BD244125524}"/>
              </a:ext>
            </a:extLst>
          </p:cNvPr>
          <p:cNvSpPr>
            <a:spLocks noGrp="1"/>
          </p:cNvSpPr>
          <p:nvPr>
            <p:ph type="sldNum" sz="quarter" idx="12"/>
          </p:nvPr>
        </p:nvSpPr>
        <p:spPr/>
        <p:txBody>
          <a:bodyPr/>
          <a:lstStyle/>
          <a:p>
            <a:fld id="{AA0E3C04-E0DD-423D-887A-AC214B7D167D}" type="slidenum">
              <a:rPr lang="zh-CN" altLang="en-US" smtClean="0"/>
              <a:t>‹#›</a:t>
            </a:fld>
            <a:endParaRPr lang="zh-CN" altLang="en-US"/>
          </a:p>
        </p:txBody>
      </p:sp>
    </p:spTree>
    <p:extLst>
      <p:ext uri="{BB962C8B-B14F-4D97-AF65-F5344CB8AC3E}">
        <p14:creationId xmlns:p14="http://schemas.microsoft.com/office/powerpoint/2010/main" val="12285426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431EBF-FBCF-1C06-CC81-637BD9828ED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41B99123-653F-AB8F-A8EE-838BF68F7E9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3B86914D-B090-2A18-2491-800F9C6273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73FD7DA9-9105-41FB-3176-1CA35A2FBD06}"/>
              </a:ext>
            </a:extLst>
          </p:cNvPr>
          <p:cNvSpPr>
            <a:spLocks noGrp="1"/>
          </p:cNvSpPr>
          <p:nvPr>
            <p:ph type="dt" sz="half" idx="10"/>
          </p:nvPr>
        </p:nvSpPr>
        <p:spPr/>
        <p:txBody>
          <a:bodyPr/>
          <a:lstStyle/>
          <a:p>
            <a:fld id="{2E427CD1-79BD-4C57-A910-1D9A673D379A}" type="datetimeFigureOut">
              <a:rPr lang="zh-CN" altLang="en-US" smtClean="0"/>
              <a:t>2024/5/24</a:t>
            </a:fld>
            <a:endParaRPr lang="zh-CN" altLang="en-US"/>
          </a:p>
        </p:txBody>
      </p:sp>
      <p:sp>
        <p:nvSpPr>
          <p:cNvPr id="6" name="页脚占位符 5">
            <a:extLst>
              <a:ext uri="{FF2B5EF4-FFF2-40B4-BE49-F238E27FC236}">
                <a16:creationId xmlns:a16="http://schemas.microsoft.com/office/drawing/2014/main" id="{6789204D-C286-A511-5B21-B72BA81EA65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14649F6-2753-6316-B741-D7CD6E270FDF}"/>
              </a:ext>
            </a:extLst>
          </p:cNvPr>
          <p:cNvSpPr>
            <a:spLocks noGrp="1"/>
          </p:cNvSpPr>
          <p:nvPr>
            <p:ph type="sldNum" sz="quarter" idx="12"/>
          </p:nvPr>
        </p:nvSpPr>
        <p:spPr/>
        <p:txBody>
          <a:bodyPr/>
          <a:lstStyle/>
          <a:p>
            <a:fld id="{AA0E3C04-E0DD-423D-887A-AC214B7D167D}" type="slidenum">
              <a:rPr lang="zh-CN" altLang="en-US" smtClean="0"/>
              <a:t>‹#›</a:t>
            </a:fld>
            <a:endParaRPr lang="zh-CN" altLang="en-US"/>
          </a:p>
        </p:txBody>
      </p:sp>
    </p:spTree>
    <p:extLst>
      <p:ext uri="{BB962C8B-B14F-4D97-AF65-F5344CB8AC3E}">
        <p14:creationId xmlns:p14="http://schemas.microsoft.com/office/powerpoint/2010/main" val="1412549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81AE0916-6A39-010C-E83D-5B95A583430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400AD851-02E0-9448-B875-7DB455C9C8A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04E9A65-4139-1505-58AA-5FF4494A676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427CD1-79BD-4C57-A910-1D9A673D379A}" type="datetimeFigureOut">
              <a:rPr lang="zh-CN" altLang="en-US" smtClean="0"/>
              <a:t>2024/5/24</a:t>
            </a:fld>
            <a:endParaRPr lang="zh-CN" altLang="en-US"/>
          </a:p>
        </p:txBody>
      </p:sp>
      <p:sp>
        <p:nvSpPr>
          <p:cNvPr id="5" name="页脚占位符 4">
            <a:extLst>
              <a:ext uri="{FF2B5EF4-FFF2-40B4-BE49-F238E27FC236}">
                <a16:creationId xmlns:a16="http://schemas.microsoft.com/office/drawing/2014/main" id="{87F63FCA-3D86-129C-63A4-542ACD1EC87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C4C93B47-DCA4-5864-3468-95206143F90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0E3C04-E0DD-423D-887A-AC214B7D167D}" type="slidenum">
              <a:rPr lang="zh-CN" altLang="en-US" smtClean="0"/>
              <a:t>‹#›</a:t>
            </a:fld>
            <a:endParaRPr lang="zh-CN" altLang="en-US"/>
          </a:p>
        </p:txBody>
      </p:sp>
    </p:spTree>
    <p:extLst>
      <p:ext uri="{BB962C8B-B14F-4D97-AF65-F5344CB8AC3E}">
        <p14:creationId xmlns:p14="http://schemas.microsoft.com/office/powerpoint/2010/main" val="13643560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A6D9ADFD-AB4C-6DD4-E518-1894462A8221}"/>
              </a:ext>
            </a:extLst>
          </p:cNvPr>
          <p:cNvCxnSpPr>
            <a:cxnSpLocks/>
          </p:cNvCxnSpPr>
          <p:nvPr/>
        </p:nvCxnSpPr>
        <p:spPr>
          <a:xfrm>
            <a:off x="803275" y="944563"/>
            <a:ext cx="621488" cy="0"/>
          </a:xfrm>
          <a:prstGeom prst="line">
            <a:avLst/>
          </a:prstGeom>
          <a:ln w="25400">
            <a:solidFill>
              <a:srgbClr val="BD0000"/>
            </a:solidFill>
          </a:ln>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512B346C-A7B6-20DB-21D1-6ED386A88303}"/>
              </a:ext>
            </a:extLst>
          </p:cNvPr>
          <p:cNvSpPr txBox="1"/>
          <p:nvPr/>
        </p:nvSpPr>
        <p:spPr>
          <a:xfrm>
            <a:off x="824539" y="288536"/>
            <a:ext cx="9582152" cy="584775"/>
          </a:xfrm>
          <a:prstGeom prst="rect">
            <a:avLst/>
          </a:prstGeom>
          <a:noFill/>
        </p:spPr>
        <p:txBody>
          <a:bodyPr wrap="square" rtlCol="0">
            <a:spAutoFit/>
          </a:bodyPr>
          <a:lstStyle/>
          <a:p>
            <a:r>
              <a:rPr lang="zh-CN" altLang="en-US" sz="3200" b="1" dirty="0">
                <a:solidFill>
                  <a:srgbClr val="BD0000"/>
                </a:solidFill>
                <a:latin typeface="微软雅黑" panose="020B0503020204020204" pitchFamily="34" charset="-122"/>
                <a:ea typeface="微软雅黑" panose="020B0503020204020204" pitchFamily="34" charset="-122"/>
              </a:rPr>
              <a:t>工作进展与计划</a:t>
            </a:r>
          </a:p>
        </p:txBody>
      </p:sp>
      <p:cxnSp>
        <p:nvCxnSpPr>
          <p:cNvPr id="8" name="直接连接符 7">
            <a:extLst>
              <a:ext uri="{FF2B5EF4-FFF2-40B4-BE49-F238E27FC236}">
                <a16:creationId xmlns:a16="http://schemas.microsoft.com/office/drawing/2014/main" id="{8D7D83F6-C82D-D12F-DFCB-725B29222E3D}"/>
              </a:ext>
            </a:extLst>
          </p:cNvPr>
          <p:cNvCxnSpPr>
            <a:cxnSpLocks/>
          </p:cNvCxnSpPr>
          <p:nvPr/>
        </p:nvCxnSpPr>
        <p:spPr>
          <a:xfrm>
            <a:off x="1366800" y="944563"/>
            <a:ext cx="1744995" cy="0"/>
          </a:xfrm>
          <a:prstGeom prst="line">
            <a:avLst/>
          </a:prstGeom>
          <a:ln w="190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2" name="文本框 1">
            <a:extLst>
              <a:ext uri="{FF2B5EF4-FFF2-40B4-BE49-F238E27FC236}">
                <a16:creationId xmlns:a16="http://schemas.microsoft.com/office/drawing/2014/main" id="{AB92A0A3-093C-6AE5-DFA3-1D12A27C654E}"/>
              </a:ext>
            </a:extLst>
          </p:cNvPr>
          <p:cNvSpPr txBox="1"/>
          <p:nvPr/>
        </p:nvSpPr>
        <p:spPr>
          <a:xfrm>
            <a:off x="10910261" y="495301"/>
            <a:ext cx="914400" cy="307777"/>
          </a:xfrm>
          <a:prstGeom prst="rect">
            <a:avLst/>
          </a:prstGeom>
          <a:noFill/>
        </p:spPr>
        <p:txBody>
          <a:bodyPr wrap="square" rtlCol="0">
            <a:spAutoFit/>
          </a:bodyPr>
          <a:lstStyle/>
          <a:p>
            <a:r>
              <a:rPr lang="en-US" altLang="zh-CN" sz="1400" dirty="0"/>
              <a:t>1/3</a:t>
            </a:r>
            <a:endParaRPr lang="zh-CN" altLang="en-US" sz="1400" dirty="0"/>
          </a:p>
        </p:txBody>
      </p:sp>
      <p:cxnSp>
        <p:nvCxnSpPr>
          <p:cNvPr id="4" name="直接连接符 3">
            <a:extLst>
              <a:ext uri="{FF2B5EF4-FFF2-40B4-BE49-F238E27FC236}">
                <a16:creationId xmlns:a16="http://schemas.microsoft.com/office/drawing/2014/main" id="{18CB1217-AA9A-760F-CDD3-59472C8B4CE9}"/>
              </a:ext>
            </a:extLst>
          </p:cNvPr>
          <p:cNvCxnSpPr>
            <a:cxnSpLocks/>
          </p:cNvCxnSpPr>
          <p:nvPr/>
        </p:nvCxnSpPr>
        <p:spPr>
          <a:xfrm>
            <a:off x="5376826" y="944563"/>
            <a:ext cx="0" cy="5076825"/>
          </a:xfrm>
          <a:prstGeom prst="line">
            <a:avLst/>
          </a:prstGeom>
          <a:ln w="25400">
            <a:solidFill>
              <a:srgbClr val="BD0000"/>
            </a:solidFill>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F1BE1248-3761-E7DF-6088-BD5C7F71E4B0}"/>
              </a:ext>
            </a:extLst>
          </p:cNvPr>
          <p:cNvSpPr txBox="1"/>
          <p:nvPr/>
        </p:nvSpPr>
        <p:spPr>
          <a:xfrm>
            <a:off x="824540" y="1036715"/>
            <a:ext cx="4583279" cy="3016210"/>
          </a:xfrm>
          <a:prstGeom prst="rect">
            <a:avLst/>
          </a:prstGeom>
          <a:noFill/>
        </p:spPr>
        <p:txBody>
          <a:bodyPr wrap="square" rtlCol="0">
            <a:spAutoFit/>
          </a:bodyPr>
          <a:lstStyle/>
          <a:p>
            <a:r>
              <a:rPr lang="en-US" altLang="zh-CN" b="1" dirty="0"/>
              <a:t>1</a:t>
            </a:r>
            <a:r>
              <a:rPr lang="zh-CN" altLang="en-US" b="1" dirty="0"/>
              <a:t>、</a:t>
            </a:r>
            <a:r>
              <a:rPr lang="en-US" altLang="zh-CN" b="1" dirty="0"/>
              <a:t>Dynamic heterostructure</a:t>
            </a:r>
            <a:r>
              <a:rPr lang="zh-CN" altLang="en-US" b="1" dirty="0"/>
              <a:t>相关文献阅读</a:t>
            </a:r>
            <a:endParaRPr lang="en-US" altLang="zh-CN" b="1" dirty="0"/>
          </a:p>
          <a:p>
            <a:endParaRPr lang="de-DE" altLang="zh-CN" sz="1200" dirty="0">
              <a:solidFill>
                <a:srgbClr val="000000"/>
              </a:solidFill>
              <a:latin typeface="Arial" panose="020B0604020202020204" pitchFamily="34" charset="0"/>
            </a:endParaRPr>
          </a:p>
          <a:p>
            <a:r>
              <a:rPr lang="en-US" altLang="zh-CN" sz="1200" dirty="0">
                <a:solidFill>
                  <a:srgbClr val="000000"/>
                </a:solidFill>
                <a:latin typeface="Arial" panose="020B0604020202020204" pitchFamily="34" charset="0"/>
              </a:rPr>
              <a:t>Twistable electronics with dynamically rotatable heterostructures</a:t>
            </a:r>
          </a:p>
          <a:p>
            <a:endParaRPr lang="en-US" altLang="zh-CN" sz="1200" dirty="0">
              <a:solidFill>
                <a:srgbClr val="000000"/>
              </a:solidFill>
              <a:latin typeface="Arial" panose="020B0604020202020204" pitchFamily="34" charset="0"/>
            </a:endParaRPr>
          </a:p>
          <a:p>
            <a:r>
              <a:rPr lang="en-US" altLang="zh-CN" sz="1200" dirty="0">
                <a:solidFill>
                  <a:srgbClr val="000000"/>
                </a:solidFill>
                <a:latin typeface="Arial" panose="020B0604020202020204" pitchFamily="34" charset="0"/>
              </a:rPr>
              <a:t>Twisted van der Waals Quantum Materials: Fundamentals, Tunability and Applications</a:t>
            </a:r>
          </a:p>
          <a:p>
            <a:endParaRPr lang="en-US" altLang="zh-CN" sz="1200" dirty="0">
              <a:solidFill>
                <a:srgbClr val="000000"/>
              </a:solidFill>
              <a:highlight>
                <a:srgbClr val="FFFFFF"/>
              </a:highlight>
              <a:latin typeface="Arial" panose="020B0604020202020204" pitchFamily="34" charset="0"/>
            </a:endParaRPr>
          </a:p>
          <a:p>
            <a:r>
              <a:rPr lang="en-US" altLang="zh-CN" sz="1200" dirty="0">
                <a:solidFill>
                  <a:srgbClr val="000000"/>
                </a:solidFill>
                <a:highlight>
                  <a:srgbClr val="FFFFFF"/>
                </a:highlight>
                <a:latin typeface="Arial" panose="020B0604020202020204" pitchFamily="34" charset="0"/>
              </a:rPr>
              <a:t>Magnetic Propulsion of Self-assembled Colloidal Carpets:</a:t>
            </a:r>
          </a:p>
          <a:p>
            <a:r>
              <a:rPr lang="en-US" altLang="zh-CN" sz="1200" dirty="0">
                <a:solidFill>
                  <a:srgbClr val="000000"/>
                </a:solidFill>
                <a:highlight>
                  <a:srgbClr val="FFFFFF"/>
                </a:highlight>
                <a:latin typeface="Arial" panose="020B0604020202020204" pitchFamily="34" charset="0"/>
              </a:rPr>
              <a:t>Efficient Cargo Transport via a Conveyor Belt Effect</a:t>
            </a:r>
          </a:p>
          <a:p>
            <a:endParaRPr lang="en-US" altLang="zh-CN" sz="1200" dirty="0">
              <a:solidFill>
                <a:srgbClr val="000000"/>
              </a:solidFill>
              <a:highlight>
                <a:srgbClr val="FFFFFF"/>
              </a:highlight>
              <a:latin typeface="Arial" panose="020B0604020202020204" pitchFamily="34" charset="0"/>
            </a:endParaRPr>
          </a:p>
          <a:p>
            <a:r>
              <a:rPr lang="en-US" altLang="zh-CN" sz="1200" dirty="0">
                <a:solidFill>
                  <a:srgbClr val="1D1D1F"/>
                </a:solidFill>
                <a:highlight>
                  <a:srgbClr val="FFFFFF"/>
                </a:highlight>
                <a:latin typeface="SourceSansPro"/>
              </a:rPr>
              <a:t>……</a:t>
            </a:r>
            <a:br>
              <a:rPr lang="en-US" altLang="zh-CN" sz="1200" dirty="0">
                <a:solidFill>
                  <a:srgbClr val="1D1D1F"/>
                </a:solidFill>
                <a:highlight>
                  <a:srgbClr val="FFFFFF"/>
                </a:highlight>
                <a:latin typeface="SourceSansPro"/>
              </a:rPr>
            </a:br>
            <a:r>
              <a:rPr lang="en-US" altLang="zh-CN" b="1" dirty="0"/>
              <a:t>2</a:t>
            </a:r>
            <a:r>
              <a:rPr lang="zh-CN" altLang="en-US" b="1" dirty="0"/>
              <a:t>、转台选型及资料阅读</a:t>
            </a:r>
            <a:endParaRPr lang="en-US" altLang="zh-CN" b="1" dirty="0"/>
          </a:p>
          <a:p>
            <a:endParaRPr lang="en-US" altLang="zh-CN" b="1" dirty="0"/>
          </a:p>
          <a:p>
            <a:r>
              <a:rPr lang="en-US" altLang="zh-CN" sz="1600" b="1" dirty="0">
                <a:solidFill>
                  <a:schemeClr val="bg2">
                    <a:lumMod val="75000"/>
                  </a:schemeClr>
                </a:solidFill>
              </a:rPr>
              <a:t>3</a:t>
            </a:r>
            <a:r>
              <a:rPr lang="zh-CN" altLang="en-US" sz="1600" b="1" dirty="0">
                <a:solidFill>
                  <a:schemeClr val="bg2">
                    <a:lumMod val="75000"/>
                  </a:schemeClr>
                </a:solidFill>
              </a:rPr>
              <a:t>、准备期末考试</a:t>
            </a:r>
            <a:endParaRPr lang="en-US" altLang="zh-CN" sz="1600" dirty="0">
              <a:solidFill>
                <a:schemeClr val="bg2">
                  <a:lumMod val="75000"/>
                </a:schemeClr>
              </a:solidFill>
            </a:endParaRPr>
          </a:p>
        </p:txBody>
      </p:sp>
      <p:pic>
        <p:nvPicPr>
          <p:cNvPr id="13" name="图片 12">
            <a:extLst>
              <a:ext uri="{FF2B5EF4-FFF2-40B4-BE49-F238E27FC236}">
                <a16:creationId xmlns:a16="http://schemas.microsoft.com/office/drawing/2014/main" id="{023675A9-8FE5-1C28-4A8A-D3B9445319BC}"/>
              </a:ext>
            </a:extLst>
          </p:cNvPr>
          <p:cNvPicPr>
            <a:picLocks noChangeAspect="1"/>
          </p:cNvPicPr>
          <p:nvPr/>
        </p:nvPicPr>
        <p:blipFill>
          <a:blip r:embed="rId3"/>
          <a:stretch>
            <a:fillRect/>
          </a:stretch>
        </p:blipFill>
        <p:spPr>
          <a:xfrm>
            <a:off x="6600148" y="944563"/>
            <a:ext cx="4381725" cy="407691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8981057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A6D9ADFD-AB4C-6DD4-E518-1894462A8221}"/>
              </a:ext>
            </a:extLst>
          </p:cNvPr>
          <p:cNvCxnSpPr>
            <a:cxnSpLocks/>
          </p:cNvCxnSpPr>
          <p:nvPr/>
        </p:nvCxnSpPr>
        <p:spPr>
          <a:xfrm>
            <a:off x="803275" y="944563"/>
            <a:ext cx="621488" cy="0"/>
          </a:xfrm>
          <a:prstGeom prst="line">
            <a:avLst/>
          </a:prstGeom>
          <a:ln w="25400">
            <a:solidFill>
              <a:srgbClr val="BD0000"/>
            </a:solidFill>
          </a:ln>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512B346C-A7B6-20DB-21D1-6ED386A88303}"/>
              </a:ext>
            </a:extLst>
          </p:cNvPr>
          <p:cNvSpPr txBox="1"/>
          <p:nvPr/>
        </p:nvSpPr>
        <p:spPr>
          <a:xfrm>
            <a:off x="824539" y="288536"/>
            <a:ext cx="9582152" cy="584775"/>
          </a:xfrm>
          <a:prstGeom prst="rect">
            <a:avLst/>
          </a:prstGeom>
          <a:noFill/>
        </p:spPr>
        <p:txBody>
          <a:bodyPr wrap="square" rtlCol="0">
            <a:spAutoFit/>
          </a:bodyPr>
          <a:lstStyle/>
          <a:p>
            <a:r>
              <a:rPr lang="zh-CN" altLang="en-US" sz="3200" b="1" dirty="0">
                <a:solidFill>
                  <a:srgbClr val="BD0000"/>
                </a:solidFill>
                <a:latin typeface="微软雅黑" panose="020B0503020204020204" pitchFamily="34" charset="-122"/>
                <a:ea typeface="微软雅黑" panose="020B0503020204020204" pitchFamily="34" charset="-122"/>
              </a:rPr>
              <a:t>工作进展与计划</a:t>
            </a:r>
          </a:p>
        </p:txBody>
      </p:sp>
      <p:cxnSp>
        <p:nvCxnSpPr>
          <p:cNvPr id="8" name="直接连接符 7">
            <a:extLst>
              <a:ext uri="{FF2B5EF4-FFF2-40B4-BE49-F238E27FC236}">
                <a16:creationId xmlns:a16="http://schemas.microsoft.com/office/drawing/2014/main" id="{8D7D83F6-C82D-D12F-DFCB-725B29222E3D}"/>
              </a:ext>
            </a:extLst>
          </p:cNvPr>
          <p:cNvCxnSpPr>
            <a:cxnSpLocks/>
          </p:cNvCxnSpPr>
          <p:nvPr/>
        </p:nvCxnSpPr>
        <p:spPr>
          <a:xfrm>
            <a:off x="1366800" y="944563"/>
            <a:ext cx="1744995" cy="0"/>
          </a:xfrm>
          <a:prstGeom prst="line">
            <a:avLst/>
          </a:prstGeom>
          <a:ln w="190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2" name="文本框 1">
            <a:extLst>
              <a:ext uri="{FF2B5EF4-FFF2-40B4-BE49-F238E27FC236}">
                <a16:creationId xmlns:a16="http://schemas.microsoft.com/office/drawing/2014/main" id="{AB92A0A3-093C-6AE5-DFA3-1D12A27C654E}"/>
              </a:ext>
            </a:extLst>
          </p:cNvPr>
          <p:cNvSpPr txBox="1"/>
          <p:nvPr/>
        </p:nvSpPr>
        <p:spPr>
          <a:xfrm>
            <a:off x="10910261" y="495301"/>
            <a:ext cx="914400" cy="307777"/>
          </a:xfrm>
          <a:prstGeom prst="rect">
            <a:avLst/>
          </a:prstGeom>
          <a:noFill/>
        </p:spPr>
        <p:txBody>
          <a:bodyPr wrap="square" rtlCol="0">
            <a:spAutoFit/>
          </a:bodyPr>
          <a:lstStyle/>
          <a:p>
            <a:r>
              <a:rPr lang="en-US" altLang="zh-CN" sz="1400" dirty="0"/>
              <a:t>2/3</a:t>
            </a:r>
            <a:endParaRPr lang="zh-CN" altLang="en-US" sz="1400" dirty="0"/>
          </a:p>
        </p:txBody>
      </p:sp>
      <p:cxnSp>
        <p:nvCxnSpPr>
          <p:cNvPr id="4" name="直接连接符 3">
            <a:extLst>
              <a:ext uri="{FF2B5EF4-FFF2-40B4-BE49-F238E27FC236}">
                <a16:creationId xmlns:a16="http://schemas.microsoft.com/office/drawing/2014/main" id="{18CB1217-AA9A-760F-CDD3-59472C8B4CE9}"/>
              </a:ext>
            </a:extLst>
          </p:cNvPr>
          <p:cNvCxnSpPr>
            <a:cxnSpLocks/>
          </p:cNvCxnSpPr>
          <p:nvPr/>
        </p:nvCxnSpPr>
        <p:spPr>
          <a:xfrm>
            <a:off x="5376826" y="944563"/>
            <a:ext cx="0" cy="5076825"/>
          </a:xfrm>
          <a:prstGeom prst="line">
            <a:avLst/>
          </a:prstGeom>
          <a:ln w="25400">
            <a:solidFill>
              <a:srgbClr val="BD0000"/>
            </a:solidFill>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F1BE1248-3761-E7DF-6088-BD5C7F71E4B0}"/>
              </a:ext>
            </a:extLst>
          </p:cNvPr>
          <p:cNvSpPr txBox="1"/>
          <p:nvPr/>
        </p:nvSpPr>
        <p:spPr>
          <a:xfrm>
            <a:off x="824540" y="1036715"/>
            <a:ext cx="4583279" cy="3016210"/>
          </a:xfrm>
          <a:prstGeom prst="rect">
            <a:avLst/>
          </a:prstGeom>
          <a:noFill/>
        </p:spPr>
        <p:txBody>
          <a:bodyPr wrap="square" rtlCol="0">
            <a:spAutoFit/>
          </a:bodyPr>
          <a:lstStyle/>
          <a:p>
            <a:r>
              <a:rPr lang="en-US" altLang="zh-CN" b="1" dirty="0"/>
              <a:t>1</a:t>
            </a:r>
            <a:r>
              <a:rPr lang="zh-CN" altLang="en-US" b="1" dirty="0"/>
              <a:t>、</a:t>
            </a:r>
            <a:r>
              <a:rPr lang="en-US" altLang="zh-CN" b="1" dirty="0"/>
              <a:t>Dynamic heterostructure</a:t>
            </a:r>
            <a:r>
              <a:rPr lang="zh-CN" altLang="en-US" b="1" dirty="0"/>
              <a:t>相关文献阅读</a:t>
            </a:r>
            <a:endParaRPr lang="en-US" altLang="zh-CN" b="1" dirty="0"/>
          </a:p>
          <a:p>
            <a:endParaRPr lang="de-DE" altLang="zh-CN" sz="1200" dirty="0">
              <a:solidFill>
                <a:srgbClr val="000000"/>
              </a:solidFill>
              <a:latin typeface="Arial" panose="020B0604020202020204" pitchFamily="34" charset="0"/>
            </a:endParaRPr>
          </a:p>
          <a:p>
            <a:r>
              <a:rPr lang="en-US" altLang="zh-CN" sz="1200" dirty="0">
                <a:solidFill>
                  <a:srgbClr val="000000"/>
                </a:solidFill>
                <a:latin typeface="Arial" panose="020B0604020202020204" pitchFamily="34" charset="0"/>
              </a:rPr>
              <a:t>Twistable electronics with dynamically rotatable heterostructures</a:t>
            </a:r>
          </a:p>
          <a:p>
            <a:endParaRPr lang="en-US" altLang="zh-CN" sz="1200" dirty="0">
              <a:solidFill>
                <a:srgbClr val="000000"/>
              </a:solidFill>
              <a:latin typeface="Arial" panose="020B0604020202020204" pitchFamily="34" charset="0"/>
            </a:endParaRPr>
          </a:p>
          <a:p>
            <a:r>
              <a:rPr lang="en-US" altLang="zh-CN" sz="1200" dirty="0">
                <a:solidFill>
                  <a:srgbClr val="000000"/>
                </a:solidFill>
                <a:latin typeface="Arial" panose="020B0604020202020204" pitchFamily="34" charset="0"/>
              </a:rPr>
              <a:t>Twisted van der Waals Quantum Materials: Fundamentals, Tunability and Applications</a:t>
            </a:r>
          </a:p>
          <a:p>
            <a:endParaRPr lang="en-US" altLang="zh-CN" sz="1200" dirty="0">
              <a:solidFill>
                <a:srgbClr val="000000"/>
              </a:solidFill>
              <a:highlight>
                <a:srgbClr val="FFFFFF"/>
              </a:highlight>
              <a:latin typeface="Arial" panose="020B0604020202020204" pitchFamily="34" charset="0"/>
            </a:endParaRPr>
          </a:p>
          <a:p>
            <a:r>
              <a:rPr lang="en-US" altLang="zh-CN" sz="1200" dirty="0">
                <a:solidFill>
                  <a:srgbClr val="000000"/>
                </a:solidFill>
                <a:highlight>
                  <a:srgbClr val="FFFFFF"/>
                </a:highlight>
                <a:latin typeface="Arial" panose="020B0604020202020204" pitchFamily="34" charset="0"/>
              </a:rPr>
              <a:t>Magnetic Propulsion of Self-assembled Colloidal Carpets:</a:t>
            </a:r>
          </a:p>
          <a:p>
            <a:r>
              <a:rPr lang="en-US" altLang="zh-CN" sz="1200" dirty="0">
                <a:solidFill>
                  <a:srgbClr val="000000"/>
                </a:solidFill>
                <a:highlight>
                  <a:srgbClr val="FFFFFF"/>
                </a:highlight>
                <a:latin typeface="Arial" panose="020B0604020202020204" pitchFamily="34" charset="0"/>
              </a:rPr>
              <a:t>Efficient Cargo Transport via a Conveyor Belt Effect</a:t>
            </a:r>
          </a:p>
          <a:p>
            <a:endParaRPr lang="en-US" altLang="zh-CN" sz="1200" dirty="0">
              <a:solidFill>
                <a:srgbClr val="000000"/>
              </a:solidFill>
              <a:highlight>
                <a:srgbClr val="FFFFFF"/>
              </a:highlight>
              <a:latin typeface="Arial" panose="020B0604020202020204" pitchFamily="34" charset="0"/>
            </a:endParaRPr>
          </a:p>
          <a:p>
            <a:r>
              <a:rPr lang="en-US" altLang="zh-CN" sz="1200" dirty="0">
                <a:solidFill>
                  <a:srgbClr val="1D1D1F"/>
                </a:solidFill>
                <a:highlight>
                  <a:srgbClr val="FFFFFF"/>
                </a:highlight>
                <a:latin typeface="SourceSansPro"/>
              </a:rPr>
              <a:t>……</a:t>
            </a:r>
            <a:br>
              <a:rPr lang="en-US" altLang="zh-CN" sz="1200" dirty="0">
                <a:solidFill>
                  <a:srgbClr val="1D1D1F"/>
                </a:solidFill>
                <a:highlight>
                  <a:srgbClr val="FFFFFF"/>
                </a:highlight>
                <a:latin typeface="SourceSansPro"/>
              </a:rPr>
            </a:br>
            <a:r>
              <a:rPr lang="en-US" altLang="zh-CN" b="1" dirty="0"/>
              <a:t>2</a:t>
            </a:r>
            <a:r>
              <a:rPr lang="zh-CN" altLang="en-US" b="1" dirty="0"/>
              <a:t>、转台选型及资料阅读</a:t>
            </a:r>
            <a:endParaRPr lang="en-US" altLang="zh-CN" b="1" dirty="0"/>
          </a:p>
          <a:p>
            <a:endParaRPr lang="en-US" altLang="zh-CN" b="1" dirty="0"/>
          </a:p>
          <a:p>
            <a:r>
              <a:rPr lang="en-US" altLang="zh-CN" sz="1600" b="1" dirty="0">
                <a:solidFill>
                  <a:schemeClr val="bg2">
                    <a:lumMod val="75000"/>
                  </a:schemeClr>
                </a:solidFill>
              </a:rPr>
              <a:t>3</a:t>
            </a:r>
            <a:r>
              <a:rPr lang="zh-CN" altLang="en-US" sz="1600" b="1" dirty="0">
                <a:solidFill>
                  <a:schemeClr val="bg2">
                    <a:lumMod val="75000"/>
                  </a:schemeClr>
                </a:solidFill>
              </a:rPr>
              <a:t>、准备期末考试</a:t>
            </a:r>
            <a:endParaRPr lang="en-US" altLang="zh-CN" sz="1600" dirty="0">
              <a:solidFill>
                <a:schemeClr val="bg2">
                  <a:lumMod val="75000"/>
                </a:schemeClr>
              </a:solidFill>
            </a:endParaRPr>
          </a:p>
        </p:txBody>
      </p:sp>
      <p:pic>
        <p:nvPicPr>
          <p:cNvPr id="11" name="图片 10">
            <a:extLst>
              <a:ext uri="{FF2B5EF4-FFF2-40B4-BE49-F238E27FC236}">
                <a16:creationId xmlns:a16="http://schemas.microsoft.com/office/drawing/2014/main" id="{45AE3CCD-96EA-FEB2-74BF-1485CF28399D}"/>
              </a:ext>
            </a:extLst>
          </p:cNvPr>
          <p:cNvPicPr>
            <a:picLocks noChangeAspect="1"/>
          </p:cNvPicPr>
          <p:nvPr/>
        </p:nvPicPr>
        <p:blipFill>
          <a:blip r:embed="rId3"/>
          <a:stretch>
            <a:fillRect/>
          </a:stretch>
        </p:blipFill>
        <p:spPr>
          <a:xfrm>
            <a:off x="5615615" y="1036715"/>
            <a:ext cx="5907880" cy="2302036"/>
          </a:xfrm>
          <a:prstGeom prst="rect">
            <a:avLst/>
          </a:prstGeom>
          <a:effectLst>
            <a:outerShdw blurRad="50800" dist="38100" dir="2700000" algn="tl" rotWithShape="0">
              <a:prstClr val="black">
                <a:alpha val="40000"/>
              </a:prstClr>
            </a:outerShdw>
          </a:effectLst>
        </p:spPr>
      </p:pic>
      <p:pic>
        <p:nvPicPr>
          <p:cNvPr id="7" name="图片 6">
            <a:extLst>
              <a:ext uri="{FF2B5EF4-FFF2-40B4-BE49-F238E27FC236}">
                <a16:creationId xmlns:a16="http://schemas.microsoft.com/office/drawing/2014/main" id="{E72EF9E1-5AAA-38F5-53DF-D796A6ADE875}"/>
              </a:ext>
            </a:extLst>
          </p:cNvPr>
          <p:cNvPicPr>
            <a:picLocks noChangeAspect="1"/>
          </p:cNvPicPr>
          <p:nvPr/>
        </p:nvPicPr>
        <p:blipFill>
          <a:blip r:embed="rId4"/>
          <a:stretch>
            <a:fillRect/>
          </a:stretch>
        </p:blipFill>
        <p:spPr>
          <a:xfrm>
            <a:off x="6672198" y="4644104"/>
            <a:ext cx="3599281" cy="765201"/>
          </a:xfrm>
          <a:prstGeom prst="rect">
            <a:avLst/>
          </a:prstGeom>
          <a:effectLst>
            <a:outerShdw blurRad="50800" dist="38100" dir="2700000" algn="tl" rotWithShape="0">
              <a:prstClr val="black">
                <a:alpha val="40000"/>
              </a:prstClr>
            </a:outerShdw>
          </a:effectLst>
        </p:spPr>
      </p:pic>
      <p:pic>
        <p:nvPicPr>
          <p:cNvPr id="10" name="图片 9">
            <a:extLst>
              <a:ext uri="{FF2B5EF4-FFF2-40B4-BE49-F238E27FC236}">
                <a16:creationId xmlns:a16="http://schemas.microsoft.com/office/drawing/2014/main" id="{0B3AC525-7CE8-C48C-6A31-653B5F93A5B9}"/>
              </a:ext>
            </a:extLst>
          </p:cNvPr>
          <p:cNvPicPr>
            <a:picLocks noChangeAspect="1"/>
          </p:cNvPicPr>
          <p:nvPr/>
        </p:nvPicPr>
        <p:blipFill>
          <a:blip r:embed="rId5"/>
          <a:stretch>
            <a:fillRect/>
          </a:stretch>
        </p:blipFill>
        <p:spPr>
          <a:xfrm>
            <a:off x="5479453" y="3698156"/>
            <a:ext cx="5890818" cy="709538"/>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681309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A6D9ADFD-AB4C-6DD4-E518-1894462A8221}"/>
              </a:ext>
            </a:extLst>
          </p:cNvPr>
          <p:cNvCxnSpPr>
            <a:cxnSpLocks/>
          </p:cNvCxnSpPr>
          <p:nvPr/>
        </p:nvCxnSpPr>
        <p:spPr>
          <a:xfrm>
            <a:off x="803275" y="944563"/>
            <a:ext cx="621488" cy="0"/>
          </a:xfrm>
          <a:prstGeom prst="line">
            <a:avLst/>
          </a:prstGeom>
          <a:ln w="25400">
            <a:solidFill>
              <a:srgbClr val="BD0000"/>
            </a:solidFill>
          </a:ln>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512B346C-A7B6-20DB-21D1-6ED386A88303}"/>
              </a:ext>
            </a:extLst>
          </p:cNvPr>
          <p:cNvSpPr txBox="1"/>
          <p:nvPr/>
        </p:nvSpPr>
        <p:spPr>
          <a:xfrm>
            <a:off x="824539" y="288536"/>
            <a:ext cx="9582152" cy="584775"/>
          </a:xfrm>
          <a:prstGeom prst="rect">
            <a:avLst/>
          </a:prstGeom>
          <a:noFill/>
        </p:spPr>
        <p:txBody>
          <a:bodyPr wrap="square" rtlCol="0">
            <a:spAutoFit/>
          </a:bodyPr>
          <a:lstStyle/>
          <a:p>
            <a:r>
              <a:rPr lang="zh-CN" altLang="en-US" sz="3200" b="1" dirty="0">
                <a:solidFill>
                  <a:srgbClr val="BD0000"/>
                </a:solidFill>
                <a:latin typeface="微软雅黑" panose="020B0503020204020204" pitchFamily="34" charset="-122"/>
                <a:ea typeface="微软雅黑" panose="020B0503020204020204" pitchFamily="34" charset="-122"/>
              </a:rPr>
              <a:t>工作进展与计划</a:t>
            </a:r>
          </a:p>
        </p:txBody>
      </p:sp>
      <p:cxnSp>
        <p:nvCxnSpPr>
          <p:cNvPr id="8" name="直接连接符 7">
            <a:extLst>
              <a:ext uri="{FF2B5EF4-FFF2-40B4-BE49-F238E27FC236}">
                <a16:creationId xmlns:a16="http://schemas.microsoft.com/office/drawing/2014/main" id="{8D7D83F6-C82D-D12F-DFCB-725B29222E3D}"/>
              </a:ext>
            </a:extLst>
          </p:cNvPr>
          <p:cNvCxnSpPr>
            <a:cxnSpLocks/>
          </p:cNvCxnSpPr>
          <p:nvPr/>
        </p:nvCxnSpPr>
        <p:spPr>
          <a:xfrm>
            <a:off x="1366800" y="944563"/>
            <a:ext cx="1744995" cy="0"/>
          </a:xfrm>
          <a:prstGeom prst="line">
            <a:avLst/>
          </a:prstGeom>
          <a:ln w="190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2" name="文本框 1">
            <a:extLst>
              <a:ext uri="{FF2B5EF4-FFF2-40B4-BE49-F238E27FC236}">
                <a16:creationId xmlns:a16="http://schemas.microsoft.com/office/drawing/2014/main" id="{AB92A0A3-093C-6AE5-DFA3-1D12A27C654E}"/>
              </a:ext>
            </a:extLst>
          </p:cNvPr>
          <p:cNvSpPr txBox="1"/>
          <p:nvPr/>
        </p:nvSpPr>
        <p:spPr>
          <a:xfrm>
            <a:off x="10910261" y="495301"/>
            <a:ext cx="914400" cy="307777"/>
          </a:xfrm>
          <a:prstGeom prst="rect">
            <a:avLst/>
          </a:prstGeom>
          <a:noFill/>
        </p:spPr>
        <p:txBody>
          <a:bodyPr wrap="square" rtlCol="0">
            <a:spAutoFit/>
          </a:bodyPr>
          <a:lstStyle/>
          <a:p>
            <a:r>
              <a:rPr lang="en-US" altLang="zh-CN" sz="1400" dirty="0"/>
              <a:t>3/3</a:t>
            </a:r>
            <a:endParaRPr lang="zh-CN" altLang="en-US" sz="1400" dirty="0"/>
          </a:p>
        </p:txBody>
      </p:sp>
      <p:cxnSp>
        <p:nvCxnSpPr>
          <p:cNvPr id="4" name="直接连接符 3">
            <a:extLst>
              <a:ext uri="{FF2B5EF4-FFF2-40B4-BE49-F238E27FC236}">
                <a16:creationId xmlns:a16="http://schemas.microsoft.com/office/drawing/2014/main" id="{18CB1217-AA9A-760F-CDD3-59472C8B4CE9}"/>
              </a:ext>
            </a:extLst>
          </p:cNvPr>
          <p:cNvCxnSpPr>
            <a:cxnSpLocks/>
          </p:cNvCxnSpPr>
          <p:nvPr/>
        </p:nvCxnSpPr>
        <p:spPr>
          <a:xfrm>
            <a:off x="5376826" y="944563"/>
            <a:ext cx="0" cy="5076825"/>
          </a:xfrm>
          <a:prstGeom prst="line">
            <a:avLst/>
          </a:prstGeom>
          <a:ln w="25400">
            <a:solidFill>
              <a:srgbClr val="BD0000"/>
            </a:solidFill>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F1BE1248-3761-E7DF-6088-BD5C7F71E4B0}"/>
              </a:ext>
            </a:extLst>
          </p:cNvPr>
          <p:cNvSpPr txBox="1"/>
          <p:nvPr/>
        </p:nvSpPr>
        <p:spPr>
          <a:xfrm>
            <a:off x="824540" y="1036715"/>
            <a:ext cx="4583279" cy="3016210"/>
          </a:xfrm>
          <a:prstGeom prst="rect">
            <a:avLst/>
          </a:prstGeom>
          <a:noFill/>
        </p:spPr>
        <p:txBody>
          <a:bodyPr wrap="square" rtlCol="0">
            <a:spAutoFit/>
          </a:bodyPr>
          <a:lstStyle/>
          <a:p>
            <a:r>
              <a:rPr lang="en-US" altLang="zh-CN" b="1" dirty="0"/>
              <a:t>1</a:t>
            </a:r>
            <a:r>
              <a:rPr lang="zh-CN" altLang="en-US" b="1" dirty="0"/>
              <a:t>、</a:t>
            </a:r>
            <a:r>
              <a:rPr lang="en-US" altLang="zh-CN" b="1" dirty="0"/>
              <a:t>Dynamic heterostructure</a:t>
            </a:r>
            <a:r>
              <a:rPr lang="zh-CN" altLang="en-US" b="1" dirty="0"/>
              <a:t>相关文献阅读</a:t>
            </a:r>
            <a:endParaRPr lang="en-US" altLang="zh-CN" b="1" dirty="0"/>
          </a:p>
          <a:p>
            <a:endParaRPr lang="de-DE" altLang="zh-CN" sz="1200" dirty="0">
              <a:solidFill>
                <a:srgbClr val="000000"/>
              </a:solidFill>
              <a:latin typeface="Arial" panose="020B0604020202020204" pitchFamily="34" charset="0"/>
            </a:endParaRPr>
          </a:p>
          <a:p>
            <a:r>
              <a:rPr lang="en-US" altLang="zh-CN" sz="1200" dirty="0">
                <a:solidFill>
                  <a:srgbClr val="000000"/>
                </a:solidFill>
                <a:latin typeface="Arial" panose="020B0604020202020204" pitchFamily="34" charset="0"/>
              </a:rPr>
              <a:t>Twistable electronics with dynamically rotatable heterostructures</a:t>
            </a:r>
          </a:p>
          <a:p>
            <a:endParaRPr lang="en-US" altLang="zh-CN" sz="1200" dirty="0">
              <a:solidFill>
                <a:srgbClr val="000000"/>
              </a:solidFill>
              <a:latin typeface="Arial" panose="020B0604020202020204" pitchFamily="34" charset="0"/>
            </a:endParaRPr>
          </a:p>
          <a:p>
            <a:r>
              <a:rPr lang="en-US" altLang="zh-CN" sz="1200" dirty="0">
                <a:solidFill>
                  <a:srgbClr val="000000"/>
                </a:solidFill>
                <a:latin typeface="Arial" panose="020B0604020202020204" pitchFamily="34" charset="0"/>
              </a:rPr>
              <a:t>Twisted van der Waals Quantum Materials: Fundamentals, Tunability and Applications</a:t>
            </a:r>
          </a:p>
          <a:p>
            <a:endParaRPr lang="en-US" altLang="zh-CN" sz="1200" dirty="0">
              <a:solidFill>
                <a:srgbClr val="000000"/>
              </a:solidFill>
              <a:highlight>
                <a:srgbClr val="FFFFFF"/>
              </a:highlight>
              <a:latin typeface="Arial" panose="020B0604020202020204" pitchFamily="34" charset="0"/>
            </a:endParaRPr>
          </a:p>
          <a:p>
            <a:r>
              <a:rPr lang="en-US" altLang="zh-CN" sz="1200" dirty="0">
                <a:solidFill>
                  <a:srgbClr val="000000"/>
                </a:solidFill>
                <a:highlight>
                  <a:srgbClr val="FFFFFF"/>
                </a:highlight>
                <a:latin typeface="Arial" panose="020B0604020202020204" pitchFamily="34" charset="0"/>
              </a:rPr>
              <a:t>Magnetic Propulsion of Self-assembled Colloidal Carpets:</a:t>
            </a:r>
          </a:p>
          <a:p>
            <a:r>
              <a:rPr lang="en-US" altLang="zh-CN" sz="1200" dirty="0">
                <a:solidFill>
                  <a:srgbClr val="000000"/>
                </a:solidFill>
                <a:highlight>
                  <a:srgbClr val="FFFFFF"/>
                </a:highlight>
                <a:latin typeface="Arial" panose="020B0604020202020204" pitchFamily="34" charset="0"/>
              </a:rPr>
              <a:t>Efficient Cargo Transport via a Conveyor Belt Effect</a:t>
            </a:r>
          </a:p>
          <a:p>
            <a:endParaRPr lang="en-US" altLang="zh-CN" sz="1200" dirty="0">
              <a:solidFill>
                <a:srgbClr val="000000"/>
              </a:solidFill>
              <a:highlight>
                <a:srgbClr val="FFFFFF"/>
              </a:highlight>
              <a:latin typeface="Arial" panose="020B0604020202020204" pitchFamily="34" charset="0"/>
            </a:endParaRPr>
          </a:p>
          <a:p>
            <a:r>
              <a:rPr lang="en-US" altLang="zh-CN" sz="1200" dirty="0">
                <a:solidFill>
                  <a:srgbClr val="1D1D1F"/>
                </a:solidFill>
                <a:highlight>
                  <a:srgbClr val="FFFFFF"/>
                </a:highlight>
                <a:latin typeface="SourceSansPro"/>
              </a:rPr>
              <a:t>……</a:t>
            </a:r>
            <a:br>
              <a:rPr lang="en-US" altLang="zh-CN" sz="1200" dirty="0">
                <a:solidFill>
                  <a:srgbClr val="1D1D1F"/>
                </a:solidFill>
                <a:highlight>
                  <a:srgbClr val="FFFFFF"/>
                </a:highlight>
                <a:latin typeface="SourceSansPro"/>
              </a:rPr>
            </a:br>
            <a:r>
              <a:rPr lang="en-US" altLang="zh-CN" b="1" dirty="0"/>
              <a:t>2</a:t>
            </a:r>
            <a:r>
              <a:rPr lang="zh-CN" altLang="en-US" b="1" dirty="0"/>
              <a:t>、转台选型及资料阅读</a:t>
            </a:r>
            <a:endParaRPr lang="en-US" altLang="zh-CN" b="1" dirty="0"/>
          </a:p>
          <a:p>
            <a:endParaRPr lang="en-US" altLang="zh-CN" b="1" dirty="0"/>
          </a:p>
          <a:p>
            <a:r>
              <a:rPr lang="en-US" altLang="zh-CN" sz="1600" b="1" dirty="0">
                <a:solidFill>
                  <a:schemeClr val="bg2">
                    <a:lumMod val="75000"/>
                  </a:schemeClr>
                </a:solidFill>
              </a:rPr>
              <a:t>3</a:t>
            </a:r>
            <a:r>
              <a:rPr lang="zh-CN" altLang="en-US" sz="1600" b="1" dirty="0">
                <a:solidFill>
                  <a:schemeClr val="bg2">
                    <a:lumMod val="75000"/>
                  </a:schemeClr>
                </a:solidFill>
              </a:rPr>
              <a:t>、准备期末考试</a:t>
            </a:r>
            <a:endParaRPr lang="en-US" altLang="zh-CN" sz="1600" dirty="0">
              <a:solidFill>
                <a:schemeClr val="bg2">
                  <a:lumMod val="75000"/>
                </a:schemeClr>
              </a:solidFill>
            </a:endParaRPr>
          </a:p>
        </p:txBody>
      </p:sp>
      <p:sp>
        <p:nvSpPr>
          <p:cNvPr id="10" name="文本框 9">
            <a:extLst>
              <a:ext uri="{FF2B5EF4-FFF2-40B4-BE49-F238E27FC236}">
                <a16:creationId xmlns:a16="http://schemas.microsoft.com/office/drawing/2014/main" id="{0BC0E80D-82A2-E0DF-1E70-F6456B25C7BB}"/>
              </a:ext>
            </a:extLst>
          </p:cNvPr>
          <p:cNvSpPr txBox="1"/>
          <p:nvPr/>
        </p:nvSpPr>
        <p:spPr>
          <a:xfrm>
            <a:off x="5556021" y="1145679"/>
            <a:ext cx="6097190" cy="923330"/>
          </a:xfrm>
          <a:prstGeom prst="rect">
            <a:avLst/>
          </a:prstGeom>
          <a:noFill/>
        </p:spPr>
        <p:txBody>
          <a:bodyPr wrap="square">
            <a:spAutoFit/>
          </a:bodyPr>
          <a:lstStyle/>
          <a:p>
            <a:r>
              <a:rPr lang="en-US" altLang="zh-CN" b="0" i="0" dirty="0">
                <a:solidFill>
                  <a:srgbClr val="000000"/>
                </a:solidFill>
                <a:effectLst/>
                <a:latin typeface="Arial" panose="020B0604020202020204" pitchFamily="34" charset="0"/>
              </a:rPr>
              <a:t>By exploiting the moiré pattern (Figure 13b), </a:t>
            </a:r>
            <a:r>
              <a:rPr lang="en-US" altLang="zh-CN" b="1" i="0" dirty="0" err="1">
                <a:solidFill>
                  <a:srgbClr val="000000"/>
                </a:solidFill>
                <a:effectLst/>
                <a:latin typeface="Arial" panose="020B0604020202020204" pitchFamily="34" charset="0"/>
              </a:rPr>
              <a:t>skyrmions</a:t>
            </a:r>
            <a:r>
              <a:rPr lang="en-US" altLang="zh-CN" b="0" i="0" dirty="0">
                <a:solidFill>
                  <a:srgbClr val="000000"/>
                </a:solidFill>
                <a:effectLst/>
                <a:latin typeface="Arial" panose="020B0604020202020204" pitchFamily="34" charset="0"/>
              </a:rPr>
              <a:t> are formed through the manipulation of magnetic interaction between layers</a:t>
            </a:r>
            <a:endParaRPr lang="zh-CN" altLang="en-US" dirty="0"/>
          </a:p>
        </p:txBody>
      </p:sp>
      <p:pic>
        <p:nvPicPr>
          <p:cNvPr id="13" name="图片 12">
            <a:extLst>
              <a:ext uri="{FF2B5EF4-FFF2-40B4-BE49-F238E27FC236}">
                <a16:creationId xmlns:a16="http://schemas.microsoft.com/office/drawing/2014/main" id="{71874928-9D20-9D8E-755B-DBD91F04AC98}"/>
              </a:ext>
            </a:extLst>
          </p:cNvPr>
          <p:cNvPicPr>
            <a:picLocks noChangeAspect="1"/>
          </p:cNvPicPr>
          <p:nvPr/>
        </p:nvPicPr>
        <p:blipFill>
          <a:blip r:embed="rId3"/>
          <a:stretch>
            <a:fillRect/>
          </a:stretch>
        </p:blipFill>
        <p:spPr>
          <a:xfrm>
            <a:off x="5556021" y="2341377"/>
            <a:ext cx="6557383" cy="2167525"/>
          </a:xfrm>
          <a:prstGeom prst="rect">
            <a:avLst/>
          </a:prstGeom>
          <a:effectLst>
            <a:outerShdw blurRad="50800" dist="38100" dir="2700000" algn="tl" rotWithShape="0">
              <a:prstClr val="black">
                <a:alpha val="40000"/>
              </a:prstClr>
            </a:outerShdw>
          </a:effectLst>
        </p:spPr>
      </p:pic>
      <p:sp>
        <p:nvSpPr>
          <p:cNvPr id="15" name="文本框 14">
            <a:extLst>
              <a:ext uri="{FF2B5EF4-FFF2-40B4-BE49-F238E27FC236}">
                <a16:creationId xmlns:a16="http://schemas.microsoft.com/office/drawing/2014/main" id="{7F39EDD4-77A4-39DF-094E-C62F811B6691}"/>
              </a:ext>
            </a:extLst>
          </p:cNvPr>
          <p:cNvSpPr txBox="1"/>
          <p:nvPr/>
        </p:nvSpPr>
        <p:spPr>
          <a:xfrm>
            <a:off x="5484614" y="4781270"/>
            <a:ext cx="6097190" cy="1200329"/>
          </a:xfrm>
          <a:prstGeom prst="rect">
            <a:avLst/>
          </a:prstGeom>
          <a:noFill/>
        </p:spPr>
        <p:txBody>
          <a:bodyPr wrap="square">
            <a:spAutoFit/>
          </a:bodyPr>
          <a:lstStyle/>
          <a:p>
            <a:r>
              <a:rPr lang="zh-CN" altLang="en-US" b="0" i="0" dirty="0">
                <a:solidFill>
                  <a:srgbClr val="000000"/>
                </a:solidFill>
                <a:effectLst/>
                <a:latin typeface="微软雅黑" panose="020B0503020204020204" pitchFamily="34" charset="-122"/>
                <a:ea typeface="微软雅黑" panose="020B0503020204020204" pitchFamily="34" charset="-122"/>
              </a:rPr>
              <a:t>研究者已经研究了单层</a:t>
            </a:r>
            <a:r>
              <a:rPr lang="en-US" altLang="zh-CN" b="0" i="0" dirty="0" err="1">
                <a:solidFill>
                  <a:srgbClr val="000000"/>
                </a:solidFill>
                <a:effectLst/>
                <a:latin typeface="微软雅黑" panose="020B0503020204020204" pitchFamily="34" charset="-122"/>
                <a:ea typeface="微软雅黑" panose="020B0503020204020204" pitchFamily="34" charset="-122"/>
              </a:rPr>
              <a:t>tmd</a:t>
            </a:r>
            <a:r>
              <a:rPr lang="zh-CN" altLang="en-US" b="0" i="0" dirty="0">
                <a:solidFill>
                  <a:srgbClr val="000000"/>
                </a:solidFill>
                <a:effectLst/>
                <a:latin typeface="微软雅黑" panose="020B0503020204020204" pitchFamily="34" charset="-122"/>
                <a:ea typeface="微软雅黑" panose="020B0503020204020204" pitchFamily="34" charset="-122"/>
              </a:rPr>
              <a:t>通过谷退化的提升而产生谷分裂的过程。他们证明了由电荷转移和层间库仑相互作用驱动的磁邻近影响的效力与基于</a:t>
            </a:r>
            <a:r>
              <a:rPr lang="en-US" altLang="zh-CN" b="0" i="0" dirty="0">
                <a:solidFill>
                  <a:srgbClr val="000000"/>
                </a:solidFill>
                <a:effectLst/>
                <a:latin typeface="微软雅黑" panose="020B0503020204020204" pitchFamily="34" charset="-122"/>
                <a:ea typeface="微软雅黑" panose="020B0503020204020204" pitchFamily="34" charset="-122"/>
              </a:rPr>
              <a:t>TMDs</a:t>
            </a:r>
            <a:r>
              <a:rPr lang="zh-CN" altLang="en-US" b="0" i="0" dirty="0">
                <a:solidFill>
                  <a:srgbClr val="000000"/>
                </a:solidFill>
                <a:effectLst/>
                <a:latin typeface="微软雅黑" panose="020B0503020204020204" pitchFamily="34" charset="-122"/>
                <a:ea typeface="微软雅黑" panose="020B0503020204020204" pitchFamily="34" charset="-122"/>
              </a:rPr>
              <a:t>的</a:t>
            </a:r>
            <a:r>
              <a:rPr lang="en-US" altLang="zh-CN" b="0" i="0" dirty="0" err="1">
                <a:solidFill>
                  <a:srgbClr val="000000"/>
                </a:solidFill>
                <a:effectLst/>
                <a:latin typeface="微软雅黑" panose="020B0503020204020204" pitchFamily="34" charset="-122"/>
                <a:ea typeface="微软雅黑" panose="020B0503020204020204" pitchFamily="34" charset="-122"/>
              </a:rPr>
              <a:t>vdW</a:t>
            </a:r>
            <a:r>
              <a:rPr lang="zh-CN" altLang="en-US" b="0" i="0" dirty="0">
                <a:solidFill>
                  <a:srgbClr val="000000"/>
                </a:solidFill>
                <a:effectLst/>
                <a:latin typeface="微软雅黑" panose="020B0503020204020204" pitchFamily="34" charset="-122"/>
                <a:ea typeface="微软雅黑" panose="020B0503020204020204" pitchFamily="34" charset="-122"/>
              </a:rPr>
              <a:t>异质结构中的谷分裂程度之间的相关性。</a:t>
            </a:r>
            <a:endParaRPr lang="zh-CN" altLang="en-US" dirty="0"/>
          </a:p>
        </p:txBody>
      </p:sp>
    </p:spTree>
    <p:extLst>
      <p:ext uri="{BB962C8B-B14F-4D97-AF65-F5344CB8AC3E}">
        <p14:creationId xmlns:p14="http://schemas.microsoft.com/office/powerpoint/2010/main" val="3191101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3379</TotalTime>
  <Words>251</Words>
  <Application>Microsoft Office PowerPoint</Application>
  <PresentationFormat>宽屏</PresentationFormat>
  <Paragraphs>47</Paragraphs>
  <Slides>3</Slides>
  <Notes>3</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3</vt:i4>
      </vt:variant>
    </vt:vector>
  </HeadingPairs>
  <TitlesOfParts>
    <vt:vector size="9" baseType="lpstr">
      <vt:lpstr>SourceSansPro</vt:lpstr>
      <vt:lpstr>等线</vt:lpstr>
      <vt:lpstr>等线 Light</vt:lpstr>
      <vt:lpstr>微软雅黑</vt:lpstr>
      <vt:lpstr>Arial</vt:lpstr>
      <vt:lpstr>Office 主题​​</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orchard _</dc:creator>
  <cp:lastModifiedBy>orchard _</cp:lastModifiedBy>
  <cp:revision>359</cp:revision>
  <dcterms:created xsi:type="dcterms:W3CDTF">2024-03-20T05:48:02Z</dcterms:created>
  <dcterms:modified xsi:type="dcterms:W3CDTF">2024-05-24T11:08:25Z</dcterms:modified>
</cp:coreProperties>
</file>