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27" r:id="rId2"/>
    <p:sldId id="32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95" userDrawn="1">
          <p15:clr>
            <a:srgbClr val="A4A3A4"/>
          </p15:clr>
        </p15:guide>
        <p15:guide id="4" orient="horz" pos="3816" userDrawn="1">
          <p15:clr>
            <a:srgbClr val="A4A3A4"/>
          </p15:clr>
        </p15:guide>
        <p15:guide id="5" pos="506" userDrawn="1">
          <p15:clr>
            <a:srgbClr val="A4A3A4"/>
          </p15:clr>
        </p15:guide>
        <p15:guide id="6" pos="71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8" y="204"/>
      </p:cViewPr>
      <p:guideLst>
        <p:guide orient="horz" pos="2160"/>
        <p:guide pos="3840"/>
        <p:guide orient="horz" pos="595"/>
        <p:guide orient="horz" pos="3816"/>
        <p:guide pos="506"/>
        <p:guide pos="7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867A8-BADC-4E67-80D0-0816C4B09675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4D854-D1A3-4FC8-88FA-E217908F9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34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36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46985-0A2E-83C3-968D-93E8BF3B6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AF7D2C-516F-6889-38A5-876445312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79787-95A6-934C-5B7D-E7F8FB1C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53EE3-EC39-B049-DE6B-1F77236A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1FEA0-67D1-A1F1-154F-4A35F45D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5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91FAB-0BC8-CD05-5579-DDD93E29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40474E-6111-F3F1-C76C-F8E096641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EFDE1-BF69-AAC7-C5B9-D4AC61B9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53D9E-C63F-CB00-59FE-42E51F5B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E09FD-19C4-EC8E-BBA0-8A4E5805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0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2DF882-3865-1A4E-67DE-1267012E0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5ECE5D-9FC3-78F9-BE9F-B20FD9137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C7A3F-A908-B0B4-066E-330D4359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6F0B2-7D5F-AD78-9A22-8C9B5E3A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1F84B-1B0B-F22D-D646-4083EA8D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18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AD71E-0E44-DAB0-F532-8936A29C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CF823-AA00-6EC5-442B-ACD827F91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D848F-6F40-ECB8-25F9-3C7539F8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6B012-1B00-0746-3DC9-574E5CBC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F59CA-1A5E-27E6-D72D-B00A1ED7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68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6C528-8C6C-9BC8-C2BD-2B53ECC9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71FD-5C83-6EAE-0FA1-1D04671B7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1CC89-C344-8365-7D59-2C472425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A2F44-432F-3C44-6F81-D4DEBFD0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B21C9-5393-B6E9-7D5A-6F37C9EF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15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880AC-A9A4-4D12-62DA-A1115933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BC80A-071D-8488-ABD4-757DF3B04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1FF7F8-9012-058D-655A-68C2403C6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143625-45D4-11CF-0FCC-4CBA2EFB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B1E468-F805-3A76-B235-2F82DAB7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836736-F7E2-5D9F-65CB-3D1D2D14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931B7-659C-BF5A-30A9-C8AC58A6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8B76F0-72E5-2486-8675-1EDE2A37A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C7C00A-4810-90E2-A6F5-32DC039C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846B55-4D07-AEEF-ECE6-A2F86B347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B5BF74-93D2-C80E-0D67-5BC7CE98C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D6BC69-9926-B5C4-9C72-37A6889D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15A448-1992-E073-871E-BDE3D899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14627B-4806-6116-ABB8-7EC2CCB4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4E28F-CD60-0B66-4A2C-C62048B6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00B060-7EC3-0BAB-C7A3-ABD4B43D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F99DCD-1016-8CFF-7D28-49353777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F6340A-D11F-5A33-EEF9-0C667880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15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96D498-C575-E626-2168-20BA59D0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180A9D-0F68-417B-13DB-D68D581F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8D88A-3C18-1B41-ADA4-B1A1DB78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17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E1BA7-5FFA-7EFC-B50C-600021B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5AE65-3522-6EA1-93DB-47BB55197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121BCC-C4BB-0519-CF2A-1A5FF4211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5318A4-5AFA-FEEA-BABE-C33C84CE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68B97C-F2D6-E039-8A15-4EDB291D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D581D-B1B1-E3FF-8D30-2BD24412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4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31EBF-FBCF-1C06-CC81-637BD982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B99123-653F-AB8F-A8EE-838BF68F7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86914D-B090-2A18-2491-800F9C627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FD7DA9-9105-41FB-3176-1CA35A2F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89204D-C286-A511-5B21-B72BA81E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4649F6-2753-6316-B741-D7CD6E27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4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AE0916-6A39-010C-E83D-5B95A583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0AD851-02E0-9448-B875-7DB455C9C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E9A65-4139-1505-58AA-5FF4494A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27CD1-79BD-4C57-A910-1D9A673D379A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63FCA-3D86-129C-63A4-542ACD1EC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93B47-DCA4-5864-3468-95206143F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5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12B346C-A7B6-20DB-21D1-6ED386A88303}"/>
              </a:ext>
            </a:extLst>
          </p:cNvPr>
          <p:cNvSpPr txBox="1"/>
          <p:nvPr/>
        </p:nvSpPr>
        <p:spPr>
          <a:xfrm>
            <a:off x="824540" y="359788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 heterostructure</a:t>
            </a:r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文献整理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BAAC8C8-D79F-E5C9-70A2-9396172E1BD4}"/>
              </a:ext>
            </a:extLst>
          </p:cNvPr>
          <p:cNvGrpSpPr/>
          <p:nvPr/>
        </p:nvGrpSpPr>
        <p:grpSpPr>
          <a:xfrm>
            <a:off x="803275" y="944563"/>
            <a:ext cx="2308520" cy="0"/>
            <a:chOff x="803275" y="944563"/>
            <a:chExt cx="2308520" cy="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6D9ADFD-AB4C-6DD4-E518-1894462A8221}"/>
                </a:ext>
              </a:extLst>
            </p:cNvPr>
            <p:cNvCxnSpPr>
              <a:cxnSpLocks/>
            </p:cNvCxnSpPr>
            <p:nvPr/>
          </p:nvCxnSpPr>
          <p:spPr>
            <a:xfrm>
              <a:off x="803275" y="944563"/>
              <a:ext cx="621488" cy="0"/>
            </a:xfrm>
            <a:prstGeom prst="line">
              <a:avLst/>
            </a:prstGeom>
            <a:ln w="25400">
              <a:solidFill>
                <a:srgbClr val="BD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D7D83F6-C82D-D12F-DFCB-725B29222E3D}"/>
                </a:ext>
              </a:extLst>
            </p:cNvPr>
            <p:cNvCxnSpPr>
              <a:cxnSpLocks/>
            </p:cNvCxnSpPr>
            <p:nvPr/>
          </p:nvCxnSpPr>
          <p:spPr>
            <a:xfrm>
              <a:off x="1366800" y="944563"/>
              <a:ext cx="1744995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4AE4F698-C189-9B53-018F-3D26DC294737}"/>
              </a:ext>
            </a:extLst>
          </p:cNvPr>
          <p:cNvSpPr txBox="1"/>
          <p:nvPr/>
        </p:nvSpPr>
        <p:spPr>
          <a:xfrm>
            <a:off x="950142" y="1122373"/>
            <a:ext cx="10691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333333"/>
                </a:solidFill>
                <a:effectLst/>
                <a:latin typeface="PT Serif" panose="020A060304050502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Owing to the 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PT Serif" panose="020A060304050502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superlubricity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PT Serif" panose="020A060304050502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of 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PT Serif" panose="020A060304050502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vdW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PT Serif" panose="020A060304050502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interfaces, moiré superlattices with dynamically controllable twist angles can be obtained through </a:t>
            </a:r>
            <a:r>
              <a:rPr lang="en-US" altLang="zh-CN" sz="1800" b="1" dirty="0">
                <a:solidFill>
                  <a:srgbClr val="333333"/>
                </a:solidFill>
                <a:effectLst/>
                <a:latin typeface="PT Serif" panose="020A060304050502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mechanical, optical, thermal, and magnetic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PT Serif" panose="020A060304050502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manipulation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10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12B346C-A7B6-20DB-21D1-6ED386A88303}"/>
              </a:ext>
            </a:extLst>
          </p:cNvPr>
          <p:cNvSpPr txBox="1"/>
          <p:nvPr/>
        </p:nvSpPr>
        <p:spPr>
          <a:xfrm>
            <a:off x="824540" y="359788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 heterostructure</a:t>
            </a:r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文献整理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BAAC8C8-D79F-E5C9-70A2-9396172E1BD4}"/>
              </a:ext>
            </a:extLst>
          </p:cNvPr>
          <p:cNvGrpSpPr/>
          <p:nvPr/>
        </p:nvGrpSpPr>
        <p:grpSpPr>
          <a:xfrm>
            <a:off x="803275" y="944563"/>
            <a:ext cx="2308520" cy="0"/>
            <a:chOff x="803275" y="944563"/>
            <a:chExt cx="2308520" cy="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6D9ADFD-AB4C-6DD4-E518-1894462A8221}"/>
                </a:ext>
              </a:extLst>
            </p:cNvPr>
            <p:cNvCxnSpPr>
              <a:cxnSpLocks/>
            </p:cNvCxnSpPr>
            <p:nvPr/>
          </p:nvCxnSpPr>
          <p:spPr>
            <a:xfrm>
              <a:off x="803275" y="944563"/>
              <a:ext cx="621488" cy="0"/>
            </a:xfrm>
            <a:prstGeom prst="line">
              <a:avLst/>
            </a:prstGeom>
            <a:ln w="25400">
              <a:solidFill>
                <a:srgbClr val="BD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D7D83F6-C82D-D12F-DFCB-725B29222E3D}"/>
                </a:ext>
              </a:extLst>
            </p:cNvPr>
            <p:cNvCxnSpPr>
              <a:cxnSpLocks/>
            </p:cNvCxnSpPr>
            <p:nvPr/>
          </p:nvCxnSpPr>
          <p:spPr>
            <a:xfrm>
              <a:off x="1366800" y="944563"/>
              <a:ext cx="1744995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2C4A84CE-2DE8-9094-114B-F7A8D019C183}"/>
              </a:ext>
            </a:extLst>
          </p:cNvPr>
          <p:cNvSpPr txBox="1"/>
          <p:nvPr/>
        </p:nvSpPr>
        <p:spPr>
          <a:xfrm>
            <a:off x="824540" y="1124941"/>
            <a:ext cx="105694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333333"/>
                </a:solidFill>
                <a:latin typeface="PT Serif" panose="020A060304050502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Vogl</a:t>
            </a:r>
            <a:r>
              <a:rPr lang="en-US" altLang="zh-CN" dirty="0">
                <a:solidFill>
                  <a:srgbClr val="333333"/>
                </a:solidFill>
                <a:latin typeface="PT Serif" panose="020A060304050502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et al proved that </a:t>
            </a:r>
            <a:r>
              <a:rPr lang="en-US" altLang="zh-CN" b="1" dirty="0">
                <a:solidFill>
                  <a:srgbClr val="333333"/>
                </a:solidFill>
                <a:latin typeface="PT Serif" panose="020A060304050502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longitudinal waves of light could be used to tune the magic angle </a:t>
            </a:r>
            <a:r>
              <a:rPr lang="en-US" altLang="zh-CN" dirty="0">
                <a:solidFill>
                  <a:srgbClr val="333333"/>
                </a:solidFill>
                <a:latin typeface="PT Serif" panose="020A060304050502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of </a:t>
            </a:r>
            <a:r>
              <a:rPr lang="en-US" altLang="zh-CN" dirty="0" err="1">
                <a:solidFill>
                  <a:srgbClr val="333333"/>
                </a:solidFill>
                <a:latin typeface="PT Serif" panose="020A060304050502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vdW</a:t>
            </a:r>
            <a:r>
              <a:rPr lang="en-US" altLang="zh-CN" dirty="0">
                <a:solidFill>
                  <a:srgbClr val="333333"/>
                </a:solidFill>
                <a:latin typeface="PT Serif" panose="020A06030405050202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heterostructure, enabling a full control of the rotation angle and phase diagram.</a:t>
            </a:r>
            <a:endParaRPr lang="zh-CN" altLang="en-US" dirty="0">
              <a:solidFill>
                <a:srgbClr val="333333"/>
              </a:solidFill>
              <a:latin typeface="PT Serif" panose="020A06030405050202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7B58F69-5C9E-4150-0A9D-ED3862155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00" y="1951649"/>
            <a:ext cx="9397671" cy="319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6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4090</TotalTime>
  <Words>71</Words>
  <Application>Microsoft Office PowerPoint</Application>
  <PresentationFormat>宽屏</PresentationFormat>
  <Paragraphs>6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PT Serif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orchard _</dc:creator>
  <cp:lastModifiedBy>orchard _</cp:lastModifiedBy>
  <cp:revision>499</cp:revision>
  <dcterms:created xsi:type="dcterms:W3CDTF">2024-03-20T05:48:02Z</dcterms:created>
  <dcterms:modified xsi:type="dcterms:W3CDTF">2024-07-15T02:26:36Z</dcterms:modified>
</cp:coreProperties>
</file>