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1533F-4508-B7FE-D118-FC8C1FB8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A668D-E172-E43A-A0C4-B271CAB71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93890-C7CE-DE99-7D75-3408FFAB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E4E34-3C3E-D032-737A-BA6B0D70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38BC2-1D8F-01BF-2696-F132169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D5E7A-ED00-6857-C947-56105BC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28D60-C3DF-283A-ADA9-B78D2503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FD4AC-353B-74AB-F676-EF72AB5C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2E7D-A8CD-D7A2-9961-6DEB3352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F8BB4-4897-1A03-F366-36504EC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B6040-A44A-2F82-552F-992A6E40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36081-A5FE-D627-00B8-8AFB7476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54A0C-A066-A8F3-66C1-BE360D60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6F2EA-F1BC-2693-6BC8-CCCE3F5F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F3C0-111C-1BA2-8614-448D6E8E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9C437-29C1-B6CA-E4AD-2148A2CB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A0A30-2F53-6D04-0134-4FBDF360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BA151-FA31-E4EE-1A7E-9C94FAA9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9DDFF-47D5-F4A4-9932-65CDFD73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8EF11-50E9-87A5-229F-C5EC56C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43C12-CCD5-7C8F-279B-9CD0C2DD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6F5C3-9873-1978-FF1D-5B56D8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DAB67-82BD-00A1-BA04-D10CC365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37240-8177-13B0-D5EA-EDA325B2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E6E9E-EF7E-647F-07AD-5B519A1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7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B84B9-7790-6991-AA39-4B27E4C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3408E-DE3A-3BF8-1E23-6DA74047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5CBF2-D801-6B1B-3CFE-5715058EA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15690-E3AC-AF3F-BAE0-9F1D681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45450-30B3-A069-4FB0-E2C23DFF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C434B-6F49-0D08-BFE0-312BB22E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4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75D4-48C0-A194-0ED1-6F09DD89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5B2F1-69C3-75CD-2146-E86C0CBF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B28B0-B056-8E36-2742-ABE7D9BD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1C15E-A7B1-C8EC-347C-78B755589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DEAE3-707B-CCE9-89C4-2CE76313F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854D9-DD4F-09BC-3298-688A5934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32BE9-D167-C00D-389B-217774BC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8859B-323B-6BC1-F7E2-FD68EEE2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7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0B0C0-3C4C-FA8A-31AB-432E037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9E45AA-47EF-B50A-96DE-ECBE844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9A6F50-25C6-A471-F961-F5249841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7D9F2-7C63-F90E-D345-842F370D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8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E79E4-28CC-79A8-D2EB-9852669F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63A63-799B-ED24-77A0-B1DED519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37BD7-87A2-3B79-5162-AF93454A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52FC2-0245-E877-25E1-8BF9E49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39600-D93B-C7BC-02B1-11E5AC2F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E4A0E-96DD-FE15-E3EF-30B94277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409E8-FEA4-6400-D4EE-8F60F7DB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2C2E7-4C66-3008-0C33-2CAD7918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3FAA2-825E-67E0-9C9A-7A66A63B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0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E3288-D720-5325-7DA3-2EBD96FA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38FC77-0D33-128A-87CB-58CD471B7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63300-262C-9841-7D6E-47E9B3D0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50755-5241-58CD-14EC-A4D562BE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36380-7608-3D50-C90D-6D805525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2AF47-3735-2B7B-3220-4EBE5969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526E02-475D-500F-7C14-5AE2CB7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B2716-E2FF-6FAB-3C12-84B385DD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D515A-2BDF-CAD2-4DB9-FD79D286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3008-9CE4-42C8-BB76-F1C72BF485F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201CC-9680-A283-8019-051CA7C21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7C57B-9701-8580-B7DA-19F710BC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2963-F17E-4258-A802-657274F78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0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433300-8181-29A4-06EE-A10B5526F30B}"/>
              </a:ext>
            </a:extLst>
          </p:cNvPr>
          <p:cNvGrpSpPr/>
          <p:nvPr/>
        </p:nvGrpSpPr>
        <p:grpSpPr>
          <a:xfrm>
            <a:off x="1920531" y="867990"/>
            <a:ext cx="1824770" cy="0"/>
            <a:chOff x="7460343" y="1311756"/>
            <a:chExt cx="2433027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B75859-F252-277D-8E9D-07D1F5395A52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344DDD-0AEE-AC5B-AAF7-EF6821E3E71C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DA2FBA5-19DA-D792-8F7B-79C4C7AA82A2}"/>
              </a:ext>
            </a:extLst>
          </p:cNvPr>
          <p:cNvSpPr txBox="1">
            <a:spLocks/>
          </p:cNvSpPr>
          <p:nvPr/>
        </p:nvSpPr>
        <p:spPr>
          <a:xfrm>
            <a:off x="8278343" y="6394353"/>
            <a:ext cx="20574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 </a:t>
            </a:r>
            <a:fld id="{A548B57D-AE10-4CF7-A9DF-59FEFA91B28E}" type="slidenum">
              <a:rPr lang="zh-CN" altLang="en-US"/>
              <a:pPr/>
              <a:t>1</a:t>
            </a:fld>
            <a:r>
              <a:rPr lang="zh-CN" altLang="en-US" dirty="0"/>
              <a:t> 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3873B6-1029-9D21-435E-BE8CFE82E76A}"/>
              </a:ext>
            </a:extLst>
          </p:cNvPr>
          <p:cNvSpPr txBox="1">
            <a:spLocks/>
          </p:cNvSpPr>
          <p:nvPr/>
        </p:nvSpPr>
        <p:spPr>
          <a:xfrm>
            <a:off x="1956892" y="243569"/>
            <a:ext cx="6792638" cy="61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测量肖特基势垒的方法   </a:t>
            </a:r>
            <a:r>
              <a:rPr lang="en-US" altLang="zh-CN" i="1" dirty="0"/>
              <a:t>I-V</a:t>
            </a:r>
            <a:r>
              <a:rPr lang="zh-CN" altLang="en-US" dirty="0"/>
              <a:t>法</a:t>
            </a:r>
          </a:p>
        </p:txBody>
      </p:sp>
      <p:grpSp>
        <p:nvGrpSpPr>
          <p:cNvPr id="8" name="组合 120">
            <a:extLst>
              <a:ext uri="{FF2B5EF4-FFF2-40B4-BE49-F238E27FC236}">
                <a16:creationId xmlns:a16="http://schemas.microsoft.com/office/drawing/2014/main" id="{5D085A0F-A98A-1858-FDE7-50717C448411}"/>
              </a:ext>
            </a:extLst>
          </p:cNvPr>
          <p:cNvGrpSpPr/>
          <p:nvPr/>
        </p:nvGrpSpPr>
        <p:grpSpPr>
          <a:xfrm>
            <a:off x="8903497" y="329882"/>
            <a:ext cx="1512003" cy="444892"/>
            <a:chOff x="9556201" y="498129"/>
            <a:chExt cx="1993881" cy="586680"/>
          </a:xfrm>
        </p:grpSpPr>
        <p:grpSp>
          <p:nvGrpSpPr>
            <p:cNvPr id="9" name="组合 121">
              <a:extLst>
                <a:ext uri="{FF2B5EF4-FFF2-40B4-BE49-F238E27FC236}">
                  <a16:creationId xmlns:a16="http://schemas.microsoft.com/office/drawing/2014/main" id="{4490A8B8-B921-4467-2C99-D99C707E93C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3C048F8B-72F4-A973-CD08-56E2EFF5B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9FFE9AB-0E5E-0F7E-5FC9-32BE4519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9B39EF41-16AF-E993-C764-B2FE80926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8916E23B-A97C-2270-E757-F36F307D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3BE3BF1-3EE4-BB40-0E85-B49016E3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57AA0AEB-1A64-D52F-9207-831CB68D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D3D4EB87-DF7B-C3A4-9583-ED76B49F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17A761BD-1FBF-1F77-D34A-3413F51E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7D3ADD21-4FD1-497D-606E-080D19963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6C4A906A-689C-0BD6-D594-89C4A2FE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7E4BF5E9-9170-E74A-AA14-7118438D4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525AAC37-B097-0B83-7313-46E9BF83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DF5D2A6B-446F-9993-5188-6D3E346E3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CE7CD962-59DD-EFD3-0BAA-D02446AF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D6642FAB-F7E0-34AB-58FF-DA91B4CA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AE21D00D-2387-7BB1-A43E-13231918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0" name="组合 122">
              <a:extLst>
                <a:ext uri="{FF2B5EF4-FFF2-40B4-BE49-F238E27FC236}">
                  <a16:creationId xmlns:a16="http://schemas.microsoft.com/office/drawing/2014/main" id="{15777AA1-186D-5B3D-F1D0-353CB0908DD7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6E02EF-0CBA-E3B0-7877-8B9D0A7B5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BB4D58B3-B182-5665-2AFA-7DEBECFDF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24D761D-1337-0BF0-B41F-3145DC7022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E93FBD3-AE15-EBC4-8205-5B4B2791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2BD6FEB-8B69-1C15-1400-F5946DEA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5578950A-997E-C074-C589-49066F47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9A1BC44-7149-C4B4-459B-3245151E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C6809D65-96F3-B324-116B-D40BD33A4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A5C34A-AAFB-71DB-17F9-BCBC16277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8A8A564C-4091-E3B2-1332-0D68E9AD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B49BC9F9-84D6-46D7-6767-0AE45C52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7D76216C-039F-510C-F05B-9164C0270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1" name="组合 123">
              <a:extLst>
                <a:ext uri="{FF2B5EF4-FFF2-40B4-BE49-F238E27FC236}">
                  <a16:creationId xmlns:a16="http://schemas.microsoft.com/office/drawing/2014/main" id="{A0CBE6BF-D941-0F75-95DF-901F09F01D20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9750117-C1E0-F6BA-D044-B04416FB8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A5DB665-6B01-8890-4905-52313A5F75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4ADFCEAE-F28C-9BFE-004B-BC7025F5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0D2C242A-07F4-F91D-CC96-DFF6D554D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6" name="Freeform 45">
                <a:extLst>
                  <a:ext uri="{FF2B5EF4-FFF2-40B4-BE49-F238E27FC236}">
                    <a16:creationId xmlns:a16="http://schemas.microsoft.com/office/drawing/2014/main" id="{4C46CB80-FBC7-E51A-1858-1B988BD9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7" name="Freeform 46">
                <a:extLst>
                  <a:ext uri="{FF2B5EF4-FFF2-40B4-BE49-F238E27FC236}">
                    <a16:creationId xmlns:a16="http://schemas.microsoft.com/office/drawing/2014/main" id="{44B8994D-08CD-AFEF-3D8A-B923C183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8" name="Freeform 47">
                <a:extLst>
                  <a:ext uri="{FF2B5EF4-FFF2-40B4-BE49-F238E27FC236}">
                    <a16:creationId xmlns:a16="http://schemas.microsoft.com/office/drawing/2014/main" id="{35154B6A-F1C5-5243-5637-A7C678AA8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9" name="Freeform 48">
                <a:extLst>
                  <a:ext uri="{FF2B5EF4-FFF2-40B4-BE49-F238E27FC236}">
                    <a16:creationId xmlns:a16="http://schemas.microsoft.com/office/drawing/2014/main" id="{FF405960-138B-29F4-480D-883851DF3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0378266C-083B-DF5D-B6D7-A8C886EE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1" name="Freeform 50">
                <a:extLst>
                  <a:ext uri="{FF2B5EF4-FFF2-40B4-BE49-F238E27FC236}">
                    <a16:creationId xmlns:a16="http://schemas.microsoft.com/office/drawing/2014/main" id="{321F1F1E-35CF-8CB4-22CF-F27B65786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CBC18E06-3BC8-4D99-1C55-6067B63BD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35C88442-0F8C-8953-011B-44DE71A4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4" name="Freeform 53">
                <a:extLst>
                  <a:ext uri="{FF2B5EF4-FFF2-40B4-BE49-F238E27FC236}">
                    <a16:creationId xmlns:a16="http://schemas.microsoft.com/office/drawing/2014/main" id="{A7D764A9-1AA7-4D29-7B0D-086B7B62D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id="{38324087-BEDD-1A6B-8321-E0160F875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C055944-C0B4-FE02-0DA6-E6122BCA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A7A5FD41-D118-E1D2-3C39-92E2DF481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B0D81CBD-9B18-BEB8-C3EA-2CCCAEA9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6DB4F21C-C767-9D81-6C70-BD58A8A0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AF6FF61-946A-1379-9047-22C548F89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1" name="Freeform 60">
                <a:extLst>
                  <a:ext uri="{FF2B5EF4-FFF2-40B4-BE49-F238E27FC236}">
                    <a16:creationId xmlns:a16="http://schemas.microsoft.com/office/drawing/2014/main" id="{BC165E78-4E77-AF15-1169-30AFF919C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6E5692E6-F964-3C27-36B7-B241227D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3" name="Freeform 62">
                <a:extLst>
                  <a:ext uri="{FF2B5EF4-FFF2-40B4-BE49-F238E27FC236}">
                    <a16:creationId xmlns:a16="http://schemas.microsoft.com/office/drawing/2014/main" id="{184B32B1-70E9-41BD-6937-0BED142AA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4" name="Freeform 71">
                <a:extLst>
                  <a:ext uri="{FF2B5EF4-FFF2-40B4-BE49-F238E27FC236}">
                    <a16:creationId xmlns:a16="http://schemas.microsoft.com/office/drawing/2014/main" id="{70BB5A4F-904A-3048-782A-FDB74525A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2B4E97B-933F-F6CB-B927-ED4F740B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97" y="2973645"/>
            <a:ext cx="3073558" cy="77474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3C89B2EF-1B17-317A-0C7C-62E85902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85" y="2221187"/>
            <a:ext cx="2463927" cy="40007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07F8686-4779-D547-1401-8BEB0C733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11" y="1278218"/>
            <a:ext cx="4407126" cy="59058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11359ED1-147C-365C-13E1-EABDCE0C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552" y="925830"/>
            <a:ext cx="3854648" cy="4985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7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433300-8181-29A4-06EE-A10B5526F30B}"/>
              </a:ext>
            </a:extLst>
          </p:cNvPr>
          <p:cNvGrpSpPr/>
          <p:nvPr/>
        </p:nvGrpSpPr>
        <p:grpSpPr>
          <a:xfrm>
            <a:off x="1920531" y="867990"/>
            <a:ext cx="1824770" cy="0"/>
            <a:chOff x="7460343" y="1311756"/>
            <a:chExt cx="2433027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B75859-F252-277D-8E9D-07D1F5395A52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344DDD-0AEE-AC5B-AAF7-EF6821E3E71C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DA2FBA5-19DA-D792-8F7B-79C4C7AA82A2}"/>
              </a:ext>
            </a:extLst>
          </p:cNvPr>
          <p:cNvSpPr txBox="1">
            <a:spLocks/>
          </p:cNvSpPr>
          <p:nvPr/>
        </p:nvSpPr>
        <p:spPr>
          <a:xfrm>
            <a:off x="8278343" y="6394353"/>
            <a:ext cx="20574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 </a:t>
            </a:r>
            <a:fld id="{A548B57D-AE10-4CF7-A9DF-59FEFA91B28E}" type="slidenum">
              <a:rPr lang="zh-CN" altLang="en-US"/>
              <a:pPr/>
              <a:t>2</a:t>
            </a:fld>
            <a:r>
              <a:rPr lang="zh-CN" altLang="en-US" dirty="0"/>
              <a:t> 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3873B6-1029-9D21-435E-BE8CFE82E76A}"/>
              </a:ext>
            </a:extLst>
          </p:cNvPr>
          <p:cNvSpPr txBox="1">
            <a:spLocks/>
          </p:cNvSpPr>
          <p:nvPr/>
        </p:nvSpPr>
        <p:spPr>
          <a:xfrm>
            <a:off x="1956892" y="243569"/>
            <a:ext cx="6792638" cy="61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测量肖特基势垒的方法   激活能法</a:t>
            </a:r>
          </a:p>
        </p:txBody>
      </p:sp>
      <p:grpSp>
        <p:nvGrpSpPr>
          <p:cNvPr id="8" name="组合 120">
            <a:extLst>
              <a:ext uri="{FF2B5EF4-FFF2-40B4-BE49-F238E27FC236}">
                <a16:creationId xmlns:a16="http://schemas.microsoft.com/office/drawing/2014/main" id="{5D085A0F-A98A-1858-FDE7-50717C448411}"/>
              </a:ext>
            </a:extLst>
          </p:cNvPr>
          <p:cNvGrpSpPr/>
          <p:nvPr/>
        </p:nvGrpSpPr>
        <p:grpSpPr>
          <a:xfrm>
            <a:off x="8903497" y="329882"/>
            <a:ext cx="1512003" cy="444892"/>
            <a:chOff x="9556201" y="498129"/>
            <a:chExt cx="1993881" cy="586680"/>
          </a:xfrm>
        </p:grpSpPr>
        <p:grpSp>
          <p:nvGrpSpPr>
            <p:cNvPr id="9" name="组合 121">
              <a:extLst>
                <a:ext uri="{FF2B5EF4-FFF2-40B4-BE49-F238E27FC236}">
                  <a16:creationId xmlns:a16="http://schemas.microsoft.com/office/drawing/2014/main" id="{4490A8B8-B921-4467-2C99-D99C707E93C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3C048F8B-72F4-A973-CD08-56E2EFF5B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9FFE9AB-0E5E-0F7E-5FC9-32BE4519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9B39EF41-16AF-E993-C764-B2FE80926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8916E23B-A97C-2270-E757-F36F307D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3BE3BF1-3EE4-BB40-0E85-B49016E3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57AA0AEB-1A64-D52F-9207-831CB68D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D3D4EB87-DF7B-C3A4-9583-ED76B49F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17A761BD-1FBF-1F77-D34A-3413F51E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7D3ADD21-4FD1-497D-606E-080D19963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6C4A906A-689C-0BD6-D594-89C4A2FE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7E4BF5E9-9170-E74A-AA14-7118438D4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525AAC37-B097-0B83-7313-46E9BF83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DF5D2A6B-446F-9993-5188-6D3E346E3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CE7CD962-59DD-EFD3-0BAA-D02446AF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D6642FAB-F7E0-34AB-58FF-DA91B4CA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AE21D00D-2387-7BB1-A43E-13231918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0" name="组合 122">
              <a:extLst>
                <a:ext uri="{FF2B5EF4-FFF2-40B4-BE49-F238E27FC236}">
                  <a16:creationId xmlns:a16="http://schemas.microsoft.com/office/drawing/2014/main" id="{15777AA1-186D-5B3D-F1D0-353CB0908DD7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6E02EF-0CBA-E3B0-7877-8B9D0A7B5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BB4D58B3-B182-5665-2AFA-7DEBECFDF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24D761D-1337-0BF0-B41F-3145DC7022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E93FBD3-AE15-EBC4-8205-5B4B2791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2BD6FEB-8B69-1C15-1400-F5946DEA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5578950A-997E-C074-C589-49066F47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9A1BC44-7149-C4B4-459B-3245151E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C6809D65-96F3-B324-116B-D40BD33A4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A5C34A-AAFB-71DB-17F9-BCBC16277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8A8A564C-4091-E3B2-1332-0D68E9AD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B49BC9F9-84D6-46D7-6767-0AE45C52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7D76216C-039F-510C-F05B-9164C0270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1" name="组合 123">
              <a:extLst>
                <a:ext uri="{FF2B5EF4-FFF2-40B4-BE49-F238E27FC236}">
                  <a16:creationId xmlns:a16="http://schemas.microsoft.com/office/drawing/2014/main" id="{A0CBE6BF-D941-0F75-95DF-901F09F01D20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9750117-C1E0-F6BA-D044-B04416FB8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A5DB665-6B01-8890-4905-52313A5F75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4ADFCEAE-F28C-9BFE-004B-BC7025F5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0D2C242A-07F4-F91D-CC96-DFF6D554D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6" name="Freeform 45">
                <a:extLst>
                  <a:ext uri="{FF2B5EF4-FFF2-40B4-BE49-F238E27FC236}">
                    <a16:creationId xmlns:a16="http://schemas.microsoft.com/office/drawing/2014/main" id="{4C46CB80-FBC7-E51A-1858-1B988BD9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7" name="Freeform 46">
                <a:extLst>
                  <a:ext uri="{FF2B5EF4-FFF2-40B4-BE49-F238E27FC236}">
                    <a16:creationId xmlns:a16="http://schemas.microsoft.com/office/drawing/2014/main" id="{44B8994D-08CD-AFEF-3D8A-B923C183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8" name="Freeform 47">
                <a:extLst>
                  <a:ext uri="{FF2B5EF4-FFF2-40B4-BE49-F238E27FC236}">
                    <a16:creationId xmlns:a16="http://schemas.microsoft.com/office/drawing/2014/main" id="{35154B6A-F1C5-5243-5637-A7C678AA8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9" name="Freeform 48">
                <a:extLst>
                  <a:ext uri="{FF2B5EF4-FFF2-40B4-BE49-F238E27FC236}">
                    <a16:creationId xmlns:a16="http://schemas.microsoft.com/office/drawing/2014/main" id="{FF405960-138B-29F4-480D-883851DF3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0378266C-083B-DF5D-B6D7-A8C886EE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1" name="Freeform 50">
                <a:extLst>
                  <a:ext uri="{FF2B5EF4-FFF2-40B4-BE49-F238E27FC236}">
                    <a16:creationId xmlns:a16="http://schemas.microsoft.com/office/drawing/2014/main" id="{321F1F1E-35CF-8CB4-22CF-F27B65786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CBC18E06-3BC8-4D99-1C55-6067B63BD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35C88442-0F8C-8953-011B-44DE71A4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4" name="Freeform 53">
                <a:extLst>
                  <a:ext uri="{FF2B5EF4-FFF2-40B4-BE49-F238E27FC236}">
                    <a16:creationId xmlns:a16="http://schemas.microsoft.com/office/drawing/2014/main" id="{A7D764A9-1AA7-4D29-7B0D-086B7B62D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id="{38324087-BEDD-1A6B-8321-E0160F875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C055944-C0B4-FE02-0DA6-E6122BCA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A7A5FD41-D118-E1D2-3C39-92E2DF481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B0D81CBD-9B18-BEB8-C3EA-2CCCAEA9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6DB4F21C-C767-9D81-6C70-BD58A8A0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AF6FF61-946A-1379-9047-22C548F89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1" name="Freeform 60">
                <a:extLst>
                  <a:ext uri="{FF2B5EF4-FFF2-40B4-BE49-F238E27FC236}">
                    <a16:creationId xmlns:a16="http://schemas.microsoft.com/office/drawing/2014/main" id="{BC165E78-4E77-AF15-1169-30AFF919C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6E5692E6-F964-3C27-36B7-B241227D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3" name="Freeform 62">
                <a:extLst>
                  <a:ext uri="{FF2B5EF4-FFF2-40B4-BE49-F238E27FC236}">
                    <a16:creationId xmlns:a16="http://schemas.microsoft.com/office/drawing/2014/main" id="{184B32B1-70E9-41BD-6937-0BED142AA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4" name="Freeform 71">
                <a:extLst>
                  <a:ext uri="{FF2B5EF4-FFF2-40B4-BE49-F238E27FC236}">
                    <a16:creationId xmlns:a16="http://schemas.microsoft.com/office/drawing/2014/main" id="{70BB5A4F-904A-3048-782A-FDB74525A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FEFC2FC-FC38-8297-901C-744AC0E18C1B}"/>
              </a:ext>
            </a:extLst>
          </p:cNvPr>
          <p:cNvSpPr txBox="1"/>
          <p:nvPr/>
        </p:nvSpPr>
        <p:spPr>
          <a:xfrm>
            <a:off x="2141673" y="118270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无需知道电学激活面积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7A8818B-0CAE-0279-C037-C8C5EEE3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27" y="1977028"/>
            <a:ext cx="3294294" cy="49791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3448511-3880-A1AF-A22C-28BF3425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27" y="2725015"/>
            <a:ext cx="3294294" cy="520747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67D75EC-705A-3093-0817-DDF274B6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901" y="1182701"/>
            <a:ext cx="4553327" cy="4088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433300-8181-29A4-06EE-A10B5526F30B}"/>
              </a:ext>
            </a:extLst>
          </p:cNvPr>
          <p:cNvGrpSpPr/>
          <p:nvPr/>
        </p:nvGrpSpPr>
        <p:grpSpPr>
          <a:xfrm>
            <a:off x="1920531" y="867990"/>
            <a:ext cx="1824770" cy="0"/>
            <a:chOff x="7460343" y="1311756"/>
            <a:chExt cx="2433027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B75859-F252-277D-8E9D-07D1F5395A52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344DDD-0AEE-AC5B-AAF7-EF6821E3E71C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DA2FBA5-19DA-D792-8F7B-79C4C7AA82A2}"/>
              </a:ext>
            </a:extLst>
          </p:cNvPr>
          <p:cNvSpPr txBox="1">
            <a:spLocks/>
          </p:cNvSpPr>
          <p:nvPr/>
        </p:nvSpPr>
        <p:spPr>
          <a:xfrm>
            <a:off x="8278343" y="6394353"/>
            <a:ext cx="20574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 </a:t>
            </a:r>
            <a:fld id="{A548B57D-AE10-4CF7-A9DF-59FEFA91B28E}" type="slidenum">
              <a:rPr lang="zh-CN" altLang="en-US"/>
              <a:pPr/>
              <a:t>3</a:t>
            </a:fld>
            <a:r>
              <a:rPr lang="zh-CN" altLang="en-US" dirty="0"/>
              <a:t> 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3873B6-1029-9D21-435E-BE8CFE82E76A}"/>
              </a:ext>
            </a:extLst>
          </p:cNvPr>
          <p:cNvSpPr txBox="1">
            <a:spLocks/>
          </p:cNvSpPr>
          <p:nvPr/>
        </p:nvSpPr>
        <p:spPr>
          <a:xfrm>
            <a:off x="1956892" y="243569"/>
            <a:ext cx="6792638" cy="61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测量肖特基势垒的方法   </a:t>
            </a:r>
            <a:r>
              <a:rPr lang="en-US" altLang="zh-CN" i="1" dirty="0"/>
              <a:t>C-V</a:t>
            </a:r>
            <a:r>
              <a:rPr lang="zh-CN" altLang="en-US" dirty="0"/>
              <a:t>法</a:t>
            </a:r>
          </a:p>
        </p:txBody>
      </p:sp>
      <p:grpSp>
        <p:nvGrpSpPr>
          <p:cNvPr id="8" name="组合 120">
            <a:extLst>
              <a:ext uri="{FF2B5EF4-FFF2-40B4-BE49-F238E27FC236}">
                <a16:creationId xmlns:a16="http://schemas.microsoft.com/office/drawing/2014/main" id="{5D085A0F-A98A-1858-FDE7-50717C448411}"/>
              </a:ext>
            </a:extLst>
          </p:cNvPr>
          <p:cNvGrpSpPr/>
          <p:nvPr/>
        </p:nvGrpSpPr>
        <p:grpSpPr>
          <a:xfrm>
            <a:off x="8903497" y="329882"/>
            <a:ext cx="1512003" cy="444892"/>
            <a:chOff x="9556201" y="498129"/>
            <a:chExt cx="1993881" cy="586680"/>
          </a:xfrm>
        </p:grpSpPr>
        <p:grpSp>
          <p:nvGrpSpPr>
            <p:cNvPr id="9" name="组合 121">
              <a:extLst>
                <a:ext uri="{FF2B5EF4-FFF2-40B4-BE49-F238E27FC236}">
                  <a16:creationId xmlns:a16="http://schemas.microsoft.com/office/drawing/2014/main" id="{4490A8B8-B921-4467-2C99-D99C707E93C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3C048F8B-72F4-A973-CD08-56E2EFF5B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9FFE9AB-0E5E-0F7E-5FC9-32BE4519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9B39EF41-16AF-E993-C764-B2FE80926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8916E23B-A97C-2270-E757-F36F307D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3BE3BF1-3EE4-BB40-0E85-B49016E3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57AA0AEB-1A64-D52F-9207-831CB68D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D3D4EB87-DF7B-C3A4-9583-ED76B49F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17A761BD-1FBF-1F77-D34A-3413F51E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7D3ADD21-4FD1-497D-606E-080D19963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6C4A906A-689C-0BD6-D594-89C4A2FE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7E4BF5E9-9170-E74A-AA14-7118438D4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525AAC37-B097-0B83-7313-46E9BF83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DF5D2A6B-446F-9993-5188-6D3E346E3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CE7CD962-59DD-EFD3-0BAA-D02446AF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D6642FAB-F7E0-34AB-58FF-DA91B4CA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AE21D00D-2387-7BB1-A43E-13231918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0" name="组合 122">
              <a:extLst>
                <a:ext uri="{FF2B5EF4-FFF2-40B4-BE49-F238E27FC236}">
                  <a16:creationId xmlns:a16="http://schemas.microsoft.com/office/drawing/2014/main" id="{15777AA1-186D-5B3D-F1D0-353CB0908DD7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6E02EF-0CBA-E3B0-7877-8B9D0A7B5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BB4D58B3-B182-5665-2AFA-7DEBECFDF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24D761D-1337-0BF0-B41F-3145DC7022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E93FBD3-AE15-EBC4-8205-5B4B2791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2BD6FEB-8B69-1C15-1400-F5946DEA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5578950A-997E-C074-C589-49066F47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9A1BC44-7149-C4B4-459B-3245151E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C6809D65-96F3-B324-116B-D40BD33A4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A5C34A-AAFB-71DB-17F9-BCBC16277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8A8A564C-4091-E3B2-1332-0D68E9AD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B49BC9F9-84D6-46D7-6767-0AE45C52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7D76216C-039F-510C-F05B-9164C0270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1" name="组合 123">
              <a:extLst>
                <a:ext uri="{FF2B5EF4-FFF2-40B4-BE49-F238E27FC236}">
                  <a16:creationId xmlns:a16="http://schemas.microsoft.com/office/drawing/2014/main" id="{A0CBE6BF-D941-0F75-95DF-901F09F01D20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9750117-C1E0-F6BA-D044-B04416FB8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A5DB665-6B01-8890-4905-52313A5F75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4ADFCEAE-F28C-9BFE-004B-BC7025F5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0D2C242A-07F4-F91D-CC96-DFF6D554D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6" name="Freeform 45">
                <a:extLst>
                  <a:ext uri="{FF2B5EF4-FFF2-40B4-BE49-F238E27FC236}">
                    <a16:creationId xmlns:a16="http://schemas.microsoft.com/office/drawing/2014/main" id="{4C46CB80-FBC7-E51A-1858-1B988BD9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7" name="Freeform 46">
                <a:extLst>
                  <a:ext uri="{FF2B5EF4-FFF2-40B4-BE49-F238E27FC236}">
                    <a16:creationId xmlns:a16="http://schemas.microsoft.com/office/drawing/2014/main" id="{44B8994D-08CD-AFEF-3D8A-B923C183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8" name="Freeform 47">
                <a:extLst>
                  <a:ext uri="{FF2B5EF4-FFF2-40B4-BE49-F238E27FC236}">
                    <a16:creationId xmlns:a16="http://schemas.microsoft.com/office/drawing/2014/main" id="{35154B6A-F1C5-5243-5637-A7C678AA8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9" name="Freeform 48">
                <a:extLst>
                  <a:ext uri="{FF2B5EF4-FFF2-40B4-BE49-F238E27FC236}">
                    <a16:creationId xmlns:a16="http://schemas.microsoft.com/office/drawing/2014/main" id="{FF405960-138B-29F4-480D-883851DF3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0378266C-083B-DF5D-B6D7-A8C886EE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1" name="Freeform 50">
                <a:extLst>
                  <a:ext uri="{FF2B5EF4-FFF2-40B4-BE49-F238E27FC236}">
                    <a16:creationId xmlns:a16="http://schemas.microsoft.com/office/drawing/2014/main" id="{321F1F1E-35CF-8CB4-22CF-F27B65786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CBC18E06-3BC8-4D99-1C55-6067B63BD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35C88442-0F8C-8953-011B-44DE71A4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4" name="Freeform 53">
                <a:extLst>
                  <a:ext uri="{FF2B5EF4-FFF2-40B4-BE49-F238E27FC236}">
                    <a16:creationId xmlns:a16="http://schemas.microsoft.com/office/drawing/2014/main" id="{A7D764A9-1AA7-4D29-7B0D-086B7B62D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id="{38324087-BEDD-1A6B-8321-E0160F875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C055944-C0B4-FE02-0DA6-E6122BCA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A7A5FD41-D118-E1D2-3C39-92E2DF481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B0D81CBD-9B18-BEB8-C3EA-2CCCAEA9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6DB4F21C-C767-9D81-6C70-BD58A8A0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AF6FF61-946A-1379-9047-22C548F89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1" name="Freeform 60">
                <a:extLst>
                  <a:ext uri="{FF2B5EF4-FFF2-40B4-BE49-F238E27FC236}">
                    <a16:creationId xmlns:a16="http://schemas.microsoft.com/office/drawing/2014/main" id="{BC165E78-4E77-AF15-1169-30AFF919C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6E5692E6-F964-3C27-36B7-B241227D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3" name="Freeform 62">
                <a:extLst>
                  <a:ext uri="{FF2B5EF4-FFF2-40B4-BE49-F238E27FC236}">
                    <a16:creationId xmlns:a16="http://schemas.microsoft.com/office/drawing/2014/main" id="{184B32B1-70E9-41BD-6937-0BED142AA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4" name="Freeform 71">
                <a:extLst>
                  <a:ext uri="{FF2B5EF4-FFF2-40B4-BE49-F238E27FC236}">
                    <a16:creationId xmlns:a16="http://schemas.microsoft.com/office/drawing/2014/main" id="{70BB5A4F-904A-3048-782A-FDB74525A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</p:grpSp>
      <p:pic>
        <p:nvPicPr>
          <p:cNvPr id="79" name="图片 78">
            <a:extLst>
              <a:ext uri="{FF2B5EF4-FFF2-40B4-BE49-F238E27FC236}">
                <a16:creationId xmlns:a16="http://schemas.microsoft.com/office/drawing/2014/main" id="{6F679B94-6725-276A-018B-26A8A23C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3" y="1437912"/>
            <a:ext cx="3079908" cy="762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E55D0A-8FBC-6050-F186-EAE95459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95" y="2279677"/>
            <a:ext cx="2768742" cy="62868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8486120D-8AE3-7A89-61A5-B6DAD6E36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25" y="1390447"/>
            <a:ext cx="4790410" cy="424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36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433300-8181-29A4-06EE-A10B5526F30B}"/>
              </a:ext>
            </a:extLst>
          </p:cNvPr>
          <p:cNvGrpSpPr/>
          <p:nvPr/>
        </p:nvGrpSpPr>
        <p:grpSpPr>
          <a:xfrm>
            <a:off x="1920531" y="867990"/>
            <a:ext cx="1824770" cy="0"/>
            <a:chOff x="7460343" y="1311756"/>
            <a:chExt cx="2433027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B75859-F252-277D-8E9D-07D1F5395A52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344DDD-0AEE-AC5B-AAF7-EF6821E3E71C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EDA2FBA5-19DA-D792-8F7B-79C4C7AA82A2}"/>
              </a:ext>
            </a:extLst>
          </p:cNvPr>
          <p:cNvSpPr txBox="1">
            <a:spLocks/>
          </p:cNvSpPr>
          <p:nvPr/>
        </p:nvSpPr>
        <p:spPr>
          <a:xfrm>
            <a:off x="8278343" y="6394353"/>
            <a:ext cx="20574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 </a:t>
            </a:r>
            <a:fld id="{A548B57D-AE10-4CF7-A9DF-59FEFA91B28E}" type="slidenum">
              <a:rPr lang="zh-CN" altLang="en-US"/>
              <a:pPr/>
              <a:t>4</a:t>
            </a:fld>
            <a:r>
              <a:rPr lang="zh-CN" altLang="en-US" dirty="0"/>
              <a:t> 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3873B6-1029-9D21-435E-BE8CFE82E76A}"/>
              </a:ext>
            </a:extLst>
          </p:cNvPr>
          <p:cNvSpPr txBox="1">
            <a:spLocks/>
          </p:cNvSpPr>
          <p:nvPr/>
        </p:nvSpPr>
        <p:spPr>
          <a:xfrm>
            <a:off x="1956892" y="243569"/>
            <a:ext cx="6792638" cy="61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测量肖特基势垒的方法   光电法</a:t>
            </a:r>
          </a:p>
        </p:txBody>
      </p:sp>
      <p:grpSp>
        <p:nvGrpSpPr>
          <p:cNvPr id="8" name="组合 120">
            <a:extLst>
              <a:ext uri="{FF2B5EF4-FFF2-40B4-BE49-F238E27FC236}">
                <a16:creationId xmlns:a16="http://schemas.microsoft.com/office/drawing/2014/main" id="{5D085A0F-A98A-1858-FDE7-50717C448411}"/>
              </a:ext>
            </a:extLst>
          </p:cNvPr>
          <p:cNvGrpSpPr/>
          <p:nvPr/>
        </p:nvGrpSpPr>
        <p:grpSpPr>
          <a:xfrm>
            <a:off x="8903497" y="329882"/>
            <a:ext cx="1512003" cy="444892"/>
            <a:chOff x="9556201" y="498129"/>
            <a:chExt cx="1993881" cy="586680"/>
          </a:xfrm>
        </p:grpSpPr>
        <p:grpSp>
          <p:nvGrpSpPr>
            <p:cNvPr id="9" name="组合 121">
              <a:extLst>
                <a:ext uri="{FF2B5EF4-FFF2-40B4-BE49-F238E27FC236}">
                  <a16:creationId xmlns:a16="http://schemas.microsoft.com/office/drawing/2014/main" id="{4490A8B8-B921-4467-2C99-D99C707E93C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3C048F8B-72F4-A973-CD08-56E2EFF5B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9FFE9AB-0E5E-0F7E-5FC9-32BE4519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9B39EF41-16AF-E993-C764-B2FE80926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8916E23B-A97C-2270-E757-F36F307D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3BE3BF1-3EE4-BB40-0E85-B49016E3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57AA0AEB-1A64-D52F-9207-831CB68D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D3D4EB87-DF7B-C3A4-9583-ED76B49F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17A761BD-1FBF-1F77-D34A-3413F51E5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7D3ADD21-4FD1-497D-606E-080D19963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6C4A906A-689C-0BD6-D594-89C4A2FE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7E4BF5E9-9170-E74A-AA14-7118438D4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525AAC37-B097-0B83-7313-46E9BF83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DF5D2A6B-446F-9993-5188-6D3E346E3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CE7CD962-59DD-EFD3-0BAA-D02446AF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D6642FAB-F7E0-34AB-58FF-DA91B4CA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AE21D00D-2387-7BB1-A43E-13231918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0" name="组合 122">
              <a:extLst>
                <a:ext uri="{FF2B5EF4-FFF2-40B4-BE49-F238E27FC236}">
                  <a16:creationId xmlns:a16="http://schemas.microsoft.com/office/drawing/2014/main" id="{15777AA1-186D-5B3D-F1D0-353CB0908DD7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6E02EF-0CBA-E3B0-7877-8B9D0A7B5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BB4D58B3-B182-5665-2AFA-7DEBECFDF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24D761D-1337-0BF0-B41F-3145DC7022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E93FBD3-AE15-EBC4-8205-5B4B2791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2BD6FEB-8B69-1C15-1400-F5946DEA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5578950A-997E-C074-C589-49066F478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9A1BC44-7149-C4B4-459B-3245151E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C6809D65-96F3-B324-116B-D40BD33A4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A5C34A-AAFB-71DB-17F9-BCBC16277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8A8A564C-4091-E3B2-1332-0D68E9AD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B49BC9F9-84D6-46D7-6767-0AE45C52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7D76216C-039F-510C-F05B-9164C0270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prstClr val="black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  <p:grpSp>
          <p:nvGrpSpPr>
            <p:cNvPr id="11" name="组合 123">
              <a:extLst>
                <a:ext uri="{FF2B5EF4-FFF2-40B4-BE49-F238E27FC236}">
                  <a16:creationId xmlns:a16="http://schemas.microsoft.com/office/drawing/2014/main" id="{A0CBE6BF-D941-0F75-95DF-901F09F01D20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9750117-C1E0-F6BA-D044-B04416FB8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3" name="Freeform 42">
                <a:extLst>
                  <a:ext uri="{FF2B5EF4-FFF2-40B4-BE49-F238E27FC236}">
                    <a16:creationId xmlns:a16="http://schemas.microsoft.com/office/drawing/2014/main" id="{AA5DB665-6B01-8890-4905-52313A5F75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4ADFCEAE-F28C-9BFE-004B-BC7025F53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5" name="Freeform 44">
                <a:extLst>
                  <a:ext uri="{FF2B5EF4-FFF2-40B4-BE49-F238E27FC236}">
                    <a16:creationId xmlns:a16="http://schemas.microsoft.com/office/drawing/2014/main" id="{0D2C242A-07F4-F91D-CC96-DFF6D554D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6" name="Freeform 45">
                <a:extLst>
                  <a:ext uri="{FF2B5EF4-FFF2-40B4-BE49-F238E27FC236}">
                    <a16:creationId xmlns:a16="http://schemas.microsoft.com/office/drawing/2014/main" id="{4C46CB80-FBC7-E51A-1858-1B988BD9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7" name="Freeform 46">
                <a:extLst>
                  <a:ext uri="{FF2B5EF4-FFF2-40B4-BE49-F238E27FC236}">
                    <a16:creationId xmlns:a16="http://schemas.microsoft.com/office/drawing/2014/main" id="{44B8994D-08CD-AFEF-3D8A-B923C183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8" name="Freeform 47">
                <a:extLst>
                  <a:ext uri="{FF2B5EF4-FFF2-40B4-BE49-F238E27FC236}">
                    <a16:creationId xmlns:a16="http://schemas.microsoft.com/office/drawing/2014/main" id="{35154B6A-F1C5-5243-5637-A7C678AA8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19" name="Freeform 48">
                <a:extLst>
                  <a:ext uri="{FF2B5EF4-FFF2-40B4-BE49-F238E27FC236}">
                    <a16:creationId xmlns:a16="http://schemas.microsoft.com/office/drawing/2014/main" id="{FF405960-138B-29F4-480D-883851DF3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0378266C-083B-DF5D-B6D7-A8C886EE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1" name="Freeform 50">
                <a:extLst>
                  <a:ext uri="{FF2B5EF4-FFF2-40B4-BE49-F238E27FC236}">
                    <a16:creationId xmlns:a16="http://schemas.microsoft.com/office/drawing/2014/main" id="{321F1F1E-35CF-8CB4-22CF-F27B65786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CBC18E06-3BC8-4D99-1C55-6067B63BD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35C88442-0F8C-8953-011B-44DE71A4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4" name="Freeform 53">
                <a:extLst>
                  <a:ext uri="{FF2B5EF4-FFF2-40B4-BE49-F238E27FC236}">
                    <a16:creationId xmlns:a16="http://schemas.microsoft.com/office/drawing/2014/main" id="{A7D764A9-1AA7-4D29-7B0D-086B7B62D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id="{38324087-BEDD-1A6B-8321-E0160F875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7C055944-C0B4-FE02-0DA6-E6122BCA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id="{A7A5FD41-D118-E1D2-3C39-92E2DF481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id="{B0D81CBD-9B18-BEB8-C3EA-2CCCAEA9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id="{6DB4F21C-C767-9D81-6C70-BD58A8A0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id="{9AF6FF61-946A-1379-9047-22C548F89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1" name="Freeform 60">
                <a:extLst>
                  <a:ext uri="{FF2B5EF4-FFF2-40B4-BE49-F238E27FC236}">
                    <a16:creationId xmlns:a16="http://schemas.microsoft.com/office/drawing/2014/main" id="{BC165E78-4E77-AF15-1169-30AFF919C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6E5692E6-F964-3C27-36B7-B241227D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3" name="Freeform 62">
                <a:extLst>
                  <a:ext uri="{FF2B5EF4-FFF2-40B4-BE49-F238E27FC236}">
                    <a16:creationId xmlns:a16="http://schemas.microsoft.com/office/drawing/2014/main" id="{184B32B1-70E9-41BD-6937-0BED142AA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  <p:sp>
            <p:nvSpPr>
              <p:cNvPr id="34" name="Freeform 71">
                <a:extLst>
                  <a:ext uri="{FF2B5EF4-FFF2-40B4-BE49-F238E27FC236}">
                    <a16:creationId xmlns:a16="http://schemas.microsoft.com/office/drawing/2014/main" id="{70BB5A4F-904A-3048-782A-FDB74525A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zh-CN" altLang="en-US">
                  <a:solidFill>
                    <a:srgbClr val="FF0000"/>
                  </a:solidFill>
                  <a:latin typeface="Arial" panose="020F0502020204030204"/>
                  <a:ea typeface="Microsoft YaHei"/>
                </a:endParaRPr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CC8805-A0AA-7BD5-76C2-0B812EE46CA3}"/>
              </a:ext>
            </a:extLst>
          </p:cNvPr>
          <p:cNvGrpSpPr/>
          <p:nvPr/>
        </p:nvGrpSpPr>
        <p:grpSpPr>
          <a:xfrm>
            <a:off x="5489085" y="1174939"/>
            <a:ext cx="4639011" cy="4423149"/>
            <a:chOff x="3714201" y="924905"/>
            <a:chExt cx="5039012" cy="48045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EF53FB-5D98-8762-1E9D-C4D0C485D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201" y="924905"/>
              <a:ext cx="5039012" cy="47786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7FB7F241-D0FE-798C-133D-5F7BEEFC9080}"/>
                </a:ext>
              </a:extLst>
            </p:cNvPr>
            <p:cNvSpPr/>
            <p:nvPr/>
          </p:nvSpPr>
          <p:spPr>
            <a:xfrm>
              <a:off x="4743635" y="4845132"/>
              <a:ext cx="261257" cy="237507"/>
            </a:xfrm>
            <a:prstGeom prst="round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BF5B410-3CA9-CB17-6B92-FDDA2C85B6B2}"/>
                </a:ext>
              </a:extLst>
            </p:cNvPr>
            <p:cNvSpPr txBox="1"/>
            <p:nvPr/>
          </p:nvSpPr>
          <p:spPr>
            <a:xfrm>
              <a:off x="4444748" y="5361696"/>
              <a:ext cx="2309595" cy="367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0.65eV    0.8eV</a:t>
              </a:r>
              <a:endParaRPr lang="zh-CN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419F05D-6687-EEDE-7F6E-E150BA12DC72}"/>
                </a:ext>
              </a:extLst>
            </p:cNvPr>
            <p:cNvSpPr/>
            <p:nvPr/>
          </p:nvSpPr>
          <p:spPr>
            <a:xfrm>
              <a:off x="5559610" y="4845132"/>
              <a:ext cx="261257" cy="237507"/>
            </a:xfrm>
            <a:prstGeom prst="round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9070C464-6AF2-BB51-00B1-3BF95CDE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81" y="5101288"/>
            <a:ext cx="1886047" cy="469924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A2D3E25-B6E9-D246-D719-D0BF33CA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584" y="4569434"/>
            <a:ext cx="1371670" cy="32386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6627BD33-39E1-AF2F-7AFB-B7E4CD65B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906" y="1175777"/>
            <a:ext cx="3039311" cy="2933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76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1</cp:revision>
  <dcterms:created xsi:type="dcterms:W3CDTF">2024-07-18T02:27:27Z</dcterms:created>
  <dcterms:modified xsi:type="dcterms:W3CDTF">2024-07-18T02:28:16Z</dcterms:modified>
</cp:coreProperties>
</file>