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27" r:id="rId2"/>
    <p:sldId id="329" r:id="rId3"/>
    <p:sldId id="330" r:id="rId4"/>
    <p:sldId id="331" r:id="rId5"/>
    <p:sldId id="332" r:id="rId6"/>
    <p:sldId id="33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95" userDrawn="1">
          <p15:clr>
            <a:srgbClr val="A4A3A4"/>
          </p15:clr>
        </p15:guide>
        <p15:guide id="4" orient="horz" pos="3816" userDrawn="1">
          <p15:clr>
            <a:srgbClr val="A4A3A4"/>
          </p15:clr>
        </p15:guide>
        <p15:guide id="5" pos="506" userDrawn="1">
          <p15:clr>
            <a:srgbClr val="A4A3A4"/>
          </p15:clr>
        </p15:guide>
        <p15:guide id="6" pos="71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64" y="452"/>
      </p:cViewPr>
      <p:guideLst>
        <p:guide orient="horz" pos="2183"/>
        <p:guide pos="3840"/>
        <p:guide orient="horz" pos="595"/>
        <p:guide orient="horz" pos="3816"/>
        <p:guide pos="506"/>
        <p:guide pos="7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867A8-BADC-4E67-80D0-0816C4B09675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4D854-D1A3-4FC8-88FA-E217908F9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34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63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520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309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974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973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46985-0A2E-83C3-968D-93E8BF3B6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AF7D2C-516F-6889-38A5-876445312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79787-95A6-934C-5B7D-E7F8FB1C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53EE3-EC39-B049-DE6B-1F77236A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1FEA0-67D1-A1F1-154F-4A35F45D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5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91FAB-0BC8-CD05-5579-DDD93E29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40474E-6111-F3F1-C76C-F8E096641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EFDE1-BF69-AAC7-C5B9-D4AC61B9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53D9E-C63F-CB00-59FE-42E51F5B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E09FD-19C4-EC8E-BBA0-8A4E5805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0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2DF882-3865-1A4E-67DE-1267012E0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5ECE5D-9FC3-78F9-BE9F-B20FD9137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C7A3F-A908-B0B4-066E-330D4359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6F0B2-7D5F-AD78-9A22-8C9B5E3A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1F84B-1B0B-F22D-D646-4083EA8D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18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AD71E-0E44-DAB0-F532-8936A29C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CF823-AA00-6EC5-442B-ACD827F91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D848F-6F40-ECB8-25F9-3C7539F8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6B012-1B00-0746-3DC9-574E5CBC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F59CA-1A5E-27E6-D72D-B00A1ED7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68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6C528-8C6C-9BC8-C2BD-2B53ECC9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71FD-5C83-6EAE-0FA1-1D04671B7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1CC89-C344-8365-7D59-2C472425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A2F44-432F-3C44-6F81-D4DEBFD0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B21C9-5393-B6E9-7D5A-6F37C9EF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15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880AC-A9A4-4D12-62DA-A1115933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BC80A-071D-8488-ABD4-757DF3B04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1FF7F8-9012-058D-655A-68C2403C6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143625-45D4-11CF-0FCC-4CBA2EFB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B1E468-F805-3A76-B235-2F82DAB7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836736-F7E2-5D9F-65CB-3D1D2D14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931B7-659C-BF5A-30A9-C8AC58A6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8B76F0-72E5-2486-8675-1EDE2A37A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C7C00A-4810-90E2-A6F5-32DC039C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846B55-4D07-AEEF-ECE6-A2F86B347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B5BF74-93D2-C80E-0D67-5BC7CE98C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D6BC69-9926-B5C4-9C72-37A6889D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15A448-1992-E073-871E-BDE3D899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14627B-4806-6116-ABB8-7EC2CCB4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4E28F-CD60-0B66-4A2C-C62048B6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00B060-7EC3-0BAB-C7A3-ABD4B43D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F99DCD-1016-8CFF-7D28-49353777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F6340A-D11F-5A33-EEF9-0C667880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15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96D498-C575-E626-2168-20BA59D0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180A9D-0F68-417B-13DB-D68D581F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8D88A-3C18-1B41-ADA4-B1A1DB78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17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E1BA7-5FFA-7EFC-B50C-600021B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5AE65-3522-6EA1-93DB-47BB55197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121BCC-C4BB-0519-CF2A-1A5FF4211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5318A4-5AFA-FEEA-BABE-C33C84CE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68B97C-F2D6-E039-8A15-4EDB291D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D581D-B1B1-E3FF-8D30-2BD24412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4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31EBF-FBCF-1C06-CC81-637BD982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B99123-653F-AB8F-A8EE-838BF68F7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86914D-B090-2A18-2491-800F9C627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FD7DA9-9105-41FB-3176-1CA35A2F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89204D-C286-A511-5B21-B72BA81E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4649F6-2753-6316-B741-D7CD6E27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4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AE0916-6A39-010C-E83D-5B95A583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0AD851-02E0-9448-B875-7DB455C9C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E9A65-4139-1505-58AA-5FF4494A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27CD1-79BD-4C57-A910-1D9A673D379A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63FCA-3D86-129C-63A4-542ACD1EC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93B47-DCA4-5864-3468-95206143F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5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96AD863-0BFD-4C75-0413-DA60D713767D}"/>
              </a:ext>
            </a:extLst>
          </p:cNvPr>
          <p:cNvGrpSpPr/>
          <p:nvPr/>
        </p:nvGrpSpPr>
        <p:grpSpPr>
          <a:xfrm>
            <a:off x="803275" y="359788"/>
            <a:ext cx="9603417" cy="584775"/>
            <a:chOff x="803275" y="359788"/>
            <a:chExt cx="9603417" cy="58477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12B346C-A7B6-20DB-21D1-6ED386A88303}"/>
                </a:ext>
              </a:extLst>
            </p:cNvPr>
            <p:cNvSpPr txBox="1"/>
            <p:nvPr/>
          </p:nvSpPr>
          <p:spPr>
            <a:xfrm>
              <a:off x="824540" y="359788"/>
              <a:ext cx="9582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工作进展与计划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BAAC8C8-D79F-E5C9-70A2-9396172E1BD4}"/>
                </a:ext>
              </a:extLst>
            </p:cNvPr>
            <p:cNvGrpSpPr/>
            <p:nvPr/>
          </p:nvGrpSpPr>
          <p:grpSpPr>
            <a:xfrm>
              <a:off x="803275" y="944563"/>
              <a:ext cx="2308520" cy="0"/>
              <a:chOff x="803275" y="944563"/>
              <a:chExt cx="2308520" cy="0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A6D9ADFD-AB4C-6DD4-E518-1894462A8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8D7D83F6-C82D-D12F-DFCB-725B29222E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1BE1248-3761-E7DF-6088-BD5C7F71E4B0}"/>
              </a:ext>
            </a:extLst>
          </p:cNvPr>
          <p:cNvSpPr txBox="1"/>
          <p:nvPr/>
        </p:nvSpPr>
        <p:spPr>
          <a:xfrm>
            <a:off x="824538" y="1036715"/>
            <a:ext cx="598345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、阅读文献，推导界面态公式</a:t>
            </a:r>
            <a:endParaRPr lang="en-US" altLang="zh-CN" sz="2000" b="1" dirty="0"/>
          </a:p>
          <a:p>
            <a:r>
              <a:rPr lang="en-US" altLang="zh-CN" sz="1400" dirty="0"/>
              <a:t>~ 《 MOS Interface Physics, Process and Characterization 》</a:t>
            </a:r>
            <a:r>
              <a:rPr lang="zh-CN" altLang="en-US" sz="1400" dirty="0"/>
              <a:t>第三章</a:t>
            </a:r>
            <a:endParaRPr lang="en-US" altLang="zh-CN" sz="1400" dirty="0"/>
          </a:p>
          <a:p>
            <a:r>
              <a:rPr lang="en-US" altLang="zh-CN" sz="1400" dirty="0"/>
              <a:t>~ Interface States in Gate Stack of Carbon Nanotube Array Transistors</a:t>
            </a:r>
          </a:p>
          <a:p>
            <a:r>
              <a:rPr lang="en-US" altLang="zh-CN" sz="1400" dirty="0"/>
              <a:t>~ Reliable Exfoliation of Large-Area High-Quality Flakes of Graphene and Other Two-Dimensional Materials</a:t>
            </a:r>
          </a:p>
          <a:p>
            <a:endParaRPr lang="en-US" altLang="zh-CN" sz="1400" dirty="0"/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 err="1"/>
              <a:t>Klayout</a:t>
            </a:r>
            <a:r>
              <a:rPr lang="zh-CN" altLang="en-US" sz="2000" b="1" dirty="0"/>
              <a:t>版图绘制，编写插件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SEM</a:t>
            </a:r>
            <a:r>
              <a:rPr lang="zh-CN" altLang="en-US" sz="2000" b="1" dirty="0"/>
              <a:t>观察</a:t>
            </a:r>
            <a:r>
              <a:rPr lang="en-US" altLang="zh-CN" sz="2000" b="1" dirty="0"/>
              <a:t>dose test</a:t>
            </a:r>
            <a:r>
              <a:rPr lang="zh-CN" altLang="en-US" sz="2000" b="1" dirty="0"/>
              <a:t>结果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4</a:t>
            </a:r>
            <a:r>
              <a:rPr lang="zh-CN" altLang="en-US" sz="2000" b="1" dirty="0"/>
              <a:t>、安装探针台，编写</a:t>
            </a:r>
            <a:r>
              <a:rPr lang="en-US" altLang="zh-CN" sz="2000" b="1" dirty="0"/>
              <a:t>AFM-SOP</a:t>
            </a:r>
          </a:p>
          <a:p>
            <a:r>
              <a:rPr lang="en-US" altLang="zh-CN" sz="2000" b="1" dirty="0"/>
              <a:t>    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BCFE2BB-47F1-B8CB-C101-8EF935A1D2EA}"/>
              </a:ext>
            </a:extLst>
          </p:cNvPr>
          <p:cNvCxnSpPr>
            <a:cxnSpLocks/>
          </p:cNvCxnSpPr>
          <p:nvPr/>
        </p:nvCxnSpPr>
        <p:spPr>
          <a:xfrm>
            <a:off x="7017019" y="988441"/>
            <a:ext cx="0" cy="4954144"/>
          </a:xfrm>
          <a:prstGeom prst="line">
            <a:avLst/>
          </a:prstGeom>
          <a:ln w="34925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8C6C75E4-BCAC-FEC5-2048-8C6C06B8D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133" y="3070258"/>
            <a:ext cx="2300971" cy="207741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849A5BE-8E98-E806-41F4-710DC412A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105" y="4500556"/>
            <a:ext cx="1848886" cy="73744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9A7C4EF-4B5B-FD7A-6175-82D895986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9867" y="5207561"/>
            <a:ext cx="2402087" cy="73502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7B2EE2C-8AE0-171F-BF3A-D736D01055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7324" y="1021157"/>
            <a:ext cx="4641971" cy="1726586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15100D7A-899A-CFCC-A8A7-EE507E581CA1}"/>
              </a:ext>
            </a:extLst>
          </p:cNvPr>
          <p:cNvGrpSpPr/>
          <p:nvPr/>
        </p:nvGrpSpPr>
        <p:grpSpPr>
          <a:xfrm>
            <a:off x="10160511" y="5377635"/>
            <a:ext cx="1476841" cy="394876"/>
            <a:chOff x="10406692" y="5580616"/>
            <a:chExt cx="1476841" cy="394876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16FB14E6-1EFB-97FA-96B4-1F09387B1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937334" y="5638925"/>
              <a:ext cx="946199" cy="336567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44DB884F-89C4-F2D2-01BC-40B87D6DE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406692" y="5580616"/>
              <a:ext cx="361969" cy="361969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81B4DF2-3938-8766-B0B1-DAC70E6B76F8}"/>
                </a:ext>
              </a:extLst>
            </p:cNvPr>
            <p:cNvSpPr txBox="1"/>
            <p:nvPr/>
          </p:nvSpPr>
          <p:spPr>
            <a:xfrm>
              <a:off x="10670548" y="5589396"/>
              <a:ext cx="375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≈</a:t>
              </a:r>
            </a:p>
          </p:txBody>
        </p: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5BD55AC3-5D7D-04C5-B99B-C0C421B6CF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17982" y="3055436"/>
            <a:ext cx="2319370" cy="1316399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1A26EF62-BE9E-1ECE-893C-DD07D68E871E}"/>
              </a:ext>
            </a:extLst>
          </p:cNvPr>
          <p:cNvSpPr txBox="1"/>
          <p:nvPr/>
        </p:nvSpPr>
        <p:spPr>
          <a:xfrm>
            <a:off x="803275" y="4905878"/>
            <a:ext cx="5740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wire-bonding PCB</a:t>
            </a:r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、界面态、陷阱电荷公式推导</a:t>
            </a:r>
            <a:endParaRPr lang="en-US" altLang="zh-CN" sz="2000" b="1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、安装电动转台、电磁铁，制备异质结构并测试</a:t>
            </a:r>
            <a:endParaRPr lang="en-US" altLang="zh-CN" sz="2000" b="1" dirty="0"/>
          </a:p>
          <a:p>
            <a:endParaRPr lang="en-US" altLang="zh-CN" sz="2000" b="1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C57DC81-3EB4-6214-787B-772352AEBD56}"/>
              </a:ext>
            </a:extLst>
          </p:cNvPr>
          <p:cNvGrpSpPr/>
          <p:nvPr/>
        </p:nvGrpSpPr>
        <p:grpSpPr>
          <a:xfrm>
            <a:off x="803275" y="4202673"/>
            <a:ext cx="2646506" cy="584775"/>
            <a:chOff x="803275" y="3452579"/>
            <a:chExt cx="2646506" cy="584775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C1BF08E-D96D-F75C-FE40-4FD2DB8F7969}"/>
                </a:ext>
              </a:extLst>
            </p:cNvPr>
            <p:cNvSpPr txBox="1"/>
            <p:nvPr/>
          </p:nvSpPr>
          <p:spPr>
            <a:xfrm>
              <a:off x="824540" y="3452579"/>
              <a:ext cx="26252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下周计划</a:t>
              </a: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952BB9AA-4DB6-9234-C547-0E9AB0303F00}"/>
                </a:ext>
              </a:extLst>
            </p:cNvPr>
            <p:cNvGrpSpPr/>
            <p:nvPr/>
          </p:nvGrpSpPr>
          <p:grpSpPr>
            <a:xfrm>
              <a:off x="803275" y="4024148"/>
              <a:ext cx="2308520" cy="0"/>
              <a:chOff x="803275" y="944563"/>
              <a:chExt cx="2308520" cy="0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12F20C6C-A1E1-7266-F855-8EE27ED00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AC02ED66-ACEC-E6A4-314B-71874185B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9810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96AD863-0BFD-4C75-0413-DA60D713767D}"/>
              </a:ext>
            </a:extLst>
          </p:cNvPr>
          <p:cNvGrpSpPr/>
          <p:nvPr/>
        </p:nvGrpSpPr>
        <p:grpSpPr>
          <a:xfrm>
            <a:off x="803276" y="359788"/>
            <a:ext cx="4761706" cy="584775"/>
            <a:chOff x="803275" y="359788"/>
            <a:chExt cx="9603417" cy="58477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12B346C-A7B6-20DB-21D1-6ED386A88303}"/>
                </a:ext>
              </a:extLst>
            </p:cNvPr>
            <p:cNvSpPr txBox="1"/>
            <p:nvPr/>
          </p:nvSpPr>
          <p:spPr>
            <a:xfrm>
              <a:off x="824540" y="359788"/>
              <a:ext cx="9582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工作进展与计划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BAAC8C8-D79F-E5C9-70A2-9396172E1BD4}"/>
                </a:ext>
              </a:extLst>
            </p:cNvPr>
            <p:cNvGrpSpPr/>
            <p:nvPr/>
          </p:nvGrpSpPr>
          <p:grpSpPr>
            <a:xfrm>
              <a:off x="803275" y="944563"/>
              <a:ext cx="2308520" cy="0"/>
              <a:chOff x="803275" y="944563"/>
              <a:chExt cx="2308520" cy="0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A6D9ADFD-AB4C-6DD4-E518-1894462A8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8D7D83F6-C82D-D12F-DFCB-725B29222E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1BE1248-3761-E7DF-6088-BD5C7F71E4B0}"/>
              </a:ext>
            </a:extLst>
          </p:cNvPr>
          <p:cNvSpPr txBox="1"/>
          <p:nvPr/>
        </p:nvSpPr>
        <p:spPr>
          <a:xfrm>
            <a:off x="824538" y="1036715"/>
            <a:ext cx="598345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、阅读文献，推导界面态公式</a:t>
            </a:r>
            <a:endParaRPr lang="en-US" altLang="zh-CN" sz="2000" b="1" dirty="0"/>
          </a:p>
          <a:p>
            <a:r>
              <a:rPr lang="en-US" altLang="zh-CN" sz="1400" dirty="0"/>
              <a:t>~ 《 MOS Interface Physics, Process and Characterization 》</a:t>
            </a:r>
            <a:r>
              <a:rPr lang="zh-CN" altLang="en-US" sz="1400" dirty="0"/>
              <a:t>第三章</a:t>
            </a:r>
            <a:endParaRPr lang="en-US" altLang="zh-CN" sz="1400" dirty="0"/>
          </a:p>
          <a:p>
            <a:r>
              <a:rPr lang="en-US" altLang="zh-CN" sz="1400" dirty="0"/>
              <a:t>~ Interface States in Gate Stack of Carbon Nanotube Array Transistors</a:t>
            </a:r>
          </a:p>
          <a:p>
            <a:r>
              <a:rPr lang="en-US" altLang="zh-CN" sz="1400" dirty="0"/>
              <a:t>~ Reliable Exfoliation of Large-Area High-Quality Flakes of Graphene and Other Two-Dimensional Materials</a:t>
            </a:r>
          </a:p>
          <a:p>
            <a:endParaRPr lang="en-US" altLang="zh-CN" sz="1400" dirty="0"/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 err="1"/>
              <a:t>Klayout</a:t>
            </a:r>
            <a:r>
              <a:rPr lang="zh-CN" altLang="en-US" sz="2000" b="1" dirty="0"/>
              <a:t>版图绘制，编写插件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SEM</a:t>
            </a:r>
            <a:r>
              <a:rPr lang="zh-CN" altLang="en-US" sz="2000" b="1" dirty="0"/>
              <a:t>观察</a:t>
            </a:r>
            <a:r>
              <a:rPr lang="en-US" altLang="zh-CN" sz="2000" b="1" dirty="0"/>
              <a:t>dose test</a:t>
            </a:r>
            <a:r>
              <a:rPr lang="zh-CN" altLang="en-US" sz="2000" b="1" dirty="0"/>
              <a:t>结果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4</a:t>
            </a:r>
            <a:r>
              <a:rPr lang="zh-CN" altLang="en-US" sz="2000" b="1" dirty="0"/>
              <a:t>、安装探针台，编写</a:t>
            </a:r>
            <a:r>
              <a:rPr lang="en-US" altLang="zh-CN" sz="2000" b="1" dirty="0"/>
              <a:t>AFM-SOP</a:t>
            </a:r>
          </a:p>
          <a:p>
            <a:r>
              <a:rPr lang="en-US" altLang="zh-CN" sz="2000" b="1" dirty="0"/>
              <a:t>    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BCFE2BB-47F1-B8CB-C101-8EF935A1D2EA}"/>
              </a:ext>
            </a:extLst>
          </p:cNvPr>
          <p:cNvCxnSpPr>
            <a:cxnSpLocks/>
          </p:cNvCxnSpPr>
          <p:nvPr/>
        </p:nvCxnSpPr>
        <p:spPr>
          <a:xfrm>
            <a:off x="7017019" y="988441"/>
            <a:ext cx="0" cy="4954144"/>
          </a:xfrm>
          <a:prstGeom prst="line">
            <a:avLst/>
          </a:prstGeom>
          <a:ln w="34925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5256EA93-2488-66DA-B535-098FC34F5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275" y="944563"/>
            <a:ext cx="4136450" cy="462041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6B60C2C-825E-CD37-D120-50371D192FBE}"/>
              </a:ext>
            </a:extLst>
          </p:cNvPr>
          <p:cNvSpPr txBox="1"/>
          <p:nvPr/>
        </p:nvSpPr>
        <p:spPr>
          <a:xfrm>
            <a:off x="803275" y="4905878"/>
            <a:ext cx="5740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wire-bonding PCB</a:t>
            </a:r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、界面态、陷阱电荷公式推导</a:t>
            </a:r>
            <a:endParaRPr lang="en-US" altLang="zh-CN" sz="2000" b="1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、安装电动转台、电磁铁，制备异质结构并测试</a:t>
            </a:r>
            <a:endParaRPr lang="en-US" altLang="zh-CN" sz="2000" b="1" dirty="0"/>
          </a:p>
          <a:p>
            <a:endParaRPr lang="en-US" altLang="zh-CN" sz="2000" b="1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EEE284B-A2A6-4941-9249-83CE0F35D613}"/>
              </a:ext>
            </a:extLst>
          </p:cNvPr>
          <p:cNvGrpSpPr/>
          <p:nvPr/>
        </p:nvGrpSpPr>
        <p:grpSpPr>
          <a:xfrm>
            <a:off x="803275" y="4202673"/>
            <a:ext cx="2646506" cy="584775"/>
            <a:chOff x="803275" y="3452579"/>
            <a:chExt cx="2646506" cy="58477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DA9F229-022C-1E7B-0A18-A6542C64A4CE}"/>
                </a:ext>
              </a:extLst>
            </p:cNvPr>
            <p:cNvSpPr txBox="1"/>
            <p:nvPr/>
          </p:nvSpPr>
          <p:spPr>
            <a:xfrm>
              <a:off x="824540" y="3452579"/>
              <a:ext cx="26252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下周计划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A0DC09DC-5737-1C37-DA97-7D5CD0376E5D}"/>
                </a:ext>
              </a:extLst>
            </p:cNvPr>
            <p:cNvGrpSpPr/>
            <p:nvPr/>
          </p:nvGrpSpPr>
          <p:grpSpPr>
            <a:xfrm>
              <a:off x="803275" y="4024148"/>
              <a:ext cx="2308520" cy="0"/>
              <a:chOff x="803275" y="944563"/>
              <a:chExt cx="2308520" cy="0"/>
            </a:xfrm>
          </p:grpSpPr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90E3F04D-A201-1693-0ED9-C3756067E9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0D580976-963E-1900-824B-1D86D55DB1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6646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96AD863-0BFD-4C75-0413-DA60D713767D}"/>
              </a:ext>
            </a:extLst>
          </p:cNvPr>
          <p:cNvGrpSpPr/>
          <p:nvPr/>
        </p:nvGrpSpPr>
        <p:grpSpPr>
          <a:xfrm>
            <a:off x="803276" y="359788"/>
            <a:ext cx="4761706" cy="584775"/>
            <a:chOff x="803275" y="359788"/>
            <a:chExt cx="9603417" cy="58477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12B346C-A7B6-20DB-21D1-6ED386A88303}"/>
                </a:ext>
              </a:extLst>
            </p:cNvPr>
            <p:cNvSpPr txBox="1"/>
            <p:nvPr/>
          </p:nvSpPr>
          <p:spPr>
            <a:xfrm>
              <a:off x="824540" y="359788"/>
              <a:ext cx="9582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工作进展与计划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BAAC8C8-D79F-E5C9-70A2-9396172E1BD4}"/>
                </a:ext>
              </a:extLst>
            </p:cNvPr>
            <p:cNvGrpSpPr/>
            <p:nvPr/>
          </p:nvGrpSpPr>
          <p:grpSpPr>
            <a:xfrm>
              <a:off x="803275" y="944563"/>
              <a:ext cx="2308520" cy="0"/>
              <a:chOff x="803275" y="944563"/>
              <a:chExt cx="2308520" cy="0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A6D9ADFD-AB4C-6DD4-E518-1894462A8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8D7D83F6-C82D-D12F-DFCB-725B29222E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1BE1248-3761-E7DF-6088-BD5C7F71E4B0}"/>
              </a:ext>
            </a:extLst>
          </p:cNvPr>
          <p:cNvSpPr txBox="1"/>
          <p:nvPr/>
        </p:nvSpPr>
        <p:spPr>
          <a:xfrm>
            <a:off x="824538" y="1036715"/>
            <a:ext cx="598345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、阅读文献，推导界面态公式</a:t>
            </a:r>
            <a:endParaRPr lang="en-US" altLang="zh-CN" sz="2000" b="1" dirty="0"/>
          </a:p>
          <a:p>
            <a:r>
              <a:rPr lang="en-US" altLang="zh-CN" sz="1400" dirty="0"/>
              <a:t>~ 《 MOS Interface Physics, Process and Characterization 》</a:t>
            </a:r>
            <a:r>
              <a:rPr lang="zh-CN" altLang="en-US" sz="1400" dirty="0"/>
              <a:t>第三章</a:t>
            </a:r>
            <a:endParaRPr lang="en-US" altLang="zh-CN" sz="1400" dirty="0"/>
          </a:p>
          <a:p>
            <a:r>
              <a:rPr lang="en-US" altLang="zh-CN" sz="1400" dirty="0"/>
              <a:t>~ Interface States in Gate Stack of Carbon Nanotube Array Transistors</a:t>
            </a:r>
          </a:p>
          <a:p>
            <a:r>
              <a:rPr lang="en-US" altLang="zh-CN" sz="1400" dirty="0"/>
              <a:t>~ Reliable Exfoliation of Large-Area High-Quality Flakes of Graphene and Other Two-Dimensional Materials</a:t>
            </a:r>
          </a:p>
          <a:p>
            <a:endParaRPr lang="en-US" altLang="zh-CN" sz="1400" dirty="0"/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 err="1"/>
              <a:t>Klayout</a:t>
            </a:r>
            <a:r>
              <a:rPr lang="zh-CN" altLang="en-US" sz="2000" b="1" dirty="0"/>
              <a:t>版图绘制，编写插件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SEM</a:t>
            </a:r>
            <a:r>
              <a:rPr lang="zh-CN" altLang="en-US" sz="2000" b="1" dirty="0"/>
              <a:t>观察</a:t>
            </a:r>
            <a:r>
              <a:rPr lang="en-US" altLang="zh-CN" sz="2000" b="1" dirty="0"/>
              <a:t>dose test</a:t>
            </a:r>
            <a:r>
              <a:rPr lang="zh-CN" altLang="en-US" sz="2000" b="1" dirty="0"/>
              <a:t>结果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4</a:t>
            </a:r>
            <a:r>
              <a:rPr lang="zh-CN" altLang="en-US" sz="2000" b="1" dirty="0"/>
              <a:t>、安装探针台，编写</a:t>
            </a:r>
            <a:r>
              <a:rPr lang="en-US" altLang="zh-CN" sz="2000" b="1" dirty="0"/>
              <a:t>AFM-SOP</a:t>
            </a:r>
          </a:p>
          <a:p>
            <a:r>
              <a:rPr lang="en-US" altLang="zh-CN" sz="2000" b="1" dirty="0"/>
              <a:t>    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BCFE2BB-47F1-B8CB-C101-8EF935A1D2EA}"/>
              </a:ext>
            </a:extLst>
          </p:cNvPr>
          <p:cNvCxnSpPr>
            <a:cxnSpLocks/>
          </p:cNvCxnSpPr>
          <p:nvPr/>
        </p:nvCxnSpPr>
        <p:spPr>
          <a:xfrm>
            <a:off x="6807993" y="988441"/>
            <a:ext cx="0" cy="4954144"/>
          </a:xfrm>
          <a:prstGeom prst="line">
            <a:avLst/>
          </a:prstGeom>
          <a:ln w="34925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E7375B8C-0CF8-E3D3-755D-CFE4728A0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917" y="2328863"/>
            <a:ext cx="2446666" cy="37290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7899D63-B6B9-E72D-BBA1-5BCEA74DA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408" y="944563"/>
            <a:ext cx="4324474" cy="1239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0650768-CBDA-C9A2-B6D2-A49B86EF548A}"/>
              </a:ext>
            </a:extLst>
          </p:cNvPr>
          <p:cNvSpPr txBox="1"/>
          <p:nvPr/>
        </p:nvSpPr>
        <p:spPr>
          <a:xfrm>
            <a:off x="803275" y="4905878"/>
            <a:ext cx="5740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wire-bonding PCB</a:t>
            </a:r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、界面态、陷阱电荷公式推导</a:t>
            </a:r>
            <a:endParaRPr lang="en-US" altLang="zh-CN" sz="2000" b="1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、安装电动转台、电磁铁，制备异质结构并测试</a:t>
            </a:r>
            <a:endParaRPr lang="en-US" altLang="zh-CN" sz="2000" b="1" dirty="0"/>
          </a:p>
          <a:p>
            <a:endParaRPr lang="en-US" altLang="zh-CN" sz="2000" b="1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183A487-D413-11A4-67DC-CB18FADDAC4C}"/>
              </a:ext>
            </a:extLst>
          </p:cNvPr>
          <p:cNvGrpSpPr/>
          <p:nvPr/>
        </p:nvGrpSpPr>
        <p:grpSpPr>
          <a:xfrm>
            <a:off x="803275" y="4202673"/>
            <a:ext cx="2646506" cy="584775"/>
            <a:chOff x="803275" y="3452579"/>
            <a:chExt cx="2646506" cy="584775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9709514-0AE5-DCB1-9887-0AC8A93DBF41}"/>
                </a:ext>
              </a:extLst>
            </p:cNvPr>
            <p:cNvSpPr txBox="1"/>
            <p:nvPr/>
          </p:nvSpPr>
          <p:spPr>
            <a:xfrm>
              <a:off x="824540" y="3452579"/>
              <a:ext cx="26252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下周计划</a:t>
              </a: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9828CA8-5D56-025D-ADF7-BF5AFD8F3022}"/>
                </a:ext>
              </a:extLst>
            </p:cNvPr>
            <p:cNvGrpSpPr/>
            <p:nvPr/>
          </p:nvGrpSpPr>
          <p:grpSpPr>
            <a:xfrm>
              <a:off x="803275" y="4024148"/>
              <a:ext cx="2308520" cy="0"/>
              <a:chOff x="803275" y="944563"/>
              <a:chExt cx="2308520" cy="0"/>
            </a:xfrm>
          </p:grpSpPr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EF569E72-893B-E838-41BC-FA0816BE6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6FE4DEDB-6E24-79CF-FD2A-5A35CE090D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8770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96AD863-0BFD-4C75-0413-DA60D713767D}"/>
              </a:ext>
            </a:extLst>
          </p:cNvPr>
          <p:cNvGrpSpPr/>
          <p:nvPr/>
        </p:nvGrpSpPr>
        <p:grpSpPr>
          <a:xfrm>
            <a:off x="803276" y="359788"/>
            <a:ext cx="4761706" cy="584775"/>
            <a:chOff x="803275" y="359788"/>
            <a:chExt cx="9603417" cy="58477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12B346C-A7B6-20DB-21D1-6ED386A88303}"/>
                </a:ext>
              </a:extLst>
            </p:cNvPr>
            <p:cNvSpPr txBox="1"/>
            <p:nvPr/>
          </p:nvSpPr>
          <p:spPr>
            <a:xfrm>
              <a:off x="824540" y="359788"/>
              <a:ext cx="9582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工作进展与计划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BAAC8C8-D79F-E5C9-70A2-9396172E1BD4}"/>
                </a:ext>
              </a:extLst>
            </p:cNvPr>
            <p:cNvGrpSpPr/>
            <p:nvPr/>
          </p:nvGrpSpPr>
          <p:grpSpPr>
            <a:xfrm>
              <a:off x="803275" y="944563"/>
              <a:ext cx="2308520" cy="0"/>
              <a:chOff x="803275" y="944563"/>
              <a:chExt cx="2308520" cy="0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A6D9ADFD-AB4C-6DD4-E518-1894462A8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8D7D83F6-C82D-D12F-DFCB-725B29222E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1BE1248-3761-E7DF-6088-BD5C7F71E4B0}"/>
              </a:ext>
            </a:extLst>
          </p:cNvPr>
          <p:cNvSpPr txBox="1"/>
          <p:nvPr/>
        </p:nvSpPr>
        <p:spPr>
          <a:xfrm>
            <a:off x="824538" y="1036715"/>
            <a:ext cx="598345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、阅读文献，推导界面态公式</a:t>
            </a:r>
            <a:endParaRPr lang="en-US" altLang="zh-CN" sz="2000" b="1" dirty="0"/>
          </a:p>
          <a:p>
            <a:r>
              <a:rPr lang="en-US" altLang="zh-CN" sz="1400" dirty="0"/>
              <a:t>~ 《 MOS Interface Physics, Process and Characterization 》</a:t>
            </a:r>
            <a:r>
              <a:rPr lang="zh-CN" altLang="en-US" sz="1400" dirty="0"/>
              <a:t>第三章</a:t>
            </a:r>
            <a:endParaRPr lang="en-US" altLang="zh-CN" sz="1400" dirty="0"/>
          </a:p>
          <a:p>
            <a:r>
              <a:rPr lang="en-US" altLang="zh-CN" sz="1400" dirty="0"/>
              <a:t>~ Interface States in Gate Stack of Carbon Nanotube Array Transistors</a:t>
            </a:r>
          </a:p>
          <a:p>
            <a:r>
              <a:rPr lang="en-US" altLang="zh-CN" sz="1400" dirty="0"/>
              <a:t>~ Reliable Exfoliation of Large-Area High-Quality Flakes of Graphene and Other Two-Dimensional Materials</a:t>
            </a:r>
          </a:p>
          <a:p>
            <a:endParaRPr lang="en-US" altLang="zh-CN" sz="1400" dirty="0"/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 err="1"/>
              <a:t>Klayout</a:t>
            </a:r>
            <a:r>
              <a:rPr lang="zh-CN" altLang="en-US" sz="2000" b="1" dirty="0"/>
              <a:t>版图绘制，编写插件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SEM</a:t>
            </a:r>
            <a:r>
              <a:rPr lang="zh-CN" altLang="en-US" sz="2000" b="1" dirty="0"/>
              <a:t>观察</a:t>
            </a:r>
            <a:r>
              <a:rPr lang="en-US" altLang="zh-CN" sz="2000" b="1" dirty="0"/>
              <a:t>dose test</a:t>
            </a:r>
            <a:r>
              <a:rPr lang="zh-CN" altLang="en-US" sz="2000" b="1" dirty="0"/>
              <a:t>结果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4</a:t>
            </a:r>
            <a:r>
              <a:rPr lang="zh-CN" altLang="en-US" sz="2000" b="1" dirty="0"/>
              <a:t>、安装探针台，编写</a:t>
            </a:r>
            <a:r>
              <a:rPr lang="en-US" altLang="zh-CN" sz="2000" b="1" dirty="0"/>
              <a:t>AFM-SOP</a:t>
            </a:r>
          </a:p>
          <a:p>
            <a:r>
              <a:rPr lang="en-US" altLang="zh-CN" sz="2000" b="1" dirty="0"/>
              <a:t>    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BCFE2BB-47F1-B8CB-C101-8EF935A1D2EA}"/>
              </a:ext>
            </a:extLst>
          </p:cNvPr>
          <p:cNvCxnSpPr>
            <a:cxnSpLocks/>
          </p:cNvCxnSpPr>
          <p:nvPr/>
        </p:nvCxnSpPr>
        <p:spPr>
          <a:xfrm>
            <a:off x="6938438" y="988441"/>
            <a:ext cx="0" cy="4954144"/>
          </a:xfrm>
          <a:prstGeom prst="line">
            <a:avLst/>
          </a:prstGeom>
          <a:ln w="34925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177D6BFC-47DD-B15F-CF7E-E0241CCDF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097" y="944564"/>
            <a:ext cx="3533465" cy="4356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1345F7B1-D56D-35EE-038C-D54697DABF9B}"/>
              </a:ext>
            </a:extLst>
          </p:cNvPr>
          <p:cNvSpPr txBox="1"/>
          <p:nvPr/>
        </p:nvSpPr>
        <p:spPr>
          <a:xfrm>
            <a:off x="803275" y="4905878"/>
            <a:ext cx="5740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wire-bonding PCB</a:t>
            </a:r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、界面态、陷阱电荷公式推导</a:t>
            </a:r>
            <a:endParaRPr lang="en-US" altLang="zh-CN" sz="2000" b="1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、安装电动转台、电磁铁，制备异质结构并测试</a:t>
            </a:r>
            <a:endParaRPr lang="en-US" altLang="zh-CN" sz="2000" b="1" dirty="0"/>
          </a:p>
          <a:p>
            <a:endParaRPr lang="en-US" altLang="zh-CN" sz="2000" b="1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CCAAADA-4E79-F0C0-B674-E4DE8BD33FFB}"/>
              </a:ext>
            </a:extLst>
          </p:cNvPr>
          <p:cNvGrpSpPr/>
          <p:nvPr/>
        </p:nvGrpSpPr>
        <p:grpSpPr>
          <a:xfrm>
            <a:off x="803275" y="4202673"/>
            <a:ext cx="2646506" cy="584775"/>
            <a:chOff x="803275" y="3452579"/>
            <a:chExt cx="2646506" cy="584775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8DF5410-887F-CDDF-0A21-CD2CBF27A0E2}"/>
                </a:ext>
              </a:extLst>
            </p:cNvPr>
            <p:cNvSpPr txBox="1"/>
            <p:nvPr/>
          </p:nvSpPr>
          <p:spPr>
            <a:xfrm>
              <a:off x="824540" y="3452579"/>
              <a:ext cx="26252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下周计划</a:t>
              </a: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C82B9B3-903D-B1EC-F48D-EF97D14B0314}"/>
                </a:ext>
              </a:extLst>
            </p:cNvPr>
            <p:cNvGrpSpPr/>
            <p:nvPr/>
          </p:nvGrpSpPr>
          <p:grpSpPr>
            <a:xfrm>
              <a:off x="803275" y="4024148"/>
              <a:ext cx="2308520" cy="0"/>
              <a:chOff x="803275" y="944563"/>
              <a:chExt cx="2308520" cy="0"/>
            </a:xfrm>
          </p:grpSpPr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8930B27D-8770-5481-32BE-652C5801A6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560DF097-BF78-4C0D-145B-1BCAEFBD8E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0E69B756-8C47-81A3-EFEC-40E55FEA8748}"/>
              </a:ext>
            </a:extLst>
          </p:cNvPr>
          <p:cNvSpPr txBox="1"/>
          <p:nvPr/>
        </p:nvSpPr>
        <p:spPr>
          <a:xfrm>
            <a:off x="8256282" y="5544104"/>
            <a:ext cx="2809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360x90 300</a:t>
            </a:r>
            <a:r>
              <a:rPr lang="en-US" altLang="zh-CN" dirty="0" err="1"/>
              <a:t>uC</a:t>
            </a:r>
            <a:r>
              <a:rPr lang="en-US" altLang="zh-CN" dirty="0"/>
              <a:t>/cm2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981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96AD863-0BFD-4C75-0413-DA60D713767D}"/>
              </a:ext>
            </a:extLst>
          </p:cNvPr>
          <p:cNvGrpSpPr/>
          <p:nvPr/>
        </p:nvGrpSpPr>
        <p:grpSpPr>
          <a:xfrm>
            <a:off x="803276" y="359788"/>
            <a:ext cx="4761706" cy="584775"/>
            <a:chOff x="803275" y="359788"/>
            <a:chExt cx="9603417" cy="58477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12B346C-A7B6-20DB-21D1-6ED386A88303}"/>
                </a:ext>
              </a:extLst>
            </p:cNvPr>
            <p:cNvSpPr txBox="1"/>
            <p:nvPr/>
          </p:nvSpPr>
          <p:spPr>
            <a:xfrm>
              <a:off x="824540" y="359788"/>
              <a:ext cx="9582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工作进展与计划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BAAC8C8-D79F-E5C9-70A2-9396172E1BD4}"/>
                </a:ext>
              </a:extLst>
            </p:cNvPr>
            <p:cNvGrpSpPr/>
            <p:nvPr/>
          </p:nvGrpSpPr>
          <p:grpSpPr>
            <a:xfrm>
              <a:off x="803275" y="944563"/>
              <a:ext cx="2308520" cy="0"/>
              <a:chOff x="803275" y="944563"/>
              <a:chExt cx="2308520" cy="0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A6D9ADFD-AB4C-6DD4-E518-1894462A8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8D7D83F6-C82D-D12F-DFCB-725B29222E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1BE1248-3761-E7DF-6088-BD5C7F71E4B0}"/>
              </a:ext>
            </a:extLst>
          </p:cNvPr>
          <p:cNvSpPr txBox="1"/>
          <p:nvPr/>
        </p:nvSpPr>
        <p:spPr>
          <a:xfrm>
            <a:off x="824538" y="1036715"/>
            <a:ext cx="598345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、阅读文献，推导界面态公式</a:t>
            </a:r>
            <a:endParaRPr lang="en-US" altLang="zh-CN" sz="2000" b="1" dirty="0"/>
          </a:p>
          <a:p>
            <a:r>
              <a:rPr lang="en-US" altLang="zh-CN" sz="1400" dirty="0"/>
              <a:t>~ 《 MOS Interface Physics, Process and Characterization 》</a:t>
            </a:r>
            <a:r>
              <a:rPr lang="zh-CN" altLang="en-US" sz="1400" dirty="0"/>
              <a:t>第三章</a:t>
            </a:r>
            <a:endParaRPr lang="en-US" altLang="zh-CN" sz="1400" dirty="0"/>
          </a:p>
          <a:p>
            <a:r>
              <a:rPr lang="en-US" altLang="zh-CN" sz="1400" dirty="0"/>
              <a:t>~ Interface States in Gate Stack of Carbon Nanotube Array Transistors</a:t>
            </a:r>
          </a:p>
          <a:p>
            <a:r>
              <a:rPr lang="en-US" altLang="zh-CN" sz="1400" dirty="0"/>
              <a:t>~ Reliable Exfoliation of Large-Area High-Quality Flakes of Graphene and Other Two-Dimensional Materials</a:t>
            </a:r>
          </a:p>
          <a:p>
            <a:endParaRPr lang="en-US" altLang="zh-CN" sz="1400" dirty="0"/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 err="1"/>
              <a:t>Klayout</a:t>
            </a:r>
            <a:r>
              <a:rPr lang="zh-CN" altLang="en-US" sz="2000" b="1" dirty="0"/>
              <a:t>版图绘制，编写插件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SEM</a:t>
            </a:r>
            <a:r>
              <a:rPr lang="zh-CN" altLang="en-US" sz="2000" b="1" dirty="0"/>
              <a:t>观察</a:t>
            </a:r>
            <a:r>
              <a:rPr lang="en-US" altLang="zh-CN" sz="2000" b="1" dirty="0"/>
              <a:t>dose test</a:t>
            </a:r>
            <a:r>
              <a:rPr lang="zh-CN" altLang="en-US" sz="2000" b="1" dirty="0"/>
              <a:t>结果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4</a:t>
            </a:r>
            <a:r>
              <a:rPr lang="zh-CN" altLang="en-US" sz="2000" b="1" dirty="0"/>
              <a:t>、安装探针台，编写</a:t>
            </a:r>
            <a:r>
              <a:rPr lang="en-US" altLang="zh-CN" sz="2000" b="1" dirty="0"/>
              <a:t>AFM-SOP</a:t>
            </a:r>
          </a:p>
          <a:p>
            <a:r>
              <a:rPr lang="en-US" altLang="zh-CN" sz="2000" b="1" dirty="0"/>
              <a:t>    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BCFE2BB-47F1-B8CB-C101-8EF935A1D2EA}"/>
              </a:ext>
            </a:extLst>
          </p:cNvPr>
          <p:cNvCxnSpPr>
            <a:cxnSpLocks/>
          </p:cNvCxnSpPr>
          <p:nvPr/>
        </p:nvCxnSpPr>
        <p:spPr>
          <a:xfrm>
            <a:off x="7017019" y="988441"/>
            <a:ext cx="0" cy="4954144"/>
          </a:xfrm>
          <a:prstGeom prst="line">
            <a:avLst/>
          </a:prstGeom>
          <a:ln w="34925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D09158E3-D8CB-8ADD-3FEA-6B894F380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541" y="944563"/>
            <a:ext cx="2932366" cy="50853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4E4D811-D770-F6C3-DD8B-11CB21BBBCA9}"/>
              </a:ext>
            </a:extLst>
          </p:cNvPr>
          <p:cNvSpPr txBox="1"/>
          <p:nvPr/>
        </p:nvSpPr>
        <p:spPr>
          <a:xfrm>
            <a:off x="803275" y="4905878"/>
            <a:ext cx="5740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wire-bonding PCB</a:t>
            </a:r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、界面态、陷阱电荷公式推导</a:t>
            </a:r>
            <a:endParaRPr lang="en-US" altLang="zh-CN" sz="2000" b="1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、安装电动转台、电磁铁，制备异质结构并测试</a:t>
            </a:r>
            <a:endParaRPr lang="en-US" altLang="zh-CN" sz="2000" b="1" dirty="0"/>
          </a:p>
          <a:p>
            <a:endParaRPr lang="en-US" altLang="zh-CN" sz="20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EDF996F-E1FE-9D3B-E7A9-862A756B099D}"/>
              </a:ext>
            </a:extLst>
          </p:cNvPr>
          <p:cNvGrpSpPr/>
          <p:nvPr/>
        </p:nvGrpSpPr>
        <p:grpSpPr>
          <a:xfrm>
            <a:off x="803275" y="4202673"/>
            <a:ext cx="2646506" cy="584775"/>
            <a:chOff x="803275" y="3452579"/>
            <a:chExt cx="2646506" cy="584775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155DE58-2268-FA1E-A3F7-B0E6C624FECD}"/>
                </a:ext>
              </a:extLst>
            </p:cNvPr>
            <p:cNvSpPr txBox="1"/>
            <p:nvPr/>
          </p:nvSpPr>
          <p:spPr>
            <a:xfrm>
              <a:off x="824540" y="3452579"/>
              <a:ext cx="26252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下周计划</a:t>
              </a: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0723C6B-1EF4-0FEB-F585-0768202D46BD}"/>
                </a:ext>
              </a:extLst>
            </p:cNvPr>
            <p:cNvGrpSpPr/>
            <p:nvPr/>
          </p:nvGrpSpPr>
          <p:grpSpPr>
            <a:xfrm>
              <a:off x="803275" y="4024148"/>
              <a:ext cx="2308520" cy="0"/>
              <a:chOff x="803275" y="944563"/>
              <a:chExt cx="2308520" cy="0"/>
            </a:xfrm>
          </p:grpSpPr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44238EB9-4375-015D-E8DF-3C368BF7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C860E659-734D-690F-C32D-4BB2B0CB6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5780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18DF80FD-A5FC-F761-681B-AFED1F60B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40" y="1352141"/>
            <a:ext cx="5585672" cy="20110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300D7370-A68D-FB90-36D0-B5C5CC840B98}"/>
              </a:ext>
            </a:extLst>
          </p:cNvPr>
          <p:cNvSpPr txBox="1"/>
          <p:nvPr/>
        </p:nvSpPr>
        <p:spPr>
          <a:xfrm>
            <a:off x="803275" y="6057900"/>
            <a:ext cx="109263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sz="1200" dirty="0"/>
              <a:t>Contacts between Two- and ThreeDimensional Materials: Ohmic, Schottky, and p−n Heterojunctions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C29C617-D90F-FED2-4D5C-585025A0C630}"/>
              </a:ext>
            </a:extLst>
          </p:cNvPr>
          <p:cNvSpPr txBox="1"/>
          <p:nvPr/>
        </p:nvSpPr>
        <p:spPr>
          <a:xfrm>
            <a:off x="803275" y="6278056"/>
            <a:ext cx="77477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en-US" altLang="zh-CN" sz="1200" dirty="0"/>
              <a:t>Graphene Schottky diodes: An experimental review of the rectifying graphene/semiconductor heterojunction</a:t>
            </a:r>
            <a:endParaRPr lang="zh-CN" altLang="en-US" sz="12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8E0E99B-BFA8-8B9C-4005-0D4E72794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701" y="1352363"/>
            <a:ext cx="4956359" cy="13432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73DBE83B-94D4-8D12-B0EF-5EA5E0DD0BD6}"/>
              </a:ext>
            </a:extLst>
          </p:cNvPr>
          <p:cNvGrpSpPr/>
          <p:nvPr/>
        </p:nvGrpSpPr>
        <p:grpSpPr>
          <a:xfrm>
            <a:off x="803276" y="359788"/>
            <a:ext cx="9576592" cy="584775"/>
            <a:chOff x="803275" y="359788"/>
            <a:chExt cx="10369179" cy="584775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0ED7759-C9F0-C8FB-6345-0594DA1ED38E}"/>
                </a:ext>
              </a:extLst>
            </p:cNvPr>
            <p:cNvSpPr txBox="1"/>
            <p:nvPr/>
          </p:nvSpPr>
          <p:spPr>
            <a:xfrm>
              <a:off x="824539" y="359788"/>
              <a:ext cx="103479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BD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热激活法测量二维材料肖特基势垒</a:t>
              </a: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D7F1669-0093-5F1E-C36D-01A4371EE8C2}"/>
                </a:ext>
              </a:extLst>
            </p:cNvPr>
            <p:cNvGrpSpPr/>
            <p:nvPr/>
          </p:nvGrpSpPr>
          <p:grpSpPr>
            <a:xfrm>
              <a:off x="803275" y="944563"/>
              <a:ext cx="2308520" cy="0"/>
              <a:chOff x="803275" y="944563"/>
              <a:chExt cx="2308520" cy="0"/>
            </a:xfrm>
          </p:grpSpPr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9126F4D5-6C49-24AD-EA2D-A75855068A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75" y="944563"/>
                <a:ext cx="621488" cy="0"/>
              </a:xfrm>
              <a:prstGeom prst="line">
                <a:avLst/>
              </a:prstGeom>
              <a:ln w="25400">
                <a:solidFill>
                  <a:srgbClr val="BD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A3D2B9DB-AC97-C76E-8F0A-3E79CF317F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800" y="944563"/>
                <a:ext cx="1744995" cy="0"/>
              </a:xfrm>
              <a:prstGeom prst="line">
                <a:avLst/>
              </a:prstGeom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5BA57C27-F1B4-2406-5BA2-77416A63D9E8}"/>
              </a:ext>
            </a:extLst>
          </p:cNvPr>
          <p:cNvSpPr txBox="1"/>
          <p:nvPr/>
        </p:nvSpPr>
        <p:spPr>
          <a:xfrm>
            <a:off x="1082692" y="4305308"/>
            <a:ext cx="102352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Ref.[3]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报道了几种具有优异温度稳定性的石墨烯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/n-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器件。他们的器件在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550 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温度下表现出稳定的整流行为，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SBH ~ 0.74 eV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，理想系数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~ 2.9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。在较高的温度下，观察到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反向泄漏电流逐渐增加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，直到在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 &gt; 650 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时整流损失，正如预期的那样，因为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在足够高的温度下，电子获得足够的能量来克服两个方向的势垒。</a:t>
            </a:r>
            <a:endParaRPr lang="zh-CN" altLang="en-US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DBAF959-4E45-F527-68A4-52FB488FE262}"/>
              </a:ext>
            </a:extLst>
          </p:cNvPr>
          <p:cNvSpPr txBox="1"/>
          <p:nvPr/>
        </p:nvSpPr>
        <p:spPr>
          <a:xfrm>
            <a:off x="803275" y="6498212"/>
            <a:ext cx="79027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zh-CN" sz="12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  <a:r>
              <a:rPr lang="en-US" altLang="zh-CN" sz="1200" dirty="0"/>
              <a:t>Graphene/</a:t>
            </a:r>
            <a:r>
              <a:rPr lang="en-US" altLang="zh-CN" sz="1200" dirty="0" err="1"/>
              <a:t>GaN</a:t>
            </a:r>
            <a:r>
              <a:rPr lang="en-US" altLang="zh-CN" sz="1200" dirty="0"/>
              <a:t> Schottky diodes: Stability at elevated temperatures </a:t>
            </a:r>
          </a:p>
        </p:txBody>
      </p:sp>
    </p:spTree>
    <p:extLst>
      <p:ext uri="{BB962C8B-B14F-4D97-AF65-F5344CB8AC3E}">
        <p14:creationId xmlns:p14="http://schemas.microsoft.com/office/powerpoint/2010/main" val="406553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4215</TotalTime>
  <Words>652</Words>
  <Application>Microsoft Office PowerPoint</Application>
  <PresentationFormat>宽屏</PresentationFormat>
  <Paragraphs>93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orchard _</dc:creator>
  <cp:lastModifiedBy>orchard _</cp:lastModifiedBy>
  <cp:revision>549</cp:revision>
  <dcterms:created xsi:type="dcterms:W3CDTF">2024-03-20T05:48:02Z</dcterms:created>
  <dcterms:modified xsi:type="dcterms:W3CDTF">2024-07-26T09:10:21Z</dcterms:modified>
</cp:coreProperties>
</file>