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39" r:id="rId2"/>
    <p:sldId id="362" r:id="rId3"/>
    <p:sldId id="363" r:id="rId4"/>
    <p:sldId id="36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84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D777D-D088-47A5-953C-137DE76F7416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8F23D-7A1E-4B40-98A4-B47E924EC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67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D854-D1A3-4FC8-88FA-E217908F9BC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488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D854-D1A3-4FC8-88FA-E217908F9BC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232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D854-D1A3-4FC8-88FA-E217908F9BC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795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D854-D1A3-4FC8-88FA-E217908F9BC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518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AFAF1-3B3F-145D-5762-4131502C5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69E7A4-74FA-F479-684A-739155CAB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6114D1-5A75-055A-A10E-29679E537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1F18-9845-45C3-B231-24F5D016CF4B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9E8C5E-7062-4C24-A3E5-ED2FDDA7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C7619-5A18-466A-D88E-7F139562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E3FB-F8BF-45C4-A35A-22F549B56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347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D24CE-C232-5841-A491-6E7E2DD9A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C75DBC-0859-7602-2C27-8AAD7E5BA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70E68-A8B4-4223-0D73-09B176319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1F18-9845-45C3-B231-24F5D016CF4B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293371-3446-D989-DE5B-05D1E5E87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09EAA9-3885-B7C2-37B9-368862DAA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E3FB-F8BF-45C4-A35A-22F549B56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02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F67D3B-6C9D-3F61-5592-1B40DFBB02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C46430-D805-D5A9-BC1F-7B16DEEFD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2B73BF-254D-9517-7200-B2EB140D6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1F18-9845-45C3-B231-24F5D016CF4B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4EB908-FAB4-3B07-2E30-AE66C675D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7DC7FC-5643-6D6B-8A5E-5CE23543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E3FB-F8BF-45C4-A35A-22F549B56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03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C8FC9-9C84-B5C3-A6F5-9BB0FBC7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F0515-0791-86B0-474A-C596DCFDF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06328B-3851-49A2-68C9-4743ED814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1F18-9845-45C3-B231-24F5D016CF4B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232413-BAD0-C47E-8463-FE421484D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82E6C3-F765-357F-9C42-D940D9BB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E3FB-F8BF-45C4-A35A-22F549B56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54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5B3C7-7AFA-22B2-65C0-373FDA878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9AB1E9-45EC-1BB5-8093-0AF9E8B4C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C08422-55CD-0B0A-2BAB-BCA2EA2E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1F18-9845-45C3-B231-24F5D016CF4B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994A4-DDC3-FD67-E1F8-9A57550E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87C207-00FF-5F3A-3D94-D9279ABA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E3FB-F8BF-45C4-A35A-22F549B56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453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EB04E-5DFB-4D65-6DC2-DC87745F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85CD1-158B-6319-F354-2AAAA7B76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E25B86-D824-42A9-AEAF-6D1A852D2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9BF6E2-BFB6-AC44-8D75-F5AA1014C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1F18-9845-45C3-B231-24F5D016CF4B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079A3C-811C-2CF9-BB7E-50AA1C8D6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28BA78-DDAB-71D4-2D21-D4E48B3B4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E3FB-F8BF-45C4-A35A-22F549B56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166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6EBB3-3AD0-6210-757D-F317F78E2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E1056B-FF6B-B4FD-7FD7-2593F3C9E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8822A4-4BB3-2B71-9E05-4FE3F1B73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E196DD-DCFA-2A6E-2AB4-402929735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F5C5B6-9835-2BCB-BF87-87CCBA9EE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C97CAB-25A4-39B4-8DC4-83641FF93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1F18-9845-45C3-B231-24F5D016CF4B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9317A9-2DA4-A9F1-0FBC-B7B61B2A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70AA9A-6518-FBD9-CEB2-62BF7892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E3FB-F8BF-45C4-A35A-22F549B56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184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2A3BC-6F3D-35A0-ABB5-39BC863D4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9F687E-7D9F-BD95-6851-460F471E1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1F18-9845-45C3-B231-24F5D016CF4B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C08A43-7507-4FE8-57B2-530856BA2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B50916-2684-3145-0480-7642A2F6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E3FB-F8BF-45C4-A35A-22F549B56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61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82FBB6-4CE3-9179-D3E3-2B12F626C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1F18-9845-45C3-B231-24F5D016CF4B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38022D-0D7E-7BD6-ABA2-594FDFA5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B23AFB-0F44-AB43-589D-6D0D52FD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E3FB-F8BF-45C4-A35A-22F549B56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25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E751A-0628-8607-014B-40B98213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3FEC7-A824-1F49-76C4-89CA567AF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4AA217-3152-0A2B-A2E6-7E3CF556A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98A766-9B1D-E9FC-7FA4-BF303E84A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1F18-9845-45C3-B231-24F5D016CF4B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9DF7D2-4159-B3E1-688A-485DB7552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CE1E81-CE1C-B1A1-D7D2-E7A6AE7D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E3FB-F8BF-45C4-A35A-22F549B56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03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8FFC5-EB75-7F82-560E-9D898757A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52EFDF-3F8F-70CE-AB43-C6121A072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E2030E-082B-04BD-2079-B9238A505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91AE96-E71E-70AD-F7A1-E843FBBF5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1F18-9845-45C3-B231-24F5D016CF4B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4D7E42-8CCE-8AE3-B9CE-A6447A8C0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033B93-6C1D-156E-37D3-DF8B4677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E3FB-F8BF-45C4-A35A-22F549B56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44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0835D2-1676-47FC-469F-4B7FAF254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307FA6-242E-2DDD-CE53-438C2B18A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D60836-C15F-FAD6-F67F-4BB4693FF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A1F18-9845-45C3-B231-24F5D016CF4B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DF68B8-A76F-2D7C-A09B-A74CAC2FD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F50BE6-DB8E-D6FD-CAB7-C5B41E60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9E3FB-F8BF-45C4-A35A-22F549B56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78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96AD863-0BFD-4C75-0413-DA60D713767D}"/>
              </a:ext>
            </a:extLst>
          </p:cNvPr>
          <p:cNvGrpSpPr/>
          <p:nvPr/>
        </p:nvGrpSpPr>
        <p:grpSpPr>
          <a:xfrm>
            <a:off x="803275" y="359788"/>
            <a:ext cx="9603417" cy="584775"/>
            <a:chOff x="803275" y="359788"/>
            <a:chExt cx="9603417" cy="58477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12B346C-A7B6-20DB-21D1-6ED386A88303}"/>
                </a:ext>
              </a:extLst>
            </p:cNvPr>
            <p:cNvSpPr txBox="1"/>
            <p:nvPr/>
          </p:nvSpPr>
          <p:spPr>
            <a:xfrm>
              <a:off x="824540" y="359788"/>
              <a:ext cx="9582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BD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工作进展与计划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ABAAC8C8-D79F-E5C9-70A2-9396172E1BD4}"/>
                </a:ext>
              </a:extLst>
            </p:cNvPr>
            <p:cNvGrpSpPr/>
            <p:nvPr/>
          </p:nvGrpSpPr>
          <p:grpSpPr>
            <a:xfrm>
              <a:off x="803275" y="944563"/>
              <a:ext cx="2308520" cy="0"/>
              <a:chOff x="803275" y="944563"/>
              <a:chExt cx="2308520" cy="0"/>
            </a:xfrm>
          </p:grpSpPr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A6D9ADFD-AB4C-6DD4-E518-1894462A82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75" y="944563"/>
                <a:ext cx="621488" cy="0"/>
              </a:xfrm>
              <a:prstGeom prst="line">
                <a:avLst/>
              </a:prstGeom>
              <a:ln w="25400">
                <a:solidFill>
                  <a:srgbClr val="BD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8D7D83F6-C82D-D12F-DFCB-725B29222E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6800" y="944563"/>
                <a:ext cx="1744995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BCFE2BB-47F1-B8CB-C101-8EF935A1D2EA}"/>
              </a:ext>
            </a:extLst>
          </p:cNvPr>
          <p:cNvCxnSpPr>
            <a:cxnSpLocks/>
          </p:cNvCxnSpPr>
          <p:nvPr/>
        </p:nvCxnSpPr>
        <p:spPr>
          <a:xfrm>
            <a:off x="5695318" y="988441"/>
            <a:ext cx="0" cy="4954144"/>
          </a:xfrm>
          <a:prstGeom prst="line">
            <a:avLst/>
          </a:prstGeom>
          <a:ln w="34925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1A26EF62-BE9E-1ECE-893C-DD07D68E871E}"/>
              </a:ext>
            </a:extLst>
          </p:cNvPr>
          <p:cNvSpPr txBox="1"/>
          <p:nvPr/>
        </p:nvSpPr>
        <p:spPr>
          <a:xfrm>
            <a:off x="803276" y="4926922"/>
            <a:ext cx="45376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stack</a:t>
            </a:r>
            <a:r>
              <a:rPr lang="zh-CN" altLang="en-US" sz="2000" b="1" dirty="0"/>
              <a:t>电容测试</a:t>
            </a:r>
            <a:endParaRPr lang="en-US" altLang="zh-CN" sz="2000" b="1" dirty="0"/>
          </a:p>
          <a:p>
            <a:r>
              <a:rPr lang="en-US" altLang="zh-CN" sz="2000" b="1" dirty="0"/>
              <a:t>2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AFM</a:t>
            </a:r>
            <a:r>
              <a:rPr lang="zh-CN" altLang="en-US" sz="2000" b="1" dirty="0"/>
              <a:t>手册阅读</a:t>
            </a:r>
            <a:endParaRPr lang="en-US" altLang="zh-CN" sz="2000" b="1" dirty="0"/>
          </a:p>
          <a:p>
            <a:r>
              <a:rPr lang="en-US" altLang="zh-CN" sz="2000" b="1" dirty="0"/>
              <a:t>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Dynamic Heterostructure</a:t>
            </a:r>
            <a:r>
              <a:rPr lang="zh-CN" altLang="en-US" sz="2000" b="1" dirty="0"/>
              <a:t>文献阅读</a:t>
            </a:r>
            <a:endParaRPr lang="en-US" altLang="zh-CN" sz="2000" b="1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C57DC81-3EB4-6214-787B-772352AEBD56}"/>
              </a:ext>
            </a:extLst>
          </p:cNvPr>
          <p:cNvGrpSpPr/>
          <p:nvPr/>
        </p:nvGrpSpPr>
        <p:grpSpPr>
          <a:xfrm>
            <a:off x="803275" y="4187321"/>
            <a:ext cx="2646506" cy="584775"/>
            <a:chOff x="803275" y="3452579"/>
            <a:chExt cx="2646506" cy="584775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C1BF08E-D96D-F75C-FE40-4FD2DB8F7969}"/>
                </a:ext>
              </a:extLst>
            </p:cNvPr>
            <p:cNvSpPr txBox="1"/>
            <p:nvPr/>
          </p:nvSpPr>
          <p:spPr>
            <a:xfrm>
              <a:off x="824540" y="3452579"/>
              <a:ext cx="26252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BD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下周计划</a:t>
              </a: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952BB9AA-4DB6-9234-C547-0E9AB0303F00}"/>
                </a:ext>
              </a:extLst>
            </p:cNvPr>
            <p:cNvGrpSpPr/>
            <p:nvPr/>
          </p:nvGrpSpPr>
          <p:grpSpPr>
            <a:xfrm>
              <a:off x="803275" y="4024148"/>
              <a:ext cx="2308520" cy="0"/>
              <a:chOff x="803275" y="944563"/>
              <a:chExt cx="2308520" cy="0"/>
            </a:xfrm>
          </p:grpSpPr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12F20C6C-A1E1-7266-F855-8EE27ED00F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75" y="944563"/>
                <a:ext cx="621488" cy="0"/>
              </a:xfrm>
              <a:prstGeom prst="line">
                <a:avLst/>
              </a:prstGeom>
              <a:ln w="25400">
                <a:solidFill>
                  <a:srgbClr val="BD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AC02ED66-ACEC-E6A4-314B-71874185BA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6800" y="944563"/>
                <a:ext cx="1744995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CF143F4-F178-2871-4CDF-31FF551F9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44563"/>
            <a:ext cx="5155859" cy="43696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9A1EC03-F50A-1CB0-77BE-0BA4177CD12B}"/>
              </a:ext>
            </a:extLst>
          </p:cNvPr>
          <p:cNvSpPr txBox="1"/>
          <p:nvPr/>
        </p:nvSpPr>
        <p:spPr>
          <a:xfrm>
            <a:off x="824538" y="1036715"/>
            <a:ext cx="47380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、完善</a:t>
            </a:r>
            <a:r>
              <a:rPr lang="en-US" altLang="zh-CN" sz="2000" b="1" dirty="0"/>
              <a:t>MOS</a:t>
            </a:r>
            <a:r>
              <a:rPr lang="zh-CN" altLang="en-US" sz="2000" b="1" dirty="0"/>
              <a:t>界面态模型</a:t>
            </a:r>
            <a:endParaRPr lang="en-US" altLang="zh-CN" sz="2000" b="1" dirty="0"/>
          </a:p>
          <a:p>
            <a:r>
              <a:rPr lang="en-US" altLang="zh-CN" sz="2000" b="1" dirty="0"/>
              <a:t>      </a:t>
            </a:r>
            <a:r>
              <a:rPr lang="en-US" altLang="zh-CN" sz="1600" dirty="0"/>
              <a:t>python</a:t>
            </a:r>
            <a:r>
              <a:rPr lang="zh-CN" altLang="en-US" sz="1600" dirty="0"/>
              <a:t>模型计算参数与文献参数基本吻合。</a:t>
            </a:r>
            <a:endParaRPr lang="en-US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matlab</a:t>
            </a:r>
            <a:r>
              <a:rPr lang="zh-CN" altLang="en-US" sz="1600" dirty="0"/>
              <a:t>代码未测试成功。</a:t>
            </a:r>
            <a:endParaRPr lang="en-US" altLang="zh-CN" sz="1600" dirty="0"/>
          </a:p>
          <a:p>
            <a:r>
              <a:rPr lang="en-US" altLang="zh-CN" sz="2000" b="1" dirty="0"/>
              <a:t>2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AFM</a:t>
            </a:r>
            <a:r>
              <a:rPr lang="zh-CN" altLang="en-US" sz="2000" b="1" dirty="0"/>
              <a:t>培训，手册阅读</a:t>
            </a:r>
            <a:endParaRPr lang="en-US" altLang="zh-CN" sz="2000" b="1" dirty="0"/>
          </a:p>
          <a:p>
            <a:r>
              <a:rPr lang="en-US" altLang="zh-CN" sz="2000" b="1" dirty="0"/>
              <a:t>      </a:t>
            </a:r>
            <a:r>
              <a:rPr lang="en-US" altLang="zh-CN" sz="1600" dirty="0"/>
              <a:t>Igor</a:t>
            </a:r>
            <a:r>
              <a:rPr lang="zh-CN" altLang="en-US" sz="1600" dirty="0"/>
              <a:t>指令学习。</a:t>
            </a:r>
            <a:endParaRPr lang="en-US" altLang="zh-CN" sz="1600" dirty="0"/>
          </a:p>
          <a:p>
            <a:r>
              <a:rPr lang="en-US" altLang="zh-CN" sz="2000" b="1" dirty="0"/>
              <a:t>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C4D</a:t>
            </a:r>
            <a:r>
              <a:rPr lang="zh-CN" altLang="en-US" sz="2000" b="1" dirty="0"/>
              <a:t>学习</a:t>
            </a:r>
            <a:endParaRPr lang="en-US" altLang="zh-CN" sz="2000" b="1" dirty="0"/>
          </a:p>
          <a:p>
            <a:r>
              <a:rPr lang="en-US" altLang="zh-CN" sz="2000" b="1" dirty="0"/>
              <a:t>      </a:t>
            </a:r>
            <a:r>
              <a:rPr lang="zh-CN" altLang="en-US" sz="1600" dirty="0"/>
              <a:t>建模、材质、灯光、渲染。</a:t>
            </a:r>
            <a:endParaRPr lang="en-US" altLang="zh-CN" sz="1600" dirty="0"/>
          </a:p>
          <a:p>
            <a:r>
              <a:rPr lang="en-US" altLang="zh-CN" sz="2000" b="1" dirty="0"/>
              <a:t>4</a:t>
            </a:r>
            <a:r>
              <a:rPr lang="zh-CN" altLang="en-US" sz="2000" b="1" dirty="0"/>
              <a:t>、接线盒下单</a:t>
            </a:r>
            <a:endParaRPr lang="en-US" altLang="zh-CN" sz="2000" b="1" dirty="0"/>
          </a:p>
          <a:p>
            <a:r>
              <a:rPr lang="en-US" altLang="zh-CN" sz="2000" b="1" dirty="0"/>
              <a:t>      </a:t>
            </a:r>
            <a:r>
              <a:rPr lang="zh-CN" altLang="en-US" sz="1600" dirty="0"/>
              <a:t>报价</a:t>
            </a:r>
            <a:r>
              <a:rPr lang="en-US" altLang="zh-CN" sz="1600" dirty="0"/>
              <a:t>130</a:t>
            </a:r>
            <a:r>
              <a:rPr lang="zh-CN" altLang="en-US" sz="1600" dirty="0"/>
              <a:t>元，但产量有限。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37224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96AD863-0BFD-4C75-0413-DA60D713767D}"/>
              </a:ext>
            </a:extLst>
          </p:cNvPr>
          <p:cNvGrpSpPr/>
          <p:nvPr/>
        </p:nvGrpSpPr>
        <p:grpSpPr>
          <a:xfrm>
            <a:off x="803275" y="359788"/>
            <a:ext cx="9603417" cy="584775"/>
            <a:chOff x="803275" y="359788"/>
            <a:chExt cx="9603417" cy="58477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12B346C-A7B6-20DB-21D1-6ED386A88303}"/>
                </a:ext>
              </a:extLst>
            </p:cNvPr>
            <p:cNvSpPr txBox="1"/>
            <p:nvPr/>
          </p:nvSpPr>
          <p:spPr>
            <a:xfrm>
              <a:off x="824540" y="359788"/>
              <a:ext cx="9582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BD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工作进展与计划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ABAAC8C8-D79F-E5C9-70A2-9396172E1BD4}"/>
                </a:ext>
              </a:extLst>
            </p:cNvPr>
            <p:cNvGrpSpPr/>
            <p:nvPr/>
          </p:nvGrpSpPr>
          <p:grpSpPr>
            <a:xfrm>
              <a:off x="803275" y="944563"/>
              <a:ext cx="2308520" cy="0"/>
              <a:chOff x="803275" y="944563"/>
              <a:chExt cx="2308520" cy="0"/>
            </a:xfrm>
          </p:grpSpPr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A6D9ADFD-AB4C-6DD4-E518-1894462A82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75" y="944563"/>
                <a:ext cx="621488" cy="0"/>
              </a:xfrm>
              <a:prstGeom prst="line">
                <a:avLst/>
              </a:prstGeom>
              <a:ln w="25400">
                <a:solidFill>
                  <a:srgbClr val="BD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8D7D83F6-C82D-D12F-DFCB-725B29222E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6800" y="944563"/>
                <a:ext cx="1744995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BCFE2BB-47F1-B8CB-C101-8EF935A1D2EA}"/>
              </a:ext>
            </a:extLst>
          </p:cNvPr>
          <p:cNvCxnSpPr>
            <a:cxnSpLocks/>
          </p:cNvCxnSpPr>
          <p:nvPr/>
        </p:nvCxnSpPr>
        <p:spPr>
          <a:xfrm>
            <a:off x="5695318" y="988441"/>
            <a:ext cx="0" cy="4954144"/>
          </a:xfrm>
          <a:prstGeom prst="line">
            <a:avLst/>
          </a:prstGeom>
          <a:ln w="34925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1A26EF62-BE9E-1ECE-893C-DD07D68E871E}"/>
              </a:ext>
            </a:extLst>
          </p:cNvPr>
          <p:cNvSpPr txBox="1"/>
          <p:nvPr/>
        </p:nvSpPr>
        <p:spPr>
          <a:xfrm>
            <a:off x="803276" y="4926922"/>
            <a:ext cx="45376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stack</a:t>
            </a:r>
            <a:r>
              <a:rPr lang="zh-CN" altLang="en-US" sz="2000" b="1" dirty="0"/>
              <a:t>电容测试</a:t>
            </a:r>
            <a:endParaRPr lang="en-US" altLang="zh-CN" sz="2000" b="1" dirty="0"/>
          </a:p>
          <a:p>
            <a:r>
              <a:rPr lang="en-US" altLang="zh-CN" sz="2000" b="1" dirty="0"/>
              <a:t>2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AFM</a:t>
            </a:r>
            <a:r>
              <a:rPr lang="zh-CN" altLang="en-US" sz="2000" b="1" dirty="0"/>
              <a:t>手册阅读</a:t>
            </a:r>
            <a:endParaRPr lang="en-US" altLang="zh-CN" sz="2000" b="1" dirty="0"/>
          </a:p>
          <a:p>
            <a:r>
              <a:rPr lang="en-US" altLang="zh-CN" sz="2000" b="1" dirty="0"/>
              <a:t>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Dynamic Heterostructure</a:t>
            </a:r>
            <a:r>
              <a:rPr lang="zh-CN" altLang="en-US" sz="2000" b="1" dirty="0"/>
              <a:t>文献阅读</a:t>
            </a:r>
            <a:endParaRPr lang="en-US" altLang="zh-CN" sz="2000" b="1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C57DC81-3EB4-6214-787B-772352AEBD56}"/>
              </a:ext>
            </a:extLst>
          </p:cNvPr>
          <p:cNvGrpSpPr/>
          <p:nvPr/>
        </p:nvGrpSpPr>
        <p:grpSpPr>
          <a:xfrm>
            <a:off x="803275" y="4187321"/>
            <a:ext cx="2646506" cy="584775"/>
            <a:chOff x="803275" y="3452579"/>
            <a:chExt cx="2646506" cy="584775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C1BF08E-D96D-F75C-FE40-4FD2DB8F7969}"/>
                </a:ext>
              </a:extLst>
            </p:cNvPr>
            <p:cNvSpPr txBox="1"/>
            <p:nvPr/>
          </p:nvSpPr>
          <p:spPr>
            <a:xfrm>
              <a:off x="824540" y="3452579"/>
              <a:ext cx="26252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BD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下周计划</a:t>
              </a: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952BB9AA-4DB6-9234-C547-0E9AB0303F00}"/>
                </a:ext>
              </a:extLst>
            </p:cNvPr>
            <p:cNvGrpSpPr/>
            <p:nvPr/>
          </p:nvGrpSpPr>
          <p:grpSpPr>
            <a:xfrm>
              <a:off x="803275" y="4024148"/>
              <a:ext cx="2308520" cy="0"/>
              <a:chOff x="803275" y="944563"/>
              <a:chExt cx="2308520" cy="0"/>
            </a:xfrm>
          </p:grpSpPr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12F20C6C-A1E1-7266-F855-8EE27ED00F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75" y="944563"/>
                <a:ext cx="621488" cy="0"/>
              </a:xfrm>
              <a:prstGeom prst="line">
                <a:avLst/>
              </a:prstGeom>
              <a:ln w="25400">
                <a:solidFill>
                  <a:srgbClr val="BD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AC02ED66-ACEC-E6A4-314B-71874185BA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6800" y="944563"/>
                <a:ext cx="1744995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8BBFBA9E-0207-A888-9CE2-AED0BD2D9527}"/>
              </a:ext>
            </a:extLst>
          </p:cNvPr>
          <p:cNvSpPr txBox="1"/>
          <p:nvPr/>
        </p:nvSpPr>
        <p:spPr>
          <a:xfrm>
            <a:off x="824538" y="1036715"/>
            <a:ext cx="47380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、完善</a:t>
            </a:r>
            <a:r>
              <a:rPr lang="en-US" altLang="zh-CN" sz="2000" b="1" dirty="0"/>
              <a:t>MOS</a:t>
            </a:r>
            <a:r>
              <a:rPr lang="zh-CN" altLang="en-US" sz="2000" b="1" dirty="0"/>
              <a:t>界面态模型</a:t>
            </a:r>
            <a:endParaRPr lang="en-US" altLang="zh-CN" sz="2000" b="1" dirty="0"/>
          </a:p>
          <a:p>
            <a:r>
              <a:rPr lang="en-US" altLang="zh-CN" sz="2000" b="1" dirty="0"/>
              <a:t>      </a:t>
            </a:r>
            <a:r>
              <a:rPr lang="en-US" altLang="zh-CN" sz="1600" dirty="0"/>
              <a:t>python</a:t>
            </a:r>
            <a:r>
              <a:rPr lang="zh-CN" altLang="en-US" sz="1600" dirty="0"/>
              <a:t>模型计算参数与文献参数基本吻合。</a:t>
            </a:r>
            <a:endParaRPr lang="en-US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matlab</a:t>
            </a:r>
            <a:r>
              <a:rPr lang="zh-CN" altLang="en-US" sz="1600" dirty="0"/>
              <a:t>代码未测试成功。</a:t>
            </a:r>
            <a:endParaRPr lang="en-US" altLang="zh-CN" sz="1600" dirty="0"/>
          </a:p>
          <a:p>
            <a:r>
              <a:rPr lang="en-US" altLang="zh-CN" sz="2000" b="1" dirty="0"/>
              <a:t>2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AFM</a:t>
            </a:r>
            <a:r>
              <a:rPr lang="zh-CN" altLang="en-US" sz="2000" b="1" dirty="0"/>
              <a:t>培训，手册阅读</a:t>
            </a:r>
            <a:endParaRPr lang="en-US" altLang="zh-CN" sz="2000" b="1" dirty="0"/>
          </a:p>
          <a:p>
            <a:r>
              <a:rPr lang="en-US" altLang="zh-CN" sz="2000" b="1" dirty="0"/>
              <a:t>      </a:t>
            </a:r>
            <a:r>
              <a:rPr lang="en-US" altLang="zh-CN" sz="1600" dirty="0"/>
              <a:t>Igor</a:t>
            </a:r>
            <a:r>
              <a:rPr lang="zh-CN" altLang="en-US" sz="1600" dirty="0"/>
              <a:t>指令学习。</a:t>
            </a:r>
            <a:endParaRPr lang="en-US" altLang="zh-CN" sz="1600" dirty="0"/>
          </a:p>
          <a:p>
            <a:r>
              <a:rPr lang="en-US" altLang="zh-CN" sz="2000" b="1" dirty="0"/>
              <a:t>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C4D</a:t>
            </a:r>
            <a:r>
              <a:rPr lang="zh-CN" altLang="en-US" sz="2000" b="1" dirty="0"/>
              <a:t>学习</a:t>
            </a:r>
            <a:endParaRPr lang="en-US" altLang="zh-CN" sz="2000" b="1" dirty="0"/>
          </a:p>
          <a:p>
            <a:r>
              <a:rPr lang="en-US" altLang="zh-CN" sz="2000" b="1" dirty="0"/>
              <a:t>      </a:t>
            </a:r>
            <a:r>
              <a:rPr lang="zh-CN" altLang="en-US" sz="1600" dirty="0"/>
              <a:t>建模、材质、灯光、渲染。</a:t>
            </a:r>
            <a:endParaRPr lang="en-US" altLang="zh-CN" sz="1600" dirty="0"/>
          </a:p>
          <a:p>
            <a:r>
              <a:rPr lang="en-US" altLang="zh-CN" sz="2000" b="1" dirty="0"/>
              <a:t>4</a:t>
            </a:r>
            <a:r>
              <a:rPr lang="zh-CN" altLang="en-US" sz="2000" b="1" dirty="0"/>
              <a:t>、接线盒下单</a:t>
            </a:r>
            <a:endParaRPr lang="en-US" altLang="zh-CN" sz="2000" b="1" dirty="0"/>
          </a:p>
          <a:p>
            <a:r>
              <a:rPr lang="en-US" altLang="zh-CN" sz="2000" b="1" dirty="0"/>
              <a:t>      </a:t>
            </a:r>
            <a:r>
              <a:rPr lang="zh-CN" altLang="en-US" sz="1600" dirty="0"/>
              <a:t>报价</a:t>
            </a:r>
            <a:r>
              <a:rPr lang="en-US" altLang="zh-CN" sz="1600" dirty="0"/>
              <a:t>130</a:t>
            </a:r>
            <a:r>
              <a:rPr lang="zh-CN" altLang="en-US" sz="1600" dirty="0"/>
              <a:t>元，但产量有限。</a:t>
            </a:r>
            <a:endParaRPr lang="en-US" altLang="zh-CN" sz="20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27EDAD5-E43A-F3E5-C944-2E63083B2D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705" y="944563"/>
            <a:ext cx="3835003" cy="51133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2644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96AD863-0BFD-4C75-0413-DA60D713767D}"/>
              </a:ext>
            </a:extLst>
          </p:cNvPr>
          <p:cNvGrpSpPr/>
          <p:nvPr/>
        </p:nvGrpSpPr>
        <p:grpSpPr>
          <a:xfrm>
            <a:off x="803275" y="359788"/>
            <a:ext cx="9603417" cy="584775"/>
            <a:chOff x="803275" y="359788"/>
            <a:chExt cx="9603417" cy="58477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12B346C-A7B6-20DB-21D1-6ED386A88303}"/>
                </a:ext>
              </a:extLst>
            </p:cNvPr>
            <p:cNvSpPr txBox="1"/>
            <p:nvPr/>
          </p:nvSpPr>
          <p:spPr>
            <a:xfrm>
              <a:off x="824540" y="359788"/>
              <a:ext cx="9582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BD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工作进展与计划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ABAAC8C8-D79F-E5C9-70A2-9396172E1BD4}"/>
                </a:ext>
              </a:extLst>
            </p:cNvPr>
            <p:cNvGrpSpPr/>
            <p:nvPr/>
          </p:nvGrpSpPr>
          <p:grpSpPr>
            <a:xfrm>
              <a:off x="803275" y="944563"/>
              <a:ext cx="2308520" cy="0"/>
              <a:chOff x="803275" y="944563"/>
              <a:chExt cx="2308520" cy="0"/>
            </a:xfrm>
          </p:grpSpPr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A6D9ADFD-AB4C-6DD4-E518-1894462A82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75" y="944563"/>
                <a:ext cx="621488" cy="0"/>
              </a:xfrm>
              <a:prstGeom prst="line">
                <a:avLst/>
              </a:prstGeom>
              <a:ln w="25400">
                <a:solidFill>
                  <a:srgbClr val="BD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8D7D83F6-C82D-D12F-DFCB-725B29222E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6800" y="944563"/>
                <a:ext cx="1744995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BCFE2BB-47F1-B8CB-C101-8EF935A1D2EA}"/>
              </a:ext>
            </a:extLst>
          </p:cNvPr>
          <p:cNvCxnSpPr>
            <a:cxnSpLocks/>
          </p:cNvCxnSpPr>
          <p:nvPr/>
        </p:nvCxnSpPr>
        <p:spPr>
          <a:xfrm>
            <a:off x="5695318" y="988441"/>
            <a:ext cx="0" cy="4954144"/>
          </a:xfrm>
          <a:prstGeom prst="line">
            <a:avLst/>
          </a:prstGeom>
          <a:ln w="34925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1A26EF62-BE9E-1ECE-893C-DD07D68E871E}"/>
              </a:ext>
            </a:extLst>
          </p:cNvPr>
          <p:cNvSpPr txBox="1"/>
          <p:nvPr/>
        </p:nvSpPr>
        <p:spPr>
          <a:xfrm>
            <a:off x="803276" y="4926922"/>
            <a:ext cx="45376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stack</a:t>
            </a:r>
            <a:r>
              <a:rPr lang="zh-CN" altLang="en-US" sz="2000" b="1" dirty="0"/>
              <a:t>电容测试</a:t>
            </a:r>
            <a:endParaRPr lang="en-US" altLang="zh-CN" sz="2000" b="1" dirty="0"/>
          </a:p>
          <a:p>
            <a:r>
              <a:rPr lang="en-US" altLang="zh-CN" sz="2000" b="1" dirty="0"/>
              <a:t>2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AFM</a:t>
            </a:r>
            <a:r>
              <a:rPr lang="zh-CN" altLang="en-US" sz="2000" b="1" dirty="0"/>
              <a:t>手册阅读</a:t>
            </a:r>
            <a:endParaRPr lang="en-US" altLang="zh-CN" sz="2000" b="1" dirty="0"/>
          </a:p>
          <a:p>
            <a:r>
              <a:rPr lang="en-US" altLang="zh-CN" sz="2000" b="1" dirty="0"/>
              <a:t>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Dynamic Heterostructure</a:t>
            </a:r>
            <a:r>
              <a:rPr lang="zh-CN" altLang="en-US" sz="2000" b="1" dirty="0"/>
              <a:t>文献阅读</a:t>
            </a:r>
            <a:endParaRPr lang="en-US" altLang="zh-CN" sz="2000" b="1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C57DC81-3EB4-6214-787B-772352AEBD56}"/>
              </a:ext>
            </a:extLst>
          </p:cNvPr>
          <p:cNvGrpSpPr/>
          <p:nvPr/>
        </p:nvGrpSpPr>
        <p:grpSpPr>
          <a:xfrm>
            <a:off x="803275" y="4187321"/>
            <a:ext cx="2646506" cy="584775"/>
            <a:chOff x="803275" y="3452579"/>
            <a:chExt cx="2646506" cy="584775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C1BF08E-D96D-F75C-FE40-4FD2DB8F7969}"/>
                </a:ext>
              </a:extLst>
            </p:cNvPr>
            <p:cNvSpPr txBox="1"/>
            <p:nvPr/>
          </p:nvSpPr>
          <p:spPr>
            <a:xfrm>
              <a:off x="824540" y="3452579"/>
              <a:ext cx="26252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BD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下周计划</a:t>
              </a: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952BB9AA-4DB6-9234-C547-0E9AB0303F00}"/>
                </a:ext>
              </a:extLst>
            </p:cNvPr>
            <p:cNvGrpSpPr/>
            <p:nvPr/>
          </p:nvGrpSpPr>
          <p:grpSpPr>
            <a:xfrm>
              <a:off x="803275" y="4024148"/>
              <a:ext cx="2308520" cy="0"/>
              <a:chOff x="803275" y="944563"/>
              <a:chExt cx="2308520" cy="0"/>
            </a:xfrm>
          </p:grpSpPr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12F20C6C-A1E1-7266-F855-8EE27ED00F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75" y="944563"/>
                <a:ext cx="621488" cy="0"/>
              </a:xfrm>
              <a:prstGeom prst="line">
                <a:avLst/>
              </a:prstGeom>
              <a:ln w="25400">
                <a:solidFill>
                  <a:srgbClr val="BD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AC02ED66-ACEC-E6A4-314B-71874185BA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6800" y="944563"/>
                <a:ext cx="1744995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4A56387-C60A-0C05-2082-F7B3B1525FEE}"/>
              </a:ext>
            </a:extLst>
          </p:cNvPr>
          <p:cNvSpPr txBox="1"/>
          <p:nvPr/>
        </p:nvSpPr>
        <p:spPr>
          <a:xfrm>
            <a:off x="824538" y="1036715"/>
            <a:ext cx="47380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、完善</a:t>
            </a:r>
            <a:r>
              <a:rPr lang="en-US" altLang="zh-CN" sz="2000" b="1" dirty="0"/>
              <a:t>MOS</a:t>
            </a:r>
            <a:r>
              <a:rPr lang="zh-CN" altLang="en-US" sz="2000" b="1" dirty="0"/>
              <a:t>界面态模型</a:t>
            </a:r>
            <a:endParaRPr lang="en-US" altLang="zh-CN" sz="2000" b="1" dirty="0"/>
          </a:p>
          <a:p>
            <a:r>
              <a:rPr lang="en-US" altLang="zh-CN" sz="2000" b="1" dirty="0"/>
              <a:t>      </a:t>
            </a:r>
            <a:r>
              <a:rPr lang="en-US" altLang="zh-CN" sz="1600" dirty="0"/>
              <a:t>python</a:t>
            </a:r>
            <a:r>
              <a:rPr lang="zh-CN" altLang="en-US" sz="1600" dirty="0"/>
              <a:t>模型计算参数与文献参数基本吻合。</a:t>
            </a:r>
            <a:endParaRPr lang="en-US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matlab</a:t>
            </a:r>
            <a:r>
              <a:rPr lang="zh-CN" altLang="en-US" sz="1600" dirty="0"/>
              <a:t>代码未测试成功。</a:t>
            </a:r>
            <a:endParaRPr lang="en-US" altLang="zh-CN" sz="1600" dirty="0"/>
          </a:p>
          <a:p>
            <a:r>
              <a:rPr lang="en-US" altLang="zh-CN" sz="2000" b="1" dirty="0"/>
              <a:t>2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AFM</a:t>
            </a:r>
            <a:r>
              <a:rPr lang="zh-CN" altLang="en-US" sz="2000" b="1" dirty="0"/>
              <a:t>培训，手册阅读</a:t>
            </a:r>
            <a:endParaRPr lang="en-US" altLang="zh-CN" sz="2000" b="1" dirty="0"/>
          </a:p>
          <a:p>
            <a:r>
              <a:rPr lang="en-US" altLang="zh-CN" sz="2000" b="1" dirty="0"/>
              <a:t>      </a:t>
            </a:r>
            <a:r>
              <a:rPr lang="en-US" altLang="zh-CN" sz="1600" dirty="0"/>
              <a:t>Igor</a:t>
            </a:r>
            <a:r>
              <a:rPr lang="zh-CN" altLang="en-US" sz="1600" dirty="0"/>
              <a:t>指令学习。</a:t>
            </a:r>
            <a:endParaRPr lang="en-US" altLang="zh-CN" sz="1600" dirty="0"/>
          </a:p>
          <a:p>
            <a:r>
              <a:rPr lang="en-US" altLang="zh-CN" sz="2000" b="1" dirty="0"/>
              <a:t>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C4D</a:t>
            </a:r>
            <a:r>
              <a:rPr lang="zh-CN" altLang="en-US" sz="2000" b="1" dirty="0"/>
              <a:t>学习</a:t>
            </a:r>
            <a:endParaRPr lang="en-US" altLang="zh-CN" sz="2000" b="1" dirty="0"/>
          </a:p>
          <a:p>
            <a:r>
              <a:rPr lang="en-US" altLang="zh-CN" sz="2000" b="1" dirty="0"/>
              <a:t>      </a:t>
            </a:r>
            <a:r>
              <a:rPr lang="zh-CN" altLang="en-US" sz="1600" dirty="0"/>
              <a:t>建模、材质、灯光、渲染。</a:t>
            </a:r>
            <a:endParaRPr lang="en-US" altLang="zh-CN" sz="1600" dirty="0"/>
          </a:p>
          <a:p>
            <a:r>
              <a:rPr lang="en-US" altLang="zh-CN" sz="2000" b="1" dirty="0"/>
              <a:t>4</a:t>
            </a:r>
            <a:r>
              <a:rPr lang="zh-CN" altLang="en-US" sz="2000" b="1" dirty="0"/>
              <a:t>、接线盒下单</a:t>
            </a:r>
            <a:endParaRPr lang="en-US" altLang="zh-CN" sz="2000" b="1" dirty="0"/>
          </a:p>
          <a:p>
            <a:r>
              <a:rPr lang="en-US" altLang="zh-CN" sz="2000" b="1" dirty="0"/>
              <a:t>      </a:t>
            </a:r>
            <a:r>
              <a:rPr lang="zh-CN" altLang="en-US" sz="1600" dirty="0"/>
              <a:t>报价</a:t>
            </a:r>
            <a:r>
              <a:rPr lang="en-US" altLang="zh-CN" sz="1600" dirty="0"/>
              <a:t>130</a:t>
            </a:r>
            <a:r>
              <a:rPr lang="zh-CN" altLang="en-US" sz="1600" dirty="0"/>
              <a:t>元，但产量有限。</a:t>
            </a:r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747740-C856-966F-B415-403E74A8D1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93" b="7815"/>
          <a:stretch/>
        </p:blipFill>
        <p:spPr>
          <a:xfrm>
            <a:off x="5828039" y="1092994"/>
            <a:ext cx="5651790" cy="15859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0DA9A56-01C1-10CC-D227-4ABF2DFE8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039" y="2827337"/>
            <a:ext cx="5648044" cy="31289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7366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96AD863-0BFD-4C75-0413-DA60D713767D}"/>
              </a:ext>
            </a:extLst>
          </p:cNvPr>
          <p:cNvGrpSpPr/>
          <p:nvPr/>
        </p:nvGrpSpPr>
        <p:grpSpPr>
          <a:xfrm>
            <a:off x="803275" y="359788"/>
            <a:ext cx="9603417" cy="584775"/>
            <a:chOff x="803275" y="359788"/>
            <a:chExt cx="9603417" cy="58477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12B346C-A7B6-20DB-21D1-6ED386A88303}"/>
                </a:ext>
              </a:extLst>
            </p:cNvPr>
            <p:cNvSpPr txBox="1"/>
            <p:nvPr/>
          </p:nvSpPr>
          <p:spPr>
            <a:xfrm>
              <a:off x="824540" y="359788"/>
              <a:ext cx="9582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BD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工作进展与计划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ABAAC8C8-D79F-E5C9-70A2-9396172E1BD4}"/>
                </a:ext>
              </a:extLst>
            </p:cNvPr>
            <p:cNvGrpSpPr/>
            <p:nvPr/>
          </p:nvGrpSpPr>
          <p:grpSpPr>
            <a:xfrm>
              <a:off x="803275" y="944563"/>
              <a:ext cx="2308520" cy="0"/>
              <a:chOff x="803275" y="944563"/>
              <a:chExt cx="2308520" cy="0"/>
            </a:xfrm>
          </p:grpSpPr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A6D9ADFD-AB4C-6DD4-E518-1894462A82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75" y="944563"/>
                <a:ext cx="621488" cy="0"/>
              </a:xfrm>
              <a:prstGeom prst="line">
                <a:avLst/>
              </a:prstGeom>
              <a:ln w="25400">
                <a:solidFill>
                  <a:srgbClr val="BD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8D7D83F6-C82D-D12F-DFCB-725B29222E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6800" y="944563"/>
                <a:ext cx="1744995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BCFE2BB-47F1-B8CB-C101-8EF935A1D2EA}"/>
              </a:ext>
            </a:extLst>
          </p:cNvPr>
          <p:cNvCxnSpPr>
            <a:cxnSpLocks/>
          </p:cNvCxnSpPr>
          <p:nvPr/>
        </p:nvCxnSpPr>
        <p:spPr>
          <a:xfrm>
            <a:off x="5695318" y="988441"/>
            <a:ext cx="0" cy="4954144"/>
          </a:xfrm>
          <a:prstGeom prst="line">
            <a:avLst/>
          </a:prstGeom>
          <a:ln w="34925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1A26EF62-BE9E-1ECE-893C-DD07D68E871E}"/>
              </a:ext>
            </a:extLst>
          </p:cNvPr>
          <p:cNvSpPr txBox="1"/>
          <p:nvPr/>
        </p:nvSpPr>
        <p:spPr>
          <a:xfrm>
            <a:off x="803276" y="4926922"/>
            <a:ext cx="45376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stack</a:t>
            </a:r>
            <a:r>
              <a:rPr lang="zh-CN" altLang="en-US" sz="2000" b="1" dirty="0"/>
              <a:t>电容测试</a:t>
            </a:r>
            <a:endParaRPr lang="en-US" altLang="zh-CN" sz="2000" b="1" dirty="0"/>
          </a:p>
          <a:p>
            <a:r>
              <a:rPr lang="en-US" altLang="zh-CN" sz="2000" b="1" dirty="0"/>
              <a:t>2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AFM</a:t>
            </a:r>
            <a:r>
              <a:rPr lang="zh-CN" altLang="en-US" sz="2000" b="1" dirty="0"/>
              <a:t>手册阅读</a:t>
            </a:r>
            <a:endParaRPr lang="en-US" altLang="zh-CN" sz="2000" b="1" dirty="0"/>
          </a:p>
          <a:p>
            <a:r>
              <a:rPr lang="en-US" altLang="zh-CN" sz="2000" b="1" dirty="0"/>
              <a:t>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Dynamic Heterostructure</a:t>
            </a:r>
            <a:r>
              <a:rPr lang="zh-CN" altLang="en-US" sz="2000" b="1" dirty="0"/>
              <a:t>文献阅读</a:t>
            </a:r>
            <a:endParaRPr lang="en-US" altLang="zh-CN" sz="2000" b="1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C57DC81-3EB4-6214-787B-772352AEBD56}"/>
              </a:ext>
            </a:extLst>
          </p:cNvPr>
          <p:cNvGrpSpPr/>
          <p:nvPr/>
        </p:nvGrpSpPr>
        <p:grpSpPr>
          <a:xfrm>
            <a:off x="803275" y="4187321"/>
            <a:ext cx="2646506" cy="584775"/>
            <a:chOff x="803275" y="3452579"/>
            <a:chExt cx="2646506" cy="584775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C1BF08E-D96D-F75C-FE40-4FD2DB8F7969}"/>
                </a:ext>
              </a:extLst>
            </p:cNvPr>
            <p:cNvSpPr txBox="1"/>
            <p:nvPr/>
          </p:nvSpPr>
          <p:spPr>
            <a:xfrm>
              <a:off x="824540" y="3452579"/>
              <a:ext cx="26252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BD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下周计划</a:t>
              </a: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952BB9AA-4DB6-9234-C547-0E9AB0303F00}"/>
                </a:ext>
              </a:extLst>
            </p:cNvPr>
            <p:cNvGrpSpPr/>
            <p:nvPr/>
          </p:nvGrpSpPr>
          <p:grpSpPr>
            <a:xfrm>
              <a:off x="803275" y="4024148"/>
              <a:ext cx="2308520" cy="0"/>
              <a:chOff x="803275" y="944563"/>
              <a:chExt cx="2308520" cy="0"/>
            </a:xfrm>
          </p:grpSpPr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12F20C6C-A1E1-7266-F855-8EE27ED00F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75" y="944563"/>
                <a:ext cx="621488" cy="0"/>
              </a:xfrm>
              <a:prstGeom prst="line">
                <a:avLst/>
              </a:prstGeom>
              <a:ln w="25400">
                <a:solidFill>
                  <a:srgbClr val="BD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AC02ED66-ACEC-E6A4-314B-71874185BA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6800" y="944563"/>
                <a:ext cx="1744995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4A56387-C60A-0C05-2082-F7B3B1525FEE}"/>
              </a:ext>
            </a:extLst>
          </p:cNvPr>
          <p:cNvSpPr txBox="1"/>
          <p:nvPr/>
        </p:nvSpPr>
        <p:spPr>
          <a:xfrm>
            <a:off x="824538" y="1036715"/>
            <a:ext cx="47380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、完善</a:t>
            </a:r>
            <a:r>
              <a:rPr lang="en-US" altLang="zh-CN" sz="2000" b="1" dirty="0"/>
              <a:t>MOS</a:t>
            </a:r>
            <a:r>
              <a:rPr lang="zh-CN" altLang="en-US" sz="2000" b="1" dirty="0"/>
              <a:t>界面态模型</a:t>
            </a:r>
            <a:endParaRPr lang="en-US" altLang="zh-CN" sz="2000" b="1" dirty="0"/>
          </a:p>
          <a:p>
            <a:r>
              <a:rPr lang="en-US" altLang="zh-CN" sz="2000" b="1" dirty="0"/>
              <a:t>      </a:t>
            </a:r>
            <a:r>
              <a:rPr lang="en-US" altLang="zh-CN" sz="1600" dirty="0"/>
              <a:t>python</a:t>
            </a:r>
            <a:r>
              <a:rPr lang="zh-CN" altLang="en-US" sz="1600" dirty="0"/>
              <a:t>模型计算参数与文献参数基本吻合。</a:t>
            </a:r>
            <a:endParaRPr lang="en-US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matlab</a:t>
            </a:r>
            <a:r>
              <a:rPr lang="zh-CN" altLang="en-US" sz="1600" dirty="0"/>
              <a:t>代码未测试成功。</a:t>
            </a:r>
            <a:endParaRPr lang="en-US" altLang="zh-CN" sz="1600" dirty="0"/>
          </a:p>
          <a:p>
            <a:r>
              <a:rPr lang="en-US" altLang="zh-CN" sz="2000" b="1" dirty="0"/>
              <a:t>2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AFM</a:t>
            </a:r>
            <a:r>
              <a:rPr lang="zh-CN" altLang="en-US" sz="2000" b="1" dirty="0"/>
              <a:t>培训，手册阅读</a:t>
            </a:r>
            <a:endParaRPr lang="en-US" altLang="zh-CN" sz="2000" b="1" dirty="0"/>
          </a:p>
          <a:p>
            <a:r>
              <a:rPr lang="en-US" altLang="zh-CN" sz="2000" b="1" dirty="0"/>
              <a:t>      </a:t>
            </a:r>
            <a:r>
              <a:rPr lang="en-US" altLang="zh-CN" sz="1600" dirty="0"/>
              <a:t>Igor</a:t>
            </a:r>
            <a:r>
              <a:rPr lang="zh-CN" altLang="en-US" sz="1600" dirty="0"/>
              <a:t>指令学习。</a:t>
            </a:r>
            <a:endParaRPr lang="en-US" altLang="zh-CN" sz="1600" dirty="0"/>
          </a:p>
          <a:p>
            <a:r>
              <a:rPr lang="en-US" altLang="zh-CN" sz="2000" b="1" dirty="0"/>
              <a:t>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C4D</a:t>
            </a:r>
            <a:r>
              <a:rPr lang="zh-CN" altLang="en-US" sz="2000" b="1" dirty="0"/>
              <a:t>学习</a:t>
            </a:r>
            <a:endParaRPr lang="en-US" altLang="zh-CN" sz="2000" b="1" dirty="0"/>
          </a:p>
          <a:p>
            <a:r>
              <a:rPr lang="en-US" altLang="zh-CN" sz="2000" b="1" dirty="0"/>
              <a:t>      </a:t>
            </a:r>
            <a:r>
              <a:rPr lang="zh-CN" altLang="en-US" sz="1600" dirty="0"/>
              <a:t>建模、材质、灯光、渲染。</a:t>
            </a:r>
            <a:endParaRPr lang="en-US" altLang="zh-CN" sz="1600" dirty="0"/>
          </a:p>
          <a:p>
            <a:r>
              <a:rPr lang="en-US" altLang="zh-CN" sz="2000" b="1" dirty="0"/>
              <a:t>4</a:t>
            </a:r>
            <a:r>
              <a:rPr lang="zh-CN" altLang="en-US" sz="2000" b="1" dirty="0"/>
              <a:t>、接线盒下单</a:t>
            </a:r>
            <a:endParaRPr lang="en-US" altLang="zh-CN" sz="2000" b="1" dirty="0"/>
          </a:p>
          <a:p>
            <a:r>
              <a:rPr lang="en-US" altLang="zh-CN" sz="2000" b="1" dirty="0"/>
              <a:t>      </a:t>
            </a:r>
            <a:r>
              <a:rPr lang="zh-CN" altLang="en-US" sz="1600" dirty="0"/>
              <a:t>报价</a:t>
            </a:r>
            <a:r>
              <a:rPr lang="en-US" altLang="zh-CN" sz="1600" dirty="0"/>
              <a:t>130</a:t>
            </a:r>
            <a:r>
              <a:rPr lang="zh-CN" altLang="en-US" sz="1600" dirty="0"/>
              <a:t>元，但产量有限。</a:t>
            </a:r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4192DE3-CFC7-96ED-BDF1-68B84DEB5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674" y="1266563"/>
            <a:ext cx="5188788" cy="11705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2A1288E-2EAD-FE91-4C0D-1125BF6A4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674" y="3060634"/>
            <a:ext cx="5188786" cy="21448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1194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Microsoft Office PowerPoint</Application>
  <PresentationFormat>宽屏</PresentationFormat>
  <Paragraphs>60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orchard _</dc:creator>
  <cp:lastModifiedBy>orchard _</cp:lastModifiedBy>
  <cp:revision>1</cp:revision>
  <dcterms:created xsi:type="dcterms:W3CDTF">2024-08-16T08:07:50Z</dcterms:created>
  <dcterms:modified xsi:type="dcterms:W3CDTF">2024-08-16T08:08:11Z</dcterms:modified>
</cp:coreProperties>
</file>