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68" r:id="rId2"/>
    <p:sldId id="339" r:id="rId3"/>
    <p:sldId id="367" r:id="rId4"/>
    <p:sldId id="36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95" userDrawn="1">
          <p15:clr>
            <a:srgbClr val="A4A3A4"/>
          </p15:clr>
        </p15:guide>
        <p15:guide id="4" orient="horz" pos="3838" userDrawn="1">
          <p15:clr>
            <a:srgbClr val="A4A3A4"/>
          </p15:clr>
        </p15:guide>
        <p15:guide id="5" pos="506" userDrawn="1">
          <p15:clr>
            <a:srgbClr val="A4A3A4"/>
          </p15:clr>
        </p15:guide>
        <p15:guide id="6" pos="71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8" y="200"/>
      </p:cViewPr>
      <p:guideLst>
        <p:guide orient="horz" pos="2183"/>
        <p:guide pos="3840"/>
        <p:guide orient="horz" pos="595"/>
        <p:guide orient="horz" pos="3838"/>
        <p:guide pos="506"/>
        <p:guide pos="7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867A8-BADC-4E67-80D0-0816C4B09675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4D854-D1A3-4FC8-88FA-E217908F9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07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488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577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6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46985-0A2E-83C3-968D-93E8BF3B6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AF7D2C-516F-6889-38A5-876445312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79787-95A6-934C-5B7D-E7F8FB1C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53EE3-EC39-B049-DE6B-1F77236A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21FEA0-67D1-A1F1-154F-4A35F45D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5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91FAB-0BC8-CD05-5579-DDD93E29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40474E-6111-F3F1-C76C-F8E096641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EFDE1-BF69-AAC7-C5B9-D4AC61B9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53D9E-C63F-CB00-59FE-42E51F5B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E09FD-19C4-EC8E-BBA0-8A4E5805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0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2DF882-3865-1A4E-67DE-1267012E0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5ECE5D-9FC3-78F9-BE9F-B20FD9137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C7A3F-A908-B0B4-066E-330D4359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6F0B2-7D5F-AD78-9A22-8C9B5E3A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1F84B-1B0B-F22D-D646-4083EA8D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18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AD71E-0E44-DAB0-F532-8936A29C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CF823-AA00-6EC5-442B-ACD827F91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D848F-6F40-ECB8-25F9-3C7539F8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6B012-1B00-0746-3DC9-574E5CBC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F59CA-1A5E-27E6-D72D-B00A1ED7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68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6C528-8C6C-9BC8-C2BD-2B53ECC9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271FD-5C83-6EAE-0FA1-1D04671B7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1CC89-C344-8365-7D59-2C472425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A2F44-432F-3C44-6F81-D4DEBFD0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B21C9-5393-B6E9-7D5A-6F37C9EF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15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880AC-A9A4-4D12-62DA-A1115933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BC80A-071D-8488-ABD4-757DF3B04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1FF7F8-9012-058D-655A-68C2403C6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143625-45D4-11CF-0FCC-4CBA2EFB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B1E468-F805-3A76-B235-2F82DAB7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836736-F7E2-5D9F-65CB-3D1D2D14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931B7-659C-BF5A-30A9-C8AC58A6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8B76F0-72E5-2486-8675-1EDE2A37A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C7C00A-4810-90E2-A6F5-32DC039C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846B55-4D07-AEEF-ECE6-A2F86B347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B5BF74-93D2-C80E-0D67-5BC7CE98C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D6BC69-9926-B5C4-9C72-37A6889D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15A448-1992-E073-871E-BDE3D899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14627B-4806-6116-ABB8-7EC2CCB4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4E28F-CD60-0B66-4A2C-C62048B6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00B060-7EC3-0BAB-C7A3-ABD4B43D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F99DCD-1016-8CFF-7D28-49353777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F6340A-D11F-5A33-EEF9-0C667880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15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96D498-C575-E626-2168-20BA59D0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180A9D-0F68-417B-13DB-D68D581F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D8D88A-3C18-1B41-ADA4-B1A1DB78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17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E1BA7-5FFA-7EFC-B50C-600021B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5AE65-3522-6EA1-93DB-47BB55197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121BCC-C4BB-0519-CF2A-1A5FF4211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5318A4-5AFA-FEEA-BABE-C33C84CE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68B97C-F2D6-E039-8A15-4EDB291D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D581D-B1B1-E3FF-8D30-2BD24412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4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31EBF-FBCF-1C06-CC81-637BD982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B99123-653F-AB8F-A8EE-838BF68F7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86914D-B090-2A18-2491-800F9C627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FD7DA9-9105-41FB-3176-1CA35A2F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89204D-C286-A511-5B21-B72BA81E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4649F6-2753-6316-B741-D7CD6E27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54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AE0916-6A39-010C-E83D-5B95A583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0AD851-02E0-9448-B875-7DB455C9C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E9A65-4139-1505-58AA-5FF4494A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27CD1-79BD-4C57-A910-1D9A673D379A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63FCA-3D86-129C-63A4-542ACD1EC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93B47-DCA4-5864-3468-95206143F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5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96AD863-0BFD-4C75-0413-DA60D713767D}"/>
              </a:ext>
            </a:extLst>
          </p:cNvPr>
          <p:cNvGrpSpPr/>
          <p:nvPr/>
        </p:nvGrpSpPr>
        <p:grpSpPr>
          <a:xfrm>
            <a:off x="803275" y="359788"/>
            <a:ext cx="8575856" cy="584775"/>
            <a:chOff x="803275" y="359788"/>
            <a:chExt cx="9603417" cy="58477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12B346C-A7B6-20DB-21D1-6ED386A88303}"/>
                </a:ext>
              </a:extLst>
            </p:cNvPr>
            <p:cNvSpPr txBox="1"/>
            <p:nvPr/>
          </p:nvSpPr>
          <p:spPr>
            <a:xfrm>
              <a:off x="824540" y="359788"/>
              <a:ext cx="9582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工作进展与计划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BAAC8C8-D79F-E5C9-70A2-9396172E1BD4}"/>
                </a:ext>
              </a:extLst>
            </p:cNvPr>
            <p:cNvGrpSpPr/>
            <p:nvPr/>
          </p:nvGrpSpPr>
          <p:grpSpPr>
            <a:xfrm>
              <a:off x="803275" y="944563"/>
              <a:ext cx="2308520" cy="0"/>
              <a:chOff x="803275" y="944563"/>
              <a:chExt cx="2308520" cy="0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A6D9ADFD-AB4C-6DD4-E518-1894462A82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8D7D83F6-C82D-D12F-DFCB-725B29222E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BCFE2BB-47F1-B8CB-C101-8EF935A1D2EA}"/>
              </a:ext>
            </a:extLst>
          </p:cNvPr>
          <p:cNvCxnSpPr>
            <a:cxnSpLocks/>
          </p:cNvCxnSpPr>
          <p:nvPr/>
        </p:nvCxnSpPr>
        <p:spPr>
          <a:xfrm>
            <a:off x="6769516" y="988441"/>
            <a:ext cx="0" cy="4954144"/>
          </a:xfrm>
          <a:prstGeom prst="line">
            <a:avLst/>
          </a:prstGeom>
          <a:ln w="34925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A26EF62-BE9E-1ECE-893C-DD07D68E871E}"/>
              </a:ext>
            </a:extLst>
          </p:cNvPr>
          <p:cNvSpPr txBox="1"/>
          <p:nvPr/>
        </p:nvSpPr>
        <p:spPr>
          <a:xfrm>
            <a:off x="803276" y="5234699"/>
            <a:ext cx="45376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stack</a:t>
            </a:r>
            <a:r>
              <a:rPr lang="zh-CN" altLang="en-US" sz="2000" b="1" dirty="0"/>
              <a:t>电容制备、测试</a:t>
            </a:r>
            <a:endParaRPr lang="en-US" altLang="zh-CN" sz="2000" b="1" dirty="0"/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Dynamic Heterostructure</a:t>
            </a:r>
            <a:r>
              <a:rPr lang="zh-CN" altLang="en-US" sz="2000" b="1" dirty="0"/>
              <a:t>实验</a:t>
            </a:r>
            <a:endParaRPr lang="en-US" altLang="zh-CN" sz="2000" b="1" dirty="0"/>
          </a:p>
          <a:p>
            <a:r>
              <a:rPr lang="en-US" altLang="zh-CN" sz="2000" b="1" dirty="0"/>
              <a:t>3</a:t>
            </a:r>
            <a:r>
              <a:rPr lang="zh-CN" altLang="en-US" sz="2000" b="1" dirty="0"/>
              <a:t>、接线盒焊接组装</a:t>
            </a:r>
            <a:endParaRPr lang="en-US" altLang="zh-CN" sz="2000" b="1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C57DC81-3EB4-6214-787B-772352AEBD56}"/>
              </a:ext>
            </a:extLst>
          </p:cNvPr>
          <p:cNvGrpSpPr/>
          <p:nvPr/>
        </p:nvGrpSpPr>
        <p:grpSpPr>
          <a:xfrm>
            <a:off x="803275" y="4495098"/>
            <a:ext cx="2646506" cy="584775"/>
            <a:chOff x="803275" y="3452579"/>
            <a:chExt cx="2646506" cy="584775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C1BF08E-D96D-F75C-FE40-4FD2DB8F7969}"/>
                </a:ext>
              </a:extLst>
            </p:cNvPr>
            <p:cNvSpPr txBox="1"/>
            <p:nvPr/>
          </p:nvSpPr>
          <p:spPr>
            <a:xfrm>
              <a:off x="824540" y="3452579"/>
              <a:ext cx="26252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下周计划</a:t>
              </a: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952BB9AA-4DB6-9234-C547-0E9AB0303F00}"/>
                </a:ext>
              </a:extLst>
            </p:cNvPr>
            <p:cNvGrpSpPr/>
            <p:nvPr/>
          </p:nvGrpSpPr>
          <p:grpSpPr>
            <a:xfrm>
              <a:off x="803275" y="4024148"/>
              <a:ext cx="2308520" cy="0"/>
              <a:chOff x="803275" y="944563"/>
              <a:chExt cx="2308520" cy="0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12F20C6C-A1E1-7266-F855-8EE27ED00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AC02ED66-ACEC-E6A4-314B-71874185B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09A1EC03-F50A-1CB0-77BE-0BA4177CD12B}"/>
              </a:ext>
            </a:extLst>
          </p:cNvPr>
          <p:cNvSpPr txBox="1"/>
          <p:nvPr/>
        </p:nvSpPr>
        <p:spPr>
          <a:xfrm>
            <a:off x="833416" y="1036715"/>
            <a:ext cx="59361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、读文献</a:t>
            </a:r>
            <a:endParaRPr lang="en-US" altLang="zh-CN" sz="2000" b="1" dirty="0"/>
          </a:p>
          <a:p>
            <a:r>
              <a:rPr lang="en-US" altLang="zh-CN" sz="110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* Twisting Dynamics of Large Lattice-Mismatch van der Waals Heterostructures</a:t>
            </a:r>
          </a:p>
          <a:p>
            <a:r>
              <a:rPr lang="en-US" altLang="zh-CN" sz="110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* The quantum twisting microscope</a:t>
            </a:r>
            <a:endParaRPr lang="en-US" altLang="zh-CN" sz="1100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  <a:p>
            <a:r>
              <a:rPr lang="en-US" altLang="zh-CN" sz="110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* Odd- and even-denominator fractional quantum Hall states in monolayer WSe2</a:t>
            </a:r>
          </a:p>
          <a:p>
            <a:r>
              <a:rPr lang="en-US" altLang="zh-CN" sz="110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* Even-denominator fractional quantum Hall states at an isospin transition in monolayer graphene</a:t>
            </a:r>
            <a:endParaRPr lang="en-US" altLang="zh-CN" sz="1100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  <a:p>
            <a:r>
              <a:rPr lang="en-US" altLang="zh-CN" sz="110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* Tunable interacting composite fermion phases in a half-filled bilayer-graphene Landau level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….</a:t>
            </a:r>
            <a:endParaRPr lang="en-US" altLang="zh-CN" sz="1100" b="1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AFM</a:t>
            </a:r>
            <a:r>
              <a:rPr lang="zh-CN" altLang="en-US" sz="2000" b="1" dirty="0"/>
              <a:t>扫摩尔纹</a:t>
            </a:r>
            <a:endParaRPr lang="en-US" altLang="zh-CN" sz="2000" b="1" dirty="0"/>
          </a:p>
          <a:p>
            <a:r>
              <a:rPr lang="en-US" altLang="zh-CN" sz="2000" b="1" dirty="0"/>
              <a:t>     </a:t>
            </a:r>
            <a:r>
              <a:rPr lang="zh-CN" altLang="en-US" sz="1600" dirty="0"/>
              <a:t>样品是</a:t>
            </a:r>
            <a:r>
              <a:rPr lang="en-US" altLang="zh-CN" sz="1600" dirty="0"/>
              <a:t>MLG/BN</a:t>
            </a:r>
            <a:r>
              <a:rPr lang="zh-CN" altLang="en-US" sz="1600" dirty="0"/>
              <a:t>，未扫出摩尔纹。</a:t>
            </a:r>
            <a:endParaRPr lang="en-US" altLang="zh-CN" sz="1600" dirty="0"/>
          </a:p>
          <a:p>
            <a:r>
              <a:rPr lang="en-US" altLang="zh-CN" sz="2000" b="1" dirty="0"/>
              <a:t>3</a:t>
            </a:r>
            <a:r>
              <a:rPr lang="zh-CN" altLang="en-US" sz="2000" b="1" dirty="0"/>
              <a:t>、撕材料找材料</a:t>
            </a:r>
            <a:endParaRPr lang="en-US" altLang="zh-CN" sz="2000" b="1" dirty="0"/>
          </a:p>
          <a:p>
            <a:r>
              <a:rPr lang="en-US" altLang="zh-CN" sz="2000" b="1" dirty="0"/>
              <a:t>     </a:t>
            </a:r>
            <a:r>
              <a:rPr lang="en-US" altLang="zh-CN" sz="1600" dirty="0"/>
              <a:t>BN</a:t>
            </a:r>
            <a:r>
              <a:rPr lang="zh-CN" altLang="en-US" sz="1600" dirty="0"/>
              <a:t>、</a:t>
            </a:r>
            <a:r>
              <a:rPr lang="en-US" altLang="zh-CN" sz="1600" dirty="0"/>
              <a:t>BLG</a:t>
            </a:r>
            <a:r>
              <a:rPr lang="zh-CN" altLang="en-US" sz="1600" dirty="0"/>
              <a:t>、</a:t>
            </a:r>
            <a:r>
              <a:rPr lang="en-US" altLang="zh-CN" sz="1600" dirty="0"/>
              <a:t>WSe2</a:t>
            </a:r>
          </a:p>
          <a:p>
            <a:r>
              <a:rPr lang="en-US" altLang="zh-CN" sz="2000" b="1" dirty="0"/>
              <a:t>4</a:t>
            </a:r>
            <a:r>
              <a:rPr lang="zh-CN" altLang="en-US" sz="2000" b="1" dirty="0"/>
              <a:t>、接线盒组装</a:t>
            </a:r>
            <a:endParaRPr lang="en-US" altLang="zh-CN" sz="2000" b="1" dirty="0"/>
          </a:p>
          <a:p>
            <a:r>
              <a:rPr lang="en-US" altLang="zh-CN" sz="2000" b="1" dirty="0"/>
              <a:t>      </a:t>
            </a:r>
            <a:r>
              <a:rPr lang="zh-CN" altLang="en-US" sz="1600" dirty="0"/>
              <a:t>目前组装了一部分，导通测试正常。</a:t>
            </a:r>
            <a:endParaRPr lang="en-US" altLang="zh-CN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C5E93C8-D4AE-0733-2712-8C4479772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088" y="2410502"/>
            <a:ext cx="4180372" cy="17726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6F963E6-F152-88BC-22F9-AEF609253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627" y="1036715"/>
            <a:ext cx="4181832" cy="13895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A218AD0-6020-E6A3-AF7B-1E653B09B8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0786" y="4390329"/>
            <a:ext cx="1954718" cy="17024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0A432A32-6765-32F0-F0C7-C69115403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773" y="4383450"/>
            <a:ext cx="1737571" cy="17024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89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96AD863-0BFD-4C75-0413-DA60D713767D}"/>
              </a:ext>
            </a:extLst>
          </p:cNvPr>
          <p:cNvGrpSpPr/>
          <p:nvPr/>
        </p:nvGrpSpPr>
        <p:grpSpPr>
          <a:xfrm>
            <a:off x="803275" y="359788"/>
            <a:ext cx="8575856" cy="584775"/>
            <a:chOff x="803275" y="359788"/>
            <a:chExt cx="9603417" cy="58477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12B346C-A7B6-20DB-21D1-6ED386A88303}"/>
                </a:ext>
              </a:extLst>
            </p:cNvPr>
            <p:cNvSpPr txBox="1"/>
            <p:nvPr/>
          </p:nvSpPr>
          <p:spPr>
            <a:xfrm>
              <a:off x="824540" y="359788"/>
              <a:ext cx="9582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工作进展与计划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BAAC8C8-D79F-E5C9-70A2-9396172E1BD4}"/>
                </a:ext>
              </a:extLst>
            </p:cNvPr>
            <p:cNvGrpSpPr/>
            <p:nvPr/>
          </p:nvGrpSpPr>
          <p:grpSpPr>
            <a:xfrm>
              <a:off x="803275" y="944563"/>
              <a:ext cx="2308520" cy="0"/>
              <a:chOff x="803275" y="944563"/>
              <a:chExt cx="2308520" cy="0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A6D9ADFD-AB4C-6DD4-E518-1894462A82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8D7D83F6-C82D-D12F-DFCB-725B29222E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BCFE2BB-47F1-B8CB-C101-8EF935A1D2EA}"/>
              </a:ext>
            </a:extLst>
          </p:cNvPr>
          <p:cNvCxnSpPr>
            <a:cxnSpLocks/>
          </p:cNvCxnSpPr>
          <p:nvPr/>
        </p:nvCxnSpPr>
        <p:spPr>
          <a:xfrm>
            <a:off x="6769516" y="988441"/>
            <a:ext cx="0" cy="4954144"/>
          </a:xfrm>
          <a:prstGeom prst="line">
            <a:avLst/>
          </a:prstGeom>
          <a:ln w="34925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A26EF62-BE9E-1ECE-893C-DD07D68E871E}"/>
              </a:ext>
            </a:extLst>
          </p:cNvPr>
          <p:cNvSpPr txBox="1"/>
          <p:nvPr/>
        </p:nvSpPr>
        <p:spPr>
          <a:xfrm>
            <a:off x="803276" y="5234699"/>
            <a:ext cx="45376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stack</a:t>
            </a:r>
            <a:r>
              <a:rPr lang="zh-CN" altLang="en-US" sz="2000" b="1" dirty="0"/>
              <a:t>电容制备、测试</a:t>
            </a:r>
            <a:endParaRPr lang="en-US" altLang="zh-CN" sz="2000" b="1" dirty="0"/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Dynamic Heterostructure</a:t>
            </a:r>
            <a:r>
              <a:rPr lang="zh-CN" altLang="en-US" sz="2000" b="1" dirty="0"/>
              <a:t>实验</a:t>
            </a:r>
            <a:endParaRPr lang="en-US" altLang="zh-CN" sz="2000" b="1" dirty="0"/>
          </a:p>
          <a:p>
            <a:r>
              <a:rPr lang="en-US" altLang="zh-CN" sz="2000" b="1" dirty="0"/>
              <a:t>3</a:t>
            </a:r>
            <a:r>
              <a:rPr lang="zh-CN" altLang="en-US" sz="2000" b="1" dirty="0"/>
              <a:t>、接线盒焊接组装</a:t>
            </a:r>
            <a:endParaRPr lang="en-US" altLang="zh-CN" sz="2000" b="1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C57DC81-3EB4-6214-787B-772352AEBD56}"/>
              </a:ext>
            </a:extLst>
          </p:cNvPr>
          <p:cNvGrpSpPr/>
          <p:nvPr/>
        </p:nvGrpSpPr>
        <p:grpSpPr>
          <a:xfrm>
            <a:off x="803275" y="4495098"/>
            <a:ext cx="2646506" cy="584775"/>
            <a:chOff x="803275" y="3452579"/>
            <a:chExt cx="2646506" cy="584775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C1BF08E-D96D-F75C-FE40-4FD2DB8F7969}"/>
                </a:ext>
              </a:extLst>
            </p:cNvPr>
            <p:cNvSpPr txBox="1"/>
            <p:nvPr/>
          </p:nvSpPr>
          <p:spPr>
            <a:xfrm>
              <a:off x="824540" y="3452579"/>
              <a:ext cx="26252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下周计划</a:t>
              </a: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952BB9AA-4DB6-9234-C547-0E9AB0303F00}"/>
                </a:ext>
              </a:extLst>
            </p:cNvPr>
            <p:cNvGrpSpPr/>
            <p:nvPr/>
          </p:nvGrpSpPr>
          <p:grpSpPr>
            <a:xfrm>
              <a:off x="803275" y="4024148"/>
              <a:ext cx="2308520" cy="0"/>
              <a:chOff x="803275" y="944563"/>
              <a:chExt cx="2308520" cy="0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12F20C6C-A1E1-7266-F855-8EE27ED00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AC02ED66-ACEC-E6A4-314B-71874185B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09A1EC03-F50A-1CB0-77BE-0BA4177CD12B}"/>
              </a:ext>
            </a:extLst>
          </p:cNvPr>
          <p:cNvSpPr txBox="1"/>
          <p:nvPr/>
        </p:nvSpPr>
        <p:spPr>
          <a:xfrm>
            <a:off x="833416" y="1036715"/>
            <a:ext cx="59361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、读文献</a:t>
            </a:r>
            <a:endParaRPr lang="en-US" altLang="zh-CN" sz="2000" b="1" dirty="0"/>
          </a:p>
          <a:p>
            <a:r>
              <a:rPr lang="en-US" altLang="zh-CN" sz="110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* Twisting Dynamics of Large Lattice-Mismatch van der Waals Heterostructures</a:t>
            </a:r>
          </a:p>
          <a:p>
            <a:r>
              <a:rPr lang="en-US" altLang="zh-CN" sz="110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* The quantum twisting microscope</a:t>
            </a:r>
            <a:endParaRPr lang="en-US" altLang="zh-CN" sz="1100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  <a:p>
            <a:r>
              <a:rPr lang="en-US" altLang="zh-CN" sz="110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* Odd- and even-denominator fractional quantum Hall states in monolayer WSe2</a:t>
            </a:r>
          </a:p>
          <a:p>
            <a:r>
              <a:rPr lang="en-US" altLang="zh-CN" sz="110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* Even-denominator fractional quantum Hall states at an isospin transition in monolayer graphene</a:t>
            </a:r>
            <a:endParaRPr lang="en-US" altLang="zh-CN" sz="1100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  <a:p>
            <a:r>
              <a:rPr lang="en-US" altLang="zh-CN" sz="110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* Tunable interacting composite fermion phases in a half-filled bilayer-graphene Landau level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….</a:t>
            </a:r>
            <a:endParaRPr lang="en-US" altLang="zh-CN" sz="1100" b="1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AFM</a:t>
            </a:r>
            <a:r>
              <a:rPr lang="zh-CN" altLang="en-US" sz="2000" b="1" dirty="0"/>
              <a:t>扫摩尔纹</a:t>
            </a:r>
            <a:endParaRPr lang="en-US" altLang="zh-CN" sz="2000" b="1" dirty="0"/>
          </a:p>
          <a:p>
            <a:r>
              <a:rPr lang="en-US" altLang="zh-CN" sz="2000" b="1" dirty="0"/>
              <a:t>     </a:t>
            </a:r>
            <a:r>
              <a:rPr lang="zh-CN" altLang="en-US" sz="1600" dirty="0"/>
              <a:t>样品是</a:t>
            </a:r>
            <a:r>
              <a:rPr lang="en-US" altLang="zh-CN" sz="1600" dirty="0"/>
              <a:t>MLG/BN</a:t>
            </a:r>
            <a:r>
              <a:rPr lang="zh-CN" altLang="en-US" sz="1600" dirty="0"/>
              <a:t>，未扫出摩尔纹。</a:t>
            </a:r>
            <a:endParaRPr lang="en-US" altLang="zh-CN" sz="1600" dirty="0"/>
          </a:p>
          <a:p>
            <a:r>
              <a:rPr lang="en-US" altLang="zh-CN" sz="2000" b="1" dirty="0"/>
              <a:t>3</a:t>
            </a:r>
            <a:r>
              <a:rPr lang="zh-CN" altLang="en-US" sz="2000" b="1" dirty="0"/>
              <a:t>、撕材料找材料</a:t>
            </a:r>
            <a:endParaRPr lang="en-US" altLang="zh-CN" sz="2000" b="1" dirty="0"/>
          </a:p>
          <a:p>
            <a:r>
              <a:rPr lang="en-US" altLang="zh-CN" sz="2000" b="1" dirty="0"/>
              <a:t>     </a:t>
            </a:r>
            <a:r>
              <a:rPr lang="en-US" altLang="zh-CN" sz="1600" dirty="0"/>
              <a:t>BN</a:t>
            </a:r>
            <a:r>
              <a:rPr lang="zh-CN" altLang="en-US" sz="1600" dirty="0"/>
              <a:t>、</a:t>
            </a:r>
            <a:r>
              <a:rPr lang="en-US" altLang="zh-CN" sz="1600" dirty="0"/>
              <a:t>BLG</a:t>
            </a:r>
            <a:r>
              <a:rPr lang="zh-CN" altLang="en-US" sz="1600" dirty="0"/>
              <a:t>、</a:t>
            </a:r>
            <a:r>
              <a:rPr lang="en-US" altLang="zh-CN" sz="1600" dirty="0"/>
              <a:t>WSe2</a:t>
            </a:r>
          </a:p>
          <a:p>
            <a:r>
              <a:rPr lang="en-US" altLang="zh-CN" sz="2000" b="1" dirty="0"/>
              <a:t>4</a:t>
            </a:r>
            <a:r>
              <a:rPr lang="zh-CN" altLang="en-US" sz="2000" b="1" dirty="0"/>
              <a:t>、接线盒组装</a:t>
            </a:r>
            <a:endParaRPr lang="en-US" altLang="zh-CN" sz="2000" b="1" dirty="0"/>
          </a:p>
          <a:p>
            <a:r>
              <a:rPr lang="en-US" altLang="zh-CN" sz="2000" b="1" dirty="0"/>
              <a:t>      </a:t>
            </a:r>
            <a:r>
              <a:rPr lang="zh-CN" altLang="en-US" sz="1600" dirty="0"/>
              <a:t>目前组装了一部分，导通测试正常。</a:t>
            </a:r>
            <a:endParaRPr lang="en-US" altLang="zh-CN" sz="16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8B01BBF-86FE-D998-EBC8-AFF31E7FB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973" y="1083524"/>
            <a:ext cx="4232650" cy="3896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722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96AD863-0BFD-4C75-0413-DA60D713767D}"/>
              </a:ext>
            </a:extLst>
          </p:cNvPr>
          <p:cNvGrpSpPr/>
          <p:nvPr/>
        </p:nvGrpSpPr>
        <p:grpSpPr>
          <a:xfrm>
            <a:off x="803275" y="359788"/>
            <a:ext cx="8575856" cy="584775"/>
            <a:chOff x="803275" y="359788"/>
            <a:chExt cx="9603417" cy="58477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12B346C-A7B6-20DB-21D1-6ED386A88303}"/>
                </a:ext>
              </a:extLst>
            </p:cNvPr>
            <p:cNvSpPr txBox="1"/>
            <p:nvPr/>
          </p:nvSpPr>
          <p:spPr>
            <a:xfrm>
              <a:off x="824540" y="359788"/>
              <a:ext cx="9582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工作进展与计划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BAAC8C8-D79F-E5C9-70A2-9396172E1BD4}"/>
                </a:ext>
              </a:extLst>
            </p:cNvPr>
            <p:cNvGrpSpPr/>
            <p:nvPr/>
          </p:nvGrpSpPr>
          <p:grpSpPr>
            <a:xfrm>
              <a:off x="803275" y="944563"/>
              <a:ext cx="2308520" cy="0"/>
              <a:chOff x="803275" y="944563"/>
              <a:chExt cx="2308520" cy="0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A6D9ADFD-AB4C-6DD4-E518-1894462A82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8D7D83F6-C82D-D12F-DFCB-725B29222E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BCFE2BB-47F1-B8CB-C101-8EF935A1D2EA}"/>
              </a:ext>
            </a:extLst>
          </p:cNvPr>
          <p:cNvCxnSpPr>
            <a:cxnSpLocks/>
          </p:cNvCxnSpPr>
          <p:nvPr/>
        </p:nvCxnSpPr>
        <p:spPr>
          <a:xfrm>
            <a:off x="6769516" y="988441"/>
            <a:ext cx="0" cy="4954144"/>
          </a:xfrm>
          <a:prstGeom prst="line">
            <a:avLst/>
          </a:prstGeom>
          <a:ln w="34925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A26EF62-BE9E-1ECE-893C-DD07D68E871E}"/>
              </a:ext>
            </a:extLst>
          </p:cNvPr>
          <p:cNvSpPr txBox="1"/>
          <p:nvPr/>
        </p:nvSpPr>
        <p:spPr>
          <a:xfrm>
            <a:off x="803276" y="5234699"/>
            <a:ext cx="45376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stack</a:t>
            </a:r>
            <a:r>
              <a:rPr lang="zh-CN" altLang="en-US" sz="2000" b="1" dirty="0"/>
              <a:t>电容制备、测试</a:t>
            </a:r>
            <a:endParaRPr lang="en-US" altLang="zh-CN" sz="2000" b="1" dirty="0"/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Dynamic Heterostructure</a:t>
            </a:r>
            <a:r>
              <a:rPr lang="zh-CN" altLang="en-US" sz="2000" b="1" dirty="0"/>
              <a:t>实验</a:t>
            </a:r>
            <a:endParaRPr lang="en-US" altLang="zh-CN" sz="2000" b="1" dirty="0"/>
          </a:p>
          <a:p>
            <a:r>
              <a:rPr lang="en-US" altLang="zh-CN" sz="2000" b="1" dirty="0"/>
              <a:t>3</a:t>
            </a:r>
            <a:r>
              <a:rPr lang="zh-CN" altLang="en-US" sz="2000" b="1" dirty="0"/>
              <a:t>、接线盒焊接组装</a:t>
            </a:r>
            <a:endParaRPr lang="en-US" altLang="zh-CN" sz="2000" b="1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C57DC81-3EB4-6214-787B-772352AEBD56}"/>
              </a:ext>
            </a:extLst>
          </p:cNvPr>
          <p:cNvGrpSpPr/>
          <p:nvPr/>
        </p:nvGrpSpPr>
        <p:grpSpPr>
          <a:xfrm>
            <a:off x="803275" y="4495098"/>
            <a:ext cx="2646506" cy="584775"/>
            <a:chOff x="803275" y="3452579"/>
            <a:chExt cx="2646506" cy="584775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C1BF08E-D96D-F75C-FE40-4FD2DB8F7969}"/>
                </a:ext>
              </a:extLst>
            </p:cNvPr>
            <p:cNvSpPr txBox="1"/>
            <p:nvPr/>
          </p:nvSpPr>
          <p:spPr>
            <a:xfrm>
              <a:off x="824540" y="3452579"/>
              <a:ext cx="26252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下周计划</a:t>
              </a: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952BB9AA-4DB6-9234-C547-0E9AB0303F00}"/>
                </a:ext>
              </a:extLst>
            </p:cNvPr>
            <p:cNvGrpSpPr/>
            <p:nvPr/>
          </p:nvGrpSpPr>
          <p:grpSpPr>
            <a:xfrm>
              <a:off x="803275" y="4024148"/>
              <a:ext cx="2308520" cy="0"/>
              <a:chOff x="803275" y="944563"/>
              <a:chExt cx="2308520" cy="0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12F20C6C-A1E1-7266-F855-8EE27ED00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AC02ED66-ACEC-E6A4-314B-71874185B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09A1EC03-F50A-1CB0-77BE-0BA4177CD12B}"/>
              </a:ext>
            </a:extLst>
          </p:cNvPr>
          <p:cNvSpPr txBox="1"/>
          <p:nvPr/>
        </p:nvSpPr>
        <p:spPr>
          <a:xfrm>
            <a:off x="833416" y="1036715"/>
            <a:ext cx="59361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、读文献</a:t>
            </a:r>
            <a:endParaRPr lang="en-US" altLang="zh-CN" sz="2000" b="1" dirty="0"/>
          </a:p>
          <a:p>
            <a:r>
              <a:rPr lang="en-US" altLang="zh-CN" sz="110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* Twisting Dynamics of Large Lattice-Mismatch van der Waals Heterostructures</a:t>
            </a:r>
          </a:p>
          <a:p>
            <a:r>
              <a:rPr lang="en-US" altLang="zh-CN" sz="110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* The quantum twisting microscope</a:t>
            </a:r>
            <a:endParaRPr lang="en-US" altLang="zh-CN" sz="1100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  <a:p>
            <a:r>
              <a:rPr lang="en-US" altLang="zh-CN" sz="110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* Odd- and even-denominator fractional quantum Hall states in monolayer WSe2</a:t>
            </a:r>
          </a:p>
          <a:p>
            <a:r>
              <a:rPr lang="en-US" altLang="zh-CN" sz="110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* Even-denominator fractional quantum Hall states at an isospin transition in monolayer graphene</a:t>
            </a:r>
            <a:endParaRPr lang="en-US" altLang="zh-CN" sz="1100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  <a:p>
            <a:r>
              <a:rPr lang="en-US" altLang="zh-CN" sz="110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* Tunable interacting composite fermion phases in a half-filled bilayer-graphene Landau level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….</a:t>
            </a:r>
            <a:endParaRPr lang="en-US" altLang="zh-CN" sz="1100" b="1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AFM</a:t>
            </a:r>
            <a:r>
              <a:rPr lang="zh-CN" altLang="en-US" sz="2000" b="1" dirty="0"/>
              <a:t>扫摩尔纹</a:t>
            </a:r>
            <a:endParaRPr lang="en-US" altLang="zh-CN" sz="2000" b="1" dirty="0"/>
          </a:p>
          <a:p>
            <a:r>
              <a:rPr lang="en-US" altLang="zh-CN" sz="2000" b="1" dirty="0"/>
              <a:t>     </a:t>
            </a:r>
            <a:r>
              <a:rPr lang="zh-CN" altLang="en-US" sz="1600" dirty="0"/>
              <a:t>样品是</a:t>
            </a:r>
            <a:r>
              <a:rPr lang="en-US" altLang="zh-CN" sz="1600" dirty="0"/>
              <a:t>MLG/BN</a:t>
            </a:r>
            <a:r>
              <a:rPr lang="zh-CN" altLang="en-US" sz="1600" dirty="0"/>
              <a:t>，未扫出摩尔纹。</a:t>
            </a:r>
            <a:endParaRPr lang="en-US" altLang="zh-CN" sz="1600" dirty="0"/>
          </a:p>
          <a:p>
            <a:r>
              <a:rPr lang="en-US" altLang="zh-CN" sz="2000" b="1" dirty="0"/>
              <a:t>3</a:t>
            </a:r>
            <a:r>
              <a:rPr lang="zh-CN" altLang="en-US" sz="2000" b="1" dirty="0"/>
              <a:t>、撕材料找材料</a:t>
            </a:r>
            <a:endParaRPr lang="en-US" altLang="zh-CN" sz="2000" b="1" dirty="0"/>
          </a:p>
          <a:p>
            <a:r>
              <a:rPr lang="en-US" altLang="zh-CN" sz="2000" b="1" dirty="0"/>
              <a:t>     </a:t>
            </a:r>
            <a:r>
              <a:rPr lang="en-US" altLang="zh-CN" sz="1600" dirty="0"/>
              <a:t>BN</a:t>
            </a:r>
            <a:r>
              <a:rPr lang="zh-CN" altLang="en-US" sz="1600" dirty="0"/>
              <a:t>、</a:t>
            </a:r>
            <a:r>
              <a:rPr lang="en-US" altLang="zh-CN" sz="1600" dirty="0"/>
              <a:t>BLG</a:t>
            </a:r>
            <a:r>
              <a:rPr lang="zh-CN" altLang="en-US" sz="1600" dirty="0"/>
              <a:t>、</a:t>
            </a:r>
            <a:r>
              <a:rPr lang="en-US" altLang="zh-CN" sz="1600" dirty="0"/>
              <a:t>WSe2</a:t>
            </a:r>
          </a:p>
          <a:p>
            <a:r>
              <a:rPr lang="en-US" altLang="zh-CN" sz="2000" b="1" dirty="0"/>
              <a:t>4</a:t>
            </a:r>
            <a:r>
              <a:rPr lang="zh-CN" altLang="en-US" sz="2000" b="1" dirty="0"/>
              <a:t>、接线盒组装</a:t>
            </a:r>
            <a:endParaRPr lang="en-US" altLang="zh-CN" sz="2000" b="1" dirty="0"/>
          </a:p>
          <a:p>
            <a:r>
              <a:rPr lang="en-US" altLang="zh-CN" sz="2000" b="1" dirty="0"/>
              <a:t>      </a:t>
            </a:r>
            <a:r>
              <a:rPr lang="zh-CN" altLang="en-US" sz="1600" dirty="0"/>
              <a:t>目前组装了一部分，导通测试正常。</a:t>
            </a:r>
            <a:endParaRPr lang="en-US" altLang="zh-CN" sz="16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ED2D771-3EEE-C064-A142-80B0724EF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18" y="1009491"/>
            <a:ext cx="3453782" cy="24560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96922AE-732D-232A-65A2-D26C47197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18" y="3629420"/>
            <a:ext cx="3453782" cy="24560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065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96AD863-0BFD-4C75-0413-DA60D713767D}"/>
              </a:ext>
            </a:extLst>
          </p:cNvPr>
          <p:cNvGrpSpPr/>
          <p:nvPr/>
        </p:nvGrpSpPr>
        <p:grpSpPr>
          <a:xfrm>
            <a:off x="803275" y="359788"/>
            <a:ext cx="8575856" cy="584775"/>
            <a:chOff x="803275" y="359788"/>
            <a:chExt cx="9603417" cy="58477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12B346C-A7B6-20DB-21D1-6ED386A88303}"/>
                </a:ext>
              </a:extLst>
            </p:cNvPr>
            <p:cNvSpPr txBox="1"/>
            <p:nvPr/>
          </p:nvSpPr>
          <p:spPr>
            <a:xfrm>
              <a:off x="824540" y="359788"/>
              <a:ext cx="9582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工作进展与计划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BAAC8C8-D79F-E5C9-70A2-9396172E1BD4}"/>
                </a:ext>
              </a:extLst>
            </p:cNvPr>
            <p:cNvGrpSpPr/>
            <p:nvPr/>
          </p:nvGrpSpPr>
          <p:grpSpPr>
            <a:xfrm>
              <a:off x="803275" y="944563"/>
              <a:ext cx="2308520" cy="0"/>
              <a:chOff x="803275" y="944563"/>
              <a:chExt cx="2308520" cy="0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A6D9ADFD-AB4C-6DD4-E518-1894462A82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8D7D83F6-C82D-D12F-DFCB-725B29222E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BCFE2BB-47F1-B8CB-C101-8EF935A1D2EA}"/>
              </a:ext>
            </a:extLst>
          </p:cNvPr>
          <p:cNvCxnSpPr>
            <a:cxnSpLocks/>
          </p:cNvCxnSpPr>
          <p:nvPr/>
        </p:nvCxnSpPr>
        <p:spPr>
          <a:xfrm>
            <a:off x="6769516" y="988441"/>
            <a:ext cx="0" cy="4954144"/>
          </a:xfrm>
          <a:prstGeom prst="line">
            <a:avLst/>
          </a:prstGeom>
          <a:ln w="34925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A26EF62-BE9E-1ECE-893C-DD07D68E871E}"/>
              </a:ext>
            </a:extLst>
          </p:cNvPr>
          <p:cNvSpPr txBox="1"/>
          <p:nvPr/>
        </p:nvSpPr>
        <p:spPr>
          <a:xfrm>
            <a:off x="803276" y="5234699"/>
            <a:ext cx="45376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stack</a:t>
            </a:r>
            <a:r>
              <a:rPr lang="zh-CN" altLang="en-US" sz="2000" b="1" dirty="0"/>
              <a:t>电容制备、测试</a:t>
            </a:r>
            <a:endParaRPr lang="en-US" altLang="zh-CN" sz="2000" b="1" dirty="0"/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Dynamic Heterostructure</a:t>
            </a:r>
            <a:r>
              <a:rPr lang="zh-CN" altLang="en-US" sz="2000" b="1" dirty="0"/>
              <a:t>实验</a:t>
            </a:r>
            <a:endParaRPr lang="en-US" altLang="zh-CN" sz="2000" b="1" dirty="0"/>
          </a:p>
          <a:p>
            <a:r>
              <a:rPr lang="en-US" altLang="zh-CN" sz="2000" b="1" dirty="0"/>
              <a:t>3</a:t>
            </a:r>
            <a:r>
              <a:rPr lang="zh-CN" altLang="en-US" sz="2000" b="1" dirty="0"/>
              <a:t>、接线盒焊接组装</a:t>
            </a:r>
            <a:endParaRPr lang="en-US" altLang="zh-CN" sz="2000" b="1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C57DC81-3EB4-6214-787B-772352AEBD56}"/>
              </a:ext>
            </a:extLst>
          </p:cNvPr>
          <p:cNvGrpSpPr/>
          <p:nvPr/>
        </p:nvGrpSpPr>
        <p:grpSpPr>
          <a:xfrm>
            <a:off x="803275" y="4495098"/>
            <a:ext cx="2646506" cy="584775"/>
            <a:chOff x="803275" y="3452579"/>
            <a:chExt cx="2646506" cy="584775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C1BF08E-D96D-F75C-FE40-4FD2DB8F7969}"/>
                </a:ext>
              </a:extLst>
            </p:cNvPr>
            <p:cNvSpPr txBox="1"/>
            <p:nvPr/>
          </p:nvSpPr>
          <p:spPr>
            <a:xfrm>
              <a:off x="824540" y="3452579"/>
              <a:ext cx="26252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下周计划</a:t>
              </a: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952BB9AA-4DB6-9234-C547-0E9AB0303F00}"/>
                </a:ext>
              </a:extLst>
            </p:cNvPr>
            <p:cNvGrpSpPr/>
            <p:nvPr/>
          </p:nvGrpSpPr>
          <p:grpSpPr>
            <a:xfrm>
              <a:off x="803275" y="4024148"/>
              <a:ext cx="2308520" cy="0"/>
              <a:chOff x="803275" y="944563"/>
              <a:chExt cx="2308520" cy="0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12F20C6C-A1E1-7266-F855-8EE27ED00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AC02ED66-ACEC-E6A4-314B-71874185B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09A1EC03-F50A-1CB0-77BE-0BA4177CD12B}"/>
              </a:ext>
            </a:extLst>
          </p:cNvPr>
          <p:cNvSpPr txBox="1"/>
          <p:nvPr/>
        </p:nvSpPr>
        <p:spPr>
          <a:xfrm>
            <a:off x="833416" y="1036715"/>
            <a:ext cx="59361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、读文献</a:t>
            </a:r>
            <a:endParaRPr lang="en-US" altLang="zh-CN" sz="2000" b="1" dirty="0"/>
          </a:p>
          <a:p>
            <a:r>
              <a:rPr lang="en-US" altLang="zh-CN" sz="110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* Twisting Dynamics of Large Lattice-Mismatch van der Waals Heterostructures</a:t>
            </a:r>
          </a:p>
          <a:p>
            <a:r>
              <a:rPr lang="en-US" altLang="zh-CN" sz="110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* The quantum twisting microscope</a:t>
            </a:r>
            <a:endParaRPr lang="en-US" altLang="zh-CN" sz="1100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  <a:p>
            <a:r>
              <a:rPr lang="en-US" altLang="zh-CN" sz="110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* Odd- and even-denominator fractional quantum Hall states in monolayer WSe2</a:t>
            </a:r>
          </a:p>
          <a:p>
            <a:r>
              <a:rPr lang="en-US" altLang="zh-CN" sz="110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* Even-denominator fractional quantum Hall states at an isospin transition in monolayer graphene</a:t>
            </a:r>
            <a:endParaRPr lang="en-US" altLang="zh-CN" sz="1100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  <a:p>
            <a:r>
              <a:rPr lang="en-US" altLang="zh-CN" sz="110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* Tunable interacting composite fermion phases in a half-filled bilayer-graphene Landau level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….</a:t>
            </a:r>
            <a:endParaRPr lang="en-US" altLang="zh-CN" sz="1100" b="1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AFM</a:t>
            </a:r>
            <a:r>
              <a:rPr lang="zh-CN" altLang="en-US" sz="2000" b="1" dirty="0"/>
              <a:t>扫摩尔纹</a:t>
            </a:r>
            <a:endParaRPr lang="en-US" altLang="zh-CN" sz="2000" b="1" dirty="0"/>
          </a:p>
          <a:p>
            <a:r>
              <a:rPr lang="en-US" altLang="zh-CN" sz="2000" b="1" dirty="0"/>
              <a:t>     </a:t>
            </a:r>
            <a:r>
              <a:rPr lang="zh-CN" altLang="en-US" sz="1600" dirty="0"/>
              <a:t>样品是</a:t>
            </a:r>
            <a:r>
              <a:rPr lang="en-US" altLang="zh-CN" sz="1600" dirty="0"/>
              <a:t>MLG/BN</a:t>
            </a:r>
            <a:r>
              <a:rPr lang="zh-CN" altLang="en-US" sz="1600" dirty="0"/>
              <a:t>，未扫出摩尔纹。</a:t>
            </a:r>
            <a:endParaRPr lang="en-US" altLang="zh-CN" sz="1600" dirty="0"/>
          </a:p>
          <a:p>
            <a:r>
              <a:rPr lang="en-US" altLang="zh-CN" sz="2000" b="1" dirty="0"/>
              <a:t>3</a:t>
            </a:r>
            <a:r>
              <a:rPr lang="zh-CN" altLang="en-US" sz="2000" b="1" dirty="0"/>
              <a:t>、撕材料找材料</a:t>
            </a:r>
            <a:endParaRPr lang="en-US" altLang="zh-CN" sz="2000" b="1" dirty="0"/>
          </a:p>
          <a:p>
            <a:r>
              <a:rPr lang="en-US" altLang="zh-CN" sz="2000" b="1" dirty="0"/>
              <a:t>     </a:t>
            </a:r>
            <a:r>
              <a:rPr lang="en-US" altLang="zh-CN" sz="1600" dirty="0"/>
              <a:t>BN</a:t>
            </a:r>
            <a:r>
              <a:rPr lang="zh-CN" altLang="en-US" sz="1600" dirty="0"/>
              <a:t>、</a:t>
            </a:r>
            <a:r>
              <a:rPr lang="en-US" altLang="zh-CN" sz="1600" dirty="0"/>
              <a:t>BLG</a:t>
            </a:r>
            <a:r>
              <a:rPr lang="zh-CN" altLang="en-US" sz="1600" dirty="0"/>
              <a:t>、</a:t>
            </a:r>
            <a:r>
              <a:rPr lang="en-US" altLang="zh-CN" sz="1600" dirty="0"/>
              <a:t>WSe2</a:t>
            </a:r>
          </a:p>
          <a:p>
            <a:r>
              <a:rPr lang="en-US" altLang="zh-CN" sz="2000" b="1" dirty="0"/>
              <a:t>4</a:t>
            </a:r>
            <a:r>
              <a:rPr lang="zh-CN" altLang="en-US" sz="2000" b="1" dirty="0"/>
              <a:t>、接线盒组装</a:t>
            </a:r>
            <a:endParaRPr lang="en-US" altLang="zh-CN" sz="2000" b="1" dirty="0"/>
          </a:p>
          <a:p>
            <a:r>
              <a:rPr lang="en-US" altLang="zh-CN" sz="2000" b="1" dirty="0"/>
              <a:t>      </a:t>
            </a:r>
            <a:r>
              <a:rPr lang="zh-CN" altLang="en-US" sz="1600" dirty="0"/>
              <a:t>目前组装了一部分，导通测试正常。</a:t>
            </a:r>
            <a:endParaRPr lang="en-US" altLang="zh-CN" sz="16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0FB07FD-C828-A84F-9973-B85AAF069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19" y="1917497"/>
            <a:ext cx="4424665" cy="33172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977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26450</TotalTime>
  <Words>504</Words>
  <Application>Microsoft Office PowerPoint</Application>
  <PresentationFormat>宽屏</PresentationFormat>
  <Paragraphs>76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SourceSansPro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orchard _</dc:creator>
  <cp:lastModifiedBy>orchard _</cp:lastModifiedBy>
  <cp:revision>792</cp:revision>
  <dcterms:created xsi:type="dcterms:W3CDTF">2024-03-20T05:48:02Z</dcterms:created>
  <dcterms:modified xsi:type="dcterms:W3CDTF">2024-08-23T09:39:10Z</dcterms:modified>
</cp:coreProperties>
</file>