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57" r:id="rId5"/>
    <p:sldId id="261" r:id="rId6"/>
    <p:sldId id="260" r:id="rId7"/>
    <p:sldId id="281" r:id="rId8"/>
    <p:sldId id="263" r:id="rId9"/>
    <p:sldId id="265" r:id="rId10"/>
    <p:sldId id="264" r:id="rId11"/>
    <p:sldId id="267" r:id="rId12"/>
    <p:sldId id="282" r:id="rId13"/>
    <p:sldId id="270" r:id="rId14"/>
    <p:sldId id="271" r:id="rId15"/>
    <p:sldId id="272" r:id="rId16"/>
    <p:sldId id="283" r:id="rId17"/>
    <p:sldId id="273" r:id="rId18"/>
    <p:sldId id="275" r:id="rId19"/>
    <p:sldId id="274" r:id="rId20"/>
    <p:sldId id="276" r:id="rId21"/>
    <p:sldId id="284" r:id="rId22"/>
    <p:sldId id="277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2" y="56"/>
      </p:cViewPr>
      <p:guideLst>
        <p:guide orient="horz" pos="2160"/>
        <p:guide pos="3840"/>
        <p:guide orient="horz" pos="595"/>
        <p:guide orient="horz" pos="3770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20T09:54:1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27411 5887 0,'40'-13'0,"-80"26"16,93-39-16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20T09:42:2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23429 9432 0,'26'0'93,"40"-26"-77,54 13 0,-81 0-1,133-14 17,-145 27-32,65 0 15,-65 0 1,52 0-1,-66 0 17,27 0 93,106 13-94,158 53 0,-145-39 0,-133-27-31,0 0 0,1 0 32,-14 0-32</inkml:trace>
  <inkml:trace contextRef="#ctx0" brushRef="#br0" timeOffset="1548.25">24699 9300 0,'-13'0'0,"26"0"0,-13-26 187,53 26-155,-40 13-32,40 40 31,0-40 0,-40 14 0,14-14-15,-14-13 15,0 13-15,-13 0-1,13-13 17,14 27 30,-14-27-46,0 13 15,-26 0 297,-14-13-328,14 13 31,-40 14 1,-39-27-1,78 13-15,1-13-1,0 0 1,0 0-1,0 0-15,13 13 32,0 1-17,-14-14-15,1 0 47</inkml:trace>
  <inkml:trace contextRef="#ctx0" brushRef="#br0" timeOffset="3565.82">24540 9671 0,'-13'0'78,"-14"0"-62,14 13 31,-13 27-16,-1-1 0,27 14 1,0 27-1,0 118 0,27-158-31,-14 13 16,-13 39-1,13-52-15,-13-14 16,13 67 15,-13-53 1,-13-1-1,13-26-31,-53-13 31,27 27-15</inkml:trace>
  <inkml:trace contextRef="#ctx0" brushRef="#br0" timeOffset="4316.57">24170 9896 0,'66'-14'93,"26"14"-61,-52 0 14,-27 0-46,40 0 16,-39 0 0,-1 0-1,13 0 17,1 0-1,-14 0 16,0 0-47</inkml:trace>
  <inkml:trace contextRef="#ctx0" brushRef="#br0" timeOffset="4466.72">24540 9882 0,'13'0'32</inkml:trace>
  <inkml:trace contextRef="#ctx0" brushRef="#br0" timeOffset="18142.13">23045 9340 0,'27'66'172,"-14"-13"-157,132 172 1,-105-185 0,92 145 15,-105-146-31,92 133 16,-79-105-1,52 52 1,-79-93-1,27 14 1,-27-14 0,1 14-1,-1-27 1,0 0 0,27 53-1,-27-52 16,0 12-15,0-26-16,-13 27 31,14-1-15,-1-13 0,0 1 15,0-1 0,-13 0-31,14-13 16,-14 13-1,13 0 17,-13-26 155,-13-40-171,-1 0-16,-12-39 31,13 52-15,13 27-16,0 0 31</inkml:trace>
  <inkml:trace contextRef="#ctx0" brushRef="#br0" timeOffset="20017.39">23839 10359 0,'0'79'140,"40"80"-108,26-40-1,-27-27 0,-12-52-15,-27-27 15,0 0 141,-40-13-31,1 0-126,-1-13 1,27 13-1,-27-26 1,-39 13 15,65-1-15,-25-12 0,-41-1-1,67 27 16</inkml:trace>
  <inkml:trace contextRef="#ctx0" brushRef="#br0" timeOffset="51588.02">27239 8930 0,'-27'92'125,"41"186"-93,-1-251-1,-13 52-15,40 67 15,-1 65 0,1-92 0,-27-39 1,0-67-32,1 13 31</inkml:trace>
  <inkml:trace contextRef="#ctx0" brushRef="#br0" timeOffset="52691.39">27159 8784 0,'0'13'46,"0"40"-14,0-26-17,-13 39 1,13-53 0,0 14-1,0 39 16,-13-26 1,13-14-17,-13 40 1,0-53 0,13 14-16,0-14 15</inkml:trace>
  <inkml:trace contextRef="#ctx0" brushRef="#br0" timeOffset="53243.74">27252 8930 0,'40'39'78,"185"305"-47,-199-304-15,53 66 15</inkml:trace>
  <inkml:trace contextRef="#ctx0" brushRef="#br0" timeOffset="56230.36">27292 7514 0,'0'13'78,"0"27"-78,0 145 31,0-105-31,0 92 31,0 185 1,0-106-1,0-211-31,0 158 31,13-131-31,27 118 16,-27-146-1,13 28-15,-12-28 16,-1 27 0,13 27-1,1 13 16,12 0-31,-25-27 32,-1-39-32,13 105 31,14 14 0,-27-119-31,27 66 16,-14-1-1,1 41 17,-14-93-32,14 39 31,12 1-31,-12 13 31,-27-27-31,26 80 16,-13-106-1,14 79 1,-27-13 15,0-106-15,13 14 0,14 66-1,-27-27 1,0-13-1,0 13 1,0-40 0,0 40-1,0-39 1,0-14 0,0 0-1,0 0 1</inkml:trace>
  <inkml:trace contextRef="#ctx0" brushRef="#br0" timeOffset="57768.68">26247 9089 0,'105'0'63,"-25"0"-47,171 0-1,40 0 1,-53 0-1,-158 0 1,105 0 0,-26-14 15,-27-12 0,-79 26-15,26-13 15,-52-1 125,26 1-140,53 13 15,-80 0-15,67 0 15,26 0 0,-66 0 16,-14 0-16,-26 0 1,14 0-1,-1 0 0,1 0 0,-14 0-31</inkml:trace>
  <inkml:trace contextRef="#ctx0" brushRef="#br0" timeOffset="60155.22">28152 8903 0,'0'-13'94,"39"26"-47,147 93-16,-160-93-31,53 40 31,-39-26-15,-27-1-1,1-13 17,-1-13-17,0 0 391,-26 0-374,0 0-1,-14 0 0,14 14 0,-14 12 1,1-13-1,-1 14 0,-12-27 0,39 26 1</inkml:trace>
  <inkml:trace contextRef="#ctx0" brushRef="#br0" timeOffset="84258.97">22979 7977 0,'0'-13'0</inkml:trace>
  <inkml:trace contextRef="#ctx0" brushRef="#br0" timeOffset="88306.29">18904 8745 0,'14'0'172,"12"66"-141,-13-53-15,1 13-1,-1-12 1,0-1-16,0 13 16,14 14-1,-14-27-15,27 27 32,-27 26-1,-13-39-16,26 25 1,14 28 15,-13-54-15,-14 1 0,0-1-1,-13-13-15,13 54 16,0-41-1,-13 0-15,14 27 0,-1-26 16,0 52 15,0-39-15,1-14 0,-1 54 15,13-27-16,-26 53 17,14-40-1,12 0 0,-13 26 0,-13-52 1,0 53-1,0-54 0,0-12-15,0 79 15,-26-53 0,13-14 1,13 14-1,0-26 0,0-14-15,-27 27 15,27-27-31,-13 26 31,13 1-15,-13-13 15,-14 39 0,27-13 1,-40-14-17,40-25-15,-39 39 31,-1 13 1,27-66-17,13 26 17,0-13-1,-13 1 47,-14 12-47,27-13 0,-40 14 32,40-14-32,0 0 79,-13 14-95,0-1 1,0-13 15,-14 14 16,1 26-16,13-53 0</inkml:trace>
  <inkml:trace contextRef="#ctx0" brushRef="#br0" timeOffset="89448.71">19143 9988 0,'26'0'125,"159"0"-93,-79 0-1,-40 0 0,-39 0 0,65 0 1,-78 0-1,38 0 0,-38 13 32,12-13-1,1 0-31,-14 0-15</inkml:trace>
  <inkml:trace contextRef="#ctx0" brushRef="#br0" timeOffset="90657.4">19619 9856 0,'0'26'125,"13"1"-109,14-1-1,-1 14 1,-13-14 0,0-12-1,14-1 1,-14 0-1,0-13 17,14 26-1,-14-12 0,0-14-15,-13 13 328,-66 13-313,13 14 0,40 0 0,-27 13 1,27-27-1,13-13 0,0 1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304924" y="2471737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COMSOL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二维薄片拾取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应力仿真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DCE16-06E5-7332-64D8-7A2FEEF2D893}"/>
              </a:ext>
            </a:extLst>
          </p:cNvPr>
          <p:cNvSpPr txBox="1"/>
          <p:nvPr/>
        </p:nvSpPr>
        <p:spPr>
          <a:xfrm>
            <a:off x="1304924" y="3743324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孙逸杰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71BAC-A052-6433-D711-1E155B326159}"/>
              </a:ext>
            </a:extLst>
          </p:cNvPr>
          <p:cNvSpPr txBox="1"/>
          <p:nvPr/>
        </p:nvSpPr>
        <p:spPr>
          <a:xfrm>
            <a:off x="1304924" y="4119232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2024.3.20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8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为超弹性材料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D8565D-1A8B-05A5-955C-446C3545F0D4}"/>
              </a:ext>
            </a:extLst>
          </p:cNvPr>
          <p:cNvSpPr txBox="1"/>
          <p:nvPr/>
        </p:nvSpPr>
        <p:spPr>
          <a:xfrm>
            <a:off x="5874461" y="1397263"/>
            <a:ext cx="5821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PDMS</a:t>
            </a:r>
            <a:r>
              <a:rPr lang="zh-CN" altLang="en-US" sz="2000" dirty="0"/>
              <a:t>材料是一种超弹性材料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二、约束条件设置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40291-7748-2C7C-2359-F5121DA1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29" y="2634834"/>
            <a:ext cx="3911902" cy="32111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4B7C79-3CE0-2ADF-104A-3798E28EA466}"/>
              </a:ext>
            </a:extLst>
          </p:cNvPr>
          <p:cNvSpPr txBox="1"/>
          <p:nvPr/>
        </p:nvSpPr>
        <p:spPr>
          <a:xfrm>
            <a:off x="5874461" y="1914714"/>
            <a:ext cx="5821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具有接近</a:t>
            </a:r>
            <a:r>
              <a:rPr lang="en-US" altLang="zh-CN" dirty="0"/>
              <a:t>0.5</a:t>
            </a:r>
            <a:r>
              <a:rPr lang="zh-CN" altLang="en-US" dirty="0"/>
              <a:t>的泊松比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AB9613-BBA3-880B-B887-4F1F6E949CFA}"/>
              </a:ext>
            </a:extLst>
          </p:cNvPr>
          <p:cNvSpPr txBox="1"/>
          <p:nvPr/>
        </p:nvSpPr>
        <p:spPr>
          <a:xfrm>
            <a:off x="5874461" y="2453431"/>
            <a:ext cx="5821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在小负荷下产生大变形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F269D4-DDD2-5F45-D9E8-F5D0E6825D93}"/>
              </a:ext>
            </a:extLst>
          </p:cNvPr>
          <p:cNvSpPr txBox="1"/>
          <p:nvPr/>
        </p:nvSpPr>
        <p:spPr>
          <a:xfrm>
            <a:off x="5874461" y="2976476"/>
            <a:ext cx="5821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dirty="0"/>
              <a:t>卸下负荷恢复原状，不会产生明显塑性变形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5874461" y="3529819"/>
            <a:ext cx="608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b="0" i="0" dirty="0">
                <a:solidFill>
                  <a:srgbClr val="1D1D1F"/>
                </a:solidFill>
                <a:effectLst/>
                <a:latin typeface="SourceSansPro"/>
              </a:rPr>
              <a:t>在恒温或绝热条件下变形时，应力完全是当前应变的函数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1391C5-CB5B-EE61-24B2-246EF5390583}"/>
              </a:ext>
            </a:extLst>
          </p:cNvPr>
          <p:cNvSpPr txBox="1"/>
          <p:nvPr/>
        </p:nvSpPr>
        <p:spPr>
          <a:xfrm>
            <a:off x="5874461" y="4052864"/>
            <a:ext cx="608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b="0" i="0" dirty="0">
                <a:solidFill>
                  <a:srgbClr val="1D1D1F"/>
                </a:solidFill>
                <a:effectLst/>
                <a:latin typeface="SourceSansPro"/>
              </a:rPr>
              <a:t>应力</a:t>
            </a:r>
            <a:r>
              <a:rPr lang="en-US" altLang="zh-CN" b="0" i="0" dirty="0">
                <a:solidFill>
                  <a:srgbClr val="1D1D1F"/>
                </a:solidFill>
                <a:effectLst/>
                <a:latin typeface="SourceSansPro"/>
              </a:rPr>
              <a:t>-</a:t>
            </a:r>
            <a:r>
              <a:rPr lang="zh-CN" altLang="en-US" b="0" i="0" dirty="0">
                <a:solidFill>
                  <a:srgbClr val="1D1D1F"/>
                </a:solidFill>
                <a:effectLst/>
                <a:latin typeface="SourceSansPro"/>
              </a:rPr>
              <a:t>应变行为非线性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E7FC96-796D-1C2F-C98D-8E0A8B89166B}"/>
              </a:ext>
            </a:extLst>
          </p:cNvPr>
          <p:cNvSpPr txBox="1"/>
          <p:nvPr/>
        </p:nvSpPr>
        <p:spPr>
          <a:xfrm>
            <a:off x="5874461" y="4645393"/>
            <a:ext cx="608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·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应力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应变曲线应该由应变能密度函数导出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32ED28-7980-6513-54B5-B9145754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29" y="1329337"/>
            <a:ext cx="3911902" cy="10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3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SiO2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衬底接触对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二、约束条件设置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4971386" y="3529819"/>
            <a:ext cx="608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接触方法：罚函数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1391C5-CB5B-EE61-24B2-246EF5390583}"/>
              </a:ext>
            </a:extLst>
          </p:cNvPr>
          <p:cNvSpPr txBox="1"/>
          <p:nvPr/>
        </p:nvSpPr>
        <p:spPr>
          <a:xfrm>
            <a:off x="4971386" y="4042398"/>
            <a:ext cx="608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摩擦类型：库仑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FC9B42D-0F38-03BF-D1C8-4FC560B9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8" y="1042558"/>
            <a:ext cx="3592718" cy="20345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275E4C-EFE1-3472-C622-1584F975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8" y="3414222"/>
            <a:ext cx="3592718" cy="24726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600A30-2A43-E092-A4DE-C8E808DEC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736" y="1074338"/>
            <a:ext cx="2559870" cy="6458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3B2E9E4-F88D-0870-F945-64BE94B8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386" y="1043334"/>
            <a:ext cx="4165526" cy="20337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3B3985-83B7-99AF-4726-97050B3CAB02}"/>
              </a:ext>
            </a:extLst>
          </p:cNvPr>
          <p:cNvSpPr txBox="1"/>
          <p:nvPr/>
        </p:nvSpPr>
        <p:spPr>
          <a:xfrm>
            <a:off x="4971386" y="4550283"/>
            <a:ext cx="608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摩擦系数：</a:t>
            </a:r>
            <a:r>
              <a:rPr lang="en-US" altLang="zh-CN" dirty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4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1200225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三、有限元网格剖分</a:t>
            </a:r>
          </a:p>
        </p:txBody>
      </p:sp>
    </p:spTree>
    <p:extLst>
      <p:ext uri="{BB962C8B-B14F-4D97-AF65-F5344CB8AC3E}">
        <p14:creationId xmlns:p14="http://schemas.microsoft.com/office/powerpoint/2010/main" val="209455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用映射和扫掠构建衬底网格节点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三、有限元网格剖分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8073654" y="3662856"/>
            <a:ext cx="3629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将衬底分割为</a:t>
            </a:r>
            <a:r>
              <a:rPr lang="en-US" altLang="zh-CN" dirty="0"/>
              <a:t>20*20</a:t>
            </a:r>
            <a:r>
              <a:rPr lang="zh-CN" altLang="en-US" dirty="0"/>
              <a:t>的长方体网格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8E9C481-C177-07B5-C5DC-A0616312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2" y="1461320"/>
            <a:ext cx="7288086" cy="40067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47F939-2C26-226C-DE86-329947E93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0" b="31298"/>
          <a:stretch/>
        </p:blipFill>
        <p:spPr>
          <a:xfrm>
            <a:off x="7940788" y="1389881"/>
            <a:ext cx="4901478" cy="16460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655EB3-5327-96E3-85F4-66FB912EE40D}"/>
              </a:ext>
            </a:extLst>
          </p:cNvPr>
          <p:cNvSpPr txBox="1"/>
          <p:nvPr/>
        </p:nvSpPr>
        <p:spPr>
          <a:xfrm>
            <a:off x="8073655" y="4500700"/>
            <a:ext cx="331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衬底不作为主要研究对象，采用粗化网格，减少计算量</a:t>
            </a:r>
          </a:p>
        </p:txBody>
      </p:sp>
    </p:spTree>
    <p:extLst>
      <p:ext uri="{BB962C8B-B14F-4D97-AF65-F5344CB8AC3E}">
        <p14:creationId xmlns:p14="http://schemas.microsoft.com/office/powerpoint/2010/main" val="210141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采用自由四面体网格构建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三、有限元网格剖分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9413357" y="3806845"/>
            <a:ext cx="2098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采用自由四面体网格构建</a:t>
            </a:r>
            <a:r>
              <a:rPr lang="en-US" altLang="zh-CN" dirty="0"/>
              <a:t>PDMS</a:t>
            </a:r>
            <a:r>
              <a:rPr lang="zh-CN" altLang="en-US" dirty="0"/>
              <a:t>网格节点，限制最大网格大小，尽可能得出精确结果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CE65D-4337-E035-699E-FC1B6B9E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27" y="1292600"/>
            <a:ext cx="3711460" cy="39402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0200C1-2F3B-759C-5081-A9AD4BCC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47" y="1292600"/>
            <a:ext cx="4476980" cy="39372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E10FF9-70E5-A42D-C1BB-F35185F13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50"/>
          <a:stretch/>
        </p:blipFill>
        <p:spPr>
          <a:xfrm>
            <a:off x="9299827" y="1287532"/>
            <a:ext cx="2797618" cy="6681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9741E9-79DB-7A45-1C4D-D7CC36732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087" y="2185060"/>
            <a:ext cx="1644735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下边缘节点数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三、有限元网格剖分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7464055" y="2048349"/>
            <a:ext cx="4210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指定下边缘节点数为</a:t>
            </a:r>
            <a:r>
              <a:rPr lang="en-US" altLang="zh-CN" dirty="0"/>
              <a:t>20</a:t>
            </a:r>
            <a:r>
              <a:rPr lang="zh-CN" altLang="en-US" dirty="0"/>
              <a:t>，相较于侧边缘得到更精细的计算结果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95684EE-8D2E-5FC1-CE20-4C998EA1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015601"/>
            <a:ext cx="6660780" cy="48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8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1200225" y="2989575"/>
            <a:ext cx="958215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四、数据分析</a:t>
            </a:r>
          </a:p>
        </p:txBody>
      </p:sp>
    </p:spTree>
    <p:extLst>
      <p:ext uri="{BB962C8B-B14F-4D97-AF65-F5344CB8AC3E}">
        <p14:creationId xmlns:p14="http://schemas.microsoft.com/office/powerpoint/2010/main" val="161863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位移进行参数化扫描求解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939012" y="4366291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movez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时表示</a:t>
            </a:r>
            <a:r>
              <a:rPr lang="en-US" altLang="zh-CN" dirty="0"/>
              <a:t>PDMS</a:t>
            </a:r>
            <a:r>
              <a:rPr lang="zh-CN" altLang="en-US" dirty="0"/>
              <a:t>下端刚和衬底接触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07B4C2-1AD6-A297-736E-C7235548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2" y="1128209"/>
            <a:ext cx="9192200" cy="29121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4E258B-10B5-50ED-19B2-39B2A3D9987C}"/>
              </a:ext>
            </a:extLst>
          </p:cNvPr>
          <p:cNvSpPr txBox="1"/>
          <p:nvPr/>
        </p:nvSpPr>
        <p:spPr>
          <a:xfrm>
            <a:off x="939012" y="4876878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 err="1"/>
              <a:t>movez</a:t>
            </a:r>
            <a:r>
              <a:rPr lang="zh-CN" altLang="en-US" dirty="0"/>
              <a:t>增大，</a:t>
            </a:r>
            <a:r>
              <a:rPr lang="en-US" altLang="zh-CN" dirty="0"/>
              <a:t>PDMS</a:t>
            </a:r>
            <a:r>
              <a:rPr lang="zh-CN" altLang="en-US" dirty="0"/>
              <a:t>向下移动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89791F-AD40-1F29-3E11-FE8F260E9D8A}"/>
              </a:ext>
            </a:extLst>
          </p:cNvPr>
          <p:cNvSpPr txBox="1"/>
          <p:nvPr/>
        </p:nvSpPr>
        <p:spPr>
          <a:xfrm>
            <a:off x="939012" y="5360459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movez</a:t>
            </a:r>
            <a:r>
              <a:rPr lang="zh-CN" altLang="en-US" dirty="0"/>
              <a:t>从</a:t>
            </a:r>
            <a:r>
              <a:rPr lang="en-US" altLang="zh-CN" dirty="0"/>
              <a:t>0mm</a:t>
            </a:r>
            <a:r>
              <a:rPr lang="zh-CN" altLang="en-US" dirty="0"/>
              <a:t>至</a:t>
            </a:r>
            <a:r>
              <a:rPr lang="en-US" altLang="zh-CN" dirty="0"/>
              <a:t>0.4mm</a:t>
            </a:r>
            <a:r>
              <a:rPr lang="zh-CN" altLang="en-US" dirty="0"/>
              <a:t>以</a:t>
            </a:r>
            <a:r>
              <a:rPr lang="en-US" altLang="zh-CN" dirty="0"/>
              <a:t>0.02mm</a:t>
            </a:r>
            <a:r>
              <a:rPr lang="zh-CN" altLang="en-US" dirty="0"/>
              <a:t>为步长扫描求解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1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3" y="322971"/>
            <a:ext cx="9126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位移与应力张量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方向分量的关系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6425412" y="1882966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PDMS</a:t>
            </a:r>
            <a:r>
              <a:rPr lang="zh-CN" altLang="en-US" dirty="0"/>
              <a:t>的</a:t>
            </a:r>
            <a:r>
              <a:rPr lang="en-US" altLang="zh-CN" dirty="0"/>
              <a:t>z</a:t>
            </a:r>
            <a:r>
              <a:rPr lang="zh-CN" altLang="en-US" dirty="0"/>
              <a:t>方向位移与应力张量的</a:t>
            </a:r>
            <a:r>
              <a:rPr lang="en-US" altLang="zh-CN" dirty="0"/>
              <a:t>z </a:t>
            </a:r>
            <a:r>
              <a:rPr lang="zh-CN" altLang="en-US" dirty="0"/>
              <a:t>分量呈非线性关系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E258B-10B5-50ED-19B2-39B2A3D9987C}"/>
              </a:ext>
            </a:extLst>
          </p:cNvPr>
          <p:cNvSpPr txBox="1"/>
          <p:nvPr/>
        </p:nvSpPr>
        <p:spPr>
          <a:xfrm>
            <a:off x="6425412" y="2557107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</a:t>
            </a:r>
            <a:r>
              <a:rPr lang="en-US" altLang="zh-CN" dirty="0"/>
              <a:t>PDMS</a:t>
            </a:r>
            <a:r>
              <a:rPr lang="zh-CN" altLang="en-US" dirty="0"/>
              <a:t>位移增大，应力增大的趋势更大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849EE-319C-2579-4138-09D5F70B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2" y="1009673"/>
            <a:ext cx="5450214" cy="50173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B36CD9F-162F-13B0-C8C4-A2733A43332C}"/>
                  </a:ext>
                </a:extLst>
              </p14:cNvPr>
              <p14:cNvContentPartPr/>
              <p14:nvPr/>
            </p14:nvContentPartPr>
            <p14:xfrm>
              <a:off x="9867960" y="2109960"/>
              <a:ext cx="19440" cy="9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B36CD9F-162F-13B0-C8C4-A2733A4333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600" y="2100600"/>
                <a:ext cx="3816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57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3" y="322971"/>
            <a:ext cx="9126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表面应力分布图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89791F-AD40-1F29-3E11-FE8F260E9D8A}"/>
              </a:ext>
            </a:extLst>
          </p:cNvPr>
          <p:cNvSpPr txBox="1"/>
          <p:nvPr/>
        </p:nvSpPr>
        <p:spPr>
          <a:xfrm>
            <a:off x="6459990" y="5143475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应力主要分布在</a:t>
            </a:r>
            <a:r>
              <a:rPr lang="en-US" altLang="zh-CN" dirty="0"/>
              <a:t>PDMS</a:t>
            </a:r>
            <a:r>
              <a:rPr lang="zh-CN" altLang="en-US" dirty="0"/>
              <a:t>与衬底接触区域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D6ACEC-01B6-5461-F1C4-58282304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1" y="1058191"/>
            <a:ext cx="5244657" cy="46762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933994-2989-9518-37E5-E6D820082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90" y="1058192"/>
            <a:ext cx="4441926" cy="38348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81625C3-1974-8922-CFFA-213F986D633D}"/>
              </a:ext>
            </a:extLst>
          </p:cNvPr>
          <p:cNvSpPr txBox="1"/>
          <p:nvPr/>
        </p:nvSpPr>
        <p:spPr>
          <a:xfrm>
            <a:off x="6459990" y="5549822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应力数量级在</a:t>
            </a:r>
            <a:r>
              <a:rPr lang="en-US" altLang="zh-CN" dirty="0"/>
              <a:t>10^5N/m^2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D668E6B-E448-E115-920F-665242248437}"/>
                  </a:ext>
                </a:extLst>
              </p14:cNvPr>
              <p14:cNvContentPartPr/>
              <p14:nvPr/>
            </p14:nvContentPartPr>
            <p14:xfrm>
              <a:off x="6805440" y="2705040"/>
              <a:ext cx="3481920" cy="1543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D668E6B-E448-E115-920F-6652422484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6080" y="2695680"/>
                <a:ext cx="3500640" cy="15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70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-3486152" y="175122"/>
            <a:ext cx="958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3CFA58-60AB-AFA2-0576-1CF8FE449AE0}"/>
              </a:ext>
            </a:extLst>
          </p:cNvPr>
          <p:cNvSpPr txBox="1"/>
          <p:nvPr/>
        </p:nvSpPr>
        <p:spPr>
          <a:xfrm>
            <a:off x="803275" y="1664049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一、对三棱柱型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及衬底的几何建模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115BEE-879F-D6CE-DF67-58F30784014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981A705-0974-E14A-C100-637B9F42FC6E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3A00820-3445-509C-E175-EDFEF62848D6}"/>
              </a:ext>
            </a:extLst>
          </p:cNvPr>
          <p:cNvSpPr txBox="1"/>
          <p:nvPr/>
        </p:nvSpPr>
        <p:spPr>
          <a:xfrm>
            <a:off x="803275" y="2457120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二、约束条件设置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9F31C3-2F20-568C-01B2-F54556DA368F}"/>
              </a:ext>
            </a:extLst>
          </p:cNvPr>
          <p:cNvSpPr txBox="1"/>
          <p:nvPr/>
        </p:nvSpPr>
        <p:spPr>
          <a:xfrm>
            <a:off x="803275" y="3250191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三、有限元网格剖分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85127E-A939-0AF8-7E64-75024B9D95B2}"/>
              </a:ext>
            </a:extLst>
          </p:cNvPr>
          <p:cNvSpPr txBox="1"/>
          <p:nvPr/>
        </p:nvSpPr>
        <p:spPr>
          <a:xfrm>
            <a:off x="803275" y="4043262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15C7E3-33ED-0951-2043-1B66FD5DC2D9}"/>
              </a:ext>
            </a:extLst>
          </p:cNvPr>
          <p:cNvSpPr txBox="1"/>
          <p:nvPr/>
        </p:nvSpPr>
        <p:spPr>
          <a:xfrm>
            <a:off x="803275" y="4836334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五、改进计划</a:t>
            </a:r>
          </a:p>
        </p:txBody>
      </p:sp>
    </p:spTree>
    <p:extLst>
      <p:ext uri="{BB962C8B-B14F-4D97-AF65-F5344CB8AC3E}">
        <p14:creationId xmlns:p14="http://schemas.microsoft.com/office/powerpoint/2010/main" val="319277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3" y="322971"/>
            <a:ext cx="9126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解存在的问题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6825487" y="1749258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解的应力不对称</a:t>
            </a:r>
            <a:r>
              <a:rPr lang="en-US" altLang="zh-CN" dirty="0"/>
              <a:t>——</a:t>
            </a:r>
            <a:r>
              <a:rPr lang="zh-CN" altLang="en-US" dirty="0"/>
              <a:t>更改网格对称性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E258B-10B5-50ED-19B2-39B2A3D9987C}"/>
              </a:ext>
            </a:extLst>
          </p:cNvPr>
          <p:cNvSpPr txBox="1"/>
          <p:nvPr/>
        </p:nvSpPr>
        <p:spPr>
          <a:xfrm>
            <a:off x="6825487" y="2412765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端点处应力值过大</a:t>
            </a:r>
            <a:r>
              <a:rPr lang="en-US" altLang="zh-CN" dirty="0"/>
              <a:t>——</a:t>
            </a:r>
            <a:r>
              <a:rPr lang="zh-CN" altLang="en-US" dirty="0"/>
              <a:t>优化几何模型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63561-B2DD-990C-6EFD-C0BB9F84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5" y="1600367"/>
            <a:ext cx="5711795" cy="38576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6B08B1-E0BA-0990-1BF4-89A86FA341F4}"/>
              </a:ext>
            </a:extLst>
          </p:cNvPr>
          <p:cNvSpPr txBox="1"/>
          <p:nvPr/>
        </p:nvSpPr>
        <p:spPr>
          <a:xfrm>
            <a:off x="6825487" y="3024349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接触面形状与实际有较大差异，接触面积不准确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50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1200225" y="2989575"/>
            <a:ext cx="958215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五、改进计划</a:t>
            </a:r>
          </a:p>
        </p:txBody>
      </p:sp>
    </p:spTree>
    <p:extLst>
      <p:ext uri="{BB962C8B-B14F-4D97-AF65-F5344CB8AC3E}">
        <p14:creationId xmlns:p14="http://schemas.microsoft.com/office/powerpoint/2010/main" val="343085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3" y="322971"/>
            <a:ext cx="9126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改进计划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五、改进计划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279F3-A3D2-27D3-69BF-4DDC36696AB1}"/>
              </a:ext>
            </a:extLst>
          </p:cNvPr>
          <p:cNvSpPr txBox="1"/>
          <p:nvPr/>
        </p:nvSpPr>
        <p:spPr>
          <a:xfrm>
            <a:off x="939012" y="1621667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解的应力不对称</a:t>
            </a:r>
            <a:r>
              <a:rPr lang="en-US" altLang="zh-CN" dirty="0"/>
              <a:t>——</a:t>
            </a:r>
            <a:r>
              <a:rPr lang="zh-CN" altLang="en-US" dirty="0"/>
              <a:t>更改网格对称性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E258B-10B5-50ED-19B2-39B2A3D9987C}"/>
              </a:ext>
            </a:extLst>
          </p:cNvPr>
          <p:cNvSpPr txBox="1"/>
          <p:nvPr/>
        </p:nvSpPr>
        <p:spPr>
          <a:xfrm>
            <a:off x="939012" y="2150495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端点处应力值过大</a:t>
            </a:r>
            <a:r>
              <a:rPr lang="en-US" altLang="zh-CN" dirty="0"/>
              <a:t>——</a:t>
            </a:r>
            <a:r>
              <a:rPr lang="zh-CN" altLang="en-US" dirty="0"/>
              <a:t>优化几何模型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63E508-899B-F984-DACF-B0D5AB964834}"/>
              </a:ext>
            </a:extLst>
          </p:cNvPr>
          <p:cNvSpPr txBox="1"/>
          <p:nvPr/>
        </p:nvSpPr>
        <p:spPr>
          <a:xfrm>
            <a:off x="939012" y="2767184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修改更准确的接触面摩擦系数，获得更精确的接触面积和形状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54B4E-D9C4-5A48-4D59-C625D627ED4A}"/>
              </a:ext>
            </a:extLst>
          </p:cNvPr>
          <p:cNvSpPr txBox="1"/>
          <p:nvPr/>
        </p:nvSpPr>
        <p:spPr>
          <a:xfrm>
            <a:off x="939012" y="3352153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在模型中添加胶带、</a:t>
            </a:r>
            <a:r>
              <a:rPr lang="en-US" altLang="zh-CN" dirty="0"/>
              <a:t>PC</a:t>
            </a:r>
            <a:r>
              <a:rPr lang="zh-CN" altLang="en-US" dirty="0"/>
              <a:t>薄膜等薄层模型，使模型更贴近真实情况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2380BF-A147-88DC-4369-B061C79F23A5}"/>
              </a:ext>
            </a:extLst>
          </p:cNvPr>
          <p:cNvSpPr txBox="1"/>
          <p:nvPr/>
        </p:nvSpPr>
        <p:spPr>
          <a:xfrm>
            <a:off x="939012" y="3937122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采用多物理场仿真，模拟在高温下</a:t>
            </a:r>
            <a:r>
              <a:rPr lang="en-US" altLang="zh-CN" dirty="0"/>
              <a:t>PDMS</a:t>
            </a:r>
            <a:r>
              <a:rPr lang="zh-CN" altLang="en-US" dirty="0"/>
              <a:t>形变及应力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1C8878-45EB-1A2F-25A7-0EEFAFF59C9D}"/>
              </a:ext>
            </a:extLst>
          </p:cNvPr>
          <p:cNvSpPr txBox="1"/>
          <p:nvPr/>
        </p:nvSpPr>
        <p:spPr>
          <a:xfrm>
            <a:off x="939012" y="4470026"/>
            <a:ext cx="912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尝试其他超弹性材料物理模型，如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Mooney-Rivlin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Neo-Hookean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Ogden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等模型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51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063918" y="3038807"/>
            <a:ext cx="10720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87608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1668057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一、对三棱柱型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及衬底的几何建模</a:t>
            </a:r>
          </a:p>
        </p:txBody>
      </p:sp>
    </p:spTree>
    <p:extLst>
      <p:ext uri="{BB962C8B-B14F-4D97-AF65-F5344CB8AC3E}">
        <p14:creationId xmlns:p14="http://schemas.microsoft.com/office/powerpoint/2010/main" val="28164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3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对三棱柱型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几何建模</a:t>
            </a:r>
            <a:endParaRPr lang="zh-CN" altLang="en-US" sz="32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787A9B-5D78-1671-5EF4-10C6B08F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86" y="1218330"/>
            <a:ext cx="3732404" cy="37324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00B2580-75C2-A015-3281-8528D038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70" y="1218330"/>
            <a:ext cx="4148497" cy="37319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6325F6B-8F77-0029-ACF6-60E210DC9FE9}"/>
              </a:ext>
            </a:extLst>
          </p:cNvPr>
          <p:cNvSpPr txBox="1"/>
          <p:nvPr/>
        </p:nvSpPr>
        <p:spPr>
          <a:xfrm>
            <a:off x="1479670" y="5224077"/>
            <a:ext cx="434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工作平面：直角边为</a:t>
            </a:r>
            <a:r>
              <a:rPr lang="en-US" altLang="zh-CN" dirty="0"/>
              <a:t>1.5mm</a:t>
            </a:r>
            <a:r>
              <a:rPr lang="zh-CN" altLang="en-US" dirty="0"/>
              <a:t>的直角三角形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E9E110-ADF8-AF5D-C8DC-1B446E0EAF86}"/>
              </a:ext>
            </a:extLst>
          </p:cNvPr>
          <p:cNvSpPr txBox="1"/>
          <p:nvPr/>
        </p:nvSpPr>
        <p:spPr>
          <a:xfrm>
            <a:off x="6363558" y="5224077"/>
            <a:ext cx="406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拉伸：拉伸长度为</a:t>
            </a:r>
            <a:r>
              <a:rPr lang="en-US" altLang="zh-CN" dirty="0"/>
              <a:t>1mm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一、对三棱柱型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及衬底的几何建模</a:t>
            </a:r>
          </a:p>
        </p:txBody>
      </p:sp>
    </p:spTree>
    <p:extLst>
      <p:ext uri="{BB962C8B-B14F-4D97-AF65-F5344CB8AC3E}">
        <p14:creationId xmlns:p14="http://schemas.microsoft.com/office/powerpoint/2010/main" val="19423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3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SiO2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衬底的几何建模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325F6B-8F77-0029-ACF6-60E210DC9FE9}"/>
              </a:ext>
            </a:extLst>
          </p:cNvPr>
          <p:cNvSpPr txBox="1"/>
          <p:nvPr/>
        </p:nvSpPr>
        <p:spPr>
          <a:xfrm>
            <a:off x="4271887" y="4810033"/>
            <a:ext cx="43487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用长方体几何模型代替衬底</a:t>
            </a:r>
            <a:endParaRPr lang="en-US" altLang="zh-CN" dirty="0"/>
          </a:p>
          <a:p>
            <a:r>
              <a:rPr lang="zh-CN" altLang="en-US" sz="1600" dirty="0"/>
              <a:t>长、宽：</a:t>
            </a:r>
            <a:r>
              <a:rPr lang="en-US" altLang="zh-CN" sz="1600" dirty="0"/>
              <a:t>10mm</a:t>
            </a:r>
          </a:p>
          <a:p>
            <a:r>
              <a:rPr lang="zh-CN" altLang="en-US" sz="1600" dirty="0"/>
              <a:t>厚度：</a:t>
            </a:r>
            <a:r>
              <a:rPr lang="en-US" altLang="zh-CN" sz="1600" dirty="0"/>
              <a:t>1mm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EEA75B-5E78-F0DB-6322-BEF59A69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67" y="1183995"/>
            <a:ext cx="8277434" cy="32568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3D6C84-AE31-DF34-1E6A-0791CA732A7B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一、对三棱柱型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及衬底的几何建模</a:t>
            </a:r>
          </a:p>
        </p:txBody>
      </p:sp>
    </p:spTree>
    <p:extLst>
      <p:ext uri="{BB962C8B-B14F-4D97-AF65-F5344CB8AC3E}">
        <p14:creationId xmlns:p14="http://schemas.microsoft.com/office/powerpoint/2010/main" val="277209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及衬底的空间相对位置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670279-13BE-4C06-C4E0-605297B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252552"/>
            <a:ext cx="5988358" cy="3918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68145C-1EA5-E6C6-28ED-460BC82D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27" y="1252551"/>
            <a:ext cx="4454373" cy="39181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D8565D-1A8B-05A5-955C-446C3545F0D4}"/>
              </a:ext>
            </a:extLst>
          </p:cNvPr>
          <p:cNvSpPr txBox="1"/>
          <p:nvPr/>
        </p:nvSpPr>
        <p:spPr>
          <a:xfrm>
            <a:off x="1479670" y="5354348"/>
            <a:ext cx="434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YZ</a:t>
            </a:r>
            <a:r>
              <a:rPr lang="zh-CN" altLang="en-US" dirty="0"/>
              <a:t>视图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1C1C90-FF72-F4D8-FA90-18BF669D3C2D}"/>
              </a:ext>
            </a:extLst>
          </p:cNvPr>
          <p:cNvSpPr txBox="1"/>
          <p:nvPr/>
        </p:nvSpPr>
        <p:spPr>
          <a:xfrm>
            <a:off x="7242517" y="5393122"/>
            <a:ext cx="434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XY</a:t>
            </a:r>
            <a:r>
              <a:rPr lang="zh-CN" altLang="en-US" dirty="0"/>
              <a:t>视图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7A4813-925F-67C2-C1CD-EED180F1B848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一、对三棱柱型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及衬底的几何建模</a:t>
            </a:r>
          </a:p>
        </p:txBody>
      </p:sp>
    </p:spTree>
    <p:extLst>
      <p:ext uri="{BB962C8B-B14F-4D97-AF65-F5344CB8AC3E}">
        <p14:creationId xmlns:p14="http://schemas.microsoft.com/office/powerpoint/2010/main" val="420275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1200225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二、约束条件设置</a:t>
            </a:r>
          </a:p>
        </p:txBody>
      </p:sp>
    </p:spTree>
    <p:extLst>
      <p:ext uri="{BB962C8B-B14F-4D97-AF65-F5344CB8AC3E}">
        <p14:creationId xmlns:p14="http://schemas.microsoft.com/office/powerpoint/2010/main" val="226952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为衬底添加固定约束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D8565D-1A8B-05A5-955C-446C3545F0D4}"/>
              </a:ext>
            </a:extLst>
          </p:cNvPr>
          <p:cNvSpPr txBox="1"/>
          <p:nvPr/>
        </p:nvSpPr>
        <p:spPr>
          <a:xfrm>
            <a:off x="862982" y="5354348"/>
            <a:ext cx="434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假设衬底无位移，对其底面添加固定约束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二、约束条件设置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7DBB1E-9A9D-F568-39EB-29670EC6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319332"/>
            <a:ext cx="6247409" cy="3586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1AA05B-A184-B74C-3160-5B257B7A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25" y="1319331"/>
            <a:ext cx="4063444" cy="35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8333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顶面在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方向位移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D8565D-1A8B-05A5-955C-446C3545F0D4}"/>
              </a:ext>
            </a:extLst>
          </p:cNvPr>
          <p:cNvSpPr txBox="1"/>
          <p:nvPr/>
        </p:nvSpPr>
        <p:spPr>
          <a:xfrm>
            <a:off x="862983" y="3996759"/>
            <a:ext cx="382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指定</a:t>
            </a:r>
            <a:r>
              <a:rPr lang="en-US" altLang="zh-CN" dirty="0"/>
              <a:t>PDMS</a:t>
            </a:r>
            <a:r>
              <a:rPr lang="zh-CN" altLang="en-US" dirty="0"/>
              <a:t>顶面在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方向无位移，在</a:t>
            </a:r>
            <a:r>
              <a:rPr lang="en-US" altLang="zh-CN" dirty="0"/>
              <a:t>Z</a:t>
            </a:r>
            <a:r>
              <a:rPr lang="zh-CN" altLang="en-US" dirty="0"/>
              <a:t>方向存在位移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8E19-3849-0060-47F8-2468A2E4E885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二、约束条件设置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C64ADA-ACDE-18B3-BB90-04887113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8941"/>
            <a:ext cx="5361196" cy="34314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D3C715-F60B-4EF8-AE68-002BF71D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1" y="1205758"/>
            <a:ext cx="4740059" cy="25298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80B7AC6-782C-25C4-B2C0-5F92A2B0C0E4}"/>
              </a:ext>
            </a:extLst>
          </p:cNvPr>
          <p:cNvSpPr txBox="1"/>
          <p:nvPr/>
        </p:nvSpPr>
        <p:spPr>
          <a:xfrm>
            <a:off x="862983" y="4796926"/>
            <a:ext cx="382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h_PDMS</a:t>
            </a:r>
            <a:r>
              <a:rPr lang="zh-CN" altLang="en-US" dirty="0"/>
              <a:t>表示</a:t>
            </a:r>
            <a:r>
              <a:rPr lang="en-US" altLang="zh-CN" dirty="0"/>
              <a:t>PDMS</a:t>
            </a:r>
            <a:r>
              <a:rPr lang="zh-CN" altLang="en-US" dirty="0"/>
              <a:t>的高度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81B2DC-A215-4FA2-24AE-4C282CA6DC0D}"/>
              </a:ext>
            </a:extLst>
          </p:cNvPr>
          <p:cNvSpPr txBox="1"/>
          <p:nvPr/>
        </p:nvSpPr>
        <p:spPr>
          <a:xfrm>
            <a:off x="862983" y="5113607"/>
            <a:ext cx="48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h_GS</a:t>
            </a:r>
            <a:r>
              <a:rPr lang="zh-CN" altLang="en-US" dirty="0"/>
              <a:t>表示玻璃基板到二氧化硅基板的距离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9AD90E-4CA4-A382-C4BB-544235FBB230}"/>
              </a:ext>
            </a:extLst>
          </p:cNvPr>
          <p:cNvSpPr txBox="1"/>
          <p:nvPr/>
        </p:nvSpPr>
        <p:spPr>
          <a:xfrm>
            <a:off x="862983" y="5482939"/>
            <a:ext cx="48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movez</a:t>
            </a:r>
            <a:r>
              <a:rPr lang="zh-CN" altLang="en-US" dirty="0"/>
              <a:t>表示</a:t>
            </a:r>
            <a:r>
              <a:rPr lang="en-US" altLang="zh-CN" dirty="0"/>
              <a:t>PDMS</a:t>
            </a:r>
            <a:r>
              <a:rPr lang="zh-CN" altLang="en-US" dirty="0"/>
              <a:t>的</a:t>
            </a:r>
            <a:r>
              <a:rPr lang="en-US" altLang="zh-CN" dirty="0"/>
              <a:t>z</a:t>
            </a:r>
            <a:r>
              <a:rPr lang="zh-CN" altLang="en-US" dirty="0"/>
              <a:t>方向位移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0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652</Words>
  <Application>Microsoft Office PowerPoint</Application>
  <PresentationFormat>宽屏</PresentationFormat>
  <Paragraphs>87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-apple-system</vt:lpstr>
      <vt:lpstr>SourceSansPro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16</cp:revision>
  <dcterms:created xsi:type="dcterms:W3CDTF">2024-03-20T05:48:02Z</dcterms:created>
  <dcterms:modified xsi:type="dcterms:W3CDTF">2024-03-20T10:21:35Z</dcterms:modified>
</cp:coreProperties>
</file>