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 showGuides="1">
      <p:cViewPr varScale="1">
        <p:scale>
          <a:sx n="107" d="100"/>
          <a:sy n="107" d="100"/>
        </p:scale>
        <p:origin x="40" y="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EFF065-A762-D41B-BF0C-93673774A8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099C54A-6CFD-079B-CF5C-F6E1206233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187BC1-F180-78CA-79EE-0F1844BAB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80958-8A07-4B86-B652-BE0C2516AAB4}" type="datetimeFigureOut">
              <a:rPr lang="zh-CN" altLang="en-US" smtClean="0"/>
              <a:t>2024/8/21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18E61D-6EB8-9E12-99FF-B3ACF8A72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D7BBE4-F9FE-99A2-53AD-FD304BC35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DD13-A5C1-4920-A74B-69A2039218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4181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4A7D4C-79CF-EFB9-C492-4A464ABA7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074649A-BC84-2ED4-966F-952ECCE391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C1FE24-9425-B3E8-7894-1B5750CF4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80958-8A07-4B86-B652-BE0C2516AAB4}" type="datetimeFigureOut">
              <a:rPr lang="zh-CN" altLang="en-US" smtClean="0"/>
              <a:t>2024/8/21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EC93E5-50C0-2A21-66CA-4B54FF373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4A9683-6075-F63A-20BB-2ED75DCCB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DD13-A5C1-4920-A74B-69A2039218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0928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C1B4500-6BBE-C285-8A11-2A9E977239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87AA487-4563-B3CA-4D44-FFE5C04D8F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724492-5FCB-8781-8CCC-015D60609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80958-8A07-4B86-B652-BE0C2516AAB4}" type="datetimeFigureOut">
              <a:rPr lang="zh-CN" altLang="en-US" smtClean="0"/>
              <a:t>2024/8/21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41E508-1C79-7F50-B5BC-A58B728CC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C030A1-C49A-40BA-465C-7E256B7C9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DD13-A5C1-4920-A74B-69A2039218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0379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5C4D2A-1BF0-B6B3-6744-F193F6D4C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224EBF-5343-8698-199B-39AA3E4E3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F7A69B-CE13-2E44-69CE-84EFEF8AC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80958-8A07-4B86-B652-BE0C2516AAB4}" type="datetimeFigureOut">
              <a:rPr lang="zh-CN" altLang="en-US" smtClean="0"/>
              <a:t>2024/8/21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A9B1A3-3DFE-E24F-E4E1-BCB350083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669ADD-6FFC-B263-8E0C-97A7FF08F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DD13-A5C1-4920-A74B-69A2039218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107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5B8B72-B4F4-77EB-31F8-E3B9811D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A05B37-E79D-2227-8A80-79660988E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27E8D8-6DB8-4B0C-C2B1-478E84B41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80958-8A07-4B86-B652-BE0C2516AAB4}" type="datetimeFigureOut">
              <a:rPr lang="zh-CN" altLang="en-US" smtClean="0"/>
              <a:t>2024/8/21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7CC6B2-A9BD-E7A8-0B17-FECD3D643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5B38C8-D108-86F3-DEDC-27C1BDF69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DD13-A5C1-4920-A74B-69A2039218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068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AE1935-3328-B145-BD10-0394CA297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4FA0CF-3712-F4AA-1B9B-8366595585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A084158-CC59-C2D3-2F9C-C8130EB9AA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E35771-A71A-688F-EC3F-07BDFE47B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80958-8A07-4B86-B652-BE0C2516AAB4}" type="datetimeFigureOut">
              <a:rPr lang="zh-CN" altLang="en-US" smtClean="0"/>
              <a:t>2024/8/21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B75C5D-3A90-D825-1B93-4D488FB50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2A3FC2-3E04-EB09-013A-1E2CA0FF5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DD13-A5C1-4920-A74B-69A2039218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585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73694B-20B2-1210-3696-2F621E87F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5A04FD-3D82-F477-CC54-44BE4AC86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A965CAD-A30B-CEA8-25AD-128024E246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9264C31-A5EE-0654-77BF-709B45B0C7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684FA41-D69E-8820-1876-38EAED0C73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55DC67C-5DE1-7CC1-8B30-0A282762F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80958-8A07-4B86-B652-BE0C2516AAB4}" type="datetimeFigureOut">
              <a:rPr lang="zh-CN" altLang="en-US" smtClean="0"/>
              <a:t>2024/8/21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C2CAE54-397C-FA91-ECF4-7C3D50E9D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188DEE4-95E8-362C-9E1F-F7AC5C115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DD13-A5C1-4920-A74B-69A2039218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3266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9A6EA7-55E9-C0AF-70D3-B81E44BD2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DB66558-F810-8EFE-C9FF-2D1747EC2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80958-8A07-4B86-B652-BE0C2516AAB4}" type="datetimeFigureOut">
              <a:rPr lang="zh-CN" altLang="en-US" smtClean="0"/>
              <a:t>2024/8/21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AA23EB2-38E7-E1DE-5C5E-7F0099B86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44708D0-9F8A-EE69-E6F7-8B6B0AE65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DD13-A5C1-4920-A74B-69A2039218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7188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49DCE64-D327-9431-23E5-3BF2368E6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80958-8A07-4B86-B652-BE0C2516AAB4}" type="datetimeFigureOut">
              <a:rPr lang="zh-CN" altLang="en-US" smtClean="0"/>
              <a:t>2024/8/21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66E34B8-7E7E-8A4E-DA66-B33A74896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04A6AFD-4071-1412-37BF-F8C8049A4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DD13-A5C1-4920-A74B-69A2039218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8722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116F78-036C-0FE6-F7FE-6444C1D1D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A42814-20E2-B49E-F917-EEC708931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9208847-54AE-5C93-1ED5-710E3EC722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162CCD-9753-2B95-0B7C-29E8AA45C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80958-8A07-4B86-B652-BE0C2516AAB4}" type="datetimeFigureOut">
              <a:rPr lang="zh-CN" altLang="en-US" smtClean="0"/>
              <a:t>2024/8/21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B8A7CD-F3EC-4429-E1AA-F72CD590C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523875-3891-2E99-A370-5747139CF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DD13-A5C1-4920-A74B-69A2039218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410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98882B-4C3A-94C7-848B-D5610E85D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6359A86-FDD3-8737-1A5D-6F3BBE468D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F6AF44C-6E90-5AAE-AA73-C1E64FE101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DE0E66-D6B5-014F-9B9C-08B51A3F5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80958-8A07-4B86-B652-BE0C2516AAB4}" type="datetimeFigureOut">
              <a:rPr lang="zh-CN" altLang="en-US" smtClean="0"/>
              <a:t>2024/8/21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CB2282-F48F-9A7A-4323-23024F421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3E0AF5-6478-1A3D-7719-EB0D2DD50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DD13-A5C1-4920-A74B-69A2039218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5919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4CD2C47-254F-7CB7-58D6-9F357666D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F825D6-4218-B986-3C5D-059EB38000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6B86E0-A290-72F9-4088-29E9322604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80958-8A07-4B86-B652-BE0C2516AAB4}" type="datetimeFigureOut">
              <a:rPr lang="zh-CN" altLang="en-US" smtClean="0"/>
              <a:t>2024/8/21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0378BC-CBD2-8A2D-9343-22E6501975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5C0052-B799-5539-6183-4B828C85A2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8DD13-A5C1-4920-A74B-69A2039218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877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E0957CE6-9B69-B2B8-9F3C-8F9003758407}"/>
              </a:ext>
            </a:extLst>
          </p:cNvPr>
          <p:cNvGrpSpPr/>
          <p:nvPr/>
        </p:nvGrpSpPr>
        <p:grpSpPr>
          <a:xfrm>
            <a:off x="803275" y="359788"/>
            <a:ext cx="9603417" cy="584775"/>
            <a:chOff x="803275" y="359788"/>
            <a:chExt cx="9603417" cy="584775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30D3E289-5722-6B67-B5DC-B2A7ABE69986}"/>
                </a:ext>
              </a:extLst>
            </p:cNvPr>
            <p:cNvSpPr txBox="1"/>
            <p:nvPr/>
          </p:nvSpPr>
          <p:spPr>
            <a:xfrm>
              <a:off x="824540" y="359788"/>
              <a:ext cx="958215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>
                  <a:solidFill>
                    <a:srgbClr val="BD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AFM</a:t>
              </a:r>
              <a:r>
                <a:rPr lang="zh-CN" altLang="en-US" sz="3200" b="1" dirty="0">
                  <a:solidFill>
                    <a:srgbClr val="BD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针尖推动</a:t>
              </a:r>
              <a:r>
                <a:rPr lang="en-US" altLang="zh-CN" sz="3200" b="1" dirty="0">
                  <a:solidFill>
                    <a:srgbClr val="BD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WSe2</a:t>
              </a:r>
              <a:r>
                <a:rPr lang="zh-CN" altLang="en-US" sz="3200" b="1" dirty="0">
                  <a:solidFill>
                    <a:srgbClr val="BD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转动</a:t>
              </a:r>
              <a:endParaRPr lang="en-US" altLang="zh-CN" sz="3200" b="1" dirty="0">
                <a:solidFill>
                  <a:srgbClr val="BD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0535E6AC-6C4B-F68E-A059-3EA5B9251E23}"/>
                </a:ext>
              </a:extLst>
            </p:cNvPr>
            <p:cNvGrpSpPr/>
            <p:nvPr/>
          </p:nvGrpSpPr>
          <p:grpSpPr>
            <a:xfrm>
              <a:off x="803275" y="944563"/>
              <a:ext cx="2308520" cy="0"/>
              <a:chOff x="803275" y="944563"/>
              <a:chExt cx="2308520" cy="0"/>
            </a:xfrm>
          </p:grpSpPr>
          <p:cxnSp>
            <p:nvCxnSpPr>
              <p:cNvPr id="7" name="直接连接符 6">
                <a:extLst>
                  <a:ext uri="{FF2B5EF4-FFF2-40B4-BE49-F238E27FC236}">
                    <a16:creationId xmlns:a16="http://schemas.microsoft.com/office/drawing/2014/main" id="{8A23688E-F3DF-7223-2D51-911D9CE03D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275" y="944563"/>
                <a:ext cx="621488" cy="0"/>
              </a:xfrm>
              <a:prstGeom prst="line">
                <a:avLst/>
              </a:prstGeom>
              <a:ln w="25400">
                <a:solidFill>
                  <a:srgbClr val="BD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接连接符 7">
                <a:extLst>
                  <a:ext uri="{FF2B5EF4-FFF2-40B4-BE49-F238E27FC236}">
                    <a16:creationId xmlns:a16="http://schemas.microsoft.com/office/drawing/2014/main" id="{2AB60070-EF73-6476-2C2C-5D461A9B8F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66800" y="944563"/>
                <a:ext cx="1744995" cy="0"/>
              </a:xfrm>
              <a:prstGeom prst="line">
                <a:avLst/>
              </a:prstGeom>
              <a:ln w="1905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5BB9930A-794C-3A47-F3B6-1D84D78E2080}"/>
              </a:ext>
            </a:extLst>
          </p:cNvPr>
          <p:cNvSpPr txBox="1"/>
          <p:nvPr/>
        </p:nvSpPr>
        <p:spPr>
          <a:xfrm>
            <a:off x="10317485" y="6488668"/>
            <a:ext cx="1986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孙逸杰 </a:t>
            </a:r>
            <a:r>
              <a:rPr lang="en-US" altLang="zh-CN" dirty="0"/>
              <a:t>20240821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11A2775-91FD-AE0E-7E6A-8DC9BDC51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7038" y="3512781"/>
            <a:ext cx="5647773" cy="18682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C438AB9E-0DE4-2FEF-1A3E-4A74248BCEFA}"/>
              </a:ext>
            </a:extLst>
          </p:cNvPr>
          <p:cNvSpPr txBox="1"/>
          <p:nvPr/>
        </p:nvSpPr>
        <p:spPr>
          <a:xfrm>
            <a:off x="6096000" y="6017536"/>
            <a:ext cx="5476504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1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Mengzhou</a:t>
            </a:r>
            <a:r>
              <a:rPr lang="en-US" altLang="zh-CN" sz="1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 Liao, Andrea Silva, </a:t>
            </a:r>
            <a:r>
              <a:rPr lang="en-US" altLang="zh-CN" sz="11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Luojun</a:t>
            </a:r>
            <a:r>
              <a:rPr lang="en-US" altLang="zh-CN" sz="1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 Du, Paolo </a:t>
            </a:r>
            <a:r>
              <a:rPr lang="en-US" altLang="zh-CN" sz="11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Nicolini</a:t>
            </a:r>
            <a:r>
              <a:rPr lang="en-US" altLang="zh-CN" sz="1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, Victor E. P. </a:t>
            </a:r>
            <a:r>
              <a:rPr lang="en-US" altLang="zh-CN" sz="11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Claerbout</a:t>
            </a:r>
            <a:r>
              <a:rPr lang="en-US" altLang="zh-CN" sz="1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, Denis Kramer, Rong Yang, </a:t>
            </a:r>
            <a:r>
              <a:rPr lang="en-US" altLang="zh-CN" sz="11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Dongxia</a:t>
            </a:r>
            <a:r>
              <a:rPr lang="en-US" altLang="zh-CN" sz="1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 Shi, Tomas </a:t>
            </a:r>
            <a:r>
              <a:rPr lang="en-US" altLang="zh-CN" sz="11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Polcar</a:t>
            </a:r>
            <a:r>
              <a:rPr lang="en-US" altLang="zh-CN" sz="1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, and </a:t>
            </a:r>
            <a:r>
              <a:rPr lang="en-US" altLang="zh-CN" sz="11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Guangyu</a:t>
            </a:r>
            <a:r>
              <a:rPr lang="en-US" altLang="zh-CN" sz="1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 Zhang</a:t>
            </a:r>
          </a:p>
          <a:p>
            <a:pPr algn="l"/>
            <a:r>
              <a:rPr lang="en-US" altLang="zh-CN" sz="1100" b="0" i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ACS Applied Materials &amp; Interfaces</a:t>
            </a:r>
            <a:r>
              <a:rPr lang="en-US" altLang="zh-CN" sz="1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 </a:t>
            </a:r>
            <a:r>
              <a:rPr lang="en-US" altLang="zh-CN" sz="11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2023</a:t>
            </a:r>
            <a:r>
              <a:rPr lang="en-US" altLang="zh-CN" sz="1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 </a:t>
            </a:r>
            <a:r>
              <a:rPr lang="en-US" altLang="zh-CN" sz="1100" b="0" i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15</a:t>
            </a:r>
            <a:r>
              <a:rPr lang="en-US" altLang="zh-CN" sz="1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 (15), 19616-19623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74678F6-AA36-588F-ABD3-B458120601CA}"/>
              </a:ext>
            </a:extLst>
          </p:cNvPr>
          <p:cNvSpPr txBox="1"/>
          <p:nvPr/>
        </p:nvSpPr>
        <p:spPr>
          <a:xfrm>
            <a:off x="967563" y="1529338"/>
            <a:ext cx="489291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、样品</a:t>
            </a:r>
            <a:endParaRPr lang="en-US" altLang="zh-CN" dirty="0"/>
          </a:p>
          <a:p>
            <a:r>
              <a:rPr lang="en-US" altLang="zh-CN" sz="1400" dirty="0">
                <a:solidFill>
                  <a:srgbClr val="000000"/>
                </a:solidFill>
                <a:ea typeface="微软雅黑" panose="020B0503020204020204" pitchFamily="34" charset="-122"/>
              </a:rPr>
              <a:t>WSe2/BN</a:t>
            </a:r>
            <a:r>
              <a:rPr lang="zh-CN" altLang="en-US" sz="1400" dirty="0">
                <a:solidFill>
                  <a:srgbClr val="000000"/>
                </a:solidFill>
                <a:ea typeface="微软雅黑" panose="020B0503020204020204" pitchFamily="34" charset="-122"/>
              </a:rPr>
              <a:t>，文献中是</a:t>
            </a:r>
            <a:r>
              <a:rPr lang="en-US" altLang="zh-CN" sz="1400" dirty="0">
                <a:solidFill>
                  <a:srgbClr val="000000"/>
                </a:solidFill>
                <a:ea typeface="微软雅黑" panose="020B0503020204020204" pitchFamily="34" charset="-122"/>
              </a:rPr>
              <a:t>CVD</a:t>
            </a:r>
            <a:r>
              <a:rPr lang="zh-CN" altLang="en-US" sz="1400" dirty="0">
                <a:solidFill>
                  <a:srgbClr val="000000"/>
                </a:solidFill>
                <a:ea typeface="微软雅黑" panose="020B0503020204020204" pitchFamily="34" charset="-122"/>
              </a:rPr>
              <a:t>生长的单层</a:t>
            </a:r>
            <a:r>
              <a:rPr lang="en-US" altLang="zh-CN" sz="1400" dirty="0">
                <a:solidFill>
                  <a:srgbClr val="000000"/>
                </a:solidFill>
                <a:ea typeface="微软雅黑" panose="020B0503020204020204" pitchFamily="34" charset="-122"/>
              </a:rPr>
              <a:t>MoS2</a:t>
            </a:r>
            <a:r>
              <a:rPr lang="zh-CN" altLang="en-US" sz="1400" dirty="0">
                <a:solidFill>
                  <a:srgbClr val="000000"/>
                </a:solidFill>
                <a:ea typeface="微软雅黑" panose="020B0503020204020204" pitchFamily="34" charset="-122"/>
              </a:rPr>
              <a:t>，这里计划用较厚的多层</a:t>
            </a:r>
            <a:r>
              <a:rPr lang="en-US" altLang="zh-CN" sz="1400" dirty="0">
                <a:solidFill>
                  <a:srgbClr val="000000"/>
                </a:solidFill>
                <a:ea typeface="微软雅黑" panose="020B0503020204020204" pitchFamily="34" charset="-122"/>
              </a:rPr>
              <a:t>WSe2</a:t>
            </a:r>
            <a:r>
              <a:rPr lang="zh-CN" altLang="en-US" sz="1400" dirty="0">
                <a:solidFill>
                  <a:srgbClr val="000000"/>
                </a:solidFill>
                <a:ea typeface="微软雅黑" panose="020B0503020204020204" pitchFamily="34" charset="-122"/>
              </a:rPr>
              <a:t>。</a:t>
            </a:r>
            <a:endParaRPr lang="en-US" altLang="zh-CN" sz="1400" dirty="0">
              <a:solidFill>
                <a:srgbClr val="000000"/>
              </a:solidFill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rgbClr val="000000"/>
              </a:solidFill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ea typeface="微软雅黑" panose="020B0503020204020204" pitchFamily="34" charset="-122"/>
              </a:rPr>
              <a:t>2</a:t>
            </a:r>
            <a:r>
              <a:rPr lang="zh-CN" altLang="en-US" dirty="0">
                <a:solidFill>
                  <a:srgbClr val="000000"/>
                </a:solidFill>
                <a:ea typeface="微软雅黑" panose="020B0503020204020204" pitchFamily="34" charset="-122"/>
              </a:rPr>
              <a:t>、探针选用</a:t>
            </a:r>
            <a:endParaRPr lang="en-US" altLang="zh-CN" dirty="0">
              <a:solidFill>
                <a:srgbClr val="000000"/>
              </a:solidFill>
              <a:ea typeface="微软雅黑" panose="020B0503020204020204" pitchFamily="34" charset="-122"/>
            </a:endParaRPr>
          </a:p>
          <a:p>
            <a:r>
              <a:rPr lang="zh-CN" altLang="en-US" sz="1400" dirty="0">
                <a:solidFill>
                  <a:srgbClr val="000000"/>
                </a:solidFill>
                <a:ea typeface="微软雅黑" panose="020B0503020204020204" pitchFamily="34" charset="-122"/>
              </a:rPr>
              <a:t>软针尖，如该文献使用的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AC240TS-R3 </a:t>
            </a:r>
            <a:r>
              <a:rPr lang="zh-CN" altLang="en-US" sz="14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oxford-sans-regular"/>
              </a:rPr>
              <a:t>k = 2 N/m</a:t>
            </a:r>
            <a:r>
              <a:rPr lang="zh-CN" altLang="en-US" sz="14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1400" dirty="0">
                <a:solidFill>
                  <a:srgbClr val="000000"/>
                </a:solidFill>
                <a:ea typeface="微软雅黑" panose="020B0503020204020204" pitchFamily="34" charset="-122"/>
              </a:rPr>
              <a:t>。</a:t>
            </a:r>
            <a:endParaRPr lang="en-US" altLang="zh-CN" sz="1400" dirty="0">
              <a:solidFill>
                <a:srgbClr val="000000"/>
              </a:solidFill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rgbClr val="000000"/>
              </a:solidFill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ea typeface="微软雅黑" panose="020B0503020204020204" pitchFamily="34" charset="-122"/>
              </a:rPr>
              <a:t>3</a:t>
            </a:r>
            <a:r>
              <a:rPr lang="zh-CN" altLang="en-US" dirty="0">
                <a:solidFill>
                  <a:srgbClr val="000000"/>
                </a:solidFill>
                <a:ea typeface="微软雅黑" panose="020B0503020204020204" pitchFamily="34" charset="-122"/>
              </a:rPr>
              <a:t>、实验流程</a:t>
            </a:r>
            <a:endParaRPr lang="en-US" altLang="zh-CN" dirty="0">
              <a:solidFill>
                <a:srgbClr val="000000"/>
              </a:solidFill>
              <a:ea typeface="微软雅黑" panose="020B0503020204020204" pitchFamily="34" charset="-122"/>
            </a:endParaRPr>
          </a:p>
          <a:p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扫形貌。</a:t>
            </a:r>
            <a:endParaRPr lang="en-US" altLang="zh-CN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</a:t>
            </a:r>
            <a:r>
              <a:rPr lang="zh-CN" alt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、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“push the edge” method</a:t>
            </a:r>
          </a:p>
          <a:p>
            <a:endParaRPr lang="en-US" altLang="zh-CN" sz="140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endParaRPr lang="en-US" altLang="zh-CN" sz="1400" b="0" i="0" dirty="0">
              <a:solidFill>
                <a:srgbClr val="000000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endParaRPr lang="en-US" altLang="zh-CN" sz="1400" b="0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“drag the center” method</a:t>
            </a:r>
            <a:endParaRPr lang="en-US" altLang="zh-CN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抬起针尖，</a:t>
            </a:r>
            <a:r>
              <a:rPr lang="zh-CN" altLang="en-US" sz="14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校准悬臂，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设定针尖运动轨迹，推动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BN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</a:t>
            </a:r>
            <a:r>
              <a:rPr lang="zh-CN" altLang="en-US" sz="14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Se2</a:t>
            </a:r>
            <a:r>
              <a:rPr lang="zh-CN" altLang="en-US" sz="14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结构来动态测量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侧向力</a:t>
            </a:r>
            <a:r>
              <a:rPr lang="zh-CN" altLang="en-US" sz="14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b="0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solidFill>
                <a:srgbClr val="000000"/>
              </a:solidFill>
              <a:ea typeface="微软雅黑" panose="020B0503020204020204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252FAA7-484E-7A1F-6771-88BC8365A9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119" y="658004"/>
            <a:ext cx="2702693" cy="26872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5FE6883-29DE-8DFB-20A8-0F1BF1310B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7039" y="658003"/>
            <a:ext cx="2740059" cy="268721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99177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2342</TotalTime>
  <Words>148</Words>
  <Application>Microsoft Office PowerPoint</Application>
  <PresentationFormat>宽屏</PresentationFormat>
  <Paragraphs>18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oxford-sans-regular</vt:lpstr>
      <vt:lpstr>等线</vt:lpstr>
      <vt:lpstr>等线 Light</vt:lpstr>
      <vt:lpstr>微软雅黑</vt:lpstr>
      <vt:lpstr>Arial</vt:lpstr>
      <vt:lpstr>Roboto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orchard _</dc:creator>
  <cp:lastModifiedBy>orchard _</cp:lastModifiedBy>
  <cp:revision>31</cp:revision>
  <dcterms:created xsi:type="dcterms:W3CDTF">2024-08-21T10:26:10Z</dcterms:created>
  <dcterms:modified xsi:type="dcterms:W3CDTF">2024-08-23T01:33:38Z</dcterms:modified>
</cp:coreProperties>
</file>