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68" r:id="rId3"/>
    <p:sldId id="257" r:id="rId4"/>
    <p:sldId id="258" r:id="rId5"/>
    <p:sldId id="259" r:id="rId6"/>
    <p:sldId id="260" r:id="rId7"/>
    <p:sldId id="261" r:id="rId8"/>
    <p:sldId id="262" r:id="rId9"/>
    <p:sldId id="263" r:id="rId10"/>
    <p:sldId id="264" r:id="rId11"/>
    <p:sldId id="265" r:id="rId12"/>
  </p:sldIdLst>
  <p:sldSz cx="18288000" cy="10287000"/>
  <p:notesSz cx="6858000" cy="9144000"/>
  <p:embeddedFontLst>
    <p:embeddedFont>
      <p:font typeface="Anton" pitchFamily="2" charset="77"/>
      <p:regular r:id="rId14"/>
    </p:embeddedFont>
    <p:embeddedFont>
      <p:font typeface="Canva Sans" panose="020B0503030501040103" pitchFamily="34" charset="0"/>
      <p:regular r:id="rId15"/>
    </p:embeddedFont>
    <p:embeddedFont>
      <p:font typeface="Canva Sans Italics" panose="020B0503030501040103" pitchFamily="34" charset="0"/>
      <p:regular r:id="rId16"/>
      <p:italic r:id="rId17"/>
    </p:embeddedFont>
    <p:embeddedFont>
      <p:font typeface="TT Norms" panose="02000503030000020003" pitchFamily="2" charset="0"/>
      <p:regular r:id="rId18"/>
    </p:embeddedFont>
    <p:embeddedFont>
      <p:font typeface="TT Norms Bold" panose="02000803030000020004" pitchFamily="2" charset="0"/>
      <p:regular r:id="rId19"/>
      <p:bold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10" autoAdjust="0"/>
    <p:restoredTop sz="96865" autoAdjust="0"/>
  </p:normalViewPr>
  <p:slideViewPr>
    <p:cSldViewPr>
      <p:cViewPr>
        <p:scale>
          <a:sx n="66" d="100"/>
          <a:sy n="66" d="100"/>
        </p:scale>
        <p:origin x="1000" y="14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68044D-0D52-0948-8760-0094555F7503}" type="datetimeFigureOut">
              <a:rPr lang="en-US" smtClean="0"/>
              <a:t>12/11/24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C14BA-070E-B04E-8545-7828F42BC013}" type="slidenum">
              <a:rPr lang="en-US" smtClean="0"/>
              <a:t>‹#›</a:t>
            </a:fld>
            <a:endParaRPr lang="en-US"/>
          </a:p>
        </p:txBody>
      </p:sp>
    </p:spTree>
    <p:extLst>
      <p:ext uri="{BB962C8B-B14F-4D97-AF65-F5344CB8AC3E}">
        <p14:creationId xmlns:p14="http://schemas.microsoft.com/office/powerpoint/2010/main" val="4166144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0C14BA-070E-B04E-8545-7828F42BC013}" type="slidenum">
              <a:rPr lang="en-US" smtClean="0"/>
              <a:t>2</a:t>
            </a:fld>
            <a:endParaRPr lang="en-US"/>
          </a:p>
        </p:txBody>
      </p:sp>
    </p:spTree>
    <p:extLst>
      <p:ext uri="{BB962C8B-B14F-4D97-AF65-F5344CB8AC3E}">
        <p14:creationId xmlns:p14="http://schemas.microsoft.com/office/powerpoint/2010/main" val="1032139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ENV BENEFITS: </a:t>
            </a:r>
            <a:r>
              <a:rPr lang="en-US" dirty="0">
                <a:solidFill>
                  <a:srgbClr val="000000"/>
                </a:solidFill>
                <a:effectLst/>
                <a:latin typeface="Arial" panose="020B0604020202020204" pitchFamily="34" charset="0"/>
              </a:rPr>
              <a:t>This promotes a healthier and more sustainable environment. </a:t>
            </a:r>
          </a:p>
          <a:p>
            <a:endParaRPr lang="en-US" dirty="0">
              <a:solidFill>
                <a:srgbClr val="000000"/>
              </a:solidFill>
              <a:effectLst/>
              <a:latin typeface="Arial" panose="020B0604020202020204" pitchFamily="34" charset="0"/>
            </a:endParaRPr>
          </a:p>
          <a:p>
            <a:r>
              <a:rPr lang="en-US" dirty="0">
                <a:solidFill>
                  <a:srgbClr val="000000"/>
                </a:solidFill>
                <a:effectLst/>
                <a:latin typeface="Arial" panose="020B0604020202020204" pitchFamily="34" charset="0"/>
              </a:rPr>
              <a:t>Security features: data encryption, sanitize the data</a:t>
            </a:r>
          </a:p>
          <a:p>
            <a:endParaRPr lang="en-US" dirty="0">
              <a:solidFill>
                <a:srgbClr val="000000"/>
              </a:solidFill>
              <a:effectLst/>
              <a:latin typeface="Arial" panose="020B0604020202020204" pitchFamily="34" charset="0"/>
            </a:endParaRPr>
          </a:p>
          <a:p>
            <a:r>
              <a:rPr lang="en-US" dirty="0">
                <a:solidFill>
                  <a:srgbClr val="000000"/>
                </a:solidFill>
                <a:effectLst/>
                <a:latin typeface="Arial" panose="020B0604020202020204" pitchFamily="34" charset="0"/>
              </a:rPr>
              <a:t>Cost efficiency: </a:t>
            </a:r>
            <a:r>
              <a:rPr lang="en-US" sz="1200" u="none" strike="noStrike" dirty="0">
                <a:solidFill>
                  <a:srgbClr val="B9DAF8"/>
                </a:solidFill>
                <a:latin typeface="TT Norms"/>
                <a:ea typeface="TT Norms"/>
                <a:cs typeface="TT Norms"/>
                <a:sym typeface="TT Norms"/>
              </a:rPr>
              <a:t>eliminating the need for physical servers and system administrators.</a:t>
            </a:r>
            <a:endParaRPr lang="en-US" dirty="0">
              <a:solidFill>
                <a:srgbClr val="000000"/>
              </a:solidFill>
              <a:effectLst/>
              <a:latin typeface="Arial" panose="020B0604020202020204" pitchFamily="34" charset="0"/>
            </a:endParaRPr>
          </a:p>
          <a:p>
            <a:endParaRPr lang="en-US" dirty="0">
              <a:solidFill>
                <a:srgbClr val="000000"/>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2E0C14BA-070E-B04E-8545-7828F42BC013}" type="slidenum">
              <a:rPr lang="en-US" smtClean="0"/>
              <a:t>5</a:t>
            </a:fld>
            <a:endParaRPr lang="en-US"/>
          </a:p>
        </p:txBody>
      </p:sp>
    </p:spTree>
    <p:extLst>
      <p:ext uri="{BB962C8B-B14F-4D97-AF65-F5344CB8AC3E}">
        <p14:creationId xmlns:p14="http://schemas.microsoft.com/office/powerpoint/2010/main" val="1267421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0C14BA-070E-B04E-8545-7828F42BC013}" type="slidenum">
              <a:rPr lang="en-US" smtClean="0"/>
              <a:t>6</a:t>
            </a:fld>
            <a:endParaRPr lang="en-US"/>
          </a:p>
        </p:txBody>
      </p:sp>
    </p:spTree>
    <p:extLst>
      <p:ext uri="{BB962C8B-B14F-4D97-AF65-F5344CB8AC3E}">
        <p14:creationId xmlns:p14="http://schemas.microsoft.com/office/powerpoint/2010/main" val="2411574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Hires hundreds of thousands engineers and these engineers are paid by 6,7 figures. </a:t>
            </a:r>
          </a:p>
        </p:txBody>
      </p:sp>
      <p:sp>
        <p:nvSpPr>
          <p:cNvPr id="4" name="Slide Number Placeholder 3"/>
          <p:cNvSpPr>
            <a:spLocks noGrp="1"/>
          </p:cNvSpPr>
          <p:nvPr>
            <p:ph type="sldNum" sz="quarter" idx="5"/>
          </p:nvPr>
        </p:nvSpPr>
        <p:spPr/>
        <p:txBody>
          <a:bodyPr/>
          <a:lstStyle/>
          <a:p>
            <a:fld id="{2E0C14BA-070E-B04E-8545-7828F42BC013}" type="slidenum">
              <a:rPr lang="en-US" smtClean="0"/>
              <a:t>7</a:t>
            </a:fld>
            <a:endParaRPr lang="en-US"/>
          </a:p>
        </p:txBody>
      </p:sp>
    </p:spTree>
    <p:extLst>
      <p:ext uri="{BB962C8B-B14F-4D97-AF65-F5344CB8AC3E}">
        <p14:creationId xmlns:p14="http://schemas.microsoft.com/office/powerpoint/2010/main" val="65162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cloud, companies had to buy new servers and hire new people for just maintain it.</a:t>
            </a:r>
          </a:p>
        </p:txBody>
      </p:sp>
      <p:sp>
        <p:nvSpPr>
          <p:cNvPr id="4" name="Slide Number Placeholder 3"/>
          <p:cNvSpPr>
            <a:spLocks noGrp="1"/>
          </p:cNvSpPr>
          <p:nvPr>
            <p:ph type="sldNum" sz="quarter" idx="5"/>
          </p:nvPr>
        </p:nvSpPr>
        <p:spPr/>
        <p:txBody>
          <a:bodyPr/>
          <a:lstStyle/>
          <a:p>
            <a:fld id="{2E0C14BA-070E-B04E-8545-7828F42BC013}" type="slidenum">
              <a:rPr lang="en-US" smtClean="0"/>
              <a:t>8</a:t>
            </a:fld>
            <a:endParaRPr lang="en-US"/>
          </a:p>
        </p:txBody>
      </p:sp>
    </p:spTree>
    <p:extLst>
      <p:ext uri="{BB962C8B-B14F-4D97-AF65-F5344CB8AC3E}">
        <p14:creationId xmlns:p14="http://schemas.microsoft.com/office/powerpoint/2010/main" val="2059487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Company can lower expense,</a:t>
            </a:r>
          </a:p>
          <a:p>
            <a:endParaRPr lang="en-US" dirty="0"/>
          </a:p>
          <a:p>
            <a:r>
              <a:rPr lang="en-US" dirty="0"/>
              <a:t>Impact on job market,</a:t>
            </a:r>
          </a:p>
          <a:p>
            <a:endParaRPr lang="en-US" dirty="0"/>
          </a:p>
          <a:p>
            <a:r>
              <a:rPr lang="en-US" dirty="0"/>
              <a:t>Impact on environment</a:t>
            </a:r>
          </a:p>
        </p:txBody>
      </p:sp>
      <p:sp>
        <p:nvSpPr>
          <p:cNvPr id="4" name="Slide Number Placeholder 3"/>
          <p:cNvSpPr>
            <a:spLocks noGrp="1"/>
          </p:cNvSpPr>
          <p:nvPr>
            <p:ph type="sldNum" sz="quarter" idx="5"/>
          </p:nvPr>
        </p:nvSpPr>
        <p:spPr/>
        <p:txBody>
          <a:bodyPr/>
          <a:lstStyle/>
          <a:p>
            <a:fld id="{2E0C14BA-070E-B04E-8545-7828F42BC013}" type="slidenum">
              <a:rPr lang="en-US" smtClean="0"/>
              <a:t>9</a:t>
            </a:fld>
            <a:endParaRPr lang="en-US"/>
          </a:p>
        </p:txBody>
      </p:sp>
    </p:spTree>
    <p:extLst>
      <p:ext uri="{BB962C8B-B14F-4D97-AF65-F5344CB8AC3E}">
        <p14:creationId xmlns:p14="http://schemas.microsoft.com/office/powerpoint/2010/main" val="2787359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4000">
        <p:fade/>
      </p:transition>
    </mc:Choice>
    <mc:Fallback>
      <p:transition spd="slow" advTm="4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4000">
        <p:fade/>
      </p:transition>
    </mc:Choice>
    <mc:Fallback>
      <p:transition spd="slow" advTm="4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4000">
        <p:fade/>
      </p:transition>
    </mc:Choice>
    <mc:Fallback>
      <p:transition spd="slow" advTm="4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4000">
        <p:fade/>
      </p:transition>
    </mc:Choice>
    <mc:Fallback>
      <p:transition spd="slow" advTm="4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4000">
        <p:fade/>
      </p:transition>
    </mc:Choice>
    <mc:Fallback>
      <p:transition spd="slow" advTm="4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4000">
        <p:fade/>
      </p:transition>
    </mc:Choice>
    <mc:Fallback>
      <p:transition spd="slow" advTm="4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4000">
        <p:fade/>
      </p:transition>
    </mc:Choice>
    <mc:Fallback>
      <p:transition spd="slow" advTm="4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4000">
        <p:fade/>
      </p:transition>
    </mc:Choice>
    <mc:Fallback>
      <p:transition spd="slow" advTm="4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4000">
        <p:fade/>
      </p:transition>
    </mc:Choice>
    <mc:Fallback>
      <p:transition spd="slow" advTm="4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4000">
        <p:fade/>
      </p:transition>
    </mc:Choice>
    <mc:Fallback>
      <p:transition spd="slow" advTm="4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4000">
        <p:fade/>
      </p:transition>
    </mc:Choice>
    <mc:Fallback>
      <p:transition spd="slow" advTm="4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12/11/24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Tm="4000">
        <p:fade/>
      </p:transition>
    </mc:Choice>
    <mc:Fallback>
      <p:transition spd="slow" advTm="400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10" Type="http://schemas.openxmlformats.org/officeDocument/2006/relationships/image" Target="../media/image14.sv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16.svg"/><Relationship Id="rId9" Type="http://schemas.openxmlformats.org/officeDocument/2006/relationships/image" Target="../media/image20.sv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22.svg"/><Relationship Id="rId9"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sv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gif"/><Relationship Id="rId4" Type="http://schemas.openxmlformats.org/officeDocument/2006/relationships/image" Target="../media/image2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3070E"/>
        </a:solidFill>
        <a:effectLst/>
      </p:bgPr>
    </p:bg>
    <p:spTree>
      <p:nvGrpSpPr>
        <p:cNvPr id="1" name=""/>
        <p:cNvGrpSpPr/>
        <p:nvPr/>
      </p:nvGrpSpPr>
      <p:grpSpPr>
        <a:xfrm>
          <a:off x="0" y="0"/>
          <a:ext cx="0" cy="0"/>
          <a:chOff x="0" y="0"/>
          <a:chExt cx="0" cy="0"/>
        </a:xfrm>
      </p:grpSpPr>
      <p:sp>
        <p:nvSpPr>
          <p:cNvPr id="2" name="Freeform 2"/>
          <p:cNvSpPr/>
          <p:nvPr/>
        </p:nvSpPr>
        <p:spPr>
          <a:xfrm>
            <a:off x="0" y="432415"/>
            <a:ext cx="16750525" cy="9422170"/>
          </a:xfrm>
          <a:custGeom>
            <a:avLst/>
            <a:gdLst/>
            <a:ahLst/>
            <a:cxnLst/>
            <a:rect l="l" t="t" r="r" b="b"/>
            <a:pathLst>
              <a:path w="16750525" h="9422170">
                <a:moveTo>
                  <a:pt x="0" y="0"/>
                </a:moveTo>
                <a:lnTo>
                  <a:pt x="16750525" y="0"/>
                </a:lnTo>
                <a:lnTo>
                  <a:pt x="16750525" y="9422170"/>
                </a:lnTo>
                <a:lnTo>
                  <a:pt x="0" y="9422170"/>
                </a:lnTo>
                <a:lnTo>
                  <a:pt x="0" y="0"/>
                </a:lnTo>
                <a:close/>
              </a:path>
            </a:pathLst>
          </a:custGeom>
          <a:blipFill>
            <a:blip r:embed="rId2">
              <a:alphaModFix amt="72000"/>
            </a:blip>
            <a:stretch>
              <a:fillRect/>
            </a:stretch>
          </a:blipFill>
        </p:spPr>
        <p:txBody>
          <a:bodyPr/>
          <a:lstStyle/>
          <a:p>
            <a:endParaRPr lang="en-US"/>
          </a:p>
        </p:txBody>
      </p:sp>
      <p:sp>
        <p:nvSpPr>
          <p:cNvPr id="3" name="TextBox 3"/>
          <p:cNvSpPr txBox="1"/>
          <p:nvPr/>
        </p:nvSpPr>
        <p:spPr>
          <a:xfrm>
            <a:off x="12612230" y="8839858"/>
            <a:ext cx="5411365" cy="1217785"/>
          </a:xfrm>
          <a:prstGeom prst="rect">
            <a:avLst/>
          </a:prstGeom>
        </p:spPr>
        <p:txBody>
          <a:bodyPr lIns="0" tIns="0" rIns="0" bIns="0" rtlCol="0" anchor="t">
            <a:spAutoFit/>
          </a:bodyPr>
          <a:lstStyle/>
          <a:p>
            <a:pPr algn="r">
              <a:lnSpc>
                <a:spcPts val="3227"/>
              </a:lnSpc>
            </a:pPr>
            <a:r>
              <a:rPr lang="en-US" sz="2305">
                <a:solidFill>
                  <a:srgbClr val="B9DAF8"/>
                </a:solidFill>
                <a:latin typeface="TT Norms"/>
                <a:ea typeface="TT Norms"/>
                <a:cs typeface="TT Norms"/>
                <a:sym typeface="TT Norms"/>
              </a:rPr>
              <a:t>Orchlon Chinbat</a:t>
            </a:r>
          </a:p>
          <a:p>
            <a:pPr algn="r">
              <a:lnSpc>
                <a:spcPts val="3227"/>
              </a:lnSpc>
            </a:pPr>
            <a:r>
              <a:rPr lang="en-US" sz="2305">
                <a:solidFill>
                  <a:srgbClr val="B9DAF8"/>
                </a:solidFill>
                <a:latin typeface="TT Norms"/>
                <a:ea typeface="TT Norms"/>
                <a:cs typeface="TT Norms"/>
                <a:sym typeface="TT Norms"/>
              </a:rPr>
              <a:t>ChinbatO@cwu.edu</a:t>
            </a:r>
          </a:p>
          <a:p>
            <a:pPr algn="r">
              <a:lnSpc>
                <a:spcPts val="3227"/>
              </a:lnSpc>
            </a:pPr>
            <a:r>
              <a:rPr lang="en-US" sz="2305">
                <a:solidFill>
                  <a:srgbClr val="B9DAF8"/>
                </a:solidFill>
                <a:latin typeface="TT Norms"/>
                <a:ea typeface="TT Norms"/>
                <a:cs typeface="TT Norms"/>
                <a:sym typeface="TT Norms"/>
              </a:rPr>
              <a:t>Central Washington University</a:t>
            </a:r>
          </a:p>
        </p:txBody>
      </p:sp>
      <p:sp>
        <p:nvSpPr>
          <p:cNvPr id="4" name="TextBox 4"/>
          <p:cNvSpPr txBox="1"/>
          <p:nvPr/>
        </p:nvSpPr>
        <p:spPr>
          <a:xfrm>
            <a:off x="7460202" y="194290"/>
            <a:ext cx="10563394" cy="6367009"/>
          </a:xfrm>
          <a:prstGeom prst="rect">
            <a:avLst/>
          </a:prstGeom>
        </p:spPr>
        <p:txBody>
          <a:bodyPr lIns="0" tIns="0" rIns="0" bIns="0" rtlCol="0" anchor="t">
            <a:spAutoFit/>
          </a:bodyPr>
          <a:lstStyle/>
          <a:p>
            <a:pPr algn="r">
              <a:lnSpc>
                <a:spcPts val="16917"/>
              </a:lnSpc>
            </a:pPr>
            <a:r>
              <a:rPr lang="en-US" sz="12083" dirty="0">
                <a:solidFill>
                  <a:srgbClr val="B9DAF8">
                    <a:alpha val="71765"/>
                  </a:srgbClr>
                </a:solidFill>
                <a:latin typeface="Anton"/>
                <a:ea typeface="Anton"/>
                <a:cs typeface="Anton"/>
                <a:sym typeface="Anton"/>
              </a:rPr>
              <a:t>ADVANTAGES OF</a:t>
            </a:r>
          </a:p>
          <a:p>
            <a:pPr algn="r">
              <a:lnSpc>
                <a:spcPts val="16917"/>
              </a:lnSpc>
            </a:pPr>
            <a:r>
              <a:rPr lang="en-US" sz="12083" dirty="0">
                <a:solidFill>
                  <a:srgbClr val="B9DAF8">
                    <a:alpha val="71765"/>
                  </a:srgbClr>
                </a:solidFill>
                <a:latin typeface="Anton"/>
                <a:ea typeface="Anton"/>
                <a:cs typeface="Anton"/>
                <a:sym typeface="Anton"/>
              </a:rPr>
              <a:t>CLOUD COMPUTING</a:t>
            </a:r>
          </a:p>
          <a:p>
            <a:pPr algn="r">
              <a:lnSpc>
                <a:spcPts val="16917"/>
              </a:lnSpc>
              <a:spcBef>
                <a:spcPct val="0"/>
              </a:spcBef>
            </a:pPr>
            <a:endParaRPr lang="en-US" sz="12083" dirty="0">
              <a:solidFill>
                <a:srgbClr val="B9DAF8">
                  <a:alpha val="71765"/>
                </a:srgbClr>
              </a:solidFill>
              <a:latin typeface="Anton"/>
              <a:ea typeface="Anton"/>
              <a:cs typeface="Anton"/>
              <a:sym typeface="Anton"/>
            </a:endParaRPr>
          </a:p>
        </p:txBody>
      </p:sp>
      <p:sp>
        <p:nvSpPr>
          <p:cNvPr id="5" name="TextBox 5"/>
          <p:cNvSpPr txBox="1"/>
          <p:nvPr/>
        </p:nvSpPr>
        <p:spPr>
          <a:xfrm>
            <a:off x="7200864" y="177156"/>
            <a:ext cx="10822731" cy="4221736"/>
          </a:xfrm>
          <a:prstGeom prst="rect">
            <a:avLst/>
          </a:prstGeom>
        </p:spPr>
        <p:txBody>
          <a:bodyPr lIns="0" tIns="0" rIns="0" bIns="0" rtlCol="0" anchor="t">
            <a:spAutoFit/>
          </a:bodyPr>
          <a:lstStyle/>
          <a:p>
            <a:pPr algn="r">
              <a:lnSpc>
                <a:spcPts val="16917"/>
              </a:lnSpc>
            </a:pPr>
            <a:r>
              <a:rPr lang="en-US" sz="12083" dirty="0">
                <a:solidFill>
                  <a:srgbClr val="A2D3FF"/>
                </a:solidFill>
                <a:latin typeface="Anton"/>
                <a:ea typeface="Anton"/>
                <a:cs typeface="Anton"/>
                <a:sym typeface="Anton"/>
              </a:rPr>
              <a:t>  ADVANTAGES OF</a:t>
            </a:r>
          </a:p>
          <a:p>
            <a:pPr algn="r">
              <a:lnSpc>
                <a:spcPts val="16917"/>
              </a:lnSpc>
              <a:spcBef>
                <a:spcPct val="0"/>
              </a:spcBef>
            </a:pPr>
            <a:r>
              <a:rPr lang="en-US" sz="12083" dirty="0">
                <a:solidFill>
                  <a:srgbClr val="A2D3FF"/>
                </a:solidFill>
                <a:latin typeface="Anton"/>
                <a:ea typeface="Anton"/>
                <a:cs typeface="Anton"/>
                <a:sym typeface="Anton"/>
              </a:rPr>
              <a:t>CLOUD COMPUTING</a:t>
            </a:r>
          </a:p>
        </p:txBody>
      </p:sp>
      <p:sp>
        <p:nvSpPr>
          <p:cNvPr id="6" name="TextBox 6"/>
          <p:cNvSpPr txBox="1"/>
          <p:nvPr/>
        </p:nvSpPr>
        <p:spPr>
          <a:xfrm>
            <a:off x="0" y="9806960"/>
            <a:ext cx="289456" cy="398635"/>
          </a:xfrm>
          <a:prstGeom prst="rect">
            <a:avLst/>
          </a:prstGeom>
        </p:spPr>
        <p:txBody>
          <a:bodyPr lIns="0" tIns="0" rIns="0" bIns="0" rtlCol="0" anchor="t">
            <a:spAutoFit/>
          </a:bodyPr>
          <a:lstStyle/>
          <a:p>
            <a:pPr algn="r">
              <a:lnSpc>
                <a:spcPts val="3227"/>
              </a:lnSpc>
            </a:pPr>
            <a:r>
              <a:rPr lang="en-US" sz="2305">
                <a:solidFill>
                  <a:srgbClr val="B9DAF8"/>
                </a:solidFill>
                <a:latin typeface="TT Norms"/>
                <a:ea typeface="TT Norms"/>
                <a:cs typeface="TT Norms"/>
                <a:sym typeface="TT Norms"/>
              </a:rPr>
              <a:t>1</a:t>
            </a:r>
          </a:p>
        </p:txBody>
      </p:sp>
    </p:spTree>
  </p:cSld>
  <p:clrMapOvr>
    <a:masterClrMapping/>
  </p:clrMapOvr>
  <mc:AlternateContent xmlns:mc="http://schemas.openxmlformats.org/markup-compatibility/2006">
    <mc:Choice xmlns:p14="http://schemas.microsoft.com/office/powerpoint/2010/main" Requires="p14">
      <p:transition spd="slow" p14:dur="2000" advTm="4000">
        <p:fade/>
      </p:transition>
    </mc:Choice>
    <mc:Fallback>
      <p:transition spd="slow" advTm="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650"/>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504114" h="10913732">
                <a:moveTo>
                  <a:pt x="0" y="0"/>
                </a:moveTo>
                <a:lnTo>
                  <a:pt x="18504114" y="0"/>
                </a:lnTo>
                <a:lnTo>
                  <a:pt x="18504114" y="10913731"/>
                </a:lnTo>
                <a:lnTo>
                  <a:pt x="0" y="10913731"/>
                </a:lnTo>
                <a:lnTo>
                  <a:pt x="0" y="0"/>
                </a:lnTo>
                <a:close/>
              </a:path>
            </a:pathLst>
          </a:custGeom>
          <a:blipFill>
            <a:blip r:embed="rId2"/>
            <a:stretch>
              <a:fillRect t="-34072" b="-35476"/>
            </a:stretch>
          </a:blipFill>
        </p:spPr>
        <p:txBody>
          <a:bodyPr/>
          <a:lstStyle/>
          <a:p>
            <a:endParaRPr lang="en-US" dirty="0"/>
          </a:p>
        </p:txBody>
      </p:sp>
      <p:sp>
        <p:nvSpPr>
          <p:cNvPr id="3" name="TextBox 3"/>
          <p:cNvSpPr txBox="1"/>
          <p:nvPr/>
        </p:nvSpPr>
        <p:spPr>
          <a:xfrm>
            <a:off x="1981200" y="4533900"/>
            <a:ext cx="14585695" cy="1591155"/>
          </a:xfrm>
          <a:prstGeom prst="rect">
            <a:avLst/>
          </a:prstGeom>
        </p:spPr>
        <p:txBody>
          <a:bodyPr lIns="0" tIns="0" rIns="0" bIns="0" rtlCol="0" anchor="t">
            <a:spAutoFit/>
          </a:bodyPr>
          <a:lstStyle/>
          <a:p>
            <a:pPr marL="0" lvl="0" indent="0" algn="ctr">
              <a:lnSpc>
                <a:spcPts val="13098"/>
              </a:lnSpc>
              <a:spcBef>
                <a:spcPct val="0"/>
              </a:spcBef>
            </a:pPr>
            <a:r>
              <a:rPr lang="en-US" sz="9356" u="none" strike="noStrike" dirty="0">
                <a:solidFill>
                  <a:srgbClr val="A2D3FF"/>
                </a:solidFill>
                <a:latin typeface="Anton"/>
                <a:ea typeface="Anton"/>
                <a:cs typeface="Anton"/>
                <a:sym typeface="Anton"/>
              </a:rPr>
              <a:t>THANK YOU FOR YOUR ATTENTION</a:t>
            </a:r>
          </a:p>
        </p:txBody>
      </p:sp>
      <p:sp>
        <p:nvSpPr>
          <p:cNvPr id="4" name="TextBox 4"/>
          <p:cNvSpPr txBox="1"/>
          <p:nvPr/>
        </p:nvSpPr>
        <p:spPr>
          <a:xfrm>
            <a:off x="152400" y="9715500"/>
            <a:ext cx="408115" cy="398635"/>
          </a:xfrm>
          <a:prstGeom prst="rect">
            <a:avLst/>
          </a:prstGeom>
        </p:spPr>
        <p:txBody>
          <a:bodyPr lIns="0" tIns="0" rIns="0" bIns="0" rtlCol="0" anchor="t">
            <a:spAutoFit/>
          </a:bodyPr>
          <a:lstStyle/>
          <a:p>
            <a:pPr algn="r">
              <a:lnSpc>
                <a:spcPts val="3227"/>
              </a:lnSpc>
            </a:pPr>
            <a:r>
              <a:rPr lang="en-US" sz="2305" dirty="0">
                <a:solidFill>
                  <a:srgbClr val="B9DAF8"/>
                </a:solidFill>
                <a:latin typeface="TT Norms"/>
                <a:ea typeface="TT Norms"/>
                <a:cs typeface="TT Norms"/>
                <a:sym typeface="TT Norms"/>
              </a:rPr>
              <a:t>10</a:t>
            </a:r>
          </a:p>
        </p:txBody>
      </p:sp>
    </p:spTree>
  </p:cSld>
  <p:clrMapOvr>
    <a:masterClrMapping/>
  </p:clrMapOvr>
  <mc:AlternateContent xmlns:mc="http://schemas.openxmlformats.org/markup-compatibility/2006">
    <mc:Choice xmlns:p14="http://schemas.microsoft.com/office/powerpoint/2010/main" Requires="p14">
      <p:transition spd="slow" p14:dur="2000" advTm="4000">
        <p:fade/>
      </p:transition>
    </mc:Choice>
    <mc:Fallback>
      <p:transition spd="slow" advTm="4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650"/>
        </a:solidFill>
        <a:effectLst/>
      </p:bgPr>
    </p:bg>
    <p:spTree>
      <p:nvGrpSpPr>
        <p:cNvPr id="1" name=""/>
        <p:cNvGrpSpPr/>
        <p:nvPr/>
      </p:nvGrpSpPr>
      <p:grpSpPr>
        <a:xfrm>
          <a:off x="0" y="0"/>
          <a:ext cx="0" cy="0"/>
          <a:chOff x="0" y="0"/>
          <a:chExt cx="0" cy="0"/>
        </a:xfrm>
      </p:grpSpPr>
      <p:sp>
        <p:nvSpPr>
          <p:cNvPr id="2" name="TextBox 2"/>
          <p:cNvSpPr txBox="1"/>
          <p:nvPr/>
        </p:nvSpPr>
        <p:spPr>
          <a:xfrm>
            <a:off x="747751" y="517592"/>
            <a:ext cx="3188103" cy="917440"/>
          </a:xfrm>
          <a:prstGeom prst="rect">
            <a:avLst/>
          </a:prstGeom>
        </p:spPr>
        <p:txBody>
          <a:bodyPr lIns="0" tIns="0" rIns="0" bIns="0" rtlCol="0" anchor="t">
            <a:spAutoFit/>
          </a:bodyPr>
          <a:lstStyle/>
          <a:p>
            <a:pPr marL="0" lvl="0" indent="0" algn="ctr">
              <a:lnSpc>
                <a:spcPts val="7497"/>
              </a:lnSpc>
              <a:spcBef>
                <a:spcPct val="0"/>
              </a:spcBef>
            </a:pPr>
            <a:r>
              <a:rPr lang="en-US" sz="5355" u="none" strike="noStrike">
                <a:solidFill>
                  <a:srgbClr val="A2D3FF"/>
                </a:solidFill>
                <a:latin typeface="Anton"/>
                <a:ea typeface="Anton"/>
                <a:cs typeface="Anton"/>
                <a:sym typeface="Anton"/>
              </a:rPr>
              <a:t>CITATIONS:</a:t>
            </a:r>
          </a:p>
        </p:txBody>
      </p:sp>
      <p:sp>
        <p:nvSpPr>
          <p:cNvPr id="3" name="TextBox 3"/>
          <p:cNvSpPr txBox="1"/>
          <p:nvPr/>
        </p:nvSpPr>
        <p:spPr>
          <a:xfrm>
            <a:off x="747751" y="1567182"/>
            <a:ext cx="16949573" cy="563654"/>
          </a:xfrm>
          <a:prstGeom prst="rect">
            <a:avLst/>
          </a:prstGeom>
        </p:spPr>
        <p:txBody>
          <a:bodyPr lIns="0" tIns="0" rIns="0" bIns="0" rtlCol="0" anchor="t">
            <a:spAutoFit/>
          </a:bodyPr>
          <a:lstStyle/>
          <a:p>
            <a:pPr marL="0" lvl="0" indent="0" algn="l">
              <a:lnSpc>
                <a:spcPts val="2290"/>
              </a:lnSpc>
              <a:spcBef>
                <a:spcPct val="0"/>
              </a:spcBef>
            </a:pPr>
            <a:r>
              <a:rPr lang="en-US" sz="1636">
                <a:solidFill>
                  <a:srgbClr val="A2D3FF"/>
                </a:solidFill>
                <a:latin typeface="Canva Sans"/>
                <a:ea typeface="Canva Sans"/>
                <a:cs typeface="Canva Sans"/>
                <a:sym typeface="Canva Sans"/>
              </a:rPr>
              <a:t>Hsu, P.-F., Ray, S., &amp; L1-Hsieh, Y.-Y. (2014). Examining cloud computing adoption intention, pricing mechanism, and deployment model. </a:t>
            </a:r>
            <a:r>
              <a:rPr lang="en-US" sz="1636" i="1">
                <a:solidFill>
                  <a:srgbClr val="A2D3FF"/>
                </a:solidFill>
                <a:latin typeface="Canva Sans Italics"/>
                <a:ea typeface="Canva Sans Italics"/>
                <a:cs typeface="Canva Sans Italics"/>
                <a:sym typeface="Canva Sans Italics"/>
              </a:rPr>
              <a:t>International Journal of Information Management</a:t>
            </a:r>
            <a:r>
              <a:rPr lang="en-US" sz="1636">
                <a:solidFill>
                  <a:srgbClr val="A2D3FF"/>
                </a:solidFill>
                <a:latin typeface="Canva Sans"/>
                <a:ea typeface="Canva Sans"/>
                <a:cs typeface="Canva Sans"/>
                <a:sym typeface="Canva Sans"/>
              </a:rPr>
              <a:t>, 34, 474-488. https:// doi.org/10.1016/jijinfomgt.2014.04.006</a:t>
            </a:r>
          </a:p>
        </p:txBody>
      </p:sp>
      <p:sp>
        <p:nvSpPr>
          <p:cNvPr id="4" name="TextBox 4"/>
          <p:cNvSpPr txBox="1"/>
          <p:nvPr/>
        </p:nvSpPr>
        <p:spPr>
          <a:xfrm>
            <a:off x="747751" y="2398372"/>
            <a:ext cx="16949573" cy="563654"/>
          </a:xfrm>
          <a:prstGeom prst="rect">
            <a:avLst/>
          </a:prstGeom>
        </p:spPr>
        <p:txBody>
          <a:bodyPr lIns="0" tIns="0" rIns="0" bIns="0" rtlCol="0" anchor="t">
            <a:spAutoFit/>
          </a:bodyPr>
          <a:lstStyle/>
          <a:p>
            <a:pPr marL="0" lvl="0" indent="0" algn="l">
              <a:lnSpc>
                <a:spcPts val="2290"/>
              </a:lnSpc>
              <a:spcBef>
                <a:spcPct val="0"/>
              </a:spcBef>
            </a:pPr>
            <a:r>
              <a:rPr lang="en-US" sz="1636">
                <a:solidFill>
                  <a:srgbClr val="A2D3FF"/>
                </a:solidFill>
                <a:latin typeface="Canva Sans"/>
                <a:ea typeface="Canva Sans"/>
                <a:cs typeface="Canva Sans"/>
                <a:sym typeface="Canva Sans"/>
              </a:rPr>
              <a:t>Konstantinos, K., Persefoni, M., Evangelia, F., Christos, M., &amp; Mara, N. (2015). Cloud computing and economic growth. </a:t>
            </a:r>
            <a:r>
              <a:rPr lang="en-US" sz="1636" i="1">
                <a:solidFill>
                  <a:srgbClr val="A2D3FF"/>
                </a:solidFill>
                <a:latin typeface="Canva Sans Italics"/>
                <a:ea typeface="Canva Sans Italics"/>
                <a:cs typeface="Canva Sans Italics"/>
                <a:sym typeface="Canva Sans Italics"/>
              </a:rPr>
              <a:t>Proceedings of the 19th Panhellenic Conference on Informatics</a:t>
            </a:r>
            <a:r>
              <a:rPr lang="en-US" sz="1636">
                <a:solidFill>
                  <a:srgbClr val="A2D3FF"/>
                </a:solidFill>
                <a:latin typeface="Canva Sans"/>
                <a:ea typeface="Canva Sans"/>
                <a:cs typeface="Canva Sans"/>
                <a:sym typeface="Canva Sans"/>
              </a:rPr>
              <a:t>, (pp. 209-214). https://dl.ac m.org/doi/10.1145/2801948.2802000</a:t>
            </a:r>
          </a:p>
        </p:txBody>
      </p:sp>
      <p:sp>
        <p:nvSpPr>
          <p:cNvPr id="5" name="TextBox 5"/>
          <p:cNvSpPr txBox="1"/>
          <p:nvPr/>
        </p:nvSpPr>
        <p:spPr>
          <a:xfrm>
            <a:off x="747751" y="3229562"/>
            <a:ext cx="16949573" cy="563654"/>
          </a:xfrm>
          <a:prstGeom prst="rect">
            <a:avLst/>
          </a:prstGeom>
        </p:spPr>
        <p:txBody>
          <a:bodyPr lIns="0" tIns="0" rIns="0" bIns="0" rtlCol="0" anchor="t">
            <a:spAutoFit/>
          </a:bodyPr>
          <a:lstStyle/>
          <a:p>
            <a:pPr marL="0" lvl="0" indent="0" algn="l">
              <a:lnSpc>
                <a:spcPts val="2290"/>
              </a:lnSpc>
              <a:spcBef>
                <a:spcPct val="0"/>
              </a:spcBef>
            </a:pPr>
            <a:r>
              <a:rPr lang="en-US" sz="1636">
                <a:solidFill>
                  <a:srgbClr val="A2D3FF"/>
                </a:solidFill>
                <a:latin typeface="Canva Sans"/>
                <a:ea typeface="Canva Sans"/>
                <a:cs typeface="Canva Sans"/>
                <a:sym typeface="Canva Sans"/>
              </a:rPr>
              <a:t>Mac an Bhairda, C. &amp; Lynn, T. (2023). Seeding the cloud: financial bootstrapping in the computer software sector. </a:t>
            </a:r>
            <a:r>
              <a:rPr lang="en-US" sz="1636" i="1">
                <a:solidFill>
                  <a:srgbClr val="A2D3FF"/>
                </a:solidFill>
                <a:latin typeface="Canva Sans Italics"/>
                <a:ea typeface="Canva Sans Italics"/>
                <a:cs typeface="Canva Sans Italics"/>
                <a:sym typeface="Canva Sans Italics"/>
              </a:rPr>
              <a:t>Venture Capital</a:t>
            </a:r>
            <a:r>
              <a:rPr lang="en-US" sz="1636">
                <a:solidFill>
                  <a:srgbClr val="A2D3FF"/>
                </a:solidFill>
                <a:latin typeface="Canva Sans"/>
                <a:ea typeface="Canva Sans"/>
                <a:cs typeface="Canva Sans"/>
                <a:sym typeface="Canva Sans"/>
              </a:rPr>
              <a:t>, 17, 151-170. https://research-ebsco-com.ezp.lib.cwu.edu/c/ilo4yp/view er/pdf/2kwrlivvdz</a:t>
            </a:r>
          </a:p>
        </p:txBody>
      </p:sp>
      <p:sp>
        <p:nvSpPr>
          <p:cNvPr id="6" name="TextBox 6"/>
          <p:cNvSpPr txBox="1"/>
          <p:nvPr/>
        </p:nvSpPr>
        <p:spPr>
          <a:xfrm>
            <a:off x="747751" y="4060752"/>
            <a:ext cx="16949573" cy="563654"/>
          </a:xfrm>
          <a:prstGeom prst="rect">
            <a:avLst/>
          </a:prstGeom>
        </p:spPr>
        <p:txBody>
          <a:bodyPr lIns="0" tIns="0" rIns="0" bIns="0" rtlCol="0" anchor="t">
            <a:spAutoFit/>
          </a:bodyPr>
          <a:lstStyle/>
          <a:p>
            <a:pPr marL="0" lvl="0" indent="0" algn="l">
              <a:lnSpc>
                <a:spcPts val="2290"/>
              </a:lnSpc>
              <a:spcBef>
                <a:spcPct val="0"/>
              </a:spcBef>
            </a:pPr>
            <a:r>
              <a:rPr lang="en-US" sz="1636">
                <a:solidFill>
                  <a:srgbClr val="A2D3FF"/>
                </a:solidFill>
                <a:latin typeface="Canva Sans"/>
                <a:ea typeface="Canva Sans"/>
                <a:cs typeface="Canva Sans"/>
                <a:sym typeface="Canva Sans"/>
              </a:rPr>
              <a:t>Maresova, P., Sobeslavband, V., &amp; Krejcarc, O. (2017). Cost-benefit analysis - evaluation model of cloud computing deployment for use in companies. </a:t>
            </a:r>
            <a:r>
              <a:rPr lang="en-US" sz="1636" i="1">
                <a:solidFill>
                  <a:srgbClr val="A2D3FF"/>
                </a:solidFill>
                <a:latin typeface="Canva Sans Italics"/>
                <a:ea typeface="Canva Sans Italics"/>
                <a:cs typeface="Canva Sans Italics"/>
                <a:sym typeface="Canva Sans Italics"/>
              </a:rPr>
              <a:t>Applied economics</a:t>
            </a:r>
            <a:r>
              <a:rPr lang="en-US" sz="1636">
                <a:solidFill>
                  <a:srgbClr val="A2D3FF"/>
                </a:solidFill>
                <a:latin typeface="Canva Sans"/>
                <a:ea typeface="Canva Sans"/>
                <a:cs typeface="Canva Sans"/>
                <a:sym typeface="Canva Sans"/>
              </a:rPr>
              <a:t>, 49(6), 521-533. https://.tandfonline. com/doi/full/10.1080/00036846.2016.1200188</a:t>
            </a:r>
          </a:p>
        </p:txBody>
      </p:sp>
      <p:sp>
        <p:nvSpPr>
          <p:cNvPr id="7" name="TextBox 7"/>
          <p:cNvSpPr txBox="1"/>
          <p:nvPr/>
        </p:nvSpPr>
        <p:spPr>
          <a:xfrm>
            <a:off x="747751" y="4891942"/>
            <a:ext cx="16949573" cy="563654"/>
          </a:xfrm>
          <a:prstGeom prst="rect">
            <a:avLst/>
          </a:prstGeom>
        </p:spPr>
        <p:txBody>
          <a:bodyPr lIns="0" tIns="0" rIns="0" bIns="0" rtlCol="0" anchor="t">
            <a:spAutoFit/>
          </a:bodyPr>
          <a:lstStyle/>
          <a:p>
            <a:pPr marL="0" lvl="0" indent="0" algn="l">
              <a:lnSpc>
                <a:spcPts val="2290"/>
              </a:lnSpc>
              <a:spcBef>
                <a:spcPct val="0"/>
              </a:spcBef>
            </a:pPr>
            <a:r>
              <a:rPr lang="en-US" sz="1636">
                <a:solidFill>
                  <a:srgbClr val="A2D3FF"/>
                </a:solidFill>
                <a:latin typeface="Canva Sans"/>
                <a:ea typeface="Canva Sans"/>
                <a:cs typeface="Canva Sans"/>
                <a:sym typeface="Canva Sans"/>
              </a:rPr>
              <a:t>Nawrocki, P. &amp; Smendowski, M. (2024). Optimization of the use of cloud computing resources using exploratory data analysis and machine learning. </a:t>
            </a:r>
            <a:r>
              <a:rPr lang="en-US" sz="1636" i="1">
                <a:solidFill>
                  <a:srgbClr val="A2D3FF"/>
                </a:solidFill>
                <a:latin typeface="Canva Sans Italics"/>
                <a:ea typeface="Canva Sans Italics"/>
                <a:cs typeface="Canva Sans Italics"/>
                <a:sym typeface="Canva Sans Italics"/>
              </a:rPr>
              <a:t>Journal of Artificial Intelligence and Soft Computing Research</a:t>
            </a:r>
            <a:r>
              <a:rPr lang="en-US" sz="1636">
                <a:solidFill>
                  <a:srgbClr val="A2D3FF"/>
                </a:solidFill>
                <a:latin typeface="Canva Sans"/>
                <a:ea typeface="Canva Sans"/>
                <a:cs typeface="Canva Sans"/>
                <a:sym typeface="Canva Sans"/>
              </a:rPr>
              <a:t>, 14, 287-308. https://doi.org/10.2478/jaiscr-2024-0016</a:t>
            </a:r>
          </a:p>
        </p:txBody>
      </p:sp>
      <p:sp>
        <p:nvSpPr>
          <p:cNvPr id="8" name="TextBox 8"/>
          <p:cNvSpPr txBox="1"/>
          <p:nvPr/>
        </p:nvSpPr>
        <p:spPr>
          <a:xfrm>
            <a:off x="747751" y="5726123"/>
            <a:ext cx="16949573" cy="563654"/>
          </a:xfrm>
          <a:prstGeom prst="rect">
            <a:avLst/>
          </a:prstGeom>
        </p:spPr>
        <p:txBody>
          <a:bodyPr lIns="0" tIns="0" rIns="0" bIns="0" rtlCol="0" anchor="t">
            <a:spAutoFit/>
          </a:bodyPr>
          <a:lstStyle/>
          <a:p>
            <a:pPr marL="0" lvl="0" indent="0" algn="l">
              <a:lnSpc>
                <a:spcPts val="2290"/>
              </a:lnSpc>
              <a:spcBef>
                <a:spcPct val="0"/>
              </a:spcBef>
            </a:pPr>
            <a:r>
              <a:rPr lang="en-US" sz="1636">
                <a:solidFill>
                  <a:srgbClr val="A2D3FF"/>
                </a:solidFill>
                <a:latin typeface="Canva Sans"/>
                <a:ea typeface="Canva Sans"/>
                <a:cs typeface="Canva Sans"/>
                <a:sym typeface="Canva Sans"/>
              </a:rPr>
              <a:t>Ouh, E. L. &amp; Gan, B. K. S. (2023). Are you cloud-certified? preparing computing undergraduates for cloud certification with experiential learning. </a:t>
            </a:r>
            <a:r>
              <a:rPr lang="en-US" sz="1636" i="1">
                <a:solidFill>
                  <a:srgbClr val="A2D3FF"/>
                </a:solidFill>
                <a:latin typeface="Canva Sans Italics"/>
                <a:ea typeface="Canva Sans Italics"/>
                <a:cs typeface="Canva Sans Italics"/>
                <a:sym typeface="Canva Sans Italics"/>
              </a:rPr>
              <a:t>Proceedings of the 3rd International Conference on Big Data and Computing</a:t>
            </a:r>
            <a:r>
              <a:rPr lang="en-US" sz="1636">
                <a:solidFill>
                  <a:srgbClr val="A2D3FF"/>
                </a:solidFill>
                <a:latin typeface="Canva Sans"/>
                <a:ea typeface="Canva Sans"/>
                <a:cs typeface="Canva Sans"/>
                <a:sym typeface="Canva Sans"/>
              </a:rPr>
              <a:t>, (pp. 46-57). https://doi.org/10.1109/ICSE-SEET58685.2023.00011</a:t>
            </a:r>
          </a:p>
        </p:txBody>
      </p:sp>
      <p:sp>
        <p:nvSpPr>
          <p:cNvPr id="9" name="TextBox 9"/>
          <p:cNvSpPr txBox="1"/>
          <p:nvPr/>
        </p:nvSpPr>
        <p:spPr>
          <a:xfrm>
            <a:off x="747751" y="7397357"/>
            <a:ext cx="16718039" cy="558516"/>
          </a:xfrm>
          <a:prstGeom prst="rect">
            <a:avLst/>
          </a:prstGeom>
        </p:spPr>
        <p:txBody>
          <a:bodyPr lIns="0" tIns="0" rIns="0" bIns="0" rtlCol="0" anchor="t">
            <a:spAutoFit/>
          </a:bodyPr>
          <a:lstStyle/>
          <a:p>
            <a:pPr marL="0" lvl="0" indent="0" algn="l">
              <a:lnSpc>
                <a:spcPts val="2290"/>
              </a:lnSpc>
              <a:spcBef>
                <a:spcPct val="0"/>
              </a:spcBef>
            </a:pPr>
            <a:r>
              <a:rPr lang="en-US" sz="1636" u="none" strike="noStrike">
                <a:solidFill>
                  <a:srgbClr val="A2D3FF"/>
                </a:solidFill>
                <a:latin typeface="Canva Sans"/>
                <a:ea typeface="Canva Sans"/>
                <a:cs typeface="Canva Sans"/>
                <a:sym typeface="Canva Sans"/>
              </a:rPr>
              <a:t>Rawat, A., Singh, S., &amp; Singh, P. (2023). Cloud resource management: Monitoring. </a:t>
            </a:r>
            <a:r>
              <a:rPr lang="en-US" sz="1636" i="1" u="none" strike="noStrike">
                <a:solidFill>
                  <a:srgbClr val="A2D3FF"/>
                </a:solidFill>
                <a:latin typeface="Canva Sans Italics"/>
                <a:ea typeface="Canva Sans Italics"/>
                <a:cs typeface="Canva Sans Italics"/>
                <a:sym typeface="Canva Sans Italics"/>
              </a:rPr>
              <a:t>Proceedings of the 5th International Conference on Information Management Machine Intelligence</a:t>
            </a:r>
            <a:r>
              <a:rPr lang="en-US" sz="1636" u="none" strike="noStrike">
                <a:solidFill>
                  <a:srgbClr val="A2D3FF"/>
                </a:solidFill>
                <a:latin typeface="Canva Sans"/>
                <a:ea typeface="Canva Sans"/>
                <a:cs typeface="Canva Sans"/>
                <a:sym typeface="Canva Sans"/>
              </a:rPr>
              <a:t>, (PP. 1-4). https://dl.acm.org/ doi/10.1145/3647444.3647899</a:t>
            </a:r>
          </a:p>
        </p:txBody>
      </p:sp>
      <p:sp>
        <p:nvSpPr>
          <p:cNvPr id="10" name="TextBox 10"/>
          <p:cNvSpPr txBox="1"/>
          <p:nvPr/>
        </p:nvSpPr>
        <p:spPr>
          <a:xfrm>
            <a:off x="747751" y="8234410"/>
            <a:ext cx="16718039" cy="558516"/>
          </a:xfrm>
          <a:prstGeom prst="rect">
            <a:avLst/>
          </a:prstGeom>
        </p:spPr>
        <p:txBody>
          <a:bodyPr lIns="0" tIns="0" rIns="0" bIns="0" rtlCol="0" anchor="t">
            <a:spAutoFit/>
          </a:bodyPr>
          <a:lstStyle/>
          <a:p>
            <a:pPr marL="0" lvl="0" indent="0" algn="l">
              <a:lnSpc>
                <a:spcPts val="2290"/>
              </a:lnSpc>
              <a:spcBef>
                <a:spcPct val="0"/>
              </a:spcBef>
            </a:pPr>
            <a:r>
              <a:rPr lang="en-US" sz="1636" u="none" strike="noStrike">
                <a:solidFill>
                  <a:srgbClr val="A2D3FF"/>
                </a:solidFill>
                <a:latin typeface="Canva Sans"/>
                <a:ea typeface="Canva Sans"/>
                <a:cs typeface="Canva Sans"/>
                <a:sym typeface="Canva Sans"/>
              </a:rPr>
              <a:t>Rangaiyengar, R. (2023). Cloud software engineering. </a:t>
            </a:r>
            <a:r>
              <a:rPr lang="en-US" sz="1636" i="1" u="none" strike="noStrike">
                <a:solidFill>
                  <a:srgbClr val="A2D3FF"/>
                </a:solidFill>
                <a:latin typeface="Canva Sans Italics"/>
                <a:ea typeface="Canva Sans Italics"/>
                <a:cs typeface="Canva Sans Italics"/>
                <a:sym typeface="Canva Sans Italics"/>
              </a:rPr>
              <a:t>ISEC '23: Proceedings of the 16th Innovations in Software Engineering Conference</a:t>
            </a:r>
            <a:r>
              <a:rPr lang="en-US" sz="1636" u="none" strike="noStrike">
                <a:solidFill>
                  <a:srgbClr val="A2D3FF"/>
                </a:solidFill>
                <a:latin typeface="Canva Sans"/>
                <a:ea typeface="Canva Sans"/>
                <a:cs typeface="Canva Sans"/>
                <a:sym typeface="Canva Sans"/>
              </a:rPr>
              <a:t>, (pp. 1-2). https://doi.org/10.1145/3578527.3581746</a:t>
            </a:r>
          </a:p>
        </p:txBody>
      </p:sp>
      <p:sp>
        <p:nvSpPr>
          <p:cNvPr id="11" name="TextBox 11"/>
          <p:cNvSpPr txBox="1"/>
          <p:nvPr/>
        </p:nvSpPr>
        <p:spPr>
          <a:xfrm>
            <a:off x="747751" y="9071463"/>
            <a:ext cx="16718039" cy="558516"/>
          </a:xfrm>
          <a:prstGeom prst="rect">
            <a:avLst/>
          </a:prstGeom>
        </p:spPr>
        <p:txBody>
          <a:bodyPr lIns="0" tIns="0" rIns="0" bIns="0" rtlCol="0" anchor="t">
            <a:spAutoFit/>
          </a:bodyPr>
          <a:lstStyle/>
          <a:p>
            <a:pPr marL="0" lvl="0" indent="0" algn="l">
              <a:lnSpc>
                <a:spcPts val="2290"/>
              </a:lnSpc>
              <a:spcBef>
                <a:spcPct val="0"/>
              </a:spcBef>
            </a:pPr>
            <a:r>
              <a:rPr lang="en-US" sz="1636" u="none" strike="noStrike">
                <a:solidFill>
                  <a:srgbClr val="A2D3FF"/>
                </a:solidFill>
                <a:latin typeface="Canva Sans"/>
                <a:ea typeface="Canva Sans"/>
                <a:cs typeface="Canva Sans"/>
                <a:sym typeface="Canva Sans"/>
              </a:rPr>
              <a:t>Yan, L., Hao, X., Cheng, Z., &amp; Zhou, R. (2018). Cloud computing security and privacy. </a:t>
            </a:r>
            <a:r>
              <a:rPr lang="en-US" sz="1636" i="1" u="none" strike="noStrike">
                <a:solidFill>
                  <a:srgbClr val="A2D3FF"/>
                </a:solidFill>
                <a:latin typeface="Canva Sans Italics"/>
                <a:ea typeface="Canva Sans Italics"/>
                <a:cs typeface="Canva Sans Italics"/>
                <a:sym typeface="Canva Sans Italics"/>
              </a:rPr>
              <a:t>Proceedings of the 3rd International Conference on Big Data and Computing</a:t>
            </a:r>
            <a:r>
              <a:rPr lang="en-US" sz="1636" u="none" strike="noStrike">
                <a:solidFill>
                  <a:srgbClr val="A2D3FF"/>
                </a:solidFill>
                <a:latin typeface="Canva Sans"/>
                <a:ea typeface="Canva Sans"/>
                <a:cs typeface="Canva Sans"/>
                <a:sym typeface="Canva Sans"/>
              </a:rPr>
              <a:t>, (pp. 119–123). https://doi.org/10.1145/3220199.3220217fb</a:t>
            </a:r>
          </a:p>
        </p:txBody>
      </p:sp>
      <p:sp>
        <p:nvSpPr>
          <p:cNvPr id="12" name="TextBox 12"/>
          <p:cNvSpPr txBox="1"/>
          <p:nvPr/>
        </p:nvSpPr>
        <p:spPr>
          <a:xfrm>
            <a:off x="747751" y="6560304"/>
            <a:ext cx="16718039" cy="558516"/>
          </a:xfrm>
          <a:prstGeom prst="rect">
            <a:avLst/>
          </a:prstGeom>
        </p:spPr>
        <p:txBody>
          <a:bodyPr lIns="0" tIns="0" rIns="0" bIns="0" rtlCol="0" anchor="t">
            <a:spAutoFit/>
          </a:bodyPr>
          <a:lstStyle/>
          <a:p>
            <a:pPr marL="0" lvl="0" indent="0" algn="l">
              <a:lnSpc>
                <a:spcPts val="2290"/>
              </a:lnSpc>
              <a:spcBef>
                <a:spcPct val="0"/>
              </a:spcBef>
            </a:pPr>
            <a:r>
              <a:rPr lang="en-US" sz="1636">
                <a:solidFill>
                  <a:srgbClr val="A2D3FF"/>
                </a:solidFill>
                <a:latin typeface="Canva Sans"/>
                <a:ea typeface="Canva Sans"/>
                <a:cs typeface="Canva Sans"/>
                <a:sym typeface="Canva Sans"/>
              </a:rPr>
              <a:t>Phaphoom, N., Oza, N., Wang, X., &amp; Abrahamsson, P. (2012). Does cloud computing deliver the promised benefits for it industry? </a:t>
            </a:r>
            <a:r>
              <a:rPr lang="en-US" sz="1636" i="1">
                <a:solidFill>
                  <a:srgbClr val="A2D3FF"/>
                </a:solidFill>
                <a:latin typeface="Canva Sans Italics"/>
                <a:ea typeface="Canva Sans Italics"/>
                <a:cs typeface="Canva Sans Italics"/>
                <a:sym typeface="Canva Sans Italics"/>
              </a:rPr>
              <a:t>Proceedings of the WICSA/ECSA 2012</a:t>
            </a:r>
            <a:r>
              <a:rPr lang="en-US" sz="1636">
                <a:solidFill>
                  <a:srgbClr val="A2D3FF"/>
                </a:solidFill>
                <a:latin typeface="Canva Sans"/>
                <a:ea typeface="Canva Sans"/>
                <a:cs typeface="Canva Sans"/>
                <a:sym typeface="Canva Sans"/>
              </a:rPr>
              <a:t>, Companion Volume, 45–52. https:// dl.acm.org/doi/10.1145/2361999.2362007</a:t>
            </a:r>
          </a:p>
        </p:txBody>
      </p:sp>
      <p:sp>
        <p:nvSpPr>
          <p:cNvPr id="13" name="TextBox 13"/>
          <p:cNvSpPr txBox="1"/>
          <p:nvPr/>
        </p:nvSpPr>
        <p:spPr>
          <a:xfrm>
            <a:off x="-83538" y="9791700"/>
            <a:ext cx="388338" cy="398635"/>
          </a:xfrm>
          <a:prstGeom prst="rect">
            <a:avLst/>
          </a:prstGeom>
        </p:spPr>
        <p:txBody>
          <a:bodyPr lIns="0" tIns="0" rIns="0" bIns="0" rtlCol="0" anchor="t">
            <a:spAutoFit/>
          </a:bodyPr>
          <a:lstStyle/>
          <a:p>
            <a:pPr algn="r">
              <a:lnSpc>
                <a:spcPts val="3227"/>
              </a:lnSpc>
            </a:pPr>
            <a:r>
              <a:rPr lang="en-US" sz="2305" dirty="0">
                <a:solidFill>
                  <a:srgbClr val="B9DAF8"/>
                </a:solidFill>
                <a:latin typeface="TT Norms"/>
                <a:ea typeface="TT Norms"/>
                <a:cs typeface="TT Norms"/>
                <a:sym typeface="TT Norms"/>
              </a:rPr>
              <a:t>11</a:t>
            </a:r>
          </a:p>
        </p:txBody>
      </p:sp>
    </p:spTree>
  </p:cSld>
  <p:clrMapOvr>
    <a:masterClrMapping/>
  </p:clrMapOvr>
  <mc:AlternateContent xmlns:mc="http://schemas.openxmlformats.org/markup-compatibility/2006">
    <mc:Choice xmlns:p14="http://schemas.microsoft.com/office/powerpoint/2010/main" Requires="p14">
      <p:transition spd="slow" p14:dur="2000" advTm="4000">
        <p:fade/>
      </p:transition>
    </mc:Choice>
    <mc:Fallback>
      <p:transition spd="slow" advTm="4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D380464B-5479-41E5-1419-E5CC841F7C5A}"/>
              </a:ext>
            </a:extLst>
          </p:cNvPr>
          <p:cNvGrpSpPr/>
          <p:nvPr/>
        </p:nvGrpSpPr>
        <p:grpSpPr>
          <a:xfrm>
            <a:off x="-381000" y="0"/>
            <a:ext cx="18745200" cy="10521472"/>
            <a:chOff x="0" y="0"/>
            <a:chExt cx="4816593" cy="2709333"/>
          </a:xfrm>
        </p:grpSpPr>
        <p:sp>
          <p:nvSpPr>
            <p:cNvPr id="3" name="Freeform 3">
              <a:extLst>
                <a:ext uri="{FF2B5EF4-FFF2-40B4-BE49-F238E27FC236}">
                  <a16:creationId xmlns:a16="http://schemas.microsoft.com/office/drawing/2014/main" id="{F66C49B4-EB40-3BAA-B711-6533291CDCD8}"/>
                </a:ext>
              </a:extLst>
            </p:cNvPr>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solidFill>
              <a:srgbClr val="000650"/>
            </a:solidFill>
          </p:spPr>
          <p:txBody>
            <a:bodyPr/>
            <a:lstStyle/>
            <a:p>
              <a:endParaRPr lang="en-US"/>
            </a:p>
          </p:txBody>
        </p:sp>
        <p:sp>
          <p:nvSpPr>
            <p:cNvPr id="4" name="TextBox 4">
              <a:extLst>
                <a:ext uri="{FF2B5EF4-FFF2-40B4-BE49-F238E27FC236}">
                  <a16:creationId xmlns:a16="http://schemas.microsoft.com/office/drawing/2014/main" id="{88146EB8-DE02-5E20-C071-E2F71E9FD0CC}"/>
                </a:ext>
              </a:extLst>
            </p:cNvPr>
            <p:cNvSpPr txBox="1"/>
            <p:nvPr/>
          </p:nvSpPr>
          <p:spPr>
            <a:xfrm>
              <a:off x="0" y="-38100"/>
              <a:ext cx="4816593" cy="2747433"/>
            </a:xfrm>
            <a:prstGeom prst="rect">
              <a:avLst/>
            </a:prstGeom>
          </p:spPr>
          <p:txBody>
            <a:bodyPr lIns="50800" tIns="50800" rIns="50800" bIns="50800" rtlCol="0" anchor="ctr"/>
            <a:lstStyle/>
            <a:p>
              <a:pPr algn="ctr">
                <a:lnSpc>
                  <a:spcPts val="2199"/>
                </a:lnSpc>
              </a:pPr>
              <a:endParaRPr/>
            </a:p>
          </p:txBody>
        </p:sp>
      </p:grpSp>
      <p:sp>
        <p:nvSpPr>
          <p:cNvPr id="16" name="Freeform 3">
            <a:extLst>
              <a:ext uri="{FF2B5EF4-FFF2-40B4-BE49-F238E27FC236}">
                <a16:creationId xmlns:a16="http://schemas.microsoft.com/office/drawing/2014/main" id="{7294AF96-E0D7-9503-C5B9-902F077B90A2}"/>
              </a:ext>
            </a:extLst>
          </p:cNvPr>
          <p:cNvSpPr/>
          <p:nvPr/>
        </p:nvSpPr>
        <p:spPr>
          <a:xfrm>
            <a:off x="1066800" y="4523866"/>
            <a:ext cx="1295400" cy="762000"/>
          </a:xfrm>
          <a:custGeom>
            <a:avLst/>
            <a:gdLst/>
            <a:ahLst/>
            <a:cxnLst/>
            <a:rect l="l" t="t" r="r" b="b"/>
            <a:pathLst>
              <a:path w="1302888" h="805422">
                <a:moveTo>
                  <a:pt x="0" y="0"/>
                </a:moveTo>
                <a:lnTo>
                  <a:pt x="1302888" y="0"/>
                </a:lnTo>
                <a:lnTo>
                  <a:pt x="1302888" y="805421"/>
                </a:lnTo>
                <a:lnTo>
                  <a:pt x="0" y="8054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TextBox 5">
            <a:extLst>
              <a:ext uri="{FF2B5EF4-FFF2-40B4-BE49-F238E27FC236}">
                <a16:creationId xmlns:a16="http://schemas.microsoft.com/office/drawing/2014/main" id="{1498F184-C657-D6AD-B7C4-18CE1113D6C7}"/>
              </a:ext>
            </a:extLst>
          </p:cNvPr>
          <p:cNvSpPr txBox="1"/>
          <p:nvPr/>
        </p:nvSpPr>
        <p:spPr>
          <a:xfrm>
            <a:off x="1994777" y="4392012"/>
            <a:ext cx="14298446" cy="1502976"/>
          </a:xfrm>
          <a:prstGeom prst="rect">
            <a:avLst/>
          </a:prstGeom>
          <a:noFill/>
        </p:spPr>
        <p:txBody>
          <a:bodyPr wrap="square">
            <a:spAutoFit/>
          </a:bodyPr>
          <a:lstStyle/>
          <a:p>
            <a:pPr marL="0" lvl="0" indent="0" algn="ctr">
              <a:lnSpc>
                <a:spcPts val="11030"/>
              </a:lnSpc>
              <a:spcBef>
                <a:spcPct val="0"/>
              </a:spcBef>
            </a:pPr>
            <a:r>
              <a:rPr lang="en-US" sz="9600" dirty="0">
                <a:solidFill>
                  <a:srgbClr val="A2D3FF"/>
                </a:solidFill>
                <a:latin typeface="Anton"/>
                <a:ea typeface="Anton"/>
                <a:cs typeface="Anton"/>
                <a:sym typeface="Anton"/>
              </a:rPr>
              <a:t>WHAT IS CLOUD COMPUTING?</a:t>
            </a:r>
          </a:p>
        </p:txBody>
      </p:sp>
      <p:sp>
        <p:nvSpPr>
          <p:cNvPr id="18" name="Freeform 3">
            <a:extLst>
              <a:ext uri="{FF2B5EF4-FFF2-40B4-BE49-F238E27FC236}">
                <a16:creationId xmlns:a16="http://schemas.microsoft.com/office/drawing/2014/main" id="{592D8594-4DD0-8D61-053B-AE1208617D0A}"/>
              </a:ext>
            </a:extLst>
          </p:cNvPr>
          <p:cNvSpPr/>
          <p:nvPr/>
        </p:nvSpPr>
        <p:spPr>
          <a:xfrm>
            <a:off x="15849600" y="4540889"/>
            <a:ext cx="1295400" cy="762000"/>
          </a:xfrm>
          <a:custGeom>
            <a:avLst/>
            <a:gdLst/>
            <a:ahLst/>
            <a:cxnLst/>
            <a:rect l="l" t="t" r="r" b="b"/>
            <a:pathLst>
              <a:path w="1302888" h="805422">
                <a:moveTo>
                  <a:pt x="0" y="0"/>
                </a:moveTo>
                <a:lnTo>
                  <a:pt x="1302888" y="0"/>
                </a:lnTo>
                <a:lnTo>
                  <a:pt x="1302888" y="805421"/>
                </a:lnTo>
                <a:lnTo>
                  <a:pt x="0" y="8054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0" name="TextBox 14">
            <a:extLst>
              <a:ext uri="{FF2B5EF4-FFF2-40B4-BE49-F238E27FC236}">
                <a16:creationId xmlns:a16="http://schemas.microsoft.com/office/drawing/2014/main" id="{3C587D01-7604-D57D-4D94-8142DAC2E7A4}"/>
              </a:ext>
            </a:extLst>
          </p:cNvPr>
          <p:cNvSpPr txBox="1"/>
          <p:nvPr/>
        </p:nvSpPr>
        <p:spPr>
          <a:xfrm>
            <a:off x="-295941" y="9888365"/>
            <a:ext cx="289456" cy="398635"/>
          </a:xfrm>
          <a:prstGeom prst="rect">
            <a:avLst/>
          </a:prstGeom>
        </p:spPr>
        <p:txBody>
          <a:bodyPr lIns="0" tIns="0" rIns="0" bIns="0" rtlCol="0" anchor="t">
            <a:spAutoFit/>
          </a:bodyPr>
          <a:lstStyle/>
          <a:p>
            <a:pPr algn="r">
              <a:lnSpc>
                <a:spcPts val="3227"/>
              </a:lnSpc>
            </a:pPr>
            <a:r>
              <a:rPr lang="en-US" sz="2305" dirty="0">
                <a:solidFill>
                  <a:srgbClr val="B9DAF8"/>
                </a:solidFill>
                <a:latin typeface="TT Norms"/>
                <a:ea typeface="TT Norms"/>
                <a:cs typeface="TT Norms"/>
                <a:sym typeface="TT Norms"/>
              </a:rPr>
              <a:t>2</a:t>
            </a:r>
          </a:p>
        </p:txBody>
      </p:sp>
    </p:spTree>
    <p:extLst>
      <p:ext uri="{BB962C8B-B14F-4D97-AF65-F5344CB8AC3E}">
        <p14:creationId xmlns:p14="http://schemas.microsoft.com/office/powerpoint/2010/main" val="1522138975"/>
      </p:ext>
    </p:extLst>
  </p:cSld>
  <p:clrMapOvr>
    <a:masterClrMapping/>
  </p:clrMapOvr>
  <mc:AlternateContent xmlns:mc="http://schemas.openxmlformats.org/markup-compatibility/2006">
    <mc:Choice xmlns:p14="http://schemas.microsoft.com/office/powerpoint/2010/main" Requires="p14">
      <p:transition spd="slow" p14:dur="2000" advTm="4000">
        <p:fade/>
      </p:transition>
    </mc:Choice>
    <mc:Fallback>
      <p:transition spd="slow" advTm="4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31139"/>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10485120"/>
          </a:xfrm>
          <a:custGeom>
            <a:avLst/>
            <a:gdLst/>
            <a:ahLst/>
            <a:cxnLst/>
            <a:rect l="l" t="t" r="r" b="b"/>
            <a:pathLst>
              <a:path w="18288000" h="10485120">
                <a:moveTo>
                  <a:pt x="0" y="0"/>
                </a:moveTo>
                <a:lnTo>
                  <a:pt x="18288000" y="0"/>
                </a:lnTo>
                <a:lnTo>
                  <a:pt x="18288000" y="10485120"/>
                </a:lnTo>
                <a:lnTo>
                  <a:pt x="0" y="10485120"/>
                </a:lnTo>
                <a:lnTo>
                  <a:pt x="0" y="0"/>
                </a:lnTo>
                <a:close/>
              </a:path>
            </a:pathLst>
          </a:custGeom>
          <a:blipFill>
            <a:blip r:embed="rId2"/>
            <a:stretch>
              <a:fillRect/>
            </a:stretch>
          </a:blipFill>
        </p:spPr>
        <p:txBody>
          <a:bodyPr/>
          <a:lstStyle/>
          <a:p>
            <a:endParaRPr lang="en-US"/>
          </a:p>
        </p:txBody>
      </p:sp>
      <p:grpSp>
        <p:nvGrpSpPr>
          <p:cNvPr id="3" name="Group 3"/>
          <p:cNvGrpSpPr/>
          <p:nvPr/>
        </p:nvGrpSpPr>
        <p:grpSpPr>
          <a:xfrm>
            <a:off x="-18896" y="43305"/>
            <a:ext cx="18288000" cy="10403715"/>
            <a:chOff x="0" y="0"/>
            <a:chExt cx="4909738" cy="3132766"/>
          </a:xfrm>
        </p:grpSpPr>
        <p:sp>
          <p:nvSpPr>
            <p:cNvPr id="4" name="Freeform 4"/>
            <p:cNvSpPr/>
            <p:nvPr/>
          </p:nvSpPr>
          <p:spPr>
            <a:xfrm>
              <a:off x="0" y="0"/>
              <a:ext cx="4909738" cy="3132766"/>
            </a:xfrm>
            <a:custGeom>
              <a:avLst/>
              <a:gdLst/>
              <a:ahLst/>
              <a:cxnLst/>
              <a:rect l="l" t="t" r="r" b="b"/>
              <a:pathLst>
                <a:path w="4909738" h="3132766">
                  <a:moveTo>
                    <a:pt x="0" y="0"/>
                  </a:moveTo>
                  <a:lnTo>
                    <a:pt x="4909738" y="0"/>
                  </a:lnTo>
                  <a:lnTo>
                    <a:pt x="4909738" y="3132766"/>
                  </a:lnTo>
                  <a:lnTo>
                    <a:pt x="0" y="3132766"/>
                  </a:lnTo>
                  <a:close/>
                </a:path>
              </a:pathLst>
            </a:custGeom>
            <a:solidFill>
              <a:srgbClr val="031139">
                <a:alpha val="82745"/>
              </a:srgbClr>
            </a:solidFill>
          </p:spPr>
          <p:txBody>
            <a:bodyPr/>
            <a:lstStyle/>
            <a:p>
              <a:endParaRPr lang="en-US"/>
            </a:p>
          </p:txBody>
        </p:sp>
        <p:sp>
          <p:nvSpPr>
            <p:cNvPr id="5" name="TextBox 5"/>
            <p:cNvSpPr txBox="1"/>
            <p:nvPr/>
          </p:nvSpPr>
          <p:spPr>
            <a:xfrm>
              <a:off x="0" y="-38100"/>
              <a:ext cx="4909738" cy="3170866"/>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6614466" y="951732"/>
            <a:ext cx="5091293" cy="938844"/>
            <a:chOff x="0" y="0"/>
            <a:chExt cx="1340917" cy="247268"/>
          </a:xfrm>
        </p:grpSpPr>
        <p:sp>
          <p:nvSpPr>
            <p:cNvPr id="7" name="Freeform 7"/>
            <p:cNvSpPr/>
            <p:nvPr/>
          </p:nvSpPr>
          <p:spPr>
            <a:xfrm>
              <a:off x="0" y="0"/>
              <a:ext cx="1340917" cy="247268"/>
            </a:xfrm>
            <a:custGeom>
              <a:avLst/>
              <a:gdLst/>
              <a:ahLst/>
              <a:cxnLst/>
              <a:rect l="l" t="t" r="r" b="b"/>
              <a:pathLst>
                <a:path w="1340917" h="247268">
                  <a:moveTo>
                    <a:pt x="0" y="0"/>
                  </a:moveTo>
                  <a:lnTo>
                    <a:pt x="1340917" y="0"/>
                  </a:lnTo>
                  <a:lnTo>
                    <a:pt x="1340917" y="247268"/>
                  </a:lnTo>
                  <a:lnTo>
                    <a:pt x="0" y="247268"/>
                  </a:lnTo>
                  <a:close/>
                </a:path>
              </a:pathLst>
            </a:custGeom>
            <a:solidFill>
              <a:srgbClr val="031139">
                <a:alpha val="81961"/>
              </a:srgbClr>
            </a:solidFill>
          </p:spPr>
          <p:txBody>
            <a:bodyPr/>
            <a:lstStyle/>
            <a:p>
              <a:endParaRPr lang="en-US"/>
            </a:p>
          </p:txBody>
        </p:sp>
        <p:sp>
          <p:nvSpPr>
            <p:cNvPr id="8" name="TextBox 8"/>
            <p:cNvSpPr txBox="1"/>
            <p:nvPr/>
          </p:nvSpPr>
          <p:spPr>
            <a:xfrm>
              <a:off x="0" y="-38100"/>
              <a:ext cx="1340917" cy="285368"/>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9"/>
          <p:cNvSpPr txBox="1"/>
          <p:nvPr/>
        </p:nvSpPr>
        <p:spPr>
          <a:xfrm>
            <a:off x="5350390" y="693884"/>
            <a:ext cx="7587220" cy="1357450"/>
          </a:xfrm>
          <a:prstGeom prst="rect">
            <a:avLst/>
          </a:prstGeom>
        </p:spPr>
        <p:txBody>
          <a:bodyPr lIns="0" tIns="0" rIns="0" bIns="0" rtlCol="0" anchor="t">
            <a:spAutoFit/>
          </a:bodyPr>
          <a:lstStyle/>
          <a:p>
            <a:pPr marL="0" lvl="0" indent="0" algn="ctr">
              <a:lnSpc>
                <a:spcPts val="11030"/>
              </a:lnSpc>
              <a:spcBef>
                <a:spcPct val="0"/>
              </a:spcBef>
            </a:pPr>
            <a:r>
              <a:rPr lang="en-US" sz="7878" dirty="0">
                <a:solidFill>
                  <a:srgbClr val="A2D3FF"/>
                </a:solidFill>
                <a:latin typeface="Anton"/>
                <a:ea typeface="Anton"/>
                <a:cs typeface="Anton"/>
                <a:sym typeface="Anton"/>
              </a:rPr>
              <a:t>INTRODUCTION</a:t>
            </a:r>
          </a:p>
        </p:txBody>
      </p:sp>
      <p:grpSp>
        <p:nvGrpSpPr>
          <p:cNvPr id="10" name="Group 10"/>
          <p:cNvGrpSpPr/>
          <p:nvPr/>
        </p:nvGrpSpPr>
        <p:grpSpPr>
          <a:xfrm>
            <a:off x="109842" y="3594877"/>
            <a:ext cx="18159262" cy="4267199"/>
            <a:chOff x="0" y="0"/>
            <a:chExt cx="4992032" cy="707056"/>
          </a:xfrm>
        </p:grpSpPr>
        <p:sp>
          <p:nvSpPr>
            <p:cNvPr id="11" name="Freeform 11"/>
            <p:cNvSpPr/>
            <p:nvPr/>
          </p:nvSpPr>
          <p:spPr>
            <a:xfrm>
              <a:off x="0" y="0"/>
              <a:ext cx="4992033" cy="707056"/>
            </a:xfrm>
            <a:custGeom>
              <a:avLst/>
              <a:gdLst/>
              <a:ahLst/>
              <a:cxnLst/>
              <a:rect l="l" t="t" r="r" b="b"/>
              <a:pathLst>
                <a:path w="4992033" h="707056">
                  <a:moveTo>
                    <a:pt x="0" y="0"/>
                  </a:moveTo>
                  <a:lnTo>
                    <a:pt x="4992033" y="0"/>
                  </a:lnTo>
                  <a:lnTo>
                    <a:pt x="4992033" y="707056"/>
                  </a:lnTo>
                  <a:lnTo>
                    <a:pt x="0" y="707056"/>
                  </a:lnTo>
                  <a:close/>
                </a:path>
              </a:pathLst>
            </a:custGeom>
            <a:solidFill>
              <a:srgbClr val="031139">
                <a:alpha val="92941"/>
              </a:srgbClr>
            </a:solidFill>
          </p:spPr>
          <p:txBody>
            <a:bodyPr/>
            <a:lstStyle/>
            <a:p>
              <a:endParaRPr lang="en-US"/>
            </a:p>
          </p:txBody>
        </p:sp>
        <p:sp>
          <p:nvSpPr>
            <p:cNvPr id="12" name="TextBox 12"/>
            <p:cNvSpPr txBox="1"/>
            <p:nvPr/>
          </p:nvSpPr>
          <p:spPr>
            <a:xfrm>
              <a:off x="0" y="-38100"/>
              <a:ext cx="4992032" cy="745156"/>
            </a:xfrm>
            <a:prstGeom prst="rect">
              <a:avLst/>
            </a:prstGeom>
          </p:spPr>
          <p:txBody>
            <a:bodyPr lIns="50800" tIns="50800" rIns="50800" bIns="50800" rtlCol="0" anchor="ctr"/>
            <a:lstStyle/>
            <a:p>
              <a:pPr algn="ctr">
                <a:lnSpc>
                  <a:spcPts val="2659"/>
                </a:lnSpc>
                <a:spcBef>
                  <a:spcPct val="0"/>
                </a:spcBef>
              </a:pPr>
              <a:endParaRPr/>
            </a:p>
          </p:txBody>
        </p:sp>
      </p:grpSp>
      <p:sp>
        <p:nvSpPr>
          <p:cNvPr id="13" name="TextBox 13"/>
          <p:cNvSpPr txBox="1"/>
          <p:nvPr/>
        </p:nvSpPr>
        <p:spPr>
          <a:xfrm>
            <a:off x="589790" y="3868032"/>
            <a:ext cx="17237159" cy="3720890"/>
          </a:xfrm>
          <a:prstGeom prst="rect">
            <a:avLst/>
          </a:prstGeom>
        </p:spPr>
        <p:txBody>
          <a:bodyPr wrap="square" lIns="0" tIns="0" rIns="0" bIns="0" rtlCol="0" anchor="t">
            <a:spAutoFit/>
          </a:bodyPr>
          <a:lstStyle/>
          <a:p>
            <a:pPr marL="0" lvl="0" indent="0" algn="just">
              <a:lnSpc>
                <a:spcPts val="4854"/>
              </a:lnSpc>
              <a:spcBef>
                <a:spcPct val="0"/>
              </a:spcBef>
            </a:pPr>
            <a:r>
              <a:rPr lang="en-US" sz="3200" dirty="0">
                <a:solidFill>
                  <a:srgbClr val="B9DAF8"/>
                </a:solidFill>
                <a:latin typeface="TT Norms"/>
                <a:ea typeface="TT Norms"/>
                <a:cs typeface="TT Norms"/>
                <a:sym typeface="TT Norms"/>
              </a:rPr>
              <a:t>Cloud computing delivers computing services like storage, servers, and software over the internet, enabling flexibility, scalability, and cost savings without physical infrastructure.</a:t>
            </a:r>
          </a:p>
          <a:p>
            <a:pPr marL="0" lvl="0" indent="0" algn="just">
              <a:lnSpc>
                <a:spcPts val="4854"/>
              </a:lnSpc>
              <a:spcBef>
                <a:spcPct val="0"/>
              </a:spcBef>
            </a:pPr>
            <a:endParaRPr lang="en-US" sz="3200" dirty="0">
              <a:solidFill>
                <a:srgbClr val="B9DAF8"/>
              </a:solidFill>
              <a:latin typeface="TT Norms"/>
              <a:ea typeface="TT Norms"/>
              <a:cs typeface="TT Norms"/>
              <a:sym typeface="TT Norms"/>
            </a:endParaRPr>
          </a:p>
          <a:p>
            <a:pPr marL="0" lvl="0" indent="0" algn="just">
              <a:lnSpc>
                <a:spcPts val="4854"/>
              </a:lnSpc>
              <a:spcBef>
                <a:spcPct val="0"/>
              </a:spcBef>
            </a:pPr>
            <a:r>
              <a:rPr lang="en-US" sz="3200" dirty="0">
                <a:solidFill>
                  <a:srgbClr val="B9DAF8"/>
                </a:solidFill>
                <a:latin typeface="TT Norms"/>
                <a:ea typeface="TT Norms"/>
                <a:cs typeface="TT Norms"/>
                <a:sym typeface="TT Norms"/>
              </a:rPr>
              <a:t>Cloud computing provides businesses of all sizes with significant benefits, including cost savings, improved security, and support for environmental sustainability. In this presentation, we’ll explore these advantages and their impacts.</a:t>
            </a:r>
          </a:p>
        </p:txBody>
      </p:sp>
      <p:sp>
        <p:nvSpPr>
          <p:cNvPr id="14" name="TextBox 14"/>
          <p:cNvSpPr txBox="1"/>
          <p:nvPr/>
        </p:nvSpPr>
        <p:spPr>
          <a:xfrm>
            <a:off x="0" y="9806960"/>
            <a:ext cx="289456" cy="398635"/>
          </a:xfrm>
          <a:prstGeom prst="rect">
            <a:avLst/>
          </a:prstGeom>
        </p:spPr>
        <p:txBody>
          <a:bodyPr lIns="0" tIns="0" rIns="0" bIns="0" rtlCol="0" anchor="t">
            <a:spAutoFit/>
          </a:bodyPr>
          <a:lstStyle/>
          <a:p>
            <a:pPr algn="r">
              <a:lnSpc>
                <a:spcPts val="3227"/>
              </a:lnSpc>
            </a:pPr>
            <a:r>
              <a:rPr lang="en-US" sz="2305" dirty="0">
                <a:solidFill>
                  <a:srgbClr val="B9DAF8"/>
                </a:solidFill>
                <a:latin typeface="TT Norms"/>
                <a:ea typeface="TT Norms"/>
                <a:cs typeface="TT Norms"/>
                <a:sym typeface="TT Norms"/>
              </a:rPr>
              <a:t>3</a:t>
            </a:r>
          </a:p>
        </p:txBody>
      </p:sp>
    </p:spTree>
  </p:cSld>
  <p:clrMapOvr>
    <a:masterClrMapping/>
  </p:clrMapOvr>
  <mc:AlternateContent xmlns:mc="http://schemas.openxmlformats.org/markup-compatibility/2006">
    <mc:Choice xmlns:p14="http://schemas.microsoft.com/office/powerpoint/2010/main" Requires="p14">
      <p:transition spd="slow" p14:dur="2000" advTm="4000">
        <p:fade/>
      </p:transition>
    </mc:Choice>
    <mc:Fallback>
      <p:transition spd="slow" advTm="4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650"/>
        </a:solidFill>
        <a:effectLst/>
      </p:bgPr>
    </p:bg>
    <p:spTree>
      <p:nvGrpSpPr>
        <p:cNvPr id="1" name=""/>
        <p:cNvGrpSpPr/>
        <p:nvPr/>
      </p:nvGrpSpPr>
      <p:grpSpPr>
        <a:xfrm>
          <a:off x="0" y="0"/>
          <a:ext cx="0" cy="0"/>
          <a:chOff x="0" y="0"/>
          <a:chExt cx="0" cy="0"/>
        </a:xfrm>
      </p:grpSpPr>
      <p:grpSp>
        <p:nvGrpSpPr>
          <p:cNvPr id="2" name="Group 2"/>
          <p:cNvGrpSpPr/>
          <p:nvPr/>
        </p:nvGrpSpPr>
        <p:grpSpPr>
          <a:xfrm>
            <a:off x="76200" y="234472"/>
            <a:ext cx="18288000" cy="10287000"/>
            <a:chOff x="0" y="0"/>
            <a:chExt cx="4816593" cy="2709333"/>
          </a:xfrm>
        </p:grpSpPr>
        <p:sp>
          <p:nvSpPr>
            <p:cNvPr id="3" name="Freeform 3"/>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solidFill>
              <a:srgbClr val="000650"/>
            </a:solidFill>
          </p:spPr>
          <p:txBody>
            <a:bodyPr/>
            <a:lstStyle/>
            <a:p>
              <a:endParaRPr lang="en-US"/>
            </a:p>
          </p:txBody>
        </p:sp>
        <p:sp>
          <p:nvSpPr>
            <p:cNvPr id="4" name="TextBox 4"/>
            <p:cNvSpPr txBox="1"/>
            <p:nvPr/>
          </p:nvSpPr>
          <p:spPr>
            <a:xfrm>
              <a:off x="0" y="-38100"/>
              <a:ext cx="4816593" cy="2747433"/>
            </a:xfrm>
            <a:prstGeom prst="rect">
              <a:avLst/>
            </a:prstGeom>
          </p:spPr>
          <p:txBody>
            <a:bodyPr lIns="50800" tIns="50800" rIns="50800" bIns="50800" rtlCol="0" anchor="ctr"/>
            <a:lstStyle/>
            <a:p>
              <a:pPr algn="ctr">
                <a:lnSpc>
                  <a:spcPts val="2199"/>
                </a:lnSpc>
              </a:pPr>
              <a:endParaRPr/>
            </a:p>
          </p:txBody>
        </p:sp>
      </p:grpSp>
      <p:sp>
        <p:nvSpPr>
          <p:cNvPr id="5" name="AutoShape 5"/>
          <p:cNvSpPr/>
          <p:nvPr/>
        </p:nvSpPr>
        <p:spPr>
          <a:xfrm>
            <a:off x="7440466" y="5087963"/>
            <a:ext cx="7296314" cy="0"/>
          </a:xfrm>
          <a:prstGeom prst="line">
            <a:avLst/>
          </a:prstGeom>
          <a:ln w="19050" cap="flat">
            <a:solidFill>
              <a:srgbClr val="B9DAF8"/>
            </a:solidFill>
            <a:prstDash val="solid"/>
            <a:headEnd type="none" w="sm" len="sm"/>
            <a:tailEnd type="none" w="sm" len="sm"/>
          </a:ln>
        </p:spPr>
        <p:txBody>
          <a:bodyPr/>
          <a:lstStyle/>
          <a:p>
            <a:endParaRPr lang="en-US"/>
          </a:p>
        </p:txBody>
      </p:sp>
      <p:grpSp>
        <p:nvGrpSpPr>
          <p:cNvPr id="6" name="Group 6"/>
          <p:cNvGrpSpPr/>
          <p:nvPr/>
        </p:nvGrpSpPr>
        <p:grpSpPr>
          <a:xfrm>
            <a:off x="6965607" y="4731408"/>
            <a:ext cx="754808" cy="754808"/>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9DAF8"/>
            </a:solidFill>
          </p:spPr>
          <p:txBody>
            <a:bodyPr/>
            <a:lstStyle/>
            <a:p>
              <a:endParaRPr lang="en-US"/>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199"/>
                </a:lnSpc>
              </a:pPr>
              <a:endParaRPr/>
            </a:p>
          </p:txBody>
        </p:sp>
      </p:grpSp>
      <p:sp>
        <p:nvSpPr>
          <p:cNvPr id="9" name="AutoShape 9"/>
          <p:cNvSpPr/>
          <p:nvPr/>
        </p:nvSpPr>
        <p:spPr>
          <a:xfrm>
            <a:off x="8598661" y="4821912"/>
            <a:ext cx="7296314" cy="0"/>
          </a:xfrm>
          <a:prstGeom prst="line">
            <a:avLst/>
          </a:prstGeom>
          <a:ln w="19050" cap="flat">
            <a:solidFill>
              <a:srgbClr val="FF5757"/>
            </a:solidFill>
            <a:prstDash val="solid"/>
            <a:headEnd type="none" w="sm" len="sm"/>
            <a:tailEnd type="none" w="sm" len="sm"/>
          </a:ln>
        </p:spPr>
        <p:txBody>
          <a:bodyPr/>
          <a:lstStyle/>
          <a:p>
            <a:endParaRPr lang="en-US"/>
          </a:p>
        </p:txBody>
      </p:sp>
      <p:sp>
        <p:nvSpPr>
          <p:cNvPr id="10" name="AutoShape 10"/>
          <p:cNvSpPr/>
          <p:nvPr/>
        </p:nvSpPr>
        <p:spPr>
          <a:xfrm flipH="1" flipV="1">
            <a:off x="8609366" y="3675036"/>
            <a:ext cx="0" cy="1146876"/>
          </a:xfrm>
          <a:prstGeom prst="line">
            <a:avLst/>
          </a:prstGeom>
          <a:ln w="19050" cap="flat">
            <a:solidFill>
              <a:srgbClr val="FF5757"/>
            </a:solidFill>
            <a:prstDash val="solid"/>
            <a:headEnd type="none" w="sm" len="sm"/>
            <a:tailEnd type="none" w="sm" len="sm"/>
          </a:ln>
        </p:spPr>
        <p:txBody>
          <a:bodyPr/>
          <a:lstStyle/>
          <a:p>
            <a:endParaRPr lang="en-US"/>
          </a:p>
        </p:txBody>
      </p:sp>
      <p:sp>
        <p:nvSpPr>
          <p:cNvPr id="11" name="AutoShape 11"/>
          <p:cNvSpPr/>
          <p:nvPr/>
        </p:nvSpPr>
        <p:spPr>
          <a:xfrm flipH="1">
            <a:off x="7707101" y="3664331"/>
            <a:ext cx="912969" cy="0"/>
          </a:xfrm>
          <a:prstGeom prst="line">
            <a:avLst/>
          </a:prstGeom>
          <a:ln w="19050" cap="flat">
            <a:solidFill>
              <a:srgbClr val="FF5757"/>
            </a:solidFill>
            <a:prstDash val="solid"/>
            <a:headEnd type="none" w="sm" len="sm"/>
            <a:tailEnd type="none" w="sm" len="sm"/>
          </a:ln>
        </p:spPr>
        <p:txBody>
          <a:bodyPr/>
          <a:lstStyle/>
          <a:p>
            <a:endParaRPr lang="en-US"/>
          </a:p>
        </p:txBody>
      </p:sp>
      <p:grpSp>
        <p:nvGrpSpPr>
          <p:cNvPr id="12" name="Group 12"/>
          <p:cNvGrpSpPr/>
          <p:nvPr/>
        </p:nvGrpSpPr>
        <p:grpSpPr>
          <a:xfrm>
            <a:off x="6952294" y="3286927"/>
            <a:ext cx="754808" cy="754808"/>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757"/>
            </a:solidFill>
          </p:spPr>
          <p:txBody>
            <a:bodyPr/>
            <a:lstStyle/>
            <a:p>
              <a:endParaRPr lang="en-US"/>
            </a:p>
          </p:txBody>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199"/>
                </a:lnSpc>
              </a:pPr>
              <a:endParaRPr/>
            </a:p>
          </p:txBody>
        </p:sp>
      </p:grpSp>
      <p:sp>
        <p:nvSpPr>
          <p:cNvPr id="15" name="AutoShape 15"/>
          <p:cNvSpPr/>
          <p:nvPr/>
        </p:nvSpPr>
        <p:spPr>
          <a:xfrm>
            <a:off x="8598661" y="5366285"/>
            <a:ext cx="7296314" cy="0"/>
          </a:xfrm>
          <a:prstGeom prst="line">
            <a:avLst/>
          </a:prstGeom>
          <a:ln w="19050" cap="flat">
            <a:solidFill>
              <a:srgbClr val="FFDE59"/>
            </a:solidFill>
            <a:prstDash val="solid"/>
            <a:headEnd type="none" w="sm" len="sm"/>
            <a:tailEnd type="none" w="sm" len="sm"/>
          </a:ln>
        </p:spPr>
        <p:txBody>
          <a:bodyPr/>
          <a:lstStyle/>
          <a:p>
            <a:endParaRPr lang="en-US"/>
          </a:p>
        </p:txBody>
      </p:sp>
      <p:sp>
        <p:nvSpPr>
          <p:cNvPr id="16" name="AutoShape 16"/>
          <p:cNvSpPr/>
          <p:nvPr/>
        </p:nvSpPr>
        <p:spPr>
          <a:xfrm flipV="1">
            <a:off x="8609366" y="5366285"/>
            <a:ext cx="0" cy="1062463"/>
          </a:xfrm>
          <a:prstGeom prst="line">
            <a:avLst/>
          </a:prstGeom>
          <a:ln w="19050" cap="flat">
            <a:solidFill>
              <a:srgbClr val="FFDE59"/>
            </a:solidFill>
            <a:prstDash val="solid"/>
            <a:headEnd type="none" w="sm" len="sm"/>
            <a:tailEnd type="none" w="sm" len="sm"/>
          </a:ln>
        </p:spPr>
        <p:txBody>
          <a:bodyPr/>
          <a:lstStyle/>
          <a:p>
            <a:endParaRPr lang="en-US"/>
          </a:p>
        </p:txBody>
      </p:sp>
      <p:sp>
        <p:nvSpPr>
          <p:cNvPr id="17" name="AutoShape 17"/>
          <p:cNvSpPr/>
          <p:nvPr/>
        </p:nvSpPr>
        <p:spPr>
          <a:xfrm flipH="1">
            <a:off x="7707101" y="6428748"/>
            <a:ext cx="912969" cy="0"/>
          </a:xfrm>
          <a:prstGeom prst="line">
            <a:avLst/>
          </a:prstGeom>
          <a:ln w="19050" cap="flat">
            <a:solidFill>
              <a:srgbClr val="FFDE59"/>
            </a:solidFill>
            <a:prstDash val="solid"/>
            <a:headEnd type="none" w="sm" len="sm"/>
            <a:tailEnd type="none" w="sm" len="sm"/>
          </a:ln>
        </p:spPr>
        <p:txBody>
          <a:bodyPr/>
          <a:lstStyle/>
          <a:p>
            <a:endParaRPr lang="en-US"/>
          </a:p>
        </p:txBody>
      </p:sp>
      <p:grpSp>
        <p:nvGrpSpPr>
          <p:cNvPr id="18" name="Group 18"/>
          <p:cNvGrpSpPr/>
          <p:nvPr/>
        </p:nvGrpSpPr>
        <p:grpSpPr>
          <a:xfrm>
            <a:off x="6952294" y="6051344"/>
            <a:ext cx="754808" cy="754808"/>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59"/>
            </a:solidFill>
          </p:spPr>
          <p:txBody>
            <a:bodyPr/>
            <a:lstStyle/>
            <a:p>
              <a:endParaRPr lang="en-US"/>
            </a:p>
          </p:txBody>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199"/>
                </a:lnSpc>
              </a:pPr>
              <a:endParaRPr/>
            </a:p>
          </p:txBody>
        </p:sp>
      </p:grpSp>
      <p:sp>
        <p:nvSpPr>
          <p:cNvPr id="21" name="AutoShape 21"/>
          <p:cNvSpPr/>
          <p:nvPr/>
        </p:nvSpPr>
        <p:spPr>
          <a:xfrm>
            <a:off x="8892376" y="4566566"/>
            <a:ext cx="7487796" cy="0"/>
          </a:xfrm>
          <a:prstGeom prst="line">
            <a:avLst/>
          </a:prstGeom>
          <a:ln w="19050" cap="flat">
            <a:solidFill>
              <a:srgbClr val="8B0000"/>
            </a:solidFill>
            <a:prstDash val="solid"/>
            <a:headEnd type="none" w="sm" len="sm"/>
            <a:tailEnd type="none" w="sm" len="sm"/>
          </a:ln>
        </p:spPr>
        <p:txBody>
          <a:bodyPr/>
          <a:lstStyle/>
          <a:p>
            <a:endParaRPr lang="en-US"/>
          </a:p>
        </p:txBody>
      </p:sp>
      <p:sp>
        <p:nvSpPr>
          <p:cNvPr id="22" name="AutoShape 22"/>
          <p:cNvSpPr/>
          <p:nvPr/>
        </p:nvSpPr>
        <p:spPr>
          <a:xfrm flipH="1" flipV="1">
            <a:off x="8892376" y="2245882"/>
            <a:ext cx="10705" cy="2320733"/>
          </a:xfrm>
          <a:prstGeom prst="line">
            <a:avLst/>
          </a:prstGeom>
          <a:ln w="19050" cap="flat">
            <a:solidFill>
              <a:srgbClr val="8B0000"/>
            </a:solidFill>
            <a:prstDash val="solid"/>
            <a:headEnd type="none" w="sm" len="sm"/>
            <a:tailEnd type="none" w="sm" len="sm"/>
          </a:ln>
        </p:spPr>
        <p:txBody>
          <a:bodyPr/>
          <a:lstStyle/>
          <a:p>
            <a:endParaRPr lang="en-US"/>
          </a:p>
        </p:txBody>
      </p:sp>
      <p:grpSp>
        <p:nvGrpSpPr>
          <p:cNvPr id="23" name="Group 23"/>
          <p:cNvGrpSpPr/>
          <p:nvPr/>
        </p:nvGrpSpPr>
        <p:grpSpPr>
          <a:xfrm>
            <a:off x="6952294" y="1868429"/>
            <a:ext cx="754808" cy="754808"/>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80909"/>
            </a:solidFill>
          </p:spPr>
          <p:txBody>
            <a:bodyPr/>
            <a:lstStyle/>
            <a:p>
              <a:endParaRPr lang="en-US"/>
            </a:p>
          </p:txBody>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199"/>
                </a:lnSpc>
              </a:pPr>
              <a:endParaRPr/>
            </a:p>
          </p:txBody>
        </p:sp>
      </p:grpSp>
      <p:sp>
        <p:nvSpPr>
          <p:cNvPr id="26" name="AutoShape 26"/>
          <p:cNvSpPr/>
          <p:nvPr/>
        </p:nvSpPr>
        <p:spPr>
          <a:xfrm flipH="1" flipV="1">
            <a:off x="7685692" y="2245833"/>
            <a:ext cx="1217389" cy="0"/>
          </a:xfrm>
          <a:prstGeom prst="line">
            <a:avLst/>
          </a:prstGeom>
          <a:ln w="19050" cap="flat">
            <a:solidFill>
              <a:srgbClr val="8B0000"/>
            </a:solidFill>
            <a:prstDash val="solid"/>
            <a:headEnd type="none" w="sm" len="sm"/>
            <a:tailEnd type="none" w="sm" len="sm"/>
          </a:ln>
        </p:spPr>
        <p:txBody>
          <a:bodyPr/>
          <a:lstStyle/>
          <a:p>
            <a:endParaRPr lang="en-US"/>
          </a:p>
        </p:txBody>
      </p:sp>
      <p:sp>
        <p:nvSpPr>
          <p:cNvPr id="27" name="AutoShape 27"/>
          <p:cNvSpPr/>
          <p:nvPr/>
        </p:nvSpPr>
        <p:spPr>
          <a:xfrm>
            <a:off x="8903081" y="5644607"/>
            <a:ext cx="7477092" cy="0"/>
          </a:xfrm>
          <a:prstGeom prst="line">
            <a:avLst/>
          </a:prstGeom>
          <a:ln w="19050" cap="flat">
            <a:solidFill>
              <a:srgbClr val="4FACFF"/>
            </a:solidFill>
            <a:prstDash val="solid"/>
            <a:headEnd type="none" w="sm" len="sm"/>
            <a:tailEnd type="none" w="sm" len="sm"/>
          </a:ln>
        </p:spPr>
        <p:txBody>
          <a:bodyPr/>
          <a:lstStyle/>
          <a:p>
            <a:endParaRPr lang="en-US"/>
          </a:p>
        </p:txBody>
      </p:sp>
      <p:sp>
        <p:nvSpPr>
          <p:cNvPr id="28" name="AutoShape 28"/>
          <p:cNvSpPr/>
          <p:nvPr/>
        </p:nvSpPr>
        <p:spPr>
          <a:xfrm>
            <a:off x="12838068" y="4911924"/>
            <a:ext cx="0" cy="2693735"/>
          </a:xfrm>
          <a:prstGeom prst="line">
            <a:avLst/>
          </a:prstGeom>
          <a:ln w="19050" cap="flat">
            <a:solidFill>
              <a:srgbClr val="B9DAF8"/>
            </a:solidFill>
            <a:prstDash val="solid"/>
            <a:headEnd type="none" w="sm" len="sm"/>
            <a:tailEnd type="none" w="sm" len="sm"/>
          </a:ln>
        </p:spPr>
        <p:txBody>
          <a:bodyPr/>
          <a:lstStyle/>
          <a:p>
            <a:endParaRPr lang="en-US"/>
          </a:p>
        </p:txBody>
      </p:sp>
      <p:sp>
        <p:nvSpPr>
          <p:cNvPr id="29" name="AutoShape 29"/>
          <p:cNvSpPr/>
          <p:nvPr/>
        </p:nvSpPr>
        <p:spPr>
          <a:xfrm flipV="1">
            <a:off x="8903081" y="5644656"/>
            <a:ext cx="10705" cy="2102025"/>
          </a:xfrm>
          <a:prstGeom prst="line">
            <a:avLst/>
          </a:prstGeom>
          <a:ln w="19050" cap="flat">
            <a:solidFill>
              <a:srgbClr val="4FACFF"/>
            </a:solidFill>
            <a:prstDash val="solid"/>
            <a:headEnd type="none" w="sm" len="sm"/>
            <a:tailEnd type="none" w="sm" len="sm"/>
          </a:ln>
        </p:spPr>
        <p:txBody>
          <a:bodyPr/>
          <a:lstStyle/>
          <a:p>
            <a:endParaRPr lang="en-US"/>
          </a:p>
        </p:txBody>
      </p:sp>
      <p:sp>
        <p:nvSpPr>
          <p:cNvPr id="30" name="AutoShape 30"/>
          <p:cNvSpPr/>
          <p:nvPr/>
        </p:nvSpPr>
        <p:spPr>
          <a:xfrm flipH="1">
            <a:off x="7707101" y="7746681"/>
            <a:ext cx="1206684" cy="0"/>
          </a:xfrm>
          <a:prstGeom prst="line">
            <a:avLst/>
          </a:prstGeom>
          <a:ln w="19050" cap="flat">
            <a:solidFill>
              <a:srgbClr val="4FACFF"/>
            </a:solidFill>
            <a:prstDash val="solid"/>
            <a:headEnd type="none" w="sm" len="sm"/>
            <a:tailEnd type="none" w="sm" len="sm"/>
          </a:ln>
        </p:spPr>
        <p:txBody>
          <a:bodyPr/>
          <a:lstStyle/>
          <a:p>
            <a:endParaRPr lang="en-US"/>
          </a:p>
        </p:txBody>
      </p:sp>
      <p:grpSp>
        <p:nvGrpSpPr>
          <p:cNvPr id="31" name="Group 31"/>
          <p:cNvGrpSpPr/>
          <p:nvPr/>
        </p:nvGrpSpPr>
        <p:grpSpPr>
          <a:xfrm>
            <a:off x="6952294" y="7339552"/>
            <a:ext cx="754808" cy="754808"/>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FACFF"/>
            </a:solidFill>
          </p:spPr>
          <p:txBody>
            <a:bodyPr/>
            <a:lstStyle/>
            <a:p>
              <a:endParaRPr lang="en-US"/>
            </a:p>
          </p:txBody>
        </p:sp>
        <p:sp>
          <p:nvSpPr>
            <p:cNvPr id="33" name="TextBox 33"/>
            <p:cNvSpPr txBox="1"/>
            <p:nvPr/>
          </p:nvSpPr>
          <p:spPr>
            <a:xfrm>
              <a:off x="76200" y="38100"/>
              <a:ext cx="660400" cy="698500"/>
            </a:xfrm>
            <a:prstGeom prst="rect">
              <a:avLst/>
            </a:prstGeom>
          </p:spPr>
          <p:txBody>
            <a:bodyPr lIns="50800" tIns="50800" rIns="50800" bIns="50800" rtlCol="0" anchor="ctr"/>
            <a:lstStyle/>
            <a:p>
              <a:pPr algn="ctr">
                <a:lnSpc>
                  <a:spcPts val="2199"/>
                </a:lnSpc>
              </a:pPr>
              <a:endParaRPr/>
            </a:p>
          </p:txBody>
        </p:sp>
      </p:grpSp>
      <p:sp>
        <p:nvSpPr>
          <p:cNvPr id="34" name="AutoShape 34"/>
          <p:cNvSpPr/>
          <p:nvPr/>
        </p:nvSpPr>
        <p:spPr>
          <a:xfrm>
            <a:off x="14361136" y="1334473"/>
            <a:ext cx="0" cy="2693735"/>
          </a:xfrm>
          <a:prstGeom prst="line">
            <a:avLst/>
          </a:prstGeom>
          <a:ln w="19050" cap="flat">
            <a:solidFill>
              <a:srgbClr val="B9DAF8"/>
            </a:solidFill>
            <a:prstDash val="solid"/>
            <a:headEnd type="none" w="sm" len="sm"/>
            <a:tailEnd type="none" w="sm" len="sm"/>
          </a:ln>
        </p:spPr>
        <p:txBody>
          <a:bodyPr/>
          <a:lstStyle/>
          <a:p>
            <a:endParaRPr lang="en-US"/>
          </a:p>
        </p:txBody>
      </p:sp>
      <p:sp>
        <p:nvSpPr>
          <p:cNvPr id="35" name="AutoShape 35"/>
          <p:cNvSpPr/>
          <p:nvPr/>
        </p:nvSpPr>
        <p:spPr>
          <a:xfrm flipH="1" flipV="1">
            <a:off x="14352558" y="1324995"/>
            <a:ext cx="1536779" cy="9478"/>
          </a:xfrm>
          <a:prstGeom prst="line">
            <a:avLst/>
          </a:prstGeom>
          <a:ln w="19050" cap="flat">
            <a:solidFill>
              <a:srgbClr val="B9DAF8"/>
            </a:solidFill>
            <a:prstDash val="solid"/>
            <a:headEnd type="none" w="sm" len="sm"/>
            <a:tailEnd type="none" w="sm" len="sm"/>
          </a:ln>
        </p:spPr>
        <p:txBody>
          <a:bodyPr/>
          <a:lstStyle/>
          <a:p>
            <a:endParaRPr lang="en-US"/>
          </a:p>
        </p:txBody>
      </p:sp>
      <p:sp>
        <p:nvSpPr>
          <p:cNvPr id="36" name="AutoShape 36"/>
          <p:cNvSpPr/>
          <p:nvPr/>
        </p:nvSpPr>
        <p:spPr>
          <a:xfrm>
            <a:off x="16747819" y="5970301"/>
            <a:ext cx="9466" cy="2173306"/>
          </a:xfrm>
          <a:prstGeom prst="line">
            <a:avLst/>
          </a:prstGeom>
          <a:ln w="19050" cap="flat">
            <a:solidFill>
              <a:srgbClr val="B9DAF8"/>
            </a:solidFill>
            <a:prstDash val="solid"/>
            <a:headEnd type="none" w="sm" len="sm"/>
            <a:tailEnd type="none" w="sm" len="sm"/>
          </a:ln>
        </p:spPr>
        <p:txBody>
          <a:bodyPr/>
          <a:lstStyle/>
          <a:p>
            <a:endParaRPr lang="en-US"/>
          </a:p>
        </p:txBody>
      </p:sp>
      <p:sp>
        <p:nvSpPr>
          <p:cNvPr id="37" name="AutoShape 37"/>
          <p:cNvSpPr/>
          <p:nvPr/>
        </p:nvSpPr>
        <p:spPr>
          <a:xfrm flipH="1" flipV="1">
            <a:off x="15220506" y="8138868"/>
            <a:ext cx="1536779" cy="9478"/>
          </a:xfrm>
          <a:prstGeom prst="line">
            <a:avLst/>
          </a:prstGeom>
          <a:ln w="19050" cap="flat">
            <a:solidFill>
              <a:srgbClr val="B9DAF8"/>
            </a:solidFill>
            <a:prstDash val="solid"/>
            <a:headEnd type="none" w="sm" len="sm"/>
            <a:tailEnd type="none" w="sm" len="sm"/>
          </a:ln>
        </p:spPr>
        <p:txBody>
          <a:bodyPr/>
          <a:lstStyle/>
          <a:p>
            <a:endParaRPr lang="en-US"/>
          </a:p>
        </p:txBody>
      </p:sp>
      <p:sp>
        <p:nvSpPr>
          <p:cNvPr id="38" name="AutoShape 38"/>
          <p:cNvSpPr/>
          <p:nvPr/>
        </p:nvSpPr>
        <p:spPr>
          <a:xfrm flipH="1" flipV="1">
            <a:off x="11984038" y="7605659"/>
            <a:ext cx="853972" cy="4739"/>
          </a:xfrm>
          <a:prstGeom prst="line">
            <a:avLst/>
          </a:prstGeom>
          <a:ln w="19050" cap="flat">
            <a:solidFill>
              <a:srgbClr val="B9DAF8"/>
            </a:solidFill>
            <a:prstDash val="solid"/>
            <a:headEnd type="none" w="sm" len="sm"/>
            <a:tailEnd type="none" w="sm" len="sm"/>
          </a:ln>
        </p:spPr>
        <p:txBody>
          <a:bodyPr/>
          <a:lstStyle/>
          <a:p>
            <a:endParaRPr lang="en-US"/>
          </a:p>
        </p:txBody>
      </p:sp>
      <p:sp>
        <p:nvSpPr>
          <p:cNvPr id="39" name="AutoShape 39"/>
          <p:cNvSpPr/>
          <p:nvPr/>
        </p:nvSpPr>
        <p:spPr>
          <a:xfrm flipH="1">
            <a:off x="11984038" y="7600873"/>
            <a:ext cx="9427" cy="1091198"/>
          </a:xfrm>
          <a:prstGeom prst="line">
            <a:avLst/>
          </a:prstGeom>
          <a:ln w="19050" cap="flat">
            <a:solidFill>
              <a:srgbClr val="B9DAF8"/>
            </a:solidFill>
            <a:prstDash val="solid"/>
            <a:headEnd type="none" w="sm" len="sm"/>
            <a:tailEnd type="none" w="sm" len="sm"/>
          </a:ln>
        </p:spPr>
        <p:txBody>
          <a:bodyPr/>
          <a:lstStyle/>
          <a:p>
            <a:endParaRPr lang="en-US"/>
          </a:p>
        </p:txBody>
      </p:sp>
      <p:grpSp>
        <p:nvGrpSpPr>
          <p:cNvPr id="40" name="Group 40"/>
          <p:cNvGrpSpPr/>
          <p:nvPr/>
        </p:nvGrpSpPr>
        <p:grpSpPr>
          <a:xfrm>
            <a:off x="11742442" y="8314236"/>
            <a:ext cx="483191" cy="483191"/>
            <a:chOff x="0" y="0"/>
            <a:chExt cx="812800" cy="812800"/>
          </a:xfrm>
        </p:grpSpPr>
        <p:sp>
          <p:nvSpPr>
            <p:cNvPr id="41" name="Freeform 4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9DAF8"/>
            </a:solidFill>
          </p:spPr>
          <p:txBody>
            <a:bodyPr/>
            <a:lstStyle/>
            <a:p>
              <a:endParaRPr lang="en-US"/>
            </a:p>
          </p:txBody>
        </p:sp>
        <p:sp>
          <p:nvSpPr>
            <p:cNvPr id="42" name="TextBox 42"/>
            <p:cNvSpPr txBox="1"/>
            <p:nvPr/>
          </p:nvSpPr>
          <p:spPr>
            <a:xfrm>
              <a:off x="76200" y="38100"/>
              <a:ext cx="660400" cy="698500"/>
            </a:xfrm>
            <a:prstGeom prst="rect">
              <a:avLst/>
            </a:prstGeom>
          </p:spPr>
          <p:txBody>
            <a:bodyPr lIns="50800" tIns="50800" rIns="50800" bIns="50800" rtlCol="0" anchor="ctr"/>
            <a:lstStyle/>
            <a:p>
              <a:pPr algn="ctr">
                <a:lnSpc>
                  <a:spcPts val="2199"/>
                </a:lnSpc>
              </a:pPr>
              <a:endParaRPr/>
            </a:p>
          </p:txBody>
        </p:sp>
      </p:grpSp>
      <p:grpSp>
        <p:nvGrpSpPr>
          <p:cNvPr id="43" name="Group 43"/>
          <p:cNvGrpSpPr/>
          <p:nvPr/>
        </p:nvGrpSpPr>
        <p:grpSpPr>
          <a:xfrm>
            <a:off x="14978911" y="7897272"/>
            <a:ext cx="483191" cy="483191"/>
            <a:chOff x="0" y="0"/>
            <a:chExt cx="812800" cy="812800"/>
          </a:xfrm>
        </p:grpSpPr>
        <p:sp>
          <p:nvSpPr>
            <p:cNvPr id="44" name="Freeform 4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9DAF8"/>
            </a:solidFill>
          </p:spPr>
          <p:txBody>
            <a:bodyPr/>
            <a:lstStyle/>
            <a:p>
              <a:endParaRPr lang="en-US"/>
            </a:p>
          </p:txBody>
        </p:sp>
        <p:sp>
          <p:nvSpPr>
            <p:cNvPr id="45" name="TextBox 45"/>
            <p:cNvSpPr txBox="1"/>
            <p:nvPr/>
          </p:nvSpPr>
          <p:spPr>
            <a:xfrm>
              <a:off x="76200" y="38100"/>
              <a:ext cx="660400" cy="698500"/>
            </a:xfrm>
            <a:prstGeom prst="rect">
              <a:avLst/>
            </a:prstGeom>
          </p:spPr>
          <p:txBody>
            <a:bodyPr lIns="50800" tIns="50800" rIns="50800" bIns="50800" rtlCol="0" anchor="ctr"/>
            <a:lstStyle/>
            <a:p>
              <a:pPr algn="ctr">
                <a:lnSpc>
                  <a:spcPts val="2199"/>
                </a:lnSpc>
              </a:pPr>
              <a:endParaRPr/>
            </a:p>
          </p:txBody>
        </p:sp>
      </p:grpSp>
      <p:grpSp>
        <p:nvGrpSpPr>
          <p:cNvPr id="46" name="Group 46"/>
          <p:cNvGrpSpPr/>
          <p:nvPr/>
        </p:nvGrpSpPr>
        <p:grpSpPr>
          <a:xfrm>
            <a:off x="15647742" y="1092878"/>
            <a:ext cx="483191" cy="483191"/>
            <a:chOff x="0" y="0"/>
            <a:chExt cx="812800" cy="812800"/>
          </a:xfrm>
        </p:grpSpPr>
        <p:sp>
          <p:nvSpPr>
            <p:cNvPr id="47" name="Freeform 4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9DAF8"/>
            </a:solidFill>
          </p:spPr>
          <p:txBody>
            <a:bodyPr/>
            <a:lstStyle/>
            <a:p>
              <a:endParaRPr lang="en-US"/>
            </a:p>
          </p:txBody>
        </p:sp>
        <p:sp>
          <p:nvSpPr>
            <p:cNvPr id="48" name="TextBox 48"/>
            <p:cNvSpPr txBox="1"/>
            <p:nvPr/>
          </p:nvSpPr>
          <p:spPr>
            <a:xfrm>
              <a:off x="76200" y="38100"/>
              <a:ext cx="660400" cy="698500"/>
            </a:xfrm>
            <a:prstGeom prst="rect">
              <a:avLst/>
            </a:prstGeom>
          </p:spPr>
          <p:txBody>
            <a:bodyPr lIns="50800" tIns="50800" rIns="50800" bIns="50800" rtlCol="0" anchor="ctr"/>
            <a:lstStyle/>
            <a:p>
              <a:pPr algn="ctr">
                <a:lnSpc>
                  <a:spcPts val="2199"/>
                </a:lnSpc>
              </a:pPr>
              <a:endParaRPr/>
            </a:p>
          </p:txBody>
        </p:sp>
      </p:grpSp>
      <p:sp>
        <p:nvSpPr>
          <p:cNvPr id="49" name="TextBox 49"/>
          <p:cNvSpPr txBox="1"/>
          <p:nvPr/>
        </p:nvSpPr>
        <p:spPr>
          <a:xfrm>
            <a:off x="7176287" y="2022303"/>
            <a:ext cx="297579" cy="479670"/>
          </a:xfrm>
          <a:prstGeom prst="rect">
            <a:avLst/>
          </a:prstGeom>
        </p:spPr>
        <p:txBody>
          <a:bodyPr lIns="0" tIns="0" rIns="0" bIns="0" rtlCol="0" anchor="t">
            <a:spAutoFit/>
          </a:bodyPr>
          <a:lstStyle/>
          <a:p>
            <a:pPr marL="0" lvl="0" indent="0" algn="r">
              <a:lnSpc>
                <a:spcPts val="3975"/>
              </a:lnSpc>
              <a:spcBef>
                <a:spcPct val="0"/>
              </a:spcBef>
            </a:pPr>
            <a:r>
              <a:rPr lang="en-US" sz="2839" dirty="0">
                <a:solidFill>
                  <a:srgbClr val="05205B"/>
                </a:solidFill>
                <a:latin typeface="Anton"/>
                <a:ea typeface="Anton"/>
                <a:cs typeface="Anton"/>
                <a:sym typeface="Anton"/>
              </a:rPr>
              <a:t>01</a:t>
            </a:r>
          </a:p>
        </p:txBody>
      </p:sp>
      <p:sp>
        <p:nvSpPr>
          <p:cNvPr id="50" name="TextBox 50"/>
          <p:cNvSpPr txBox="1"/>
          <p:nvPr/>
        </p:nvSpPr>
        <p:spPr>
          <a:xfrm>
            <a:off x="7025103" y="3426006"/>
            <a:ext cx="486967" cy="494378"/>
          </a:xfrm>
          <a:prstGeom prst="rect">
            <a:avLst/>
          </a:prstGeom>
        </p:spPr>
        <p:txBody>
          <a:bodyPr wrap="square" lIns="0" tIns="0" rIns="0" bIns="0" rtlCol="0" anchor="t">
            <a:spAutoFit/>
          </a:bodyPr>
          <a:lstStyle/>
          <a:p>
            <a:pPr marL="0" lvl="0" indent="0" algn="r">
              <a:lnSpc>
                <a:spcPts val="4023"/>
              </a:lnSpc>
              <a:spcBef>
                <a:spcPct val="0"/>
              </a:spcBef>
            </a:pPr>
            <a:r>
              <a:rPr lang="en-US" sz="2874" dirty="0">
                <a:solidFill>
                  <a:srgbClr val="05205B"/>
                </a:solidFill>
                <a:latin typeface="Anton"/>
                <a:ea typeface="Anton"/>
                <a:cs typeface="Anton"/>
                <a:sym typeface="Anton"/>
              </a:rPr>
              <a:t>02</a:t>
            </a:r>
          </a:p>
        </p:txBody>
      </p:sp>
      <p:sp>
        <p:nvSpPr>
          <p:cNvPr id="51" name="TextBox 51"/>
          <p:cNvSpPr txBox="1"/>
          <p:nvPr/>
        </p:nvSpPr>
        <p:spPr>
          <a:xfrm>
            <a:off x="7117555" y="4909027"/>
            <a:ext cx="396529" cy="468945"/>
          </a:xfrm>
          <a:prstGeom prst="rect">
            <a:avLst/>
          </a:prstGeom>
        </p:spPr>
        <p:txBody>
          <a:bodyPr wrap="square" lIns="0" tIns="0" rIns="0" bIns="0" rtlCol="0" anchor="t">
            <a:spAutoFit/>
          </a:bodyPr>
          <a:lstStyle/>
          <a:p>
            <a:pPr marL="0" lvl="0" indent="0" algn="r">
              <a:lnSpc>
                <a:spcPts val="3789"/>
              </a:lnSpc>
              <a:spcBef>
                <a:spcPct val="0"/>
              </a:spcBef>
            </a:pPr>
            <a:r>
              <a:rPr lang="en-US" sz="2706" dirty="0">
                <a:solidFill>
                  <a:srgbClr val="05205B"/>
                </a:solidFill>
                <a:latin typeface="Anton"/>
                <a:ea typeface="Anton"/>
                <a:cs typeface="Anton"/>
                <a:sym typeface="Anton"/>
              </a:rPr>
              <a:t>03</a:t>
            </a:r>
          </a:p>
        </p:txBody>
      </p:sp>
      <p:sp>
        <p:nvSpPr>
          <p:cNvPr id="52" name="TextBox 52"/>
          <p:cNvSpPr txBox="1"/>
          <p:nvPr/>
        </p:nvSpPr>
        <p:spPr>
          <a:xfrm>
            <a:off x="7147844" y="6226826"/>
            <a:ext cx="347438" cy="468842"/>
          </a:xfrm>
          <a:prstGeom prst="rect">
            <a:avLst/>
          </a:prstGeom>
        </p:spPr>
        <p:txBody>
          <a:bodyPr lIns="0" tIns="0" rIns="0" bIns="0" rtlCol="0" anchor="t">
            <a:spAutoFit/>
          </a:bodyPr>
          <a:lstStyle/>
          <a:p>
            <a:pPr marL="0" lvl="0" indent="0" algn="r">
              <a:lnSpc>
                <a:spcPts val="3876"/>
              </a:lnSpc>
              <a:spcBef>
                <a:spcPct val="0"/>
              </a:spcBef>
            </a:pPr>
            <a:r>
              <a:rPr lang="en-US" sz="2768" dirty="0">
                <a:solidFill>
                  <a:srgbClr val="05205B"/>
                </a:solidFill>
                <a:latin typeface="Anton"/>
                <a:ea typeface="Anton"/>
                <a:cs typeface="Anton"/>
                <a:sym typeface="Anton"/>
              </a:rPr>
              <a:t>04</a:t>
            </a:r>
          </a:p>
        </p:txBody>
      </p:sp>
      <p:sp>
        <p:nvSpPr>
          <p:cNvPr id="53" name="TextBox 53"/>
          <p:cNvSpPr txBox="1"/>
          <p:nvPr/>
        </p:nvSpPr>
        <p:spPr>
          <a:xfrm>
            <a:off x="7158622" y="7517810"/>
            <a:ext cx="330426" cy="457742"/>
          </a:xfrm>
          <a:prstGeom prst="rect">
            <a:avLst/>
          </a:prstGeom>
        </p:spPr>
        <p:txBody>
          <a:bodyPr lIns="0" tIns="0" rIns="0" bIns="0" rtlCol="0" anchor="t">
            <a:spAutoFit/>
          </a:bodyPr>
          <a:lstStyle/>
          <a:p>
            <a:pPr marL="0" lvl="0" indent="0" algn="r">
              <a:lnSpc>
                <a:spcPts val="3686"/>
              </a:lnSpc>
              <a:spcBef>
                <a:spcPct val="0"/>
              </a:spcBef>
            </a:pPr>
            <a:r>
              <a:rPr lang="en-US" sz="2633" dirty="0">
                <a:solidFill>
                  <a:srgbClr val="05205B"/>
                </a:solidFill>
                <a:latin typeface="Anton"/>
                <a:ea typeface="Anton"/>
                <a:cs typeface="Anton"/>
                <a:sym typeface="Anton"/>
              </a:rPr>
              <a:t>05</a:t>
            </a:r>
          </a:p>
        </p:txBody>
      </p:sp>
      <p:sp>
        <p:nvSpPr>
          <p:cNvPr id="54" name="Freeform 54"/>
          <p:cNvSpPr/>
          <p:nvPr/>
        </p:nvSpPr>
        <p:spPr>
          <a:xfrm rot="2789987">
            <a:off x="11280207" y="7063463"/>
            <a:ext cx="1460345" cy="1171318"/>
          </a:xfrm>
          <a:custGeom>
            <a:avLst/>
            <a:gdLst/>
            <a:ahLst/>
            <a:cxnLst/>
            <a:rect l="l" t="t" r="r" b="b"/>
            <a:pathLst>
              <a:path w="1460345" h="1171318">
                <a:moveTo>
                  <a:pt x="0" y="0"/>
                </a:moveTo>
                <a:lnTo>
                  <a:pt x="1460345" y="0"/>
                </a:lnTo>
                <a:lnTo>
                  <a:pt x="1460345" y="1171318"/>
                </a:lnTo>
                <a:lnTo>
                  <a:pt x="0" y="1171318"/>
                </a:lnTo>
                <a:lnTo>
                  <a:pt x="0" y="0"/>
                </a:lnTo>
                <a:close/>
              </a:path>
            </a:pathLst>
          </a:custGeom>
          <a:blipFill>
            <a:blip r:embed="rId2"/>
            <a:stretch>
              <a:fillRect/>
            </a:stretch>
          </a:blipFill>
        </p:spPr>
        <p:txBody>
          <a:bodyPr/>
          <a:lstStyle/>
          <a:p>
            <a:endParaRPr lang="en-US"/>
          </a:p>
        </p:txBody>
      </p:sp>
      <p:sp>
        <p:nvSpPr>
          <p:cNvPr id="55" name="Freeform 55"/>
          <p:cNvSpPr/>
          <p:nvPr/>
        </p:nvSpPr>
        <p:spPr>
          <a:xfrm rot="2789987">
            <a:off x="16017647" y="7511716"/>
            <a:ext cx="1460345" cy="1171318"/>
          </a:xfrm>
          <a:custGeom>
            <a:avLst/>
            <a:gdLst/>
            <a:ahLst/>
            <a:cxnLst/>
            <a:rect l="l" t="t" r="r" b="b"/>
            <a:pathLst>
              <a:path w="1460345" h="1171318">
                <a:moveTo>
                  <a:pt x="0" y="0"/>
                </a:moveTo>
                <a:lnTo>
                  <a:pt x="1460344" y="0"/>
                </a:lnTo>
                <a:lnTo>
                  <a:pt x="1460344" y="1171318"/>
                </a:lnTo>
                <a:lnTo>
                  <a:pt x="0" y="1171318"/>
                </a:lnTo>
                <a:lnTo>
                  <a:pt x="0" y="0"/>
                </a:lnTo>
                <a:close/>
              </a:path>
            </a:pathLst>
          </a:custGeom>
          <a:blipFill>
            <a:blip r:embed="rId2"/>
            <a:stretch>
              <a:fillRect/>
            </a:stretch>
          </a:blipFill>
        </p:spPr>
        <p:txBody>
          <a:bodyPr/>
          <a:lstStyle/>
          <a:p>
            <a:endParaRPr lang="en-US"/>
          </a:p>
        </p:txBody>
      </p:sp>
      <p:sp>
        <p:nvSpPr>
          <p:cNvPr id="56" name="Freeform 56"/>
          <p:cNvSpPr/>
          <p:nvPr/>
        </p:nvSpPr>
        <p:spPr>
          <a:xfrm rot="2789987">
            <a:off x="13630964" y="739336"/>
            <a:ext cx="1460345" cy="1171318"/>
          </a:xfrm>
          <a:custGeom>
            <a:avLst/>
            <a:gdLst/>
            <a:ahLst/>
            <a:cxnLst/>
            <a:rect l="l" t="t" r="r" b="b"/>
            <a:pathLst>
              <a:path w="1460345" h="1171318">
                <a:moveTo>
                  <a:pt x="0" y="0"/>
                </a:moveTo>
                <a:lnTo>
                  <a:pt x="1460345" y="0"/>
                </a:lnTo>
                <a:lnTo>
                  <a:pt x="1460345" y="1171318"/>
                </a:lnTo>
                <a:lnTo>
                  <a:pt x="0" y="1171318"/>
                </a:lnTo>
                <a:lnTo>
                  <a:pt x="0" y="0"/>
                </a:lnTo>
                <a:close/>
              </a:path>
            </a:pathLst>
          </a:custGeom>
          <a:blipFill>
            <a:blip r:embed="rId2"/>
            <a:stretch>
              <a:fillRect/>
            </a:stretch>
          </a:blipFill>
        </p:spPr>
        <p:txBody>
          <a:bodyPr/>
          <a:lstStyle/>
          <a:p>
            <a:endParaRPr lang="en-US"/>
          </a:p>
        </p:txBody>
      </p:sp>
      <p:sp>
        <p:nvSpPr>
          <p:cNvPr id="57" name="TextBox 57"/>
          <p:cNvSpPr txBox="1"/>
          <p:nvPr/>
        </p:nvSpPr>
        <p:spPr>
          <a:xfrm>
            <a:off x="1250529" y="1972661"/>
            <a:ext cx="5435064" cy="481330"/>
          </a:xfrm>
          <a:prstGeom prst="rect">
            <a:avLst/>
          </a:prstGeom>
        </p:spPr>
        <p:txBody>
          <a:bodyPr lIns="0" tIns="0" rIns="0" bIns="0" rtlCol="0" anchor="t">
            <a:spAutoFit/>
          </a:bodyPr>
          <a:lstStyle/>
          <a:p>
            <a:pPr marL="0" lvl="0" indent="0" algn="r">
              <a:lnSpc>
                <a:spcPts val="3919"/>
              </a:lnSpc>
              <a:spcBef>
                <a:spcPct val="0"/>
              </a:spcBef>
            </a:pPr>
            <a:r>
              <a:rPr lang="en-US" sz="2799" dirty="0">
                <a:solidFill>
                  <a:srgbClr val="B9DAF8"/>
                </a:solidFill>
                <a:latin typeface="TT Norms"/>
                <a:ea typeface="TT Norms"/>
                <a:cs typeface="TT Norms"/>
                <a:sym typeface="TT Norms"/>
              </a:rPr>
              <a:t>Main advantages and impacts</a:t>
            </a:r>
          </a:p>
        </p:txBody>
      </p:sp>
      <p:sp>
        <p:nvSpPr>
          <p:cNvPr id="58" name="Freeform 58"/>
          <p:cNvSpPr/>
          <p:nvPr/>
        </p:nvSpPr>
        <p:spPr>
          <a:xfrm flipH="1">
            <a:off x="11082939" y="2667223"/>
            <a:ext cx="6859381" cy="3639671"/>
          </a:xfrm>
          <a:custGeom>
            <a:avLst/>
            <a:gdLst/>
            <a:ahLst/>
            <a:cxnLst/>
            <a:rect l="l" t="t" r="r" b="b"/>
            <a:pathLst>
              <a:path w="6859381" h="3639671">
                <a:moveTo>
                  <a:pt x="6859381" y="0"/>
                </a:moveTo>
                <a:lnTo>
                  <a:pt x="0" y="0"/>
                </a:lnTo>
                <a:lnTo>
                  <a:pt x="0" y="3639671"/>
                </a:lnTo>
                <a:lnTo>
                  <a:pt x="6859381" y="3639671"/>
                </a:lnTo>
                <a:lnTo>
                  <a:pt x="6859381"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9" name="TextBox 59"/>
          <p:cNvSpPr txBox="1"/>
          <p:nvPr/>
        </p:nvSpPr>
        <p:spPr>
          <a:xfrm>
            <a:off x="13132769" y="4122386"/>
            <a:ext cx="2514972" cy="1195602"/>
          </a:xfrm>
          <a:prstGeom prst="rect">
            <a:avLst/>
          </a:prstGeom>
        </p:spPr>
        <p:txBody>
          <a:bodyPr lIns="0" tIns="0" rIns="0" bIns="0" rtlCol="0" anchor="t">
            <a:spAutoFit/>
          </a:bodyPr>
          <a:lstStyle/>
          <a:p>
            <a:pPr marL="0" lvl="0" indent="0" algn="r">
              <a:lnSpc>
                <a:spcPts val="9700"/>
              </a:lnSpc>
              <a:spcBef>
                <a:spcPct val="0"/>
              </a:spcBef>
            </a:pPr>
            <a:r>
              <a:rPr lang="en-US" sz="6929">
                <a:solidFill>
                  <a:srgbClr val="05205B"/>
                </a:solidFill>
                <a:latin typeface="Anton"/>
                <a:ea typeface="Anton"/>
                <a:cs typeface="Anton"/>
                <a:sym typeface="Anton"/>
              </a:rPr>
              <a:t>AGENDA</a:t>
            </a:r>
          </a:p>
        </p:txBody>
      </p:sp>
      <p:sp>
        <p:nvSpPr>
          <p:cNvPr id="60" name="TextBox 60"/>
          <p:cNvSpPr txBox="1"/>
          <p:nvPr/>
        </p:nvSpPr>
        <p:spPr>
          <a:xfrm>
            <a:off x="0" y="9806960"/>
            <a:ext cx="289456" cy="398635"/>
          </a:xfrm>
          <a:prstGeom prst="rect">
            <a:avLst/>
          </a:prstGeom>
        </p:spPr>
        <p:txBody>
          <a:bodyPr lIns="0" tIns="0" rIns="0" bIns="0" rtlCol="0" anchor="t">
            <a:spAutoFit/>
          </a:bodyPr>
          <a:lstStyle/>
          <a:p>
            <a:pPr algn="r">
              <a:lnSpc>
                <a:spcPts val="3227"/>
              </a:lnSpc>
            </a:pPr>
            <a:r>
              <a:rPr lang="en-US" sz="2305" dirty="0">
                <a:solidFill>
                  <a:srgbClr val="B9DAF8"/>
                </a:solidFill>
                <a:latin typeface="TT Norms"/>
                <a:ea typeface="TT Norms"/>
                <a:cs typeface="TT Norms"/>
                <a:sym typeface="TT Norms"/>
              </a:rPr>
              <a:t>4</a:t>
            </a:r>
          </a:p>
        </p:txBody>
      </p:sp>
      <p:sp>
        <p:nvSpPr>
          <p:cNvPr id="61" name="TextBox 61"/>
          <p:cNvSpPr txBox="1"/>
          <p:nvPr/>
        </p:nvSpPr>
        <p:spPr>
          <a:xfrm>
            <a:off x="1703702" y="3147441"/>
            <a:ext cx="4981891" cy="976630"/>
          </a:xfrm>
          <a:prstGeom prst="rect">
            <a:avLst/>
          </a:prstGeom>
        </p:spPr>
        <p:txBody>
          <a:bodyPr lIns="0" tIns="0" rIns="0" bIns="0" rtlCol="0" anchor="t">
            <a:spAutoFit/>
          </a:bodyPr>
          <a:lstStyle/>
          <a:p>
            <a:pPr marL="0" lvl="0" indent="0" algn="r">
              <a:lnSpc>
                <a:spcPts val="3919"/>
              </a:lnSpc>
              <a:spcBef>
                <a:spcPct val="0"/>
              </a:spcBef>
            </a:pPr>
            <a:r>
              <a:rPr lang="en-US" sz="2799">
                <a:solidFill>
                  <a:srgbClr val="B9DAF8"/>
                </a:solidFill>
                <a:latin typeface="TT Norms"/>
                <a:ea typeface="TT Norms"/>
                <a:cs typeface="TT Norms"/>
                <a:sym typeface="TT Norms"/>
              </a:rPr>
              <a:t>Impact of Cloud Computing on Job Market</a:t>
            </a:r>
          </a:p>
        </p:txBody>
      </p:sp>
      <p:sp>
        <p:nvSpPr>
          <p:cNvPr id="62" name="TextBox 62"/>
          <p:cNvSpPr txBox="1"/>
          <p:nvPr/>
        </p:nvSpPr>
        <p:spPr>
          <a:xfrm>
            <a:off x="1703702" y="4812530"/>
            <a:ext cx="4981891" cy="481330"/>
          </a:xfrm>
          <a:prstGeom prst="rect">
            <a:avLst/>
          </a:prstGeom>
        </p:spPr>
        <p:txBody>
          <a:bodyPr lIns="0" tIns="0" rIns="0" bIns="0" rtlCol="0" anchor="t">
            <a:spAutoFit/>
          </a:bodyPr>
          <a:lstStyle/>
          <a:p>
            <a:pPr marL="0" lvl="0" indent="0" algn="r">
              <a:lnSpc>
                <a:spcPts val="3919"/>
              </a:lnSpc>
              <a:spcBef>
                <a:spcPct val="0"/>
              </a:spcBef>
            </a:pPr>
            <a:r>
              <a:rPr lang="en-US" sz="2799" dirty="0">
                <a:solidFill>
                  <a:srgbClr val="B9DAF8"/>
                </a:solidFill>
                <a:latin typeface="TT Norms"/>
                <a:ea typeface="TT Norms"/>
                <a:cs typeface="TT Norms"/>
                <a:sym typeface="TT Norms"/>
              </a:rPr>
              <a:t>Reliability in Cloud Services</a:t>
            </a:r>
          </a:p>
        </p:txBody>
      </p:sp>
      <p:sp>
        <p:nvSpPr>
          <p:cNvPr id="63" name="TextBox 63"/>
          <p:cNvSpPr txBox="1"/>
          <p:nvPr/>
        </p:nvSpPr>
        <p:spPr>
          <a:xfrm>
            <a:off x="1703702" y="6185033"/>
            <a:ext cx="4981891" cy="481330"/>
          </a:xfrm>
          <a:prstGeom prst="rect">
            <a:avLst/>
          </a:prstGeom>
        </p:spPr>
        <p:txBody>
          <a:bodyPr lIns="0" tIns="0" rIns="0" bIns="0" rtlCol="0" anchor="t">
            <a:spAutoFit/>
          </a:bodyPr>
          <a:lstStyle/>
          <a:p>
            <a:pPr marL="0" lvl="0" indent="0" algn="r">
              <a:lnSpc>
                <a:spcPts val="3919"/>
              </a:lnSpc>
              <a:spcBef>
                <a:spcPct val="0"/>
              </a:spcBef>
            </a:pPr>
            <a:r>
              <a:rPr lang="en-US" sz="2799" dirty="0">
                <a:solidFill>
                  <a:srgbClr val="B9DAF8"/>
                </a:solidFill>
                <a:latin typeface="TT Norms"/>
                <a:ea typeface="TT Norms"/>
                <a:cs typeface="TT Norms"/>
                <a:sym typeface="TT Norms"/>
              </a:rPr>
              <a:t>Scalability in Cloud</a:t>
            </a:r>
          </a:p>
        </p:txBody>
      </p:sp>
      <p:sp>
        <p:nvSpPr>
          <p:cNvPr id="64" name="TextBox 64"/>
          <p:cNvSpPr txBox="1"/>
          <p:nvPr/>
        </p:nvSpPr>
        <p:spPr>
          <a:xfrm>
            <a:off x="4882838" y="7379319"/>
            <a:ext cx="1802755" cy="481330"/>
          </a:xfrm>
          <a:prstGeom prst="rect">
            <a:avLst/>
          </a:prstGeom>
        </p:spPr>
        <p:txBody>
          <a:bodyPr lIns="0" tIns="0" rIns="0" bIns="0" rtlCol="0" anchor="t">
            <a:spAutoFit/>
          </a:bodyPr>
          <a:lstStyle/>
          <a:p>
            <a:pPr marL="0" lvl="0" indent="0" algn="r">
              <a:lnSpc>
                <a:spcPts val="3919"/>
              </a:lnSpc>
              <a:spcBef>
                <a:spcPct val="0"/>
              </a:spcBef>
            </a:pPr>
            <a:r>
              <a:rPr lang="en-US" sz="2799" u="none" strike="noStrike">
                <a:solidFill>
                  <a:srgbClr val="B9DAF8"/>
                </a:solidFill>
                <a:latin typeface="TT Norms"/>
                <a:ea typeface="TT Norms"/>
                <a:cs typeface="TT Norms"/>
                <a:sym typeface="TT Norms"/>
              </a:rPr>
              <a:t>Conclusion</a:t>
            </a:r>
          </a:p>
        </p:txBody>
      </p:sp>
    </p:spTree>
  </p:cSld>
  <p:clrMapOvr>
    <a:masterClrMapping/>
  </p:clrMapOvr>
  <mc:AlternateContent xmlns:mc="http://schemas.openxmlformats.org/markup-compatibility/2006">
    <mc:Choice xmlns:p14="http://schemas.microsoft.com/office/powerpoint/2010/main" Requires="p14">
      <p:transition spd="slow" p14:dur="2000" advTm="4000">
        <p:fade/>
      </p:transition>
    </mc:Choice>
    <mc:Fallback>
      <p:transition spd="slow" advTm="4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650"/>
        </a:solidFill>
        <a:effectLst/>
      </p:bgPr>
    </p:bg>
    <p:spTree>
      <p:nvGrpSpPr>
        <p:cNvPr id="1" name=""/>
        <p:cNvGrpSpPr/>
        <p:nvPr/>
      </p:nvGrpSpPr>
      <p:grpSpPr>
        <a:xfrm>
          <a:off x="0" y="0"/>
          <a:ext cx="0" cy="0"/>
          <a:chOff x="0" y="0"/>
          <a:chExt cx="0" cy="0"/>
        </a:xfrm>
      </p:grpSpPr>
      <p:sp>
        <p:nvSpPr>
          <p:cNvPr id="2" name="Freeform 2"/>
          <p:cNvSpPr/>
          <p:nvPr/>
        </p:nvSpPr>
        <p:spPr>
          <a:xfrm rot="-5485460">
            <a:off x="5528134" y="2758307"/>
            <a:ext cx="1460345" cy="1171318"/>
          </a:xfrm>
          <a:custGeom>
            <a:avLst/>
            <a:gdLst/>
            <a:ahLst/>
            <a:cxnLst/>
            <a:rect l="l" t="t" r="r" b="b"/>
            <a:pathLst>
              <a:path w="1460345" h="1171318">
                <a:moveTo>
                  <a:pt x="0" y="0"/>
                </a:moveTo>
                <a:lnTo>
                  <a:pt x="1460345" y="0"/>
                </a:lnTo>
                <a:lnTo>
                  <a:pt x="1460345" y="1171319"/>
                </a:lnTo>
                <a:lnTo>
                  <a:pt x="0" y="1171319"/>
                </a:lnTo>
                <a:lnTo>
                  <a:pt x="0" y="0"/>
                </a:lnTo>
                <a:close/>
              </a:path>
            </a:pathLst>
          </a:custGeom>
          <a:blipFill>
            <a:blip r:embed="rId3"/>
            <a:stretch>
              <a:fillRect/>
            </a:stretch>
          </a:blipFill>
        </p:spPr>
        <p:txBody>
          <a:bodyPr/>
          <a:lstStyle/>
          <a:p>
            <a:endParaRPr lang="en-US"/>
          </a:p>
        </p:txBody>
      </p:sp>
      <p:grpSp>
        <p:nvGrpSpPr>
          <p:cNvPr id="3" name="Group 3"/>
          <p:cNvGrpSpPr/>
          <p:nvPr/>
        </p:nvGrpSpPr>
        <p:grpSpPr>
          <a:xfrm>
            <a:off x="14301326" y="3005362"/>
            <a:ext cx="1081635" cy="1081635"/>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9DAF8"/>
            </a:solidFill>
          </p:spPr>
          <p:txBody>
            <a:bodyPr/>
            <a:lstStyle/>
            <a:p>
              <a:endParaRPr lang="en-US"/>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199"/>
                </a:lnSpc>
              </a:pPr>
              <a:endParaRPr/>
            </a:p>
          </p:txBody>
        </p:sp>
      </p:grpSp>
      <p:grpSp>
        <p:nvGrpSpPr>
          <p:cNvPr id="6" name="Group 6"/>
          <p:cNvGrpSpPr/>
          <p:nvPr/>
        </p:nvGrpSpPr>
        <p:grpSpPr>
          <a:xfrm>
            <a:off x="4166179" y="2140664"/>
            <a:ext cx="1081635" cy="108163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9DAF8"/>
            </a:solidFill>
          </p:spPr>
          <p:txBody>
            <a:bodyPr/>
            <a:lstStyle/>
            <a:p>
              <a:endParaRPr lang="en-US"/>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199"/>
                </a:lnSpc>
              </a:pPr>
              <a:endParaRPr/>
            </a:p>
          </p:txBody>
        </p:sp>
      </p:grpSp>
      <p:grpSp>
        <p:nvGrpSpPr>
          <p:cNvPr id="9" name="Group 9"/>
          <p:cNvGrpSpPr/>
          <p:nvPr/>
        </p:nvGrpSpPr>
        <p:grpSpPr>
          <a:xfrm>
            <a:off x="9011239" y="6912601"/>
            <a:ext cx="1081635" cy="1081635"/>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9DAF8"/>
            </a:solidFill>
          </p:spPr>
          <p:txBody>
            <a:bodyPr/>
            <a:lstStyle/>
            <a:p>
              <a:endParaRPr lang="en-US" dirty="0"/>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199"/>
                </a:lnSpc>
              </a:pPr>
              <a:endParaRPr/>
            </a:p>
          </p:txBody>
        </p:sp>
      </p:grpSp>
      <p:sp>
        <p:nvSpPr>
          <p:cNvPr id="12" name="Freeform 12"/>
          <p:cNvSpPr/>
          <p:nvPr/>
        </p:nvSpPr>
        <p:spPr>
          <a:xfrm>
            <a:off x="9213002" y="7092722"/>
            <a:ext cx="678109" cy="721392"/>
          </a:xfrm>
          <a:custGeom>
            <a:avLst/>
            <a:gdLst/>
            <a:ahLst/>
            <a:cxnLst/>
            <a:rect l="l" t="t" r="r" b="b"/>
            <a:pathLst>
              <a:path w="678109" h="721392">
                <a:moveTo>
                  <a:pt x="0" y="0"/>
                </a:moveTo>
                <a:lnTo>
                  <a:pt x="678109" y="0"/>
                </a:lnTo>
                <a:lnTo>
                  <a:pt x="678109" y="721392"/>
                </a:lnTo>
                <a:lnTo>
                  <a:pt x="0" y="7213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3" name="Freeform 13"/>
          <p:cNvSpPr/>
          <p:nvPr/>
        </p:nvSpPr>
        <p:spPr>
          <a:xfrm>
            <a:off x="4300132" y="2274616"/>
            <a:ext cx="813730" cy="813730"/>
          </a:xfrm>
          <a:custGeom>
            <a:avLst/>
            <a:gdLst/>
            <a:ahLst/>
            <a:cxnLst/>
            <a:rect l="l" t="t" r="r" b="b"/>
            <a:pathLst>
              <a:path w="813730" h="813730">
                <a:moveTo>
                  <a:pt x="0" y="0"/>
                </a:moveTo>
                <a:lnTo>
                  <a:pt x="813729" y="0"/>
                </a:lnTo>
                <a:lnTo>
                  <a:pt x="813729" y="813730"/>
                </a:lnTo>
                <a:lnTo>
                  <a:pt x="0" y="813730"/>
                </a:lnTo>
                <a:lnTo>
                  <a:pt x="0" y="0"/>
                </a:lnTo>
                <a:close/>
              </a:path>
            </a:pathLst>
          </a:custGeom>
          <a:blipFill>
            <a:blip r:embed="rId6"/>
            <a:stretch>
              <a:fillRect/>
            </a:stretch>
          </a:blipFill>
        </p:spPr>
        <p:txBody>
          <a:bodyPr/>
          <a:lstStyle/>
          <a:p>
            <a:endParaRPr lang="en-US"/>
          </a:p>
        </p:txBody>
      </p:sp>
      <p:sp>
        <p:nvSpPr>
          <p:cNvPr id="14" name="Freeform 14"/>
          <p:cNvSpPr/>
          <p:nvPr/>
        </p:nvSpPr>
        <p:spPr>
          <a:xfrm>
            <a:off x="14491619" y="3131734"/>
            <a:ext cx="701047" cy="828892"/>
          </a:xfrm>
          <a:custGeom>
            <a:avLst/>
            <a:gdLst/>
            <a:ahLst/>
            <a:cxnLst/>
            <a:rect l="l" t="t" r="r" b="b"/>
            <a:pathLst>
              <a:path w="701047" h="828892">
                <a:moveTo>
                  <a:pt x="0" y="0"/>
                </a:moveTo>
                <a:lnTo>
                  <a:pt x="701048" y="0"/>
                </a:lnTo>
                <a:lnTo>
                  <a:pt x="701048" y="828891"/>
                </a:lnTo>
                <a:lnTo>
                  <a:pt x="0" y="82889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5" name="Freeform 15"/>
          <p:cNvSpPr/>
          <p:nvPr/>
        </p:nvSpPr>
        <p:spPr>
          <a:xfrm>
            <a:off x="6536480" y="2796017"/>
            <a:ext cx="5491119" cy="3429848"/>
          </a:xfrm>
          <a:custGeom>
            <a:avLst/>
            <a:gdLst/>
            <a:ahLst/>
            <a:cxnLst/>
            <a:rect l="l" t="t" r="r" b="b"/>
            <a:pathLst>
              <a:path w="5491119" h="3429848">
                <a:moveTo>
                  <a:pt x="0" y="0"/>
                </a:moveTo>
                <a:lnTo>
                  <a:pt x="5491118" y="0"/>
                </a:lnTo>
                <a:lnTo>
                  <a:pt x="5491118" y="3429847"/>
                </a:lnTo>
                <a:lnTo>
                  <a:pt x="0" y="342984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16" name="Freeform 16"/>
          <p:cNvSpPr/>
          <p:nvPr/>
        </p:nvSpPr>
        <p:spPr>
          <a:xfrm rot="2789987">
            <a:off x="12730323" y="3019086"/>
            <a:ext cx="1460345" cy="1171318"/>
          </a:xfrm>
          <a:custGeom>
            <a:avLst/>
            <a:gdLst/>
            <a:ahLst/>
            <a:cxnLst/>
            <a:rect l="l" t="t" r="r" b="b"/>
            <a:pathLst>
              <a:path w="1460345" h="1171318">
                <a:moveTo>
                  <a:pt x="0" y="0"/>
                </a:moveTo>
                <a:lnTo>
                  <a:pt x="1460345" y="0"/>
                </a:lnTo>
                <a:lnTo>
                  <a:pt x="1460345" y="1171318"/>
                </a:lnTo>
                <a:lnTo>
                  <a:pt x="0" y="1171318"/>
                </a:lnTo>
                <a:lnTo>
                  <a:pt x="0" y="0"/>
                </a:lnTo>
                <a:close/>
              </a:path>
            </a:pathLst>
          </a:custGeom>
          <a:blipFill>
            <a:blip r:embed="rId3"/>
            <a:stretch>
              <a:fillRect/>
            </a:stretch>
          </a:blipFill>
        </p:spPr>
        <p:txBody>
          <a:bodyPr/>
          <a:lstStyle/>
          <a:p>
            <a:endParaRPr lang="en-US"/>
          </a:p>
        </p:txBody>
      </p:sp>
      <p:sp>
        <p:nvSpPr>
          <p:cNvPr id="17" name="TextBox 17"/>
          <p:cNvSpPr txBox="1"/>
          <p:nvPr/>
        </p:nvSpPr>
        <p:spPr>
          <a:xfrm>
            <a:off x="1374950" y="2383055"/>
            <a:ext cx="2791229" cy="1621338"/>
          </a:xfrm>
          <a:prstGeom prst="rect">
            <a:avLst/>
          </a:prstGeom>
        </p:spPr>
        <p:txBody>
          <a:bodyPr lIns="0" tIns="0" rIns="0" bIns="0" rtlCol="0" anchor="t">
            <a:spAutoFit/>
          </a:bodyPr>
          <a:lstStyle/>
          <a:p>
            <a:pPr algn="ctr">
              <a:lnSpc>
                <a:spcPts val="4338"/>
              </a:lnSpc>
            </a:pPr>
            <a:r>
              <a:rPr lang="en-US" sz="3098" dirty="0">
                <a:solidFill>
                  <a:srgbClr val="FFDE59"/>
                </a:solidFill>
                <a:latin typeface="Anton"/>
                <a:ea typeface="Anton"/>
                <a:cs typeface="Anton"/>
                <a:sym typeface="Anton"/>
              </a:rPr>
              <a:t>COST EFFICIENCY</a:t>
            </a:r>
          </a:p>
          <a:p>
            <a:pPr algn="ctr">
              <a:lnSpc>
                <a:spcPts val="4338"/>
              </a:lnSpc>
            </a:pPr>
            <a:endParaRPr lang="en-US" sz="3098" dirty="0">
              <a:solidFill>
                <a:srgbClr val="FFDE59"/>
              </a:solidFill>
              <a:latin typeface="Anton"/>
              <a:ea typeface="Anton"/>
              <a:cs typeface="Anton"/>
              <a:sym typeface="Anton"/>
            </a:endParaRPr>
          </a:p>
          <a:p>
            <a:pPr marL="0" lvl="0" indent="0" algn="ctr">
              <a:lnSpc>
                <a:spcPts val="4338"/>
              </a:lnSpc>
              <a:spcBef>
                <a:spcPct val="0"/>
              </a:spcBef>
            </a:pPr>
            <a:endParaRPr lang="en-US" sz="3098" dirty="0">
              <a:solidFill>
                <a:srgbClr val="FFDE59"/>
              </a:solidFill>
              <a:latin typeface="Anton"/>
              <a:ea typeface="Anton"/>
              <a:cs typeface="Anton"/>
              <a:sym typeface="Anton"/>
            </a:endParaRPr>
          </a:p>
        </p:txBody>
      </p:sp>
      <p:sp>
        <p:nvSpPr>
          <p:cNvPr id="18" name="TextBox 18"/>
          <p:cNvSpPr txBox="1"/>
          <p:nvPr/>
        </p:nvSpPr>
        <p:spPr>
          <a:xfrm>
            <a:off x="14842143" y="3247465"/>
            <a:ext cx="2791229" cy="1621913"/>
          </a:xfrm>
          <a:prstGeom prst="rect">
            <a:avLst/>
          </a:prstGeom>
        </p:spPr>
        <p:txBody>
          <a:bodyPr lIns="0" tIns="0" rIns="0" bIns="0" rtlCol="0" anchor="t">
            <a:spAutoFit/>
          </a:bodyPr>
          <a:lstStyle/>
          <a:p>
            <a:pPr algn="ctr">
              <a:lnSpc>
                <a:spcPts val="4338"/>
              </a:lnSpc>
            </a:pPr>
            <a:r>
              <a:rPr lang="en-US" sz="3098">
                <a:solidFill>
                  <a:srgbClr val="D80909"/>
                </a:solidFill>
                <a:latin typeface="Anton"/>
                <a:ea typeface="Anton"/>
                <a:cs typeface="Anton"/>
                <a:sym typeface="Anton"/>
              </a:rPr>
              <a:t>SECURITY</a:t>
            </a:r>
          </a:p>
          <a:p>
            <a:pPr algn="ctr">
              <a:lnSpc>
                <a:spcPts val="4338"/>
              </a:lnSpc>
            </a:pPr>
            <a:endParaRPr lang="en-US" sz="3098">
              <a:solidFill>
                <a:srgbClr val="D80909"/>
              </a:solidFill>
              <a:latin typeface="Anton"/>
              <a:ea typeface="Anton"/>
              <a:cs typeface="Anton"/>
              <a:sym typeface="Anton"/>
            </a:endParaRPr>
          </a:p>
          <a:p>
            <a:pPr marL="0" lvl="0" indent="0" algn="ctr">
              <a:lnSpc>
                <a:spcPts val="4338"/>
              </a:lnSpc>
              <a:spcBef>
                <a:spcPct val="0"/>
              </a:spcBef>
            </a:pPr>
            <a:endParaRPr lang="en-US" sz="3098">
              <a:solidFill>
                <a:srgbClr val="D80909"/>
              </a:solidFill>
              <a:latin typeface="Anton"/>
              <a:ea typeface="Anton"/>
              <a:cs typeface="Anton"/>
              <a:sym typeface="Anton"/>
            </a:endParaRPr>
          </a:p>
        </p:txBody>
      </p:sp>
      <p:sp>
        <p:nvSpPr>
          <p:cNvPr id="19" name="TextBox 19"/>
          <p:cNvSpPr txBox="1"/>
          <p:nvPr/>
        </p:nvSpPr>
        <p:spPr>
          <a:xfrm>
            <a:off x="4300132" y="7228999"/>
            <a:ext cx="5199622" cy="2717559"/>
          </a:xfrm>
          <a:prstGeom prst="rect">
            <a:avLst/>
          </a:prstGeom>
        </p:spPr>
        <p:txBody>
          <a:bodyPr lIns="0" tIns="0" rIns="0" bIns="0" rtlCol="0" anchor="t">
            <a:spAutoFit/>
          </a:bodyPr>
          <a:lstStyle/>
          <a:p>
            <a:pPr algn="ctr">
              <a:lnSpc>
                <a:spcPts val="4338"/>
              </a:lnSpc>
            </a:pPr>
            <a:r>
              <a:rPr lang="en-US" sz="3098" dirty="0">
                <a:solidFill>
                  <a:srgbClr val="0FBD69"/>
                </a:solidFill>
                <a:latin typeface="Anton"/>
                <a:ea typeface="Anton"/>
                <a:cs typeface="Anton"/>
                <a:sym typeface="Anton"/>
              </a:rPr>
              <a:t>ENVIRONMENTAL BENEFITS</a:t>
            </a:r>
          </a:p>
          <a:p>
            <a:pPr algn="ctr">
              <a:lnSpc>
                <a:spcPts val="4338"/>
              </a:lnSpc>
            </a:pPr>
            <a:endParaRPr lang="en-US" sz="3098" dirty="0">
              <a:solidFill>
                <a:srgbClr val="0FBD69"/>
              </a:solidFill>
              <a:latin typeface="Anton"/>
              <a:ea typeface="Anton"/>
              <a:cs typeface="Anton"/>
              <a:sym typeface="Anton"/>
            </a:endParaRPr>
          </a:p>
          <a:p>
            <a:pPr algn="ctr">
              <a:lnSpc>
                <a:spcPts val="4338"/>
              </a:lnSpc>
            </a:pPr>
            <a:endParaRPr lang="en-US" sz="3098" dirty="0">
              <a:solidFill>
                <a:srgbClr val="0FBD69"/>
              </a:solidFill>
              <a:latin typeface="Anton"/>
              <a:ea typeface="Anton"/>
              <a:cs typeface="Anton"/>
              <a:sym typeface="Anton"/>
            </a:endParaRPr>
          </a:p>
          <a:p>
            <a:pPr algn="ctr">
              <a:lnSpc>
                <a:spcPts val="4338"/>
              </a:lnSpc>
            </a:pPr>
            <a:endParaRPr lang="en-US" sz="3098" dirty="0">
              <a:solidFill>
                <a:srgbClr val="0FBD69"/>
              </a:solidFill>
              <a:latin typeface="Anton"/>
              <a:ea typeface="Anton"/>
              <a:cs typeface="Anton"/>
              <a:sym typeface="Anton"/>
            </a:endParaRPr>
          </a:p>
          <a:p>
            <a:pPr marL="0" lvl="0" indent="0" algn="ctr">
              <a:lnSpc>
                <a:spcPts val="4338"/>
              </a:lnSpc>
              <a:spcBef>
                <a:spcPct val="0"/>
              </a:spcBef>
            </a:pPr>
            <a:endParaRPr lang="en-US" sz="3098" dirty="0">
              <a:solidFill>
                <a:srgbClr val="0FBD69"/>
              </a:solidFill>
              <a:latin typeface="Anton"/>
              <a:ea typeface="Anton"/>
              <a:cs typeface="Anton"/>
              <a:sym typeface="Anton"/>
            </a:endParaRPr>
          </a:p>
        </p:txBody>
      </p:sp>
      <p:sp>
        <p:nvSpPr>
          <p:cNvPr id="20" name="TextBox 20"/>
          <p:cNvSpPr txBox="1"/>
          <p:nvPr/>
        </p:nvSpPr>
        <p:spPr>
          <a:xfrm>
            <a:off x="1061536" y="2967262"/>
            <a:ext cx="2979010" cy="856004"/>
          </a:xfrm>
          <a:prstGeom prst="rect">
            <a:avLst/>
          </a:prstGeom>
        </p:spPr>
        <p:txBody>
          <a:bodyPr wrap="square" lIns="0" tIns="0" rIns="0" bIns="0" rtlCol="0" anchor="t">
            <a:spAutoFit/>
          </a:bodyPr>
          <a:lstStyle/>
          <a:p>
            <a:pPr>
              <a:lnSpc>
                <a:spcPts val="3383"/>
              </a:lnSpc>
              <a:spcBef>
                <a:spcPct val="0"/>
              </a:spcBef>
            </a:pPr>
            <a:r>
              <a:rPr lang="en-US" sz="2416" dirty="0">
                <a:solidFill>
                  <a:srgbClr val="B9DAF8"/>
                </a:solidFill>
                <a:latin typeface="TT Norms"/>
              </a:rPr>
              <a:t>Business model is pay as you go.</a:t>
            </a:r>
          </a:p>
        </p:txBody>
      </p:sp>
      <p:sp>
        <p:nvSpPr>
          <p:cNvPr id="21" name="TextBox 21"/>
          <p:cNvSpPr txBox="1"/>
          <p:nvPr/>
        </p:nvSpPr>
        <p:spPr>
          <a:xfrm>
            <a:off x="13601700" y="3784298"/>
            <a:ext cx="3804635" cy="2600071"/>
          </a:xfrm>
          <a:prstGeom prst="rect">
            <a:avLst/>
          </a:prstGeom>
        </p:spPr>
        <p:txBody>
          <a:bodyPr wrap="square" lIns="0" tIns="0" rIns="0" bIns="0" rtlCol="0" anchor="t">
            <a:spAutoFit/>
          </a:bodyPr>
          <a:lstStyle/>
          <a:p>
            <a:pPr algn="r">
              <a:lnSpc>
                <a:spcPts val="3383"/>
              </a:lnSpc>
            </a:pPr>
            <a:r>
              <a:rPr lang="en-US" sz="2416" dirty="0">
                <a:solidFill>
                  <a:srgbClr val="B9DAF8"/>
                </a:solidFill>
                <a:latin typeface="TT Norms"/>
                <a:ea typeface="TT Norms"/>
                <a:cs typeface="TT Norms"/>
                <a:sym typeface="TT Norms"/>
              </a:rPr>
              <a:t>Major cloud </a:t>
            </a:r>
          </a:p>
          <a:p>
            <a:pPr algn="r">
              <a:lnSpc>
                <a:spcPts val="3383"/>
              </a:lnSpc>
            </a:pPr>
            <a:r>
              <a:rPr lang="en-US" sz="2416" dirty="0">
                <a:solidFill>
                  <a:srgbClr val="B9DAF8"/>
                </a:solidFill>
                <a:latin typeface="TT Norms"/>
                <a:ea typeface="TT Norms"/>
                <a:cs typeface="TT Norms"/>
                <a:sym typeface="TT Norms"/>
              </a:rPr>
              <a:t>providers offer </a:t>
            </a:r>
          </a:p>
          <a:p>
            <a:pPr algn="r">
              <a:lnSpc>
                <a:spcPts val="3383"/>
              </a:lnSpc>
            </a:pPr>
            <a:r>
              <a:rPr lang="en-US" sz="2416" dirty="0">
                <a:solidFill>
                  <a:srgbClr val="B9DAF8"/>
                </a:solidFill>
                <a:latin typeface="TT Norms"/>
                <a:ea typeface="TT Norms"/>
                <a:cs typeface="TT Norms"/>
                <a:sym typeface="TT Norms"/>
              </a:rPr>
              <a:t>advanced security </a:t>
            </a:r>
          </a:p>
          <a:p>
            <a:pPr algn="r">
              <a:lnSpc>
                <a:spcPts val="3383"/>
              </a:lnSpc>
            </a:pPr>
            <a:r>
              <a:rPr lang="en-US" sz="2416" dirty="0">
                <a:solidFill>
                  <a:srgbClr val="B9DAF8"/>
                </a:solidFill>
                <a:latin typeface="TT Norms"/>
                <a:ea typeface="TT Norms"/>
                <a:cs typeface="TT Norms"/>
                <a:sym typeface="TT Norms"/>
              </a:rPr>
              <a:t>features to safeguard sensitive information.</a:t>
            </a:r>
          </a:p>
          <a:p>
            <a:pPr marL="0" lvl="0" indent="0" algn="r">
              <a:lnSpc>
                <a:spcPts val="3383"/>
              </a:lnSpc>
              <a:spcBef>
                <a:spcPct val="0"/>
              </a:spcBef>
            </a:pPr>
            <a:endParaRPr lang="en-US" sz="2416" dirty="0">
              <a:solidFill>
                <a:srgbClr val="B9DAF8"/>
              </a:solidFill>
              <a:latin typeface="TT Norms"/>
              <a:ea typeface="TT Norms"/>
              <a:cs typeface="TT Norms"/>
              <a:sym typeface="TT Norms"/>
            </a:endParaRPr>
          </a:p>
        </p:txBody>
      </p:sp>
      <p:sp>
        <p:nvSpPr>
          <p:cNvPr id="22" name="TextBox 22"/>
          <p:cNvSpPr txBox="1"/>
          <p:nvPr/>
        </p:nvSpPr>
        <p:spPr>
          <a:xfrm>
            <a:off x="5017354" y="7806186"/>
            <a:ext cx="5832463" cy="1292020"/>
          </a:xfrm>
          <a:prstGeom prst="rect">
            <a:avLst/>
          </a:prstGeom>
        </p:spPr>
        <p:txBody>
          <a:bodyPr lIns="0" tIns="0" rIns="0" bIns="0" rtlCol="0" anchor="t">
            <a:spAutoFit/>
          </a:bodyPr>
          <a:lstStyle/>
          <a:p>
            <a:pPr marL="0" lvl="0" indent="0" algn="l">
              <a:lnSpc>
                <a:spcPts val="3383"/>
              </a:lnSpc>
              <a:spcBef>
                <a:spcPct val="0"/>
              </a:spcBef>
            </a:pPr>
            <a:r>
              <a:rPr lang="en-US" sz="2416" u="none" strike="noStrike" dirty="0">
                <a:solidFill>
                  <a:srgbClr val="B9DAF8"/>
                </a:solidFill>
                <a:latin typeface="TT Norms"/>
                <a:ea typeface="TT Norms"/>
                <a:cs typeface="TT Norms"/>
                <a:sym typeface="TT Norms"/>
              </a:rPr>
              <a:t>Cloud computing reduces</a:t>
            </a:r>
          </a:p>
          <a:p>
            <a:pPr marL="0" lvl="0" indent="0" algn="l">
              <a:lnSpc>
                <a:spcPts val="3383"/>
              </a:lnSpc>
              <a:spcBef>
                <a:spcPct val="0"/>
              </a:spcBef>
            </a:pPr>
            <a:r>
              <a:rPr lang="en-US" sz="2416" u="none" strike="noStrike" dirty="0">
                <a:solidFill>
                  <a:srgbClr val="B9DAF8"/>
                </a:solidFill>
                <a:latin typeface="TT Norms"/>
                <a:ea typeface="TT Norms"/>
                <a:cs typeface="TT Norms"/>
                <a:sym typeface="TT Norms"/>
              </a:rPr>
              <a:t>energy consumption and carbon footprint, aligning with sustainability efforts.</a:t>
            </a:r>
          </a:p>
        </p:txBody>
      </p:sp>
      <p:sp>
        <p:nvSpPr>
          <p:cNvPr id="23" name="TextBox 23"/>
          <p:cNvSpPr txBox="1"/>
          <p:nvPr/>
        </p:nvSpPr>
        <p:spPr>
          <a:xfrm>
            <a:off x="4475253" y="505267"/>
            <a:ext cx="9337495" cy="942091"/>
          </a:xfrm>
          <a:prstGeom prst="rect">
            <a:avLst/>
          </a:prstGeom>
        </p:spPr>
        <p:txBody>
          <a:bodyPr lIns="0" tIns="0" rIns="0" bIns="0" rtlCol="0" anchor="t">
            <a:spAutoFit/>
          </a:bodyPr>
          <a:lstStyle/>
          <a:p>
            <a:pPr marL="0" lvl="0" indent="0" algn="ctr">
              <a:lnSpc>
                <a:spcPts val="7828"/>
              </a:lnSpc>
              <a:spcBef>
                <a:spcPct val="0"/>
              </a:spcBef>
            </a:pPr>
            <a:r>
              <a:rPr lang="en-US" sz="5591">
                <a:solidFill>
                  <a:srgbClr val="C1FF72"/>
                </a:solidFill>
                <a:latin typeface="Anton"/>
                <a:ea typeface="Anton"/>
                <a:cs typeface="Anton"/>
                <a:sym typeface="Anton"/>
              </a:rPr>
              <a:t>MAIN ADVANTAGES AND IMPACTS</a:t>
            </a:r>
          </a:p>
        </p:txBody>
      </p:sp>
      <p:sp>
        <p:nvSpPr>
          <p:cNvPr id="24" name="Freeform 24"/>
          <p:cNvSpPr/>
          <p:nvPr/>
        </p:nvSpPr>
        <p:spPr>
          <a:xfrm rot="2789987">
            <a:off x="10523018" y="6762498"/>
            <a:ext cx="1460345" cy="1171318"/>
          </a:xfrm>
          <a:custGeom>
            <a:avLst/>
            <a:gdLst/>
            <a:ahLst/>
            <a:cxnLst/>
            <a:rect l="l" t="t" r="r" b="b"/>
            <a:pathLst>
              <a:path w="1460345" h="1171318">
                <a:moveTo>
                  <a:pt x="0" y="0"/>
                </a:moveTo>
                <a:lnTo>
                  <a:pt x="1460345" y="0"/>
                </a:lnTo>
                <a:lnTo>
                  <a:pt x="1460345" y="1171318"/>
                </a:lnTo>
                <a:lnTo>
                  <a:pt x="0" y="1171318"/>
                </a:lnTo>
                <a:lnTo>
                  <a:pt x="0" y="0"/>
                </a:lnTo>
                <a:close/>
              </a:path>
            </a:pathLst>
          </a:custGeom>
          <a:blipFill>
            <a:blip r:embed="rId3"/>
            <a:stretch>
              <a:fillRect/>
            </a:stretch>
          </a:blipFill>
        </p:spPr>
        <p:txBody>
          <a:bodyPr/>
          <a:lstStyle/>
          <a:p>
            <a:endParaRPr lang="en-US"/>
          </a:p>
        </p:txBody>
      </p:sp>
      <p:sp>
        <p:nvSpPr>
          <p:cNvPr id="25" name="TextBox 25"/>
          <p:cNvSpPr txBox="1"/>
          <p:nvPr/>
        </p:nvSpPr>
        <p:spPr>
          <a:xfrm>
            <a:off x="0" y="9806960"/>
            <a:ext cx="289456" cy="398635"/>
          </a:xfrm>
          <a:prstGeom prst="rect">
            <a:avLst/>
          </a:prstGeom>
        </p:spPr>
        <p:txBody>
          <a:bodyPr lIns="0" tIns="0" rIns="0" bIns="0" rtlCol="0" anchor="t">
            <a:spAutoFit/>
          </a:bodyPr>
          <a:lstStyle/>
          <a:p>
            <a:pPr algn="r">
              <a:lnSpc>
                <a:spcPts val="3227"/>
              </a:lnSpc>
            </a:pPr>
            <a:r>
              <a:rPr lang="en-US" sz="2305" dirty="0">
                <a:solidFill>
                  <a:srgbClr val="B9DAF8"/>
                </a:solidFill>
                <a:latin typeface="TT Norms"/>
                <a:ea typeface="TT Norms"/>
                <a:cs typeface="TT Norms"/>
                <a:sym typeface="TT Norms"/>
              </a:rPr>
              <a:t>5</a:t>
            </a:r>
          </a:p>
        </p:txBody>
      </p:sp>
      <p:sp>
        <p:nvSpPr>
          <p:cNvPr id="26" name="AutoShape 26"/>
          <p:cNvSpPr/>
          <p:nvPr/>
        </p:nvSpPr>
        <p:spPr>
          <a:xfrm flipH="1">
            <a:off x="6258307" y="3343967"/>
            <a:ext cx="1912910" cy="9525"/>
          </a:xfrm>
          <a:prstGeom prst="line">
            <a:avLst/>
          </a:prstGeom>
          <a:ln w="19050" cap="flat">
            <a:solidFill>
              <a:srgbClr val="B9DAF8"/>
            </a:solidFill>
            <a:prstDash val="solid"/>
            <a:headEnd type="none" w="sm" len="sm"/>
            <a:tailEnd type="none" w="sm" len="sm"/>
          </a:ln>
        </p:spPr>
        <p:txBody>
          <a:bodyPr/>
          <a:lstStyle/>
          <a:p>
            <a:endParaRPr lang="en-US"/>
          </a:p>
        </p:txBody>
      </p:sp>
      <p:sp>
        <p:nvSpPr>
          <p:cNvPr id="27" name="AutoShape 27"/>
          <p:cNvSpPr/>
          <p:nvPr/>
        </p:nvSpPr>
        <p:spPr>
          <a:xfrm>
            <a:off x="6229734" y="2599684"/>
            <a:ext cx="19050" cy="816789"/>
          </a:xfrm>
          <a:prstGeom prst="line">
            <a:avLst/>
          </a:prstGeom>
          <a:ln w="19050" cap="flat">
            <a:solidFill>
              <a:srgbClr val="B9DAF8"/>
            </a:solidFill>
            <a:prstDash val="solid"/>
            <a:headEnd type="none" w="sm" len="sm"/>
            <a:tailEnd type="none" w="sm" len="sm"/>
          </a:ln>
        </p:spPr>
        <p:txBody>
          <a:bodyPr/>
          <a:lstStyle/>
          <a:p>
            <a:endParaRPr lang="en-US"/>
          </a:p>
        </p:txBody>
      </p:sp>
      <p:sp>
        <p:nvSpPr>
          <p:cNvPr id="28" name="AutoShape 28"/>
          <p:cNvSpPr/>
          <p:nvPr/>
        </p:nvSpPr>
        <p:spPr>
          <a:xfrm flipV="1">
            <a:off x="5103031" y="2608987"/>
            <a:ext cx="1126623" cy="9525"/>
          </a:xfrm>
          <a:prstGeom prst="line">
            <a:avLst/>
          </a:prstGeom>
          <a:ln w="19050" cap="flat">
            <a:solidFill>
              <a:srgbClr val="B9DAF8"/>
            </a:solidFill>
            <a:prstDash val="solid"/>
            <a:headEnd type="none" w="sm" len="sm"/>
            <a:tailEnd type="none" w="sm" len="sm"/>
          </a:ln>
        </p:spPr>
        <p:txBody>
          <a:bodyPr/>
          <a:lstStyle/>
          <a:p>
            <a:endParaRPr lang="en-US"/>
          </a:p>
        </p:txBody>
      </p:sp>
      <p:sp>
        <p:nvSpPr>
          <p:cNvPr id="29" name="AutoShape 29"/>
          <p:cNvSpPr/>
          <p:nvPr/>
        </p:nvSpPr>
        <p:spPr>
          <a:xfrm>
            <a:off x="13460495" y="3555704"/>
            <a:ext cx="19050" cy="816789"/>
          </a:xfrm>
          <a:prstGeom prst="line">
            <a:avLst/>
          </a:prstGeom>
          <a:ln w="19050" cap="flat">
            <a:solidFill>
              <a:srgbClr val="B9DAF8"/>
            </a:solidFill>
            <a:prstDash val="solid"/>
            <a:headEnd type="none" w="sm" len="sm"/>
            <a:tailEnd type="none" w="sm" len="sm"/>
          </a:ln>
        </p:spPr>
        <p:txBody>
          <a:bodyPr/>
          <a:lstStyle/>
          <a:p>
            <a:endParaRPr lang="en-US" dirty="0"/>
          </a:p>
        </p:txBody>
      </p:sp>
      <p:sp>
        <p:nvSpPr>
          <p:cNvPr id="30" name="AutoShape 30"/>
          <p:cNvSpPr/>
          <p:nvPr/>
        </p:nvSpPr>
        <p:spPr>
          <a:xfrm flipH="1">
            <a:off x="13460415" y="3555704"/>
            <a:ext cx="1031119" cy="9303"/>
          </a:xfrm>
          <a:prstGeom prst="line">
            <a:avLst/>
          </a:prstGeom>
          <a:ln w="19050" cap="flat">
            <a:solidFill>
              <a:srgbClr val="B9DAF8"/>
            </a:solidFill>
            <a:prstDash val="solid"/>
            <a:headEnd type="none" w="sm" len="sm"/>
            <a:tailEnd type="none" w="sm" len="sm"/>
          </a:ln>
        </p:spPr>
        <p:txBody>
          <a:bodyPr/>
          <a:lstStyle/>
          <a:p>
            <a:endParaRPr lang="en-US"/>
          </a:p>
        </p:txBody>
      </p:sp>
      <p:sp>
        <p:nvSpPr>
          <p:cNvPr id="31" name="AutoShape 31"/>
          <p:cNvSpPr/>
          <p:nvPr/>
        </p:nvSpPr>
        <p:spPr>
          <a:xfrm>
            <a:off x="9981621" y="7357682"/>
            <a:ext cx="1271498" cy="9525"/>
          </a:xfrm>
          <a:prstGeom prst="line">
            <a:avLst/>
          </a:prstGeom>
          <a:ln w="19050" cap="flat">
            <a:solidFill>
              <a:srgbClr val="B9DAF8"/>
            </a:solidFill>
            <a:prstDash val="solid"/>
            <a:headEnd type="none" w="sm" len="sm"/>
            <a:tailEnd type="none" w="sm" len="sm"/>
          </a:ln>
        </p:spPr>
        <p:txBody>
          <a:bodyPr/>
          <a:lstStyle/>
          <a:p>
            <a:endParaRPr lang="en-US" dirty="0"/>
          </a:p>
        </p:txBody>
      </p:sp>
      <p:sp>
        <p:nvSpPr>
          <p:cNvPr id="32" name="AutoShape 32"/>
          <p:cNvSpPr/>
          <p:nvPr/>
        </p:nvSpPr>
        <p:spPr>
          <a:xfrm>
            <a:off x="11253190" y="5987307"/>
            <a:ext cx="9525" cy="1466111"/>
          </a:xfrm>
          <a:prstGeom prst="line">
            <a:avLst/>
          </a:prstGeom>
          <a:ln w="19050" cap="flat">
            <a:solidFill>
              <a:srgbClr val="B9DAF8"/>
            </a:solidFill>
            <a:prstDash val="solid"/>
            <a:headEnd type="none" w="sm" len="sm"/>
            <a:tailEnd type="none" w="sm" len="sm"/>
          </a:ln>
        </p:spPr>
        <p:txBody>
          <a:bodyPr/>
          <a:lstStyle/>
          <a:p>
            <a:endParaRPr lang="en-US"/>
          </a:p>
        </p:txBody>
      </p:sp>
      <p:sp>
        <p:nvSpPr>
          <p:cNvPr id="33" name="AutoShape 33"/>
          <p:cNvSpPr/>
          <p:nvPr/>
        </p:nvSpPr>
        <p:spPr>
          <a:xfrm flipV="1">
            <a:off x="11737018" y="4362969"/>
            <a:ext cx="1752271" cy="9525"/>
          </a:xfrm>
          <a:prstGeom prst="line">
            <a:avLst/>
          </a:prstGeom>
          <a:ln w="19050" cap="flat">
            <a:solidFill>
              <a:srgbClr val="B9DAF8"/>
            </a:solidFill>
            <a:prstDash val="solid"/>
            <a:headEnd type="none" w="sm" len="sm"/>
            <a:tailEnd type="none" w="sm" len="sm"/>
          </a:ln>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4000">
        <p:fade/>
      </p:transition>
    </mc:Choice>
    <mc:Fallback>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500"/>
                                        <p:tgtEl>
                                          <p:spTgt spid="2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500"/>
                                        <p:tgtEl>
                                          <p:spTgt spid="3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fade">
                                      <p:cBhvr>
                                        <p:cTn id="62" dur="500"/>
                                        <p:tgtEl>
                                          <p:spTgt spid="1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fade">
                                      <p:cBhvr>
                                        <p:cTn id="68" dur="500"/>
                                        <p:tgtEl>
                                          <p:spTgt spid="32"/>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500"/>
                                        <p:tgtEl>
                                          <p:spTgt spid="24"/>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fade">
                                      <p:cBhvr>
                                        <p:cTn id="7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13" grpId="0" animBg="1"/>
      <p:bldP spid="14" grpId="0" animBg="1"/>
      <p:bldP spid="16" grpId="0" animBg="1"/>
      <p:bldP spid="17" grpId="0"/>
      <p:bldP spid="18" grpId="0"/>
      <p:bldP spid="19" grpId="0"/>
      <p:bldP spid="20" grpId="0"/>
      <p:bldP spid="21" grpId="0"/>
      <p:bldP spid="22" grpId="0"/>
      <p:bldP spid="24" grpId="0" animBg="1"/>
      <p:bldP spid="26" grpId="0" animBg="1"/>
      <p:bldP spid="27" grpId="0" animBg="1"/>
      <p:bldP spid="28" grpId="0" animBg="1"/>
      <p:bldP spid="29" grpId="0" animBg="1"/>
      <p:bldP spid="30" grpId="0" animBg="1"/>
      <p:bldP spid="31" grpId="0" animBg="1"/>
      <p:bldP spid="32" grpId="0" animBg="1"/>
      <p:bldP spid="3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650"/>
        </a:solidFill>
        <a:effectLst/>
      </p:bgPr>
    </p:bg>
    <p:spTree>
      <p:nvGrpSpPr>
        <p:cNvPr id="1" name=""/>
        <p:cNvGrpSpPr/>
        <p:nvPr/>
      </p:nvGrpSpPr>
      <p:grpSpPr>
        <a:xfrm>
          <a:off x="0" y="0"/>
          <a:ext cx="0" cy="0"/>
          <a:chOff x="0" y="0"/>
          <a:chExt cx="0" cy="0"/>
        </a:xfrm>
      </p:grpSpPr>
      <p:sp>
        <p:nvSpPr>
          <p:cNvPr id="2" name="AutoShape 2"/>
          <p:cNvSpPr/>
          <p:nvPr/>
        </p:nvSpPr>
        <p:spPr>
          <a:xfrm flipV="1">
            <a:off x="7375006" y="-1"/>
            <a:ext cx="9519" cy="3032423"/>
          </a:xfrm>
          <a:prstGeom prst="line">
            <a:avLst/>
          </a:prstGeom>
          <a:ln w="28575" cap="flat">
            <a:solidFill>
              <a:srgbClr val="B9DAF8"/>
            </a:solidFill>
            <a:prstDash val="solid"/>
            <a:headEnd type="none" w="sm" len="sm"/>
            <a:tailEnd type="none" w="sm" len="sm"/>
          </a:ln>
        </p:spPr>
        <p:txBody>
          <a:bodyPr/>
          <a:lstStyle/>
          <a:p>
            <a:endParaRPr lang="en-US"/>
          </a:p>
        </p:txBody>
      </p:sp>
      <p:sp>
        <p:nvSpPr>
          <p:cNvPr id="3" name="AutoShape 3"/>
          <p:cNvSpPr/>
          <p:nvPr/>
        </p:nvSpPr>
        <p:spPr>
          <a:xfrm flipH="1" flipV="1">
            <a:off x="4414012" y="3046710"/>
            <a:ext cx="2970514" cy="1116"/>
          </a:xfrm>
          <a:prstGeom prst="line">
            <a:avLst/>
          </a:prstGeom>
          <a:ln w="28575" cap="flat">
            <a:solidFill>
              <a:srgbClr val="B9DAF8"/>
            </a:solidFill>
            <a:prstDash val="solid"/>
            <a:headEnd type="none" w="sm" len="sm"/>
            <a:tailEnd type="none" w="sm" len="sm"/>
          </a:ln>
        </p:spPr>
        <p:txBody>
          <a:bodyPr/>
          <a:lstStyle/>
          <a:p>
            <a:endParaRPr lang="en-US"/>
          </a:p>
        </p:txBody>
      </p:sp>
      <p:sp>
        <p:nvSpPr>
          <p:cNvPr id="4" name="AutoShape 4"/>
          <p:cNvSpPr/>
          <p:nvPr/>
        </p:nvSpPr>
        <p:spPr>
          <a:xfrm flipH="1" flipV="1">
            <a:off x="10711493" y="-1"/>
            <a:ext cx="14837" cy="3153223"/>
          </a:xfrm>
          <a:prstGeom prst="line">
            <a:avLst/>
          </a:prstGeom>
          <a:ln w="28575" cap="flat">
            <a:solidFill>
              <a:srgbClr val="B9DAF8"/>
            </a:solidFill>
            <a:prstDash val="solid"/>
            <a:headEnd type="none" w="sm" len="sm"/>
            <a:tailEnd type="none" w="sm" len="sm"/>
          </a:ln>
        </p:spPr>
        <p:txBody>
          <a:bodyPr/>
          <a:lstStyle/>
          <a:p>
            <a:endParaRPr lang="en-US"/>
          </a:p>
        </p:txBody>
      </p:sp>
      <p:sp>
        <p:nvSpPr>
          <p:cNvPr id="5" name="AutoShape 5"/>
          <p:cNvSpPr/>
          <p:nvPr/>
        </p:nvSpPr>
        <p:spPr>
          <a:xfrm flipH="1">
            <a:off x="10726330" y="3051859"/>
            <a:ext cx="3043267" cy="0"/>
          </a:xfrm>
          <a:prstGeom prst="line">
            <a:avLst/>
          </a:prstGeom>
          <a:ln w="28575" cap="flat">
            <a:solidFill>
              <a:srgbClr val="B9DAF8"/>
            </a:solidFill>
            <a:prstDash val="solid"/>
            <a:headEnd type="none" w="sm" len="sm"/>
            <a:tailEnd type="none" w="sm" len="sm"/>
          </a:ln>
        </p:spPr>
        <p:txBody>
          <a:bodyPr/>
          <a:lstStyle/>
          <a:p>
            <a:endParaRPr lang="en-US"/>
          </a:p>
        </p:txBody>
      </p:sp>
      <p:sp>
        <p:nvSpPr>
          <p:cNvPr id="6" name="AutoShape 6"/>
          <p:cNvSpPr/>
          <p:nvPr/>
        </p:nvSpPr>
        <p:spPr>
          <a:xfrm>
            <a:off x="13783884" y="3032422"/>
            <a:ext cx="0" cy="678427"/>
          </a:xfrm>
          <a:prstGeom prst="line">
            <a:avLst/>
          </a:prstGeom>
          <a:ln w="28575" cap="flat">
            <a:solidFill>
              <a:srgbClr val="B9DAF8"/>
            </a:solidFill>
            <a:prstDash val="solid"/>
            <a:headEnd type="none" w="sm" len="sm"/>
            <a:tailEnd type="none" w="sm" len="sm"/>
          </a:ln>
        </p:spPr>
        <p:txBody>
          <a:bodyPr/>
          <a:lstStyle/>
          <a:p>
            <a:endParaRPr lang="en-US"/>
          </a:p>
        </p:txBody>
      </p:sp>
      <p:sp>
        <p:nvSpPr>
          <p:cNvPr id="7" name="Freeform 7"/>
          <p:cNvSpPr/>
          <p:nvPr/>
        </p:nvSpPr>
        <p:spPr>
          <a:xfrm>
            <a:off x="2105401" y="3710850"/>
            <a:ext cx="4617222" cy="3467114"/>
          </a:xfrm>
          <a:custGeom>
            <a:avLst/>
            <a:gdLst/>
            <a:ahLst/>
            <a:cxnLst/>
            <a:rect l="l" t="t" r="r" b="b"/>
            <a:pathLst>
              <a:path w="4617222" h="3467114">
                <a:moveTo>
                  <a:pt x="0" y="0"/>
                </a:moveTo>
                <a:lnTo>
                  <a:pt x="4617222" y="0"/>
                </a:lnTo>
                <a:lnTo>
                  <a:pt x="4617222" y="3467114"/>
                </a:lnTo>
                <a:lnTo>
                  <a:pt x="0" y="34671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8" name="TextBox 8"/>
          <p:cNvSpPr txBox="1"/>
          <p:nvPr/>
        </p:nvSpPr>
        <p:spPr>
          <a:xfrm>
            <a:off x="2497767" y="4615064"/>
            <a:ext cx="3832492" cy="1460507"/>
          </a:xfrm>
          <a:prstGeom prst="rect">
            <a:avLst/>
          </a:prstGeom>
        </p:spPr>
        <p:txBody>
          <a:bodyPr lIns="0" tIns="0" rIns="0" bIns="0" rtlCol="0" anchor="t">
            <a:spAutoFit/>
          </a:bodyPr>
          <a:lstStyle/>
          <a:p>
            <a:pPr marL="0" lvl="0" indent="0" algn="just">
              <a:lnSpc>
                <a:spcPts val="2974"/>
              </a:lnSpc>
              <a:spcBef>
                <a:spcPct val="0"/>
              </a:spcBef>
            </a:pPr>
            <a:r>
              <a:rPr lang="en-US" sz="2124" dirty="0">
                <a:solidFill>
                  <a:srgbClr val="B9DAF8"/>
                </a:solidFill>
                <a:latin typeface="TT Norms"/>
                <a:ea typeface="TT Norms"/>
                <a:cs typeface="TT Norms"/>
                <a:sym typeface="TT Norms"/>
              </a:rPr>
              <a:t>Cloud computing has led to the creation of new job roles such as cloud solution architect engineer and cloud engineer.</a:t>
            </a:r>
          </a:p>
        </p:txBody>
      </p:sp>
      <p:sp>
        <p:nvSpPr>
          <p:cNvPr id="9" name="AutoShape 9"/>
          <p:cNvSpPr/>
          <p:nvPr/>
        </p:nvSpPr>
        <p:spPr>
          <a:xfrm flipH="1" flipV="1">
            <a:off x="9040594" y="-1"/>
            <a:ext cx="14837" cy="4695908"/>
          </a:xfrm>
          <a:prstGeom prst="line">
            <a:avLst/>
          </a:prstGeom>
          <a:ln w="28575" cap="flat">
            <a:solidFill>
              <a:srgbClr val="B9DAF8"/>
            </a:solidFill>
            <a:prstDash val="solid"/>
            <a:headEnd type="none" w="sm" len="sm"/>
            <a:tailEnd type="none" w="sm" len="sm"/>
          </a:ln>
        </p:spPr>
        <p:txBody>
          <a:bodyPr/>
          <a:lstStyle/>
          <a:p>
            <a:endParaRPr lang="en-US"/>
          </a:p>
        </p:txBody>
      </p:sp>
      <p:grpSp>
        <p:nvGrpSpPr>
          <p:cNvPr id="10" name="Group 10"/>
          <p:cNvGrpSpPr/>
          <p:nvPr/>
        </p:nvGrpSpPr>
        <p:grpSpPr>
          <a:xfrm>
            <a:off x="4596486" y="592255"/>
            <a:ext cx="10105145" cy="872890"/>
            <a:chOff x="0" y="0"/>
            <a:chExt cx="2661437" cy="229897"/>
          </a:xfrm>
        </p:grpSpPr>
        <p:sp>
          <p:nvSpPr>
            <p:cNvPr id="11" name="Freeform 11"/>
            <p:cNvSpPr/>
            <p:nvPr/>
          </p:nvSpPr>
          <p:spPr>
            <a:xfrm>
              <a:off x="0" y="0"/>
              <a:ext cx="2661437" cy="229897"/>
            </a:xfrm>
            <a:custGeom>
              <a:avLst/>
              <a:gdLst/>
              <a:ahLst/>
              <a:cxnLst/>
              <a:rect l="l" t="t" r="r" b="b"/>
              <a:pathLst>
                <a:path w="2661437" h="229897">
                  <a:moveTo>
                    <a:pt x="0" y="0"/>
                  </a:moveTo>
                  <a:lnTo>
                    <a:pt x="2661437" y="0"/>
                  </a:lnTo>
                  <a:lnTo>
                    <a:pt x="2661437" y="229897"/>
                  </a:lnTo>
                  <a:lnTo>
                    <a:pt x="0" y="229897"/>
                  </a:lnTo>
                  <a:close/>
                </a:path>
              </a:pathLst>
            </a:custGeom>
            <a:solidFill>
              <a:srgbClr val="000650">
                <a:alpha val="88627"/>
              </a:srgbClr>
            </a:solidFill>
          </p:spPr>
          <p:txBody>
            <a:bodyPr/>
            <a:lstStyle/>
            <a:p>
              <a:endParaRPr lang="en-US"/>
            </a:p>
          </p:txBody>
        </p:sp>
        <p:sp>
          <p:nvSpPr>
            <p:cNvPr id="12" name="TextBox 12"/>
            <p:cNvSpPr txBox="1"/>
            <p:nvPr/>
          </p:nvSpPr>
          <p:spPr>
            <a:xfrm>
              <a:off x="0" y="-38100"/>
              <a:ext cx="2661437" cy="267997"/>
            </a:xfrm>
            <a:prstGeom prst="rect">
              <a:avLst/>
            </a:prstGeom>
          </p:spPr>
          <p:txBody>
            <a:bodyPr lIns="50800" tIns="50800" rIns="50800" bIns="50800" rtlCol="0" anchor="ctr"/>
            <a:lstStyle/>
            <a:p>
              <a:pPr algn="ctr">
                <a:lnSpc>
                  <a:spcPts val="2659"/>
                </a:lnSpc>
                <a:spcBef>
                  <a:spcPct val="0"/>
                </a:spcBef>
              </a:pPr>
              <a:endParaRPr/>
            </a:p>
          </p:txBody>
        </p:sp>
      </p:grpSp>
      <p:sp>
        <p:nvSpPr>
          <p:cNvPr id="13" name="TextBox 13"/>
          <p:cNvSpPr txBox="1"/>
          <p:nvPr/>
        </p:nvSpPr>
        <p:spPr>
          <a:xfrm>
            <a:off x="3504182" y="606276"/>
            <a:ext cx="11515524" cy="759123"/>
          </a:xfrm>
          <a:prstGeom prst="rect">
            <a:avLst/>
          </a:prstGeom>
        </p:spPr>
        <p:txBody>
          <a:bodyPr lIns="0" tIns="0" rIns="0" bIns="0" rtlCol="0" anchor="t">
            <a:spAutoFit/>
          </a:bodyPr>
          <a:lstStyle/>
          <a:p>
            <a:pPr marL="0" lvl="0" indent="0" algn="ctr">
              <a:lnSpc>
                <a:spcPts val="6295"/>
              </a:lnSpc>
              <a:spcBef>
                <a:spcPct val="0"/>
              </a:spcBef>
            </a:pPr>
            <a:r>
              <a:rPr lang="en-US" sz="4497">
                <a:solidFill>
                  <a:srgbClr val="C1FF72"/>
                </a:solidFill>
                <a:latin typeface="Anton"/>
                <a:ea typeface="Anton"/>
                <a:cs typeface="Anton"/>
                <a:sym typeface="Anton"/>
              </a:rPr>
              <a:t>IMPACT OF CLOUD COMPUTING ON JOB MARKET</a:t>
            </a:r>
          </a:p>
        </p:txBody>
      </p:sp>
      <p:sp>
        <p:nvSpPr>
          <p:cNvPr id="14" name="Freeform 14"/>
          <p:cNvSpPr/>
          <p:nvPr/>
        </p:nvSpPr>
        <p:spPr>
          <a:xfrm rot="2789987">
            <a:off x="3683807" y="2427326"/>
            <a:ext cx="1460345" cy="1171318"/>
          </a:xfrm>
          <a:custGeom>
            <a:avLst/>
            <a:gdLst/>
            <a:ahLst/>
            <a:cxnLst/>
            <a:rect l="l" t="t" r="r" b="b"/>
            <a:pathLst>
              <a:path w="1460345" h="1171318">
                <a:moveTo>
                  <a:pt x="0" y="0"/>
                </a:moveTo>
                <a:lnTo>
                  <a:pt x="1460345" y="0"/>
                </a:lnTo>
                <a:lnTo>
                  <a:pt x="1460345" y="1171318"/>
                </a:lnTo>
                <a:lnTo>
                  <a:pt x="0" y="1171318"/>
                </a:lnTo>
                <a:lnTo>
                  <a:pt x="0" y="0"/>
                </a:lnTo>
                <a:close/>
              </a:path>
            </a:pathLst>
          </a:custGeom>
          <a:blipFill>
            <a:blip r:embed="rId5"/>
            <a:stretch>
              <a:fillRect/>
            </a:stretch>
          </a:blipFill>
        </p:spPr>
        <p:txBody>
          <a:bodyPr/>
          <a:lstStyle/>
          <a:p>
            <a:endParaRPr lang="en-US"/>
          </a:p>
        </p:txBody>
      </p:sp>
      <p:sp>
        <p:nvSpPr>
          <p:cNvPr id="15" name="Freeform 15"/>
          <p:cNvSpPr/>
          <p:nvPr/>
        </p:nvSpPr>
        <p:spPr>
          <a:xfrm rot="2789987">
            <a:off x="13053712" y="2480488"/>
            <a:ext cx="1460345" cy="1171318"/>
          </a:xfrm>
          <a:custGeom>
            <a:avLst/>
            <a:gdLst/>
            <a:ahLst/>
            <a:cxnLst/>
            <a:rect l="l" t="t" r="r" b="b"/>
            <a:pathLst>
              <a:path w="1460345" h="1171318">
                <a:moveTo>
                  <a:pt x="0" y="0"/>
                </a:moveTo>
                <a:lnTo>
                  <a:pt x="1460345" y="0"/>
                </a:lnTo>
                <a:lnTo>
                  <a:pt x="1460345" y="1171318"/>
                </a:lnTo>
                <a:lnTo>
                  <a:pt x="0" y="1171318"/>
                </a:lnTo>
                <a:lnTo>
                  <a:pt x="0" y="0"/>
                </a:lnTo>
                <a:close/>
              </a:path>
            </a:pathLst>
          </a:custGeom>
          <a:blipFill>
            <a:blip r:embed="rId5"/>
            <a:stretch>
              <a:fillRect/>
            </a:stretch>
          </a:blipFill>
        </p:spPr>
        <p:txBody>
          <a:bodyPr/>
          <a:lstStyle/>
          <a:p>
            <a:endParaRPr lang="en-US"/>
          </a:p>
        </p:txBody>
      </p:sp>
      <p:sp>
        <p:nvSpPr>
          <p:cNvPr id="16" name="Freeform 16"/>
          <p:cNvSpPr/>
          <p:nvPr/>
        </p:nvSpPr>
        <p:spPr>
          <a:xfrm>
            <a:off x="-3112693" y="692001"/>
            <a:ext cx="7280553" cy="5162574"/>
          </a:xfrm>
          <a:custGeom>
            <a:avLst/>
            <a:gdLst/>
            <a:ahLst/>
            <a:cxnLst/>
            <a:rect l="l" t="t" r="r" b="b"/>
            <a:pathLst>
              <a:path w="7280553" h="5162574">
                <a:moveTo>
                  <a:pt x="0" y="0"/>
                </a:moveTo>
                <a:lnTo>
                  <a:pt x="7280554" y="0"/>
                </a:lnTo>
                <a:lnTo>
                  <a:pt x="7280554" y="5162574"/>
                </a:lnTo>
                <a:lnTo>
                  <a:pt x="0" y="516257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7" name="Freeform 17"/>
          <p:cNvSpPr/>
          <p:nvPr/>
        </p:nvSpPr>
        <p:spPr>
          <a:xfrm flipH="1">
            <a:off x="14290685" y="729271"/>
            <a:ext cx="7175434" cy="5088035"/>
          </a:xfrm>
          <a:custGeom>
            <a:avLst/>
            <a:gdLst/>
            <a:ahLst/>
            <a:cxnLst/>
            <a:rect l="l" t="t" r="r" b="b"/>
            <a:pathLst>
              <a:path w="7175434" h="5088035">
                <a:moveTo>
                  <a:pt x="7175434" y="0"/>
                </a:moveTo>
                <a:lnTo>
                  <a:pt x="0" y="0"/>
                </a:lnTo>
                <a:lnTo>
                  <a:pt x="0" y="5088035"/>
                </a:lnTo>
                <a:lnTo>
                  <a:pt x="7175434" y="5088035"/>
                </a:lnTo>
                <a:lnTo>
                  <a:pt x="7175434"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8" name="AutoShape 18"/>
          <p:cNvSpPr/>
          <p:nvPr/>
        </p:nvSpPr>
        <p:spPr>
          <a:xfrm>
            <a:off x="4399692" y="3032422"/>
            <a:ext cx="0" cy="678427"/>
          </a:xfrm>
          <a:prstGeom prst="line">
            <a:avLst/>
          </a:prstGeom>
          <a:ln w="28575" cap="flat">
            <a:solidFill>
              <a:srgbClr val="B9DAF8"/>
            </a:solidFill>
            <a:prstDash val="solid"/>
            <a:headEnd type="none" w="sm" len="sm"/>
            <a:tailEnd type="none" w="sm" len="sm"/>
          </a:ln>
        </p:spPr>
        <p:txBody>
          <a:bodyPr/>
          <a:lstStyle/>
          <a:p>
            <a:endParaRPr lang="en-US"/>
          </a:p>
        </p:txBody>
      </p:sp>
      <p:sp>
        <p:nvSpPr>
          <p:cNvPr id="19" name="Freeform 19"/>
          <p:cNvSpPr/>
          <p:nvPr/>
        </p:nvSpPr>
        <p:spPr>
          <a:xfrm>
            <a:off x="11460986" y="3710850"/>
            <a:ext cx="4617222" cy="3467114"/>
          </a:xfrm>
          <a:custGeom>
            <a:avLst/>
            <a:gdLst/>
            <a:ahLst/>
            <a:cxnLst/>
            <a:rect l="l" t="t" r="r" b="b"/>
            <a:pathLst>
              <a:path w="4617222" h="3467114">
                <a:moveTo>
                  <a:pt x="0" y="0"/>
                </a:moveTo>
                <a:lnTo>
                  <a:pt x="4617222" y="0"/>
                </a:lnTo>
                <a:lnTo>
                  <a:pt x="4617222" y="3467114"/>
                </a:lnTo>
                <a:lnTo>
                  <a:pt x="0" y="34671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0" name="Freeform 20"/>
          <p:cNvSpPr/>
          <p:nvPr/>
        </p:nvSpPr>
        <p:spPr>
          <a:xfrm>
            <a:off x="7446423" y="4695908"/>
            <a:ext cx="3218015" cy="4503584"/>
          </a:xfrm>
          <a:custGeom>
            <a:avLst/>
            <a:gdLst/>
            <a:ahLst/>
            <a:cxnLst/>
            <a:rect l="l" t="t" r="r" b="b"/>
            <a:pathLst>
              <a:path w="3218015" h="4503584">
                <a:moveTo>
                  <a:pt x="0" y="0"/>
                </a:moveTo>
                <a:lnTo>
                  <a:pt x="3218015" y="0"/>
                </a:lnTo>
                <a:lnTo>
                  <a:pt x="3218015" y="4503584"/>
                </a:lnTo>
                <a:lnTo>
                  <a:pt x="0" y="450358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21" name="TextBox 21"/>
          <p:cNvSpPr txBox="1"/>
          <p:nvPr/>
        </p:nvSpPr>
        <p:spPr>
          <a:xfrm>
            <a:off x="0" y="9806960"/>
            <a:ext cx="289456" cy="398635"/>
          </a:xfrm>
          <a:prstGeom prst="rect">
            <a:avLst/>
          </a:prstGeom>
        </p:spPr>
        <p:txBody>
          <a:bodyPr lIns="0" tIns="0" rIns="0" bIns="0" rtlCol="0" anchor="t">
            <a:spAutoFit/>
          </a:bodyPr>
          <a:lstStyle/>
          <a:p>
            <a:pPr algn="r">
              <a:lnSpc>
                <a:spcPts val="3227"/>
              </a:lnSpc>
            </a:pPr>
            <a:r>
              <a:rPr lang="en-US" sz="2305" dirty="0">
                <a:solidFill>
                  <a:srgbClr val="B9DAF8"/>
                </a:solidFill>
                <a:latin typeface="TT Norms"/>
                <a:ea typeface="TT Norms"/>
                <a:cs typeface="TT Norms"/>
                <a:sym typeface="TT Norms"/>
              </a:rPr>
              <a:t>6</a:t>
            </a:r>
          </a:p>
        </p:txBody>
      </p:sp>
      <p:sp>
        <p:nvSpPr>
          <p:cNvPr id="22" name="TextBox 22"/>
          <p:cNvSpPr txBox="1"/>
          <p:nvPr/>
        </p:nvSpPr>
        <p:spPr>
          <a:xfrm>
            <a:off x="3526400" y="4047618"/>
            <a:ext cx="1854881" cy="424065"/>
          </a:xfrm>
          <a:prstGeom prst="rect">
            <a:avLst/>
          </a:prstGeom>
        </p:spPr>
        <p:txBody>
          <a:bodyPr wrap="square" lIns="0" tIns="0" rIns="0" bIns="0" rtlCol="0" anchor="t">
            <a:spAutoFit/>
          </a:bodyPr>
          <a:lstStyle/>
          <a:p>
            <a:pPr algn="ctr">
              <a:lnSpc>
                <a:spcPts val="3401"/>
              </a:lnSpc>
              <a:spcBef>
                <a:spcPct val="0"/>
              </a:spcBef>
            </a:pPr>
            <a:r>
              <a:rPr lang="en-US" sz="2429" dirty="0">
                <a:solidFill>
                  <a:srgbClr val="B9DAF8"/>
                </a:solidFill>
                <a:latin typeface="Anton"/>
                <a:ea typeface="Anton"/>
                <a:cs typeface="Anton"/>
                <a:sym typeface="Anton"/>
              </a:rPr>
              <a:t>NEW JOB ROLES</a:t>
            </a:r>
          </a:p>
        </p:txBody>
      </p:sp>
      <p:sp>
        <p:nvSpPr>
          <p:cNvPr id="23" name="TextBox 23"/>
          <p:cNvSpPr txBox="1"/>
          <p:nvPr/>
        </p:nvSpPr>
        <p:spPr>
          <a:xfrm>
            <a:off x="11972714" y="4667333"/>
            <a:ext cx="3832492" cy="1831982"/>
          </a:xfrm>
          <a:prstGeom prst="rect">
            <a:avLst/>
          </a:prstGeom>
        </p:spPr>
        <p:txBody>
          <a:bodyPr lIns="0" tIns="0" rIns="0" bIns="0" rtlCol="0" anchor="t">
            <a:spAutoFit/>
          </a:bodyPr>
          <a:lstStyle/>
          <a:p>
            <a:pPr marL="0" lvl="0" indent="0" algn="just">
              <a:lnSpc>
                <a:spcPts val="2974"/>
              </a:lnSpc>
              <a:spcBef>
                <a:spcPct val="0"/>
              </a:spcBef>
            </a:pPr>
            <a:r>
              <a:rPr lang="en-US" sz="2124">
                <a:solidFill>
                  <a:srgbClr val="B9DAF8"/>
                </a:solidFill>
                <a:latin typeface="TT Norms"/>
                <a:ea typeface="TT Norms"/>
                <a:cs typeface="TT Norms"/>
                <a:sym typeface="TT Norms"/>
              </a:rPr>
              <a:t>Acquiring knowledge in cloud computing is crucial for various roles including software engineers, technical managers, and business managers.</a:t>
            </a:r>
          </a:p>
        </p:txBody>
      </p:sp>
      <p:sp>
        <p:nvSpPr>
          <p:cNvPr id="24" name="TextBox 24"/>
          <p:cNvSpPr txBox="1"/>
          <p:nvPr/>
        </p:nvSpPr>
        <p:spPr>
          <a:xfrm>
            <a:off x="12280702" y="4067055"/>
            <a:ext cx="3340297" cy="424065"/>
          </a:xfrm>
          <a:prstGeom prst="rect">
            <a:avLst/>
          </a:prstGeom>
        </p:spPr>
        <p:txBody>
          <a:bodyPr wrap="square" lIns="0" tIns="0" rIns="0" bIns="0" rtlCol="0" anchor="t">
            <a:spAutoFit/>
          </a:bodyPr>
          <a:lstStyle/>
          <a:p>
            <a:pPr algn="ctr">
              <a:lnSpc>
                <a:spcPts val="3401"/>
              </a:lnSpc>
              <a:spcBef>
                <a:spcPct val="0"/>
              </a:spcBef>
            </a:pPr>
            <a:r>
              <a:rPr lang="en-US" sz="2429" dirty="0">
                <a:solidFill>
                  <a:srgbClr val="B9DAF8"/>
                </a:solidFill>
                <a:latin typeface="Anton"/>
                <a:ea typeface="Anton"/>
                <a:cs typeface="Anton"/>
                <a:sym typeface="Anton"/>
              </a:rPr>
              <a:t>IMPORTANCE OF KNOWLEDGE</a:t>
            </a:r>
          </a:p>
        </p:txBody>
      </p:sp>
      <p:sp>
        <p:nvSpPr>
          <p:cNvPr id="25" name="TextBox 25"/>
          <p:cNvSpPr txBox="1"/>
          <p:nvPr/>
        </p:nvSpPr>
        <p:spPr>
          <a:xfrm>
            <a:off x="7897059" y="6021878"/>
            <a:ext cx="2561509" cy="2203457"/>
          </a:xfrm>
          <a:prstGeom prst="rect">
            <a:avLst/>
          </a:prstGeom>
        </p:spPr>
        <p:txBody>
          <a:bodyPr lIns="0" tIns="0" rIns="0" bIns="0" rtlCol="0" anchor="t">
            <a:spAutoFit/>
          </a:bodyPr>
          <a:lstStyle/>
          <a:p>
            <a:pPr marL="0" lvl="0" indent="0" algn="just">
              <a:lnSpc>
                <a:spcPts val="2974"/>
              </a:lnSpc>
              <a:spcBef>
                <a:spcPct val="0"/>
              </a:spcBef>
            </a:pPr>
            <a:r>
              <a:rPr lang="en-US" sz="2124">
                <a:solidFill>
                  <a:srgbClr val="B9DAF8"/>
                </a:solidFill>
                <a:latin typeface="TT Norms"/>
                <a:ea typeface="TT Norms"/>
                <a:cs typeface="TT Norms"/>
                <a:sym typeface="TT Norms"/>
              </a:rPr>
              <a:t>Cloud certification from providers like AWS or Google Cloud demonstrates skills and enhances career prospects.</a:t>
            </a:r>
          </a:p>
        </p:txBody>
      </p:sp>
      <p:sp>
        <p:nvSpPr>
          <p:cNvPr id="26" name="TextBox 26"/>
          <p:cNvSpPr txBox="1"/>
          <p:nvPr/>
        </p:nvSpPr>
        <p:spPr>
          <a:xfrm>
            <a:off x="7829432" y="5387257"/>
            <a:ext cx="2629136" cy="424065"/>
          </a:xfrm>
          <a:prstGeom prst="rect">
            <a:avLst/>
          </a:prstGeom>
        </p:spPr>
        <p:txBody>
          <a:bodyPr lIns="0" tIns="0" rIns="0" bIns="0" rtlCol="0" anchor="t">
            <a:spAutoFit/>
          </a:bodyPr>
          <a:lstStyle/>
          <a:p>
            <a:pPr algn="ctr">
              <a:lnSpc>
                <a:spcPts val="3401"/>
              </a:lnSpc>
              <a:spcBef>
                <a:spcPct val="0"/>
              </a:spcBef>
            </a:pPr>
            <a:r>
              <a:rPr lang="en-US" sz="2429">
                <a:solidFill>
                  <a:srgbClr val="B9DAF8"/>
                </a:solidFill>
                <a:latin typeface="Anton"/>
                <a:ea typeface="Anton"/>
                <a:cs typeface="Anton"/>
                <a:sym typeface="Anton"/>
              </a:rPr>
              <a:t>CLOUD CERTIFICATION</a:t>
            </a:r>
          </a:p>
        </p:txBody>
      </p:sp>
      <p:sp>
        <p:nvSpPr>
          <p:cNvPr id="27" name="Freeform 27"/>
          <p:cNvSpPr/>
          <p:nvPr/>
        </p:nvSpPr>
        <p:spPr>
          <a:xfrm rot="2789987">
            <a:off x="8325259" y="4057980"/>
            <a:ext cx="1460345" cy="1171318"/>
          </a:xfrm>
          <a:custGeom>
            <a:avLst/>
            <a:gdLst/>
            <a:ahLst/>
            <a:cxnLst/>
            <a:rect l="l" t="t" r="r" b="b"/>
            <a:pathLst>
              <a:path w="1460345" h="1171318">
                <a:moveTo>
                  <a:pt x="0" y="0"/>
                </a:moveTo>
                <a:lnTo>
                  <a:pt x="1460344" y="0"/>
                </a:lnTo>
                <a:lnTo>
                  <a:pt x="1460344" y="1171318"/>
                </a:lnTo>
                <a:lnTo>
                  <a:pt x="0" y="1171318"/>
                </a:lnTo>
                <a:lnTo>
                  <a:pt x="0" y="0"/>
                </a:lnTo>
                <a:close/>
              </a:path>
            </a:pathLst>
          </a:custGeom>
          <a:blipFill>
            <a:blip r:embed="rId5"/>
            <a:stretch>
              <a:fillRect/>
            </a:stretch>
          </a:blip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4000">
        <p:fade/>
      </p:transition>
    </mc:Choice>
    <mc:Fallback>
      <p:transition spd="slow" advTm="4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650"/>
        </a:solidFill>
        <a:effectLst/>
      </p:bgPr>
    </p:bg>
    <p:spTree>
      <p:nvGrpSpPr>
        <p:cNvPr id="1" name=""/>
        <p:cNvGrpSpPr/>
        <p:nvPr/>
      </p:nvGrpSpPr>
      <p:grpSpPr>
        <a:xfrm>
          <a:off x="0" y="0"/>
          <a:ext cx="0" cy="0"/>
          <a:chOff x="0" y="0"/>
          <a:chExt cx="0" cy="0"/>
        </a:xfrm>
      </p:grpSpPr>
      <p:sp>
        <p:nvSpPr>
          <p:cNvPr id="2" name="Freeform 2"/>
          <p:cNvSpPr/>
          <p:nvPr/>
        </p:nvSpPr>
        <p:spPr>
          <a:xfrm>
            <a:off x="1268421" y="3086100"/>
            <a:ext cx="5834001" cy="5176350"/>
          </a:xfrm>
          <a:custGeom>
            <a:avLst/>
            <a:gdLst/>
            <a:ahLst/>
            <a:cxnLst/>
            <a:rect l="l" t="t" r="r" b="b"/>
            <a:pathLst>
              <a:path w="5834001" h="5176350">
                <a:moveTo>
                  <a:pt x="0" y="0"/>
                </a:moveTo>
                <a:lnTo>
                  <a:pt x="5834002" y="0"/>
                </a:lnTo>
                <a:lnTo>
                  <a:pt x="5834002" y="5176350"/>
                </a:lnTo>
                <a:lnTo>
                  <a:pt x="0" y="517635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3533978" y="4636379"/>
            <a:ext cx="1302888" cy="805422"/>
          </a:xfrm>
          <a:custGeom>
            <a:avLst/>
            <a:gdLst/>
            <a:ahLst/>
            <a:cxnLst/>
            <a:rect l="l" t="t" r="r" b="b"/>
            <a:pathLst>
              <a:path w="1302888" h="805422">
                <a:moveTo>
                  <a:pt x="0" y="0"/>
                </a:moveTo>
                <a:lnTo>
                  <a:pt x="1302888" y="0"/>
                </a:lnTo>
                <a:lnTo>
                  <a:pt x="1302888" y="805421"/>
                </a:lnTo>
                <a:lnTo>
                  <a:pt x="0" y="80542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 name="TextBox 4"/>
          <p:cNvSpPr txBox="1"/>
          <p:nvPr/>
        </p:nvSpPr>
        <p:spPr>
          <a:xfrm>
            <a:off x="1664561" y="604837"/>
            <a:ext cx="14958878" cy="829846"/>
          </a:xfrm>
          <a:prstGeom prst="rect">
            <a:avLst/>
          </a:prstGeom>
        </p:spPr>
        <p:txBody>
          <a:bodyPr lIns="0" tIns="0" rIns="0" bIns="0" rtlCol="0" anchor="t">
            <a:spAutoFit/>
          </a:bodyPr>
          <a:lstStyle/>
          <a:p>
            <a:pPr marL="0" lvl="0" indent="0" algn="ctr">
              <a:lnSpc>
                <a:spcPts val="6868"/>
              </a:lnSpc>
              <a:spcBef>
                <a:spcPct val="0"/>
              </a:spcBef>
            </a:pPr>
            <a:r>
              <a:rPr lang="en-US" sz="4905">
                <a:solidFill>
                  <a:srgbClr val="C1FF72"/>
                </a:solidFill>
                <a:latin typeface="Anton"/>
                <a:ea typeface="Anton"/>
                <a:cs typeface="Anton"/>
                <a:sym typeface="Anton"/>
              </a:rPr>
              <a:t>RELIABILITY IN CLOUD SERVICES</a:t>
            </a:r>
          </a:p>
        </p:txBody>
      </p:sp>
      <p:sp>
        <p:nvSpPr>
          <p:cNvPr id="5" name="TextBox 5"/>
          <p:cNvSpPr txBox="1"/>
          <p:nvPr/>
        </p:nvSpPr>
        <p:spPr>
          <a:xfrm>
            <a:off x="9144000" y="3358498"/>
            <a:ext cx="5746367" cy="519691"/>
          </a:xfrm>
          <a:prstGeom prst="rect">
            <a:avLst/>
          </a:prstGeom>
        </p:spPr>
        <p:txBody>
          <a:bodyPr lIns="0" tIns="0" rIns="0" bIns="0" rtlCol="0" anchor="t">
            <a:spAutoFit/>
          </a:bodyPr>
          <a:lstStyle/>
          <a:p>
            <a:pPr marL="0" lvl="0" indent="0" algn="ctr">
              <a:lnSpc>
                <a:spcPts val="4279"/>
              </a:lnSpc>
              <a:spcBef>
                <a:spcPct val="0"/>
              </a:spcBef>
            </a:pPr>
            <a:r>
              <a:rPr lang="en-US" sz="3056">
                <a:solidFill>
                  <a:srgbClr val="A2D3FF"/>
                </a:solidFill>
                <a:latin typeface="Anton"/>
                <a:ea typeface="Anton"/>
                <a:cs typeface="Anton"/>
                <a:sym typeface="Anton"/>
              </a:rPr>
              <a:t>ENHANCED RELIABILITY</a:t>
            </a:r>
          </a:p>
        </p:txBody>
      </p:sp>
      <p:sp>
        <p:nvSpPr>
          <p:cNvPr id="6" name="TextBox 6"/>
          <p:cNvSpPr txBox="1"/>
          <p:nvPr/>
        </p:nvSpPr>
        <p:spPr>
          <a:xfrm>
            <a:off x="10387812" y="3830564"/>
            <a:ext cx="7027700" cy="824865"/>
          </a:xfrm>
          <a:prstGeom prst="rect">
            <a:avLst/>
          </a:prstGeom>
        </p:spPr>
        <p:txBody>
          <a:bodyPr lIns="0" tIns="0" rIns="0" bIns="0" rtlCol="0" anchor="t">
            <a:spAutoFit/>
          </a:bodyPr>
          <a:lstStyle/>
          <a:p>
            <a:pPr algn="just">
              <a:lnSpc>
                <a:spcPts val="3359"/>
              </a:lnSpc>
            </a:pPr>
            <a:r>
              <a:rPr lang="en-US" sz="2400">
                <a:solidFill>
                  <a:srgbClr val="B9DAF8"/>
                </a:solidFill>
                <a:latin typeface="TT Norms"/>
                <a:ea typeface="TT Norms"/>
                <a:cs typeface="TT Norms"/>
                <a:sym typeface="TT Norms"/>
              </a:rPr>
              <a:t>Cloud services offer continuous access to data and applications without the risk of downtime.</a:t>
            </a:r>
          </a:p>
        </p:txBody>
      </p:sp>
      <p:sp>
        <p:nvSpPr>
          <p:cNvPr id="7" name="AutoShape 7"/>
          <p:cNvSpPr/>
          <p:nvPr/>
        </p:nvSpPr>
        <p:spPr>
          <a:xfrm>
            <a:off x="7102423" y="5672499"/>
            <a:ext cx="3066490" cy="656885"/>
          </a:xfrm>
          <a:prstGeom prst="line">
            <a:avLst/>
          </a:prstGeom>
          <a:ln w="38100" cap="flat">
            <a:solidFill>
              <a:srgbClr val="B9DAF8"/>
            </a:solidFill>
            <a:prstDash val="solid"/>
            <a:headEnd type="none" w="sm" len="sm"/>
            <a:tailEnd type="oval" w="lg" len="lg"/>
          </a:ln>
        </p:spPr>
        <p:txBody>
          <a:bodyPr/>
          <a:lstStyle/>
          <a:p>
            <a:endParaRPr lang="en-US"/>
          </a:p>
        </p:txBody>
      </p:sp>
      <p:sp>
        <p:nvSpPr>
          <p:cNvPr id="8" name="TextBox 8"/>
          <p:cNvSpPr txBox="1"/>
          <p:nvPr/>
        </p:nvSpPr>
        <p:spPr>
          <a:xfrm>
            <a:off x="9144000" y="5757594"/>
            <a:ext cx="5746367" cy="519691"/>
          </a:xfrm>
          <a:prstGeom prst="rect">
            <a:avLst/>
          </a:prstGeom>
        </p:spPr>
        <p:txBody>
          <a:bodyPr lIns="0" tIns="0" rIns="0" bIns="0" rtlCol="0" anchor="t">
            <a:spAutoFit/>
          </a:bodyPr>
          <a:lstStyle/>
          <a:p>
            <a:pPr marL="0" lvl="0" indent="0" algn="ctr">
              <a:lnSpc>
                <a:spcPts val="4279"/>
              </a:lnSpc>
              <a:spcBef>
                <a:spcPct val="0"/>
              </a:spcBef>
            </a:pPr>
            <a:r>
              <a:rPr lang="en-US" sz="3056">
                <a:solidFill>
                  <a:srgbClr val="A2D3FF"/>
                </a:solidFill>
                <a:latin typeface="Anton"/>
                <a:ea typeface="Anton"/>
                <a:cs typeface="Anton"/>
                <a:sym typeface="Anton"/>
              </a:rPr>
              <a:t>SEAMLESS OPERATIONS</a:t>
            </a:r>
          </a:p>
        </p:txBody>
      </p:sp>
      <p:sp>
        <p:nvSpPr>
          <p:cNvPr id="9" name="TextBox 9"/>
          <p:cNvSpPr txBox="1"/>
          <p:nvPr/>
        </p:nvSpPr>
        <p:spPr>
          <a:xfrm>
            <a:off x="10387812" y="6229660"/>
            <a:ext cx="7493302" cy="824865"/>
          </a:xfrm>
          <a:prstGeom prst="rect">
            <a:avLst/>
          </a:prstGeom>
        </p:spPr>
        <p:txBody>
          <a:bodyPr lIns="0" tIns="0" rIns="0" bIns="0" rtlCol="0" anchor="t">
            <a:spAutoFit/>
          </a:bodyPr>
          <a:lstStyle/>
          <a:p>
            <a:pPr marL="0" lvl="0" indent="0" algn="just">
              <a:lnSpc>
                <a:spcPts val="3359"/>
              </a:lnSpc>
              <a:spcBef>
                <a:spcPct val="0"/>
              </a:spcBef>
            </a:pPr>
            <a:r>
              <a:rPr lang="en-US" sz="2400" u="none" strike="noStrike">
                <a:solidFill>
                  <a:srgbClr val="B9DAF8"/>
                </a:solidFill>
                <a:latin typeface="TT Norms"/>
                <a:ea typeface="TT Norms"/>
                <a:cs typeface="TT Norms"/>
                <a:sym typeface="TT Norms"/>
              </a:rPr>
              <a:t>Cloud providers prioritize reliability and maintainability for businesses.</a:t>
            </a:r>
          </a:p>
        </p:txBody>
      </p:sp>
      <p:sp>
        <p:nvSpPr>
          <p:cNvPr id="10" name="Freeform 10"/>
          <p:cNvSpPr/>
          <p:nvPr/>
        </p:nvSpPr>
        <p:spPr>
          <a:xfrm rot="2789987">
            <a:off x="9438740" y="3336924"/>
            <a:ext cx="1460345" cy="1171318"/>
          </a:xfrm>
          <a:custGeom>
            <a:avLst/>
            <a:gdLst/>
            <a:ahLst/>
            <a:cxnLst/>
            <a:rect l="l" t="t" r="r" b="b"/>
            <a:pathLst>
              <a:path w="1460345" h="1171318">
                <a:moveTo>
                  <a:pt x="0" y="0"/>
                </a:moveTo>
                <a:lnTo>
                  <a:pt x="1460345" y="0"/>
                </a:lnTo>
                <a:lnTo>
                  <a:pt x="1460345" y="1171318"/>
                </a:lnTo>
                <a:lnTo>
                  <a:pt x="0" y="1171318"/>
                </a:lnTo>
                <a:lnTo>
                  <a:pt x="0" y="0"/>
                </a:lnTo>
                <a:close/>
              </a:path>
            </a:pathLst>
          </a:custGeom>
          <a:blipFill>
            <a:blip r:embed="rId7"/>
            <a:stretch>
              <a:fillRect/>
            </a:stretch>
          </a:blipFill>
        </p:spPr>
        <p:txBody>
          <a:bodyPr/>
          <a:lstStyle/>
          <a:p>
            <a:endParaRPr lang="en-US"/>
          </a:p>
        </p:txBody>
      </p:sp>
      <p:sp>
        <p:nvSpPr>
          <p:cNvPr id="11" name="Freeform 11"/>
          <p:cNvSpPr/>
          <p:nvPr/>
        </p:nvSpPr>
        <p:spPr>
          <a:xfrm rot="2789987">
            <a:off x="9438739" y="5725002"/>
            <a:ext cx="1460345" cy="1171318"/>
          </a:xfrm>
          <a:custGeom>
            <a:avLst/>
            <a:gdLst/>
            <a:ahLst/>
            <a:cxnLst/>
            <a:rect l="l" t="t" r="r" b="b"/>
            <a:pathLst>
              <a:path w="1460345" h="1171318">
                <a:moveTo>
                  <a:pt x="0" y="0"/>
                </a:moveTo>
                <a:lnTo>
                  <a:pt x="1460345" y="0"/>
                </a:lnTo>
                <a:lnTo>
                  <a:pt x="1460345" y="1171318"/>
                </a:lnTo>
                <a:lnTo>
                  <a:pt x="0" y="1171318"/>
                </a:lnTo>
                <a:lnTo>
                  <a:pt x="0" y="0"/>
                </a:lnTo>
                <a:close/>
              </a:path>
            </a:pathLst>
          </a:custGeom>
          <a:blipFill>
            <a:blip r:embed="rId7"/>
            <a:stretch>
              <a:fillRect/>
            </a:stretch>
          </a:blipFill>
        </p:spPr>
        <p:txBody>
          <a:bodyPr/>
          <a:lstStyle/>
          <a:p>
            <a:endParaRPr lang="en-US"/>
          </a:p>
        </p:txBody>
      </p:sp>
      <p:sp>
        <p:nvSpPr>
          <p:cNvPr id="12" name="Freeform 12"/>
          <p:cNvSpPr/>
          <p:nvPr/>
        </p:nvSpPr>
        <p:spPr>
          <a:xfrm flipV="1">
            <a:off x="-1147508" y="-3344530"/>
            <a:ext cx="6350716" cy="4503235"/>
          </a:xfrm>
          <a:custGeom>
            <a:avLst/>
            <a:gdLst/>
            <a:ahLst/>
            <a:cxnLst/>
            <a:rect l="l" t="t" r="r" b="b"/>
            <a:pathLst>
              <a:path w="6350716" h="4503235">
                <a:moveTo>
                  <a:pt x="0" y="4503235"/>
                </a:moveTo>
                <a:lnTo>
                  <a:pt x="6350715" y="4503235"/>
                </a:lnTo>
                <a:lnTo>
                  <a:pt x="6350715" y="0"/>
                </a:lnTo>
                <a:lnTo>
                  <a:pt x="0" y="0"/>
                </a:lnTo>
                <a:lnTo>
                  <a:pt x="0" y="4503235"/>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txBody>
          <a:bodyPr/>
          <a:lstStyle/>
          <a:p>
            <a:endParaRPr lang="en-US"/>
          </a:p>
        </p:txBody>
      </p:sp>
      <p:sp>
        <p:nvSpPr>
          <p:cNvPr id="13" name="Freeform 13"/>
          <p:cNvSpPr/>
          <p:nvPr/>
        </p:nvSpPr>
        <p:spPr>
          <a:xfrm flipH="1" flipV="1">
            <a:off x="13009895" y="-3344530"/>
            <a:ext cx="6405255" cy="4541908"/>
          </a:xfrm>
          <a:custGeom>
            <a:avLst/>
            <a:gdLst/>
            <a:ahLst/>
            <a:cxnLst/>
            <a:rect l="l" t="t" r="r" b="b"/>
            <a:pathLst>
              <a:path w="6405255" h="4541908">
                <a:moveTo>
                  <a:pt x="6405255" y="4541908"/>
                </a:moveTo>
                <a:lnTo>
                  <a:pt x="0" y="4541908"/>
                </a:lnTo>
                <a:lnTo>
                  <a:pt x="0" y="0"/>
                </a:lnTo>
                <a:lnTo>
                  <a:pt x="6405255" y="0"/>
                </a:lnTo>
                <a:lnTo>
                  <a:pt x="6405255" y="4541908"/>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4" name="TextBox 14"/>
          <p:cNvSpPr txBox="1"/>
          <p:nvPr/>
        </p:nvSpPr>
        <p:spPr>
          <a:xfrm>
            <a:off x="0" y="9806960"/>
            <a:ext cx="289456" cy="398635"/>
          </a:xfrm>
          <a:prstGeom prst="rect">
            <a:avLst/>
          </a:prstGeom>
        </p:spPr>
        <p:txBody>
          <a:bodyPr lIns="0" tIns="0" rIns="0" bIns="0" rtlCol="0" anchor="t">
            <a:spAutoFit/>
          </a:bodyPr>
          <a:lstStyle/>
          <a:p>
            <a:pPr algn="r">
              <a:lnSpc>
                <a:spcPts val="3227"/>
              </a:lnSpc>
            </a:pPr>
            <a:r>
              <a:rPr lang="en-US" sz="2305" dirty="0">
                <a:solidFill>
                  <a:srgbClr val="B9DAF8"/>
                </a:solidFill>
                <a:latin typeface="TT Norms"/>
                <a:ea typeface="TT Norms"/>
                <a:cs typeface="TT Norms"/>
                <a:sym typeface="TT Norms"/>
              </a:rPr>
              <a:t>7</a:t>
            </a:r>
          </a:p>
        </p:txBody>
      </p:sp>
      <p:sp>
        <p:nvSpPr>
          <p:cNvPr id="15" name="AutoShape 15"/>
          <p:cNvSpPr/>
          <p:nvPr/>
        </p:nvSpPr>
        <p:spPr>
          <a:xfrm flipV="1">
            <a:off x="7102423" y="3922583"/>
            <a:ext cx="3066490" cy="732845"/>
          </a:xfrm>
          <a:prstGeom prst="line">
            <a:avLst/>
          </a:prstGeom>
          <a:ln w="38100" cap="flat">
            <a:solidFill>
              <a:srgbClr val="B9DAF8"/>
            </a:solidFill>
            <a:prstDash val="solid"/>
            <a:headEnd type="none" w="sm" len="sm"/>
            <a:tailEnd type="oval" w="lg" len="lg"/>
          </a:ln>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4000">
        <p:fade/>
      </p:transition>
    </mc:Choice>
    <mc:Fallback>
      <p:transition spd="slow" advTm="4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650"/>
        </a:solidFill>
        <a:effectLst/>
      </p:bgPr>
    </p:bg>
    <p:spTree>
      <p:nvGrpSpPr>
        <p:cNvPr id="1" name=""/>
        <p:cNvGrpSpPr/>
        <p:nvPr/>
      </p:nvGrpSpPr>
      <p:grpSpPr>
        <a:xfrm>
          <a:off x="0" y="0"/>
          <a:ext cx="0" cy="0"/>
          <a:chOff x="0" y="0"/>
          <a:chExt cx="0" cy="0"/>
        </a:xfrm>
      </p:grpSpPr>
      <p:sp>
        <p:nvSpPr>
          <p:cNvPr id="2" name="Freeform 2"/>
          <p:cNvSpPr/>
          <p:nvPr/>
        </p:nvSpPr>
        <p:spPr>
          <a:xfrm rot="5400000" flipH="1">
            <a:off x="13368967" y="2650022"/>
            <a:ext cx="6246825" cy="4578702"/>
          </a:xfrm>
          <a:custGeom>
            <a:avLst/>
            <a:gdLst/>
            <a:ahLst/>
            <a:cxnLst/>
            <a:rect l="l" t="t" r="r" b="b"/>
            <a:pathLst>
              <a:path w="6405255" h="4541908">
                <a:moveTo>
                  <a:pt x="6405255" y="0"/>
                </a:moveTo>
                <a:lnTo>
                  <a:pt x="0" y="0"/>
                </a:lnTo>
                <a:lnTo>
                  <a:pt x="0" y="4541908"/>
                </a:lnTo>
                <a:lnTo>
                  <a:pt x="6405255" y="4541908"/>
                </a:lnTo>
                <a:lnTo>
                  <a:pt x="6405255"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flipV="1">
            <a:off x="-2667000" y="-495783"/>
            <a:ext cx="6520300" cy="4623486"/>
          </a:xfrm>
          <a:custGeom>
            <a:avLst/>
            <a:gdLst/>
            <a:ahLst/>
            <a:cxnLst/>
            <a:rect l="l" t="t" r="r" b="b"/>
            <a:pathLst>
              <a:path w="6520300" h="4623486">
                <a:moveTo>
                  <a:pt x="0" y="4623486"/>
                </a:moveTo>
                <a:lnTo>
                  <a:pt x="6520300" y="4623486"/>
                </a:lnTo>
                <a:lnTo>
                  <a:pt x="6520300" y="0"/>
                </a:lnTo>
                <a:lnTo>
                  <a:pt x="0" y="0"/>
                </a:lnTo>
                <a:lnTo>
                  <a:pt x="0" y="4623486"/>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rot="-1655209" flipV="1">
            <a:off x="5237760" y="2575254"/>
            <a:ext cx="7218030" cy="5118240"/>
          </a:xfrm>
          <a:custGeom>
            <a:avLst/>
            <a:gdLst/>
            <a:ahLst/>
            <a:cxnLst/>
            <a:rect l="l" t="t" r="r" b="b"/>
            <a:pathLst>
              <a:path w="7218030" h="5118240">
                <a:moveTo>
                  <a:pt x="0" y="5118240"/>
                </a:moveTo>
                <a:lnTo>
                  <a:pt x="7218031" y="5118240"/>
                </a:lnTo>
                <a:lnTo>
                  <a:pt x="7218031" y="0"/>
                </a:lnTo>
                <a:lnTo>
                  <a:pt x="0" y="0"/>
                </a:lnTo>
                <a:lnTo>
                  <a:pt x="0" y="511824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Freeform 5"/>
          <p:cNvSpPr/>
          <p:nvPr/>
        </p:nvSpPr>
        <p:spPr>
          <a:xfrm>
            <a:off x="1942440" y="2892657"/>
            <a:ext cx="6135965" cy="3336665"/>
          </a:xfrm>
          <a:custGeom>
            <a:avLst/>
            <a:gdLst/>
            <a:ahLst/>
            <a:cxnLst/>
            <a:rect l="l" t="t" r="r" b="b"/>
            <a:pathLst>
              <a:path w="6135965" h="3336665">
                <a:moveTo>
                  <a:pt x="0" y="0"/>
                </a:moveTo>
                <a:lnTo>
                  <a:pt x="6135965" y="0"/>
                </a:lnTo>
                <a:lnTo>
                  <a:pt x="6135965" y="3336665"/>
                </a:lnTo>
                <a:lnTo>
                  <a:pt x="0" y="33366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6" name="Freeform 6"/>
          <p:cNvSpPr/>
          <p:nvPr/>
        </p:nvSpPr>
        <p:spPr>
          <a:xfrm>
            <a:off x="9558968" y="5134374"/>
            <a:ext cx="6135965" cy="3336665"/>
          </a:xfrm>
          <a:custGeom>
            <a:avLst/>
            <a:gdLst/>
            <a:ahLst/>
            <a:cxnLst/>
            <a:rect l="l" t="t" r="r" b="b"/>
            <a:pathLst>
              <a:path w="6135965" h="3336665">
                <a:moveTo>
                  <a:pt x="0" y="0"/>
                </a:moveTo>
                <a:lnTo>
                  <a:pt x="6135964" y="0"/>
                </a:lnTo>
                <a:lnTo>
                  <a:pt x="6135964" y="3336665"/>
                </a:lnTo>
                <a:lnTo>
                  <a:pt x="0" y="3336665"/>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7" name="TextBox 7"/>
          <p:cNvSpPr txBox="1"/>
          <p:nvPr/>
        </p:nvSpPr>
        <p:spPr>
          <a:xfrm>
            <a:off x="6194734" y="1165801"/>
            <a:ext cx="12257930" cy="1054472"/>
          </a:xfrm>
          <a:prstGeom prst="rect">
            <a:avLst/>
          </a:prstGeom>
        </p:spPr>
        <p:txBody>
          <a:bodyPr lIns="0" tIns="0" rIns="0" bIns="0" rtlCol="0" anchor="t">
            <a:spAutoFit/>
          </a:bodyPr>
          <a:lstStyle/>
          <a:p>
            <a:pPr marL="0" lvl="0" indent="0" algn="ctr">
              <a:lnSpc>
                <a:spcPts val="8790"/>
              </a:lnSpc>
              <a:spcBef>
                <a:spcPct val="0"/>
              </a:spcBef>
            </a:pPr>
            <a:r>
              <a:rPr lang="en-US" sz="6278" dirty="0">
                <a:solidFill>
                  <a:srgbClr val="C1FF72"/>
                </a:solidFill>
                <a:latin typeface="Anton"/>
                <a:ea typeface="Anton"/>
                <a:cs typeface="Anton"/>
                <a:sym typeface="Anton"/>
              </a:rPr>
              <a:t>SCALABILITY IN CLOUD</a:t>
            </a:r>
          </a:p>
        </p:txBody>
      </p:sp>
      <p:sp>
        <p:nvSpPr>
          <p:cNvPr id="8" name="TextBox 8"/>
          <p:cNvSpPr txBox="1"/>
          <p:nvPr/>
        </p:nvSpPr>
        <p:spPr>
          <a:xfrm>
            <a:off x="2579684" y="3970765"/>
            <a:ext cx="4364414" cy="1690782"/>
          </a:xfrm>
          <a:prstGeom prst="rect">
            <a:avLst/>
          </a:prstGeom>
        </p:spPr>
        <p:txBody>
          <a:bodyPr lIns="0" tIns="0" rIns="0" bIns="0" rtlCol="0" anchor="t">
            <a:spAutoFit/>
          </a:bodyPr>
          <a:lstStyle/>
          <a:p>
            <a:pPr algn="ctr">
              <a:lnSpc>
                <a:spcPts val="3407"/>
              </a:lnSpc>
            </a:pPr>
            <a:r>
              <a:rPr lang="en-US" sz="2433" b="1">
                <a:solidFill>
                  <a:srgbClr val="B9DAF8"/>
                </a:solidFill>
                <a:latin typeface="TT Norms Bold"/>
                <a:ea typeface="TT Norms Bold"/>
                <a:cs typeface="TT Norms Bold"/>
                <a:sym typeface="TT Norms Bold"/>
              </a:rPr>
              <a:t>Cloud computing </a:t>
            </a:r>
          </a:p>
          <a:p>
            <a:pPr algn="ctr">
              <a:lnSpc>
                <a:spcPts val="3407"/>
              </a:lnSpc>
            </a:pPr>
            <a:r>
              <a:rPr lang="en-US" sz="2433" b="1">
                <a:solidFill>
                  <a:srgbClr val="B9DAF8"/>
                </a:solidFill>
                <a:latin typeface="TT Norms Bold"/>
                <a:ea typeface="TT Norms Bold"/>
                <a:cs typeface="TT Norms Bold"/>
                <a:sym typeface="TT Norms Bold"/>
              </a:rPr>
              <a:t>offers easy scalability, allowing companies to adjust resources based on demand.</a:t>
            </a:r>
          </a:p>
        </p:txBody>
      </p:sp>
      <p:sp>
        <p:nvSpPr>
          <p:cNvPr id="9" name="TextBox 9"/>
          <p:cNvSpPr txBox="1"/>
          <p:nvPr/>
        </p:nvSpPr>
        <p:spPr>
          <a:xfrm>
            <a:off x="9888035" y="6191222"/>
            <a:ext cx="5435482" cy="1690782"/>
          </a:xfrm>
          <a:prstGeom prst="rect">
            <a:avLst/>
          </a:prstGeom>
        </p:spPr>
        <p:txBody>
          <a:bodyPr lIns="0" tIns="0" rIns="0" bIns="0" rtlCol="0" anchor="t">
            <a:spAutoFit/>
          </a:bodyPr>
          <a:lstStyle/>
          <a:p>
            <a:pPr marL="0" lvl="0" indent="0" algn="ctr">
              <a:lnSpc>
                <a:spcPts val="3407"/>
              </a:lnSpc>
              <a:spcBef>
                <a:spcPct val="0"/>
              </a:spcBef>
            </a:pPr>
            <a:r>
              <a:rPr lang="en-US" sz="2433" b="1" u="none" strike="noStrike">
                <a:solidFill>
                  <a:srgbClr val="B9DAF8"/>
                </a:solidFill>
                <a:latin typeface="TT Norms Bold"/>
                <a:ea typeface="TT Norms Bold"/>
                <a:cs typeface="TT Norms Bold"/>
                <a:sym typeface="TT Norms Bold"/>
              </a:rPr>
              <a:t>Cloud-based </a:t>
            </a:r>
          </a:p>
          <a:p>
            <a:pPr marL="0" lvl="0" indent="0" algn="ctr">
              <a:lnSpc>
                <a:spcPts val="3407"/>
              </a:lnSpc>
              <a:spcBef>
                <a:spcPct val="0"/>
              </a:spcBef>
            </a:pPr>
            <a:r>
              <a:rPr lang="en-US" sz="2433" b="1" u="none" strike="noStrike">
                <a:solidFill>
                  <a:srgbClr val="B9DAF8"/>
                </a:solidFill>
                <a:latin typeface="TT Norms Bold"/>
                <a:ea typeface="TT Norms Bold"/>
                <a:cs typeface="TT Norms Bold"/>
                <a:sym typeface="TT Norms Bold"/>
              </a:rPr>
              <a:t>applications can automatically </a:t>
            </a:r>
          </a:p>
          <a:p>
            <a:pPr marL="0" lvl="0" indent="0" algn="ctr">
              <a:lnSpc>
                <a:spcPts val="3407"/>
              </a:lnSpc>
              <a:spcBef>
                <a:spcPct val="0"/>
              </a:spcBef>
            </a:pPr>
            <a:r>
              <a:rPr lang="en-US" sz="2433" b="1" u="none" strike="noStrike">
                <a:solidFill>
                  <a:srgbClr val="B9DAF8"/>
                </a:solidFill>
                <a:latin typeface="TT Norms Bold"/>
                <a:ea typeface="TT Norms Bold"/>
                <a:cs typeface="TT Norms Bold"/>
                <a:sym typeface="TT Norms Bold"/>
              </a:rPr>
              <a:t>scale data independently, simplifying management and reducing costs.</a:t>
            </a:r>
          </a:p>
        </p:txBody>
      </p:sp>
      <p:sp>
        <p:nvSpPr>
          <p:cNvPr id="10" name="Freeform 10"/>
          <p:cNvSpPr/>
          <p:nvPr/>
        </p:nvSpPr>
        <p:spPr>
          <a:xfrm rot="2789987">
            <a:off x="565590" y="3379727"/>
            <a:ext cx="1399785" cy="1122744"/>
          </a:xfrm>
          <a:custGeom>
            <a:avLst/>
            <a:gdLst/>
            <a:ahLst/>
            <a:cxnLst/>
            <a:rect l="l" t="t" r="r" b="b"/>
            <a:pathLst>
              <a:path w="1399785" h="1122744">
                <a:moveTo>
                  <a:pt x="0" y="0"/>
                </a:moveTo>
                <a:lnTo>
                  <a:pt x="1399785" y="0"/>
                </a:lnTo>
                <a:lnTo>
                  <a:pt x="1399785" y="1122744"/>
                </a:lnTo>
                <a:lnTo>
                  <a:pt x="0" y="1122744"/>
                </a:lnTo>
                <a:lnTo>
                  <a:pt x="0" y="0"/>
                </a:lnTo>
                <a:close/>
              </a:path>
            </a:pathLst>
          </a:custGeom>
          <a:blipFill>
            <a:blip r:embed="rId7"/>
            <a:stretch>
              <a:fillRect/>
            </a:stretch>
          </a:blipFill>
        </p:spPr>
        <p:txBody>
          <a:bodyPr/>
          <a:lstStyle/>
          <a:p>
            <a:endParaRPr lang="en-US"/>
          </a:p>
        </p:txBody>
      </p:sp>
      <p:sp>
        <p:nvSpPr>
          <p:cNvPr id="11" name="Freeform 11"/>
          <p:cNvSpPr/>
          <p:nvPr/>
        </p:nvSpPr>
        <p:spPr>
          <a:xfrm rot="2789987">
            <a:off x="16297702" y="6764856"/>
            <a:ext cx="1399785" cy="1122744"/>
          </a:xfrm>
          <a:custGeom>
            <a:avLst/>
            <a:gdLst/>
            <a:ahLst/>
            <a:cxnLst/>
            <a:rect l="l" t="t" r="r" b="b"/>
            <a:pathLst>
              <a:path w="1399785" h="1122744">
                <a:moveTo>
                  <a:pt x="0" y="0"/>
                </a:moveTo>
                <a:lnTo>
                  <a:pt x="1399785" y="0"/>
                </a:lnTo>
                <a:lnTo>
                  <a:pt x="1399785" y="1122745"/>
                </a:lnTo>
                <a:lnTo>
                  <a:pt x="0" y="1122745"/>
                </a:lnTo>
                <a:lnTo>
                  <a:pt x="0" y="0"/>
                </a:lnTo>
                <a:close/>
              </a:path>
            </a:pathLst>
          </a:custGeom>
          <a:blipFill>
            <a:blip r:embed="rId7"/>
            <a:stretch>
              <a:fillRect/>
            </a:stretch>
          </a:blipFill>
        </p:spPr>
        <p:txBody>
          <a:bodyPr/>
          <a:lstStyle/>
          <a:p>
            <a:endParaRPr lang="en-US"/>
          </a:p>
        </p:txBody>
      </p:sp>
      <p:sp>
        <p:nvSpPr>
          <p:cNvPr id="12" name="TextBox 12"/>
          <p:cNvSpPr txBox="1"/>
          <p:nvPr/>
        </p:nvSpPr>
        <p:spPr>
          <a:xfrm>
            <a:off x="0" y="9806960"/>
            <a:ext cx="289456" cy="398635"/>
          </a:xfrm>
          <a:prstGeom prst="rect">
            <a:avLst/>
          </a:prstGeom>
        </p:spPr>
        <p:txBody>
          <a:bodyPr lIns="0" tIns="0" rIns="0" bIns="0" rtlCol="0" anchor="t">
            <a:spAutoFit/>
          </a:bodyPr>
          <a:lstStyle/>
          <a:p>
            <a:pPr algn="r">
              <a:lnSpc>
                <a:spcPts val="3227"/>
              </a:lnSpc>
            </a:pPr>
            <a:r>
              <a:rPr lang="en-US" sz="2305" dirty="0">
                <a:solidFill>
                  <a:srgbClr val="B9DAF8"/>
                </a:solidFill>
                <a:latin typeface="TT Norms"/>
                <a:ea typeface="TT Norms"/>
                <a:cs typeface="TT Norms"/>
                <a:sym typeface="TT Norms"/>
              </a:rPr>
              <a:t>8</a:t>
            </a:r>
          </a:p>
        </p:txBody>
      </p:sp>
    </p:spTree>
  </p:cSld>
  <p:clrMapOvr>
    <a:masterClrMapping/>
  </p:clrMapOvr>
  <mc:AlternateContent xmlns:mc="http://schemas.openxmlformats.org/markup-compatibility/2006">
    <mc:Choice xmlns:p14="http://schemas.microsoft.com/office/powerpoint/2010/main" Requires="p14">
      <p:transition spd="slow" p14:dur="2000" advTm="4000">
        <p:fade/>
      </p:transition>
    </mc:Choice>
    <mc:Fallback>
      <p:transition spd="slow" advTm="4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650"/>
        </a:solidFill>
        <a:effectLst/>
      </p:bgPr>
    </p:bg>
    <p:spTree>
      <p:nvGrpSpPr>
        <p:cNvPr id="1" name=""/>
        <p:cNvGrpSpPr/>
        <p:nvPr/>
      </p:nvGrpSpPr>
      <p:grpSpPr>
        <a:xfrm>
          <a:off x="0" y="0"/>
          <a:ext cx="0" cy="0"/>
          <a:chOff x="0" y="0"/>
          <a:chExt cx="0" cy="0"/>
        </a:xfrm>
      </p:grpSpPr>
      <p:sp>
        <p:nvSpPr>
          <p:cNvPr id="2" name="Freeform 2"/>
          <p:cNvSpPr/>
          <p:nvPr/>
        </p:nvSpPr>
        <p:spPr>
          <a:xfrm>
            <a:off x="16348437" y="1587272"/>
            <a:ext cx="1939563" cy="1601021"/>
          </a:xfrm>
          <a:custGeom>
            <a:avLst/>
            <a:gdLst/>
            <a:ahLst/>
            <a:cxnLst/>
            <a:rect l="l" t="t" r="r" b="b"/>
            <a:pathLst>
              <a:path w="1939563" h="1601021">
                <a:moveTo>
                  <a:pt x="0" y="0"/>
                </a:moveTo>
                <a:lnTo>
                  <a:pt x="1939563" y="0"/>
                </a:lnTo>
                <a:lnTo>
                  <a:pt x="1939563" y="1601021"/>
                </a:lnTo>
                <a:lnTo>
                  <a:pt x="0" y="16010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pic>
        <p:nvPicPr>
          <p:cNvPr id="3" name="Picture 3"/>
          <p:cNvPicPr>
            <a:picLocks noChangeAspect="1"/>
          </p:cNvPicPr>
          <p:nvPr/>
        </p:nvPicPr>
        <p:blipFill>
          <a:blip r:embed="rId5"/>
          <a:srcRect/>
          <a:stretch>
            <a:fillRect/>
          </a:stretch>
        </p:blipFill>
        <p:spPr>
          <a:xfrm rot="529295">
            <a:off x="10564070" y="7243164"/>
            <a:ext cx="1906048" cy="2094558"/>
          </a:xfrm>
          <a:prstGeom prst="rect">
            <a:avLst/>
          </a:prstGeom>
        </p:spPr>
      </p:pic>
      <p:sp>
        <p:nvSpPr>
          <p:cNvPr id="4" name="Freeform 4"/>
          <p:cNvSpPr/>
          <p:nvPr/>
        </p:nvSpPr>
        <p:spPr>
          <a:xfrm rot="-484162">
            <a:off x="6816304" y="7387489"/>
            <a:ext cx="1234681" cy="1447557"/>
          </a:xfrm>
          <a:custGeom>
            <a:avLst/>
            <a:gdLst/>
            <a:ahLst/>
            <a:cxnLst/>
            <a:rect l="l" t="t" r="r" b="b"/>
            <a:pathLst>
              <a:path w="1234681" h="1447557">
                <a:moveTo>
                  <a:pt x="0" y="0"/>
                </a:moveTo>
                <a:lnTo>
                  <a:pt x="1234682" y="0"/>
                </a:lnTo>
                <a:lnTo>
                  <a:pt x="1234682" y="1447557"/>
                </a:lnTo>
                <a:lnTo>
                  <a:pt x="0" y="144755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TextBox 5"/>
          <p:cNvSpPr txBox="1"/>
          <p:nvPr/>
        </p:nvSpPr>
        <p:spPr>
          <a:xfrm>
            <a:off x="6316850" y="1163796"/>
            <a:ext cx="5654299" cy="1591155"/>
          </a:xfrm>
          <a:prstGeom prst="rect">
            <a:avLst/>
          </a:prstGeom>
        </p:spPr>
        <p:txBody>
          <a:bodyPr lIns="0" tIns="0" rIns="0" bIns="0" rtlCol="0" anchor="t">
            <a:spAutoFit/>
          </a:bodyPr>
          <a:lstStyle/>
          <a:p>
            <a:pPr marL="0" lvl="0" indent="0" algn="ctr">
              <a:lnSpc>
                <a:spcPts val="13098"/>
              </a:lnSpc>
              <a:spcBef>
                <a:spcPct val="0"/>
              </a:spcBef>
            </a:pPr>
            <a:r>
              <a:rPr lang="en-US" sz="9356">
                <a:solidFill>
                  <a:srgbClr val="B9DAF8"/>
                </a:solidFill>
                <a:latin typeface="Anton"/>
                <a:ea typeface="Anton"/>
                <a:cs typeface="Anton"/>
                <a:sym typeface="Anton"/>
              </a:rPr>
              <a:t>CONCLUSION</a:t>
            </a:r>
          </a:p>
        </p:txBody>
      </p:sp>
      <p:sp>
        <p:nvSpPr>
          <p:cNvPr id="6" name="TextBox 6"/>
          <p:cNvSpPr txBox="1"/>
          <p:nvPr/>
        </p:nvSpPr>
        <p:spPr>
          <a:xfrm>
            <a:off x="1583302" y="3602676"/>
            <a:ext cx="15121396" cy="2787647"/>
          </a:xfrm>
          <a:prstGeom prst="rect">
            <a:avLst/>
          </a:prstGeom>
        </p:spPr>
        <p:txBody>
          <a:bodyPr lIns="0" tIns="0" rIns="0" bIns="0" rtlCol="0" anchor="t">
            <a:spAutoFit/>
          </a:bodyPr>
          <a:lstStyle/>
          <a:p>
            <a:pPr marL="0" lvl="0" indent="0" algn="just">
              <a:lnSpc>
                <a:spcPts val="4418"/>
              </a:lnSpc>
              <a:spcBef>
                <a:spcPct val="0"/>
              </a:spcBef>
            </a:pPr>
            <a:r>
              <a:rPr lang="en-US" sz="3156" u="none" strike="noStrike">
                <a:solidFill>
                  <a:srgbClr val="B9DAF8"/>
                </a:solidFill>
                <a:latin typeface="TT Norms"/>
                <a:ea typeface="TT Norms"/>
                <a:cs typeface="TT Norms"/>
                <a:sym typeface="TT Norms"/>
              </a:rPr>
              <a:t>Cloud computing offers numerous advantages to businesses of all sizes, enabling them to save costs, enhance security, and contribute to environmental sustainability. By leveraging cloud services and acquiring cloud certifications, individuals can unlock new career opportunities and contribute to a more sustainable future.</a:t>
            </a:r>
          </a:p>
          <a:p>
            <a:pPr marL="0" lvl="0" indent="0" algn="just">
              <a:lnSpc>
                <a:spcPts val="4418"/>
              </a:lnSpc>
              <a:spcBef>
                <a:spcPct val="0"/>
              </a:spcBef>
            </a:pPr>
            <a:endParaRPr lang="en-US" sz="3156" u="none" strike="noStrike">
              <a:solidFill>
                <a:srgbClr val="B9DAF8"/>
              </a:solidFill>
              <a:latin typeface="TT Norms"/>
              <a:ea typeface="TT Norms"/>
              <a:cs typeface="TT Norms"/>
              <a:sym typeface="TT Norms"/>
            </a:endParaRPr>
          </a:p>
        </p:txBody>
      </p:sp>
      <p:pic>
        <p:nvPicPr>
          <p:cNvPr id="7" name="Picture 7"/>
          <p:cNvPicPr>
            <a:picLocks noChangeAspect="1"/>
          </p:cNvPicPr>
          <p:nvPr/>
        </p:nvPicPr>
        <p:blipFill>
          <a:blip r:embed="rId5"/>
          <a:srcRect/>
          <a:stretch>
            <a:fillRect/>
          </a:stretch>
        </p:blipFill>
        <p:spPr>
          <a:xfrm rot="-447652">
            <a:off x="9701632" y="6911658"/>
            <a:ext cx="668255" cy="734346"/>
          </a:xfrm>
          <a:prstGeom prst="rect">
            <a:avLst/>
          </a:prstGeom>
        </p:spPr>
      </p:pic>
      <p:sp>
        <p:nvSpPr>
          <p:cNvPr id="8" name="Freeform 8"/>
          <p:cNvSpPr/>
          <p:nvPr/>
        </p:nvSpPr>
        <p:spPr>
          <a:xfrm rot="805861">
            <a:off x="8122990" y="8170115"/>
            <a:ext cx="587855" cy="689209"/>
          </a:xfrm>
          <a:custGeom>
            <a:avLst/>
            <a:gdLst/>
            <a:ahLst/>
            <a:cxnLst/>
            <a:rect l="l" t="t" r="r" b="b"/>
            <a:pathLst>
              <a:path w="587855" h="689209">
                <a:moveTo>
                  <a:pt x="0" y="0"/>
                </a:moveTo>
                <a:lnTo>
                  <a:pt x="587855" y="0"/>
                </a:lnTo>
                <a:lnTo>
                  <a:pt x="587855" y="689209"/>
                </a:lnTo>
                <a:lnTo>
                  <a:pt x="0" y="6892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pic>
        <p:nvPicPr>
          <p:cNvPr id="9" name="Picture 9"/>
          <p:cNvPicPr>
            <a:picLocks noChangeAspect="1"/>
          </p:cNvPicPr>
          <p:nvPr/>
        </p:nvPicPr>
        <p:blipFill>
          <a:blip r:embed="rId5"/>
          <a:srcRect/>
          <a:stretch>
            <a:fillRect/>
          </a:stretch>
        </p:blipFill>
        <p:spPr>
          <a:xfrm rot="529295">
            <a:off x="3303973" y="7276238"/>
            <a:ext cx="1906048" cy="2094558"/>
          </a:xfrm>
          <a:prstGeom prst="rect">
            <a:avLst/>
          </a:prstGeom>
        </p:spPr>
      </p:pic>
      <p:pic>
        <p:nvPicPr>
          <p:cNvPr id="10" name="Picture 10"/>
          <p:cNvPicPr>
            <a:picLocks noChangeAspect="1"/>
          </p:cNvPicPr>
          <p:nvPr/>
        </p:nvPicPr>
        <p:blipFill>
          <a:blip r:embed="rId5"/>
          <a:srcRect/>
          <a:stretch>
            <a:fillRect/>
          </a:stretch>
        </p:blipFill>
        <p:spPr>
          <a:xfrm rot="-447652">
            <a:off x="2441535" y="6944733"/>
            <a:ext cx="668255" cy="734346"/>
          </a:xfrm>
          <a:prstGeom prst="rect">
            <a:avLst/>
          </a:prstGeom>
        </p:spPr>
      </p:pic>
      <p:sp>
        <p:nvSpPr>
          <p:cNvPr id="11" name="Freeform 11"/>
          <p:cNvSpPr/>
          <p:nvPr/>
        </p:nvSpPr>
        <p:spPr>
          <a:xfrm rot="-484162">
            <a:off x="14381893" y="7564847"/>
            <a:ext cx="1234681" cy="1447557"/>
          </a:xfrm>
          <a:custGeom>
            <a:avLst/>
            <a:gdLst/>
            <a:ahLst/>
            <a:cxnLst/>
            <a:rect l="l" t="t" r="r" b="b"/>
            <a:pathLst>
              <a:path w="1234681" h="1447557">
                <a:moveTo>
                  <a:pt x="0" y="0"/>
                </a:moveTo>
                <a:lnTo>
                  <a:pt x="1234681" y="0"/>
                </a:lnTo>
                <a:lnTo>
                  <a:pt x="1234681" y="1447558"/>
                </a:lnTo>
                <a:lnTo>
                  <a:pt x="0" y="144755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2" name="Freeform 12"/>
          <p:cNvSpPr/>
          <p:nvPr/>
        </p:nvSpPr>
        <p:spPr>
          <a:xfrm rot="805861">
            <a:off x="15688578" y="8347473"/>
            <a:ext cx="587855" cy="689209"/>
          </a:xfrm>
          <a:custGeom>
            <a:avLst/>
            <a:gdLst/>
            <a:ahLst/>
            <a:cxnLst/>
            <a:rect l="l" t="t" r="r" b="b"/>
            <a:pathLst>
              <a:path w="587855" h="689209">
                <a:moveTo>
                  <a:pt x="0" y="0"/>
                </a:moveTo>
                <a:lnTo>
                  <a:pt x="587855" y="0"/>
                </a:lnTo>
                <a:lnTo>
                  <a:pt x="587855" y="689209"/>
                </a:lnTo>
                <a:lnTo>
                  <a:pt x="0" y="6892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3" name="Freeform 13"/>
          <p:cNvSpPr/>
          <p:nvPr/>
        </p:nvSpPr>
        <p:spPr>
          <a:xfrm flipH="1">
            <a:off x="-4212" y="1587272"/>
            <a:ext cx="1939563" cy="1601021"/>
          </a:xfrm>
          <a:custGeom>
            <a:avLst/>
            <a:gdLst/>
            <a:ahLst/>
            <a:cxnLst/>
            <a:rect l="l" t="t" r="r" b="b"/>
            <a:pathLst>
              <a:path w="1939563" h="1601021">
                <a:moveTo>
                  <a:pt x="1939562" y="0"/>
                </a:moveTo>
                <a:lnTo>
                  <a:pt x="0" y="0"/>
                </a:lnTo>
                <a:lnTo>
                  <a:pt x="0" y="1601021"/>
                </a:lnTo>
                <a:lnTo>
                  <a:pt x="1939562" y="1601021"/>
                </a:lnTo>
                <a:lnTo>
                  <a:pt x="1939562"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4" name="TextBox 14"/>
          <p:cNvSpPr txBox="1"/>
          <p:nvPr/>
        </p:nvSpPr>
        <p:spPr>
          <a:xfrm>
            <a:off x="-38100" y="9806960"/>
            <a:ext cx="368709" cy="398635"/>
          </a:xfrm>
          <a:prstGeom prst="rect">
            <a:avLst/>
          </a:prstGeom>
        </p:spPr>
        <p:txBody>
          <a:bodyPr lIns="0" tIns="0" rIns="0" bIns="0" rtlCol="0" anchor="t">
            <a:spAutoFit/>
          </a:bodyPr>
          <a:lstStyle/>
          <a:p>
            <a:pPr algn="r">
              <a:lnSpc>
                <a:spcPts val="3227"/>
              </a:lnSpc>
            </a:pPr>
            <a:r>
              <a:rPr lang="en-US" sz="2305" dirty="0">
                <a:solidFill>
                  <a:srgbClr val="B9DAF8"/>
                </a:solidFill>
                <a:latin typeface="TT Norms"/>
                <a:ea typeface="TT Norms"/>
                <a:cs typeface="TT Norms"/>
                <a:sym typeface="TT Norms"/>
              </a:rPr>
              <a:t>9</a:t>
            </a:r>
          </a:p>
        </p:txBody>
      </p:sp>
    </p:spTree>
  </p:cSld>
  <p:clrMapOvr>
    <a:masterClrMapping/>
  </p:clrMapOvr>
  <mc:AlternateContent xmlns:mc="http://schemas.openxmlformats.org/markup-compatibility/2006">
    <mc:Choice xmlns:p14="http://schemas.microsoft.com/office/powerpoint/2010/main" Requires="p14">
      <p:transition spd="slow" p14:dur="2000" advTm="4000">
        <p:fade/>
      </p:transition>
    </mc:Choice>
    <mc:Fallback>
      <p:transition spd="slow" advTm="400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167</TotalTime>
  <Words>959</Words>
  <Application>Microsoft Macintosh PowerPoint</Application>
  <PresentationFormat>Custom</PresentationFormat>
  <Paragraphs>97</Paragraphs>
  <Slides>11</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Anton</vt:lpstr>
      <vt:lpstr>TT Norms Bold</vt:lpstr>
      <vt:lpstr>Canva Sans</vt:lpstr>
      <vt:lpstr>Calibri</vt:lpstr>
      <vt:lpstr>Canva Sans Italics</vt:lpstr>
      <vt:lpstr>TT Norms</vt:lpstr>
      <vt:lpstr>Aptos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Modern Futuristic Cyber Security Presentation</dc:title>
  <cp:lastModifiedBy>Orchlon Chinbat</cp:lastModifiedBy>
  <cp:revision>4</cp:revision>
  <dcterms:created xsi:type="dcterms:W3CDTF">2006-08-16T00:00:00Z</dcterms:created>
  <dcterms:modified xsi:type="dcterms:W3CDTF">2024-12-11T20:04:41Z</dcterms:modified>
  <dc:identifier>DAGYvpXp5eI</dc:identifier>
</cp:coreProperties>
</file>