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6449" autoAdjust="0"/>
  </p:normalViewPr>
  <p:slideViewPr>
    <p:cSldViewPr snapToGrid="0">
      <p:cViewPr varScale="1">
        <p:scale>
          <a:sx n="95" d="100"/>
          <a:sy n="95" d="100"/>
        </p:scale>
        <p:origin x="10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36394-FD18-4D21-859A-5502E9501324}"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8B70E-6DCD-484C-BDFE-88D54F6C4DAB}" type="slidenum">
              <a:rPr lang="en-US" smtClean="0"/>
              <a:t>‹#›</a:t>
            </a:fld>
            <a:endParaRPr lang="en-US"/>
          </a:p>
        </p:txBody>
      </p:sp>
    </p:spTree>
    <p:extLst>
      <p:ext uri="{BB962C8B-B14F-4D97-AF65-F5344CB8AC3E}">
        <p14:creationId xmlns:p14="http://schemas.microsoft.com/office/powerpoint/2010/main" val="271644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important things to be aware of:</a:t>
            </a:r>
          </a:p>
          <a:p>
            <a:r>
              <a:rPr lang="en-US" dirty="0"/>
              <a:t>Your Application class or classes (Drivers, Object classes)</a:t>
            </a:r>
          </a:p>
          <a:p>
            <a:r>
              <a:rPr lang="en-US" dirty="0"/>
              <a:t>Your Controller class (Links functionality built in the FXML file to the rest of the Application classes for the GUI)</a:t>
            </a:r>
          </a:p>
          <a:p>
            <a:r>
              <a:rPr lang="en-US" dirty="0"/>
              <a:t>Your FXML file (Know where it is; however, it is only going to be modified by </a:t>
            </a:r>
            <a:r>
              <a:rPr lang="en-US" dirty="0" err="1"/>
              <a:t>SceneBuilder</a:t>
            </a:r>
            <a:r>
              <a:rPr lang="en-US" dirty="0"/>
              <a:t>)</a:t>
            </a:r>
          </a:p>
        </p:txBody>
      </p:sp>
      <p:sp>
        <p:nvSpPr>
          <p:cNvPr id="4" name="Slide Number Placeholder 3"/>
          <p:cNvSpPr>
            <a:spLocks noGrp="1"/>
          </p:cNvSpPr>
          <p:nvPr>
            <p:ph type="sldNum" sz="quarter" idx="5"/>
          </p:nvPr>
        </p:nvSpPr>
        <p:spPr/>
        <p:txBody>
          <a:bodyPr/>
          <a:lstStyle/>
          <a:p>
            <a:fld id="{3C28B70E-6DCD-484C-BDFE-88D54F6C4DAB}" type="slidenum">
              <a:rPr lang="en-US" smtClean="0"/>
              <a:t>9</a:t>
            </a:fld>
            <a:endParaRPr lang="en-US"/>
          </a:p>
        </p:txBody>
      </p:sp>
    </p:spTree>
    <p:extLst>
      <p:ext uri="{BB962C8B-B14F-4D97-AF65-F5344CB8AC3E}">
        <p14:creationId xmlns:p14="http://schemas.microsoft.com/office/powerpoint/2010/main" val="2880999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18</a:t>
            </a:fld>
            <a:endParaRPr lang="en-US"/>
          </a:p>
        </p:txBody>
      </p:sp>
    </p:spTree>
    <p:extLst>
      <p:ext uri="{BB962C8B-B14F-4D97-AF65-F5344CB8AC3E}">
        <p14:creationId xmlns:p14="http://schemas.microsoft.com/office/powerpoint/2010/main" val="361122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19</a:t>
            </a:fld>
            <a:endParaRPr lang="en-US"/>
          </a:p>
        </p:txBody>
      </p:sp>
    </p:spTree>
    <p:extLst>
      <p:ext uri="{BB962C8B-B14F-4D97-AF65-F5344CB8AC3E}">
        <p14:creationId xmlns:p14="http://schemas.microsoft.com/office/powerpoint/2010/main" val="392720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20</a:t>
            </a:fld>
            <a:endParaRPr lang="en-US"/>
          </a:p>
        </p:txBody>
      </p:sp>
    </p:spTree>
    <p:extLst>
      <p:ext uri="{BB962C8B-B14F-4D97-AF65-F5344CB8AC3E}">
        <p14:creationId xmlns:p14="http://schemas.microsoft.com/office/powerpoint/2010/main" val="3265026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21</a:t>
            </a:fld>
            <a:endParaRPr lang="en-US"/>
          </a:p>
        </p:txBody>
      </p:sp>
    </p:spTree>
    <p:extLst>
      <p:ext uri="{BB962C8B-B14F-4D97-AF65-F5344CB8AC3E}">
        <p14:creationId xmlns:p14="http://schemas.microsoft.com/office/powerpoint/2010/main" val="125888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22</a:t>
            </a:fld>
            <a:endParaRPr lang="en-US"/>
          </a:p>
        </p:txBody>
      </p:sp>
    </p:spTree>
    <p:extLst>
      <p:ext uri="{BB962C8B-B14F-4D97-AF65-F5344CB8AC3E}">
        <p14:creationId xmlns:p14="http://schemas.microsoft.com/office/powerpoint/2010/main" val="378173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23</a:t>
            </a:fld>
            <a:endParaRPr lang="en-US"/>
          </a:p>
        </p:txBody>
      </p:sp>
    </p:spTree>
    <p:extLst>
      <p:ext uri="{BB962C8B-B14F-4D97-AF65-F5344CB8AC3E}">
        <p14:creationId xmlns:p14="http://schemas.microsoft.com/office/powerpoint/2010/main" val="199068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24</a:t>
            </a:fld>
            <a:endParaRPr lang="en-US"/>
          </a:p>
        </p:txBody>
      </p:sp>
    </p:spTree>
    <p:extLst>
      <p:ext uri="{BB962C8B-B14F-4D97-AF65-F5344CB8AC3E}">
        <p14:creationId xmlns:p14="http://schemas.microsoft.com/office/powerpoint/2010/main" val="2066630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25</a:t>
            </a:fld>
            <a:endParaRPr lang="en-US"/>
          </a:p>
        </p:txBody>
      </p:sp>
    </p:spTree>
    <p:extLst>
      <p:ext uri="{BB962C8B-B14F-4D97-AF65-F5344CB8AC3E}">
        <p14:creationId xmlns:p14="http://schemas.microsoft.com/office/powerpoint/2010/main" val="3266660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26</a:t>
            </a:fld>
            <a:endParaRPr lang="en-US"/>
          </a:p>
        </p:txBody>
      </p:sp>
    </p:spTree>
    <p:extLst>
      <p:ext uri="{BB962C8B-B14F-4D97-AF65-F5344CB8AC3E}">
        <p14:creationId xmlns:p14="http://schemas.microsoft.com/office/powerpoint/2010/main" val="3780854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27</a:t>
            </a:fld>
            <a:endParaRPr lang="en-US"/>
          </a:p>
        </p:txBody>
      </p:sp>
    </p:spTree>
    <p:extLst>
      <p:ext uri="{BB962C8B-B14F-4D97-AF65-F5344CB8AC3E}">
        <p14:creationId xmlns:p14="http://schemas.microsoft.com/office/powerpoint/2010/main" val="3548136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10</a:t>
            </a:fld>
            <a:endParaRPr lang="en-US"/>
          </a:p>
        </p:txBody>
      </p:sp>
    </p:spTree>
    <p:extLst>
      <p:ext uri="{BB962C8B-B14F-4D97-AF65-F5344CB8AC3E}">
        <p14:creationId xmlns:p14="http://schemas.microsoft.com/office/powerpoint/2010/main" val="4211559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28</a:t>
            </a:fld>
            <a:endParaRPr lang="en-US"/>
          </a:p>
        </p:txBody>
      </p:sp>
    </p:spTree>
    <p:extLst>
      <p:ext uri="{BB962C8B-B14F-4D97-AF65-F5344CB8AC3E}">
        <p14:creationId xmlns:p14="http://schemas.microsoft.com/office/powerpoint/2010/main" val="334389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11</a:t>
            </a:fld>
            <a:endParaRPr lang="en-US"/>
          </a:p>
        </p:txBody>
      </p:sp>
    </p:spTree>
    <p:extLst>
      <p:ext uri="{BB962C8B-B14F-4D97-AF65-F5344CB8AC3E}">
        <p14:creationId xmlns:p14="http://schemas.microsoft.com/office/powerpoint/2010/main" val="356981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12</a:t>
            </a:fld>
            <a:endParaRPr lang="en-US"/>
          </a:p>
        </p:txBody>
      </p:sp>
    </p:spTree>
    <p:extLst>
      <p:ext uri="{BB962C8B-B14F-4D97-AF65-F5344CB8AC3E}">
        <p14:creationId xmlns:p14="http://schemas.microsoft.com/office/powerpoint/2010/main" val="270761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13</a:t>
            </a:fld>
            <a:endParaRPr lang="en-US"/>
          </a:p>
        </p:txBody>
      </p:sp>
    </p:spTree>
    <p:extLst>
      <p:ext uri="{BB962C8B-B14F-4D97-AF65-F5344CB8AC3E}">
        <p14:creationId xmlns:p14="http://schemas.microsoft.com/office/powerpoint/2010/main" val="74490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14</a:t>
            </a:fld>
            <a:endParaRPr lang="en-US"/>
          </a:p>
        </p:txBody>
      </p:sp>
    </p:spTree>
    <p:extLst>
      <p:ext uri="{BB962C8B-B14F-4D97-AF65-F5344CB8AC3E}">
        <p14:creationId xmlns:p14="http://schemas.microsoft.com/office/powerpoint/2010/main" val="33323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15</a:t>
            </a:fld>
            <a:endParaRPr lang="en-US"/>
          </a:p>
        </p:txBody>
      </p:sp>
    </p:spTree>
    <p:extLst>
      <p:ext uri="{BB962C8B-B14F-4D97-AF65-F5344CB8AC3E}">
        <p14:creationId xmlns:p14="http://schemas.microsoft.com/office/powerpoint/2010/main" val="2059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16</a:t>
            </a:fld>
            <a:endParaRPr lang="en-US"/>
          </a:p>
        </p:txBody>
      </p:sp>
    </p:spTree>
    <p:extLst>
      <p:ext uri="{BB962C8B-B14F-4D97-AF65-F5344CB8AC3E}">
        <p14:creationId xmlns:p14="http://schemas.microsoft.com/office/powerpoint/2010/main" val="425271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8B70E-6DCD-484C-BDFE-88D54F6C4DAB}" type="slidenum">
              <a:rPr lang="en-US" smtClean="0"/>
              <a:t>17</a:t>
            </a:fld>
            <a:endParaRPr lang="en-US"/>
          </a:p>
        </p:txBody>
      </p:sp>
    </p:spTree>
    <p:extLst>
      <p:ext uri="{BB962C8B-B14F-4D97-AF65-F5344CB8AC3E}">
        <p14:creationId xmlns:p14="http://schemas.microsoft.com/office/powerpoint/2010/main" val="335860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93A77-137F-4826-940F-AACB78F2ADA1}"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169269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2BDC8-FA70-4AA1-86D5-58AA4647BB5D}" type="datetime1">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111224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BABEC4-FBAE-4B1F-A822-BAECE420DF7A}"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215274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FBB83C-5C66-4805-8FAE-D565DE6BA8EB}"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30527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B7F8C-6E3F-4EF3-BD36-A73A2B704AB0}"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162326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99C60A-1792-473E-A319-B09ADD3BF82A}" type="datetime1">
              <a:rPr lang="en-US" smtClean="0"/>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15974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23F73E-CA02-4AE0-9A24-2079561B7BDB}" type="datetime1">
              <a:rPr lang="en-US" smtClean="0"/>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1732794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23E11-B0F5-464A-A83C-8A5DE4DCCB40}"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3716314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E571A-0E08-471D-96DB-C4D74B637396}"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4944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5C3FBF-D981-46F0-984D-D651944351CB}"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12039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96189-E020-4917-9DE5-0F1C2074BAF7}"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356178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6B20F-5E15-4E58-A8B1-27B6A47BBE59}" type="datetime1">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155190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F77CB-AF99-4309-BB6D-0DA3F8A31BFB}" type="datetime1">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79170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2CE41F-5354-4532-83FE-34AB886AADC1}" type="datetime1">
              <a:rPr lang="en-US" smtClean="0"/>
              <a:t>3/28/2024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386732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DDBCF1D-65DE-4A6B-ACC0-93E9C5C67986}" type="datetime1">
              <a:rPr lang="en-US" smtClean="0"/>
              <a:t>3/28/2024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46598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62E80D-CC01-4A4F-B84F-AFC6FB3DD437}" type="datetime1">
              <a:rPr lang="en-US" smtClean="0"/>
              <a:t>3/28/2024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318735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F5E3A3-2827-4EDA-BD52-EF897DFAF726}" type="datetime1">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1222C-D5D1-4FFE-8798-6955D63AA995}" type="slidenum">
              <a:rPr lang="en-US" smtClean="0"/>
              <a:t>‹#›</a:t>
            </a:fld>
            <a:endParaRPr lang="en-US"/>
          </a:p>
        </p:txBody>
      </p:sp>
    </p:spTree>
    <p:extLst>
      <p:ext uri="{BB962C8B-B14F-4D97-AF65-F5344CB8AC3E}">
        <p14:creationId xmlns:p14="http://schemas.microsoft.com/office/powerpoint/2010/main" val="270675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CE7D8B-0308-441D-8D81-E811562E6157}" type="datetime1">
              <a:rPr lang="en-US" smtClean="0"/>
              <a:t>3/28/2024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21222C-D5D1-4FFE-8798-6955D63AA995}" type="slidenum">
              <a:rPr lang="en-US" smtClean="0"/>
              <a:t>‹#›</a:t>
            </a:fld>
            <a:endParaRPr lang="en-US"/>
          </a:p>
        </p:txBody>
      </p:sp>
    </p:spTree>
    <p:extLst>
      <p:ext uri="{BB962C8B-B14F-4D97-AF65-F5344CB8AC3E}">
        <p14:creationId xmlns:p14="http://schemas.microsoft.com/office/powerpoint/2010/main" val="41833364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119B-CAF1-D4FE-B5B7-393A24BC094B}"/>
              </a:ext>
            </a:extLst>
          </p:cNvPr>
          <p:cNvSpPr>
            <a:spLocks noGrp="1"/>
          </p:cNvSpPr>
          <p:nvPr>
            <p:ph type="ctrTitle"/>
          </p:nvPr>
        </p:nvSpPr>
        <p:spPr/>
        <p:txBody>
          <a:bodyPr/>
          <a:lstStyle/>
          <a:p>
            <a:r>
              <a:rPr lang="en-US" dirty="0"/>
              <a:t>How to:</a:t>
            </a:r>
            <a:br>
              <a:rPr lang="en-US" dirty="0"/>
            </a:br>
            <a:r>
              <a:rPr lang="en-US" dirty="0" err="1"/>
              <a:t>SceneBuilder</a:t>
            </a:r>
            <a:endParaRPr lang="en-US" dirty="0"/>
          </a:p>
        </p:txBody>
      </p:sp>
      <p:sp>
        <p:nvSpPr>
          <p:cNvPr id="3" name="Subtitle 2">
            <a:extLst>
              <a:ext uri="{FF2B5EF4-FFF2-40B4-BE49-F238E27FC236}">
                <a16:creationId xmlns:a16="http://schemas.microsoft.com/office/drawing/2014/main" id="{D8808775-51A0-D83F-284C-19EF40505E29}"/>
              </a:ext>
            </a:extLst>
          </p:cNvPr>
          <p:cNvSpPr>
            <a:spLocks noGrp="1"/>
          </p:cNvSpPr>
          <p:nvPr>
            <p:ph type="subTitle" idx="1"/>
          </p:nvPr>
        </p:nvSpPr>
        <p:spPr/>
        <p:txBody>
          <a:bodyPr/>
          <a:lstStyle/>
          <a:p>
            <a:r>
              <a:rPr lang="en-US" dirty="0"/>
              <a:t>for </a:t>
            </a:r>
            <a:r>
              <a:rPr lang="en-US" dirty="0" err="1"/>
              <a:t>Intellij</a:t>
            </a:r>
            <a:r>
              <a:rPr lang="en-US" dirty="0"/>
              <a:t> JavaFX projects</a:t>
            </a:r>
          </a:p>
        </p:txBody>
      </p:sp>
      <p:sp>
        <p:nvSpPr>
          <p:cNvPr id="4" name="Slide Number Placeholder 3">
            <a:extLst>
              <a:ext uri="{FF2B5EF4-FFF2-40B4-BE49-F238E27FC236}">
                <a16:creationId xmlns:a16="http://schemas.microsoft.com/office/drawing/2014/main" id="{C31F318A-2651-27E0-A039-37778C88EAB3}"/>
              </a:ext>
            </a:extLst>
          </p:cNvPr>
          <p:cNvSpPr>
            <a:spLocks noGrp="1"/>
          </p:cNvSpPr>
          <p:nvPr>
            <p:ph type="sldNum" sz="quarter" idx="12"/>
          </p:nvPr>
        </p:nvSpPr>
        <p:spPr/>
        <p:txBody>
          <a:bodyPr/>
          <a:lstStyle/>
          <a:p>
            <a:fld id="{3221222C-D5D1-4FFE-8798-6955D63AA995}" type="slidenum">
              <a:rPr lang="en-US" smtClean="0"/>
              <a:t>1</a:t>
            </a:fld>
            <a:endParaRPr lang="en-US"/>
          </a:p>
        </p:txBody>
      </p:sp>
    </p:spTree>
    <p:extLst>
      <p:ext uri="{BB962C8B-B14F-4D97-AF65-F5344CB8AC3E}">
        <p14:creationId xmlns:p14="http://schemas.microsoft.com/office/powerpoint/2010/main" val="308574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10</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pic>
        <p:nvPicPr>
          <p:cNvPr id="5" name="Picture 4">
            <a:extLst>
              <a:ext uri="{FF2B5EF4-FFF2-40B4-BE49-F238E27FC236}">
                <a16:creationId xmlns:a16="http://schemas.microsoft.com/office/drawing/2014/main" id="{014B6FF3-E60F-EDFF-DAE2-7AF30EACC34C}"/>
              </a:ext>
            </a:extLst>
          </p:cNvPr>
          <p:cNvPicPr>
            <a:picLocks noChangeAspect="1"/>
          </p:cNvPicPr>
          <p:nvPr/>
        </p:nvPicPr>
        <p:blipFill>
          <a:blip r:embed="rId3"/>
          <a:stretch>
            <a:fillRect/>
          </a:stretch>
        </p:blipFill>
        <p:spPr>
          <a:xfrm>
            <a:off x="1327608" y="2329705"/>
            <a:ext cx="9712405" cy="4484268"/>
          </a:xfrm>
          <a:prstGeom prst="rect">
            <a:avLst/>
          </a:prstGeom>
        </p:spPr>
      </p:pic>
      <p:pic>
        <p:nvPicPr>
          <p:cNvPr id="8" name="Picture 7">
            <a:extLst>
              <a:ext uri="{FF2B5EF4-FFF2-40B4-BE49-F238E27FC236}">
                <a16:creationId xmlns:a16="http://schemas.microsoft.com/office/drawing/2014/main" id="{FE3F497B-5519-8818-32C1-6CA009613258}"/>
              </a:ext>
            </a:extLst>
          </p:cNvPr>
          <p:cNvPicPr>
            <a:picLocks noChangeAspect="1"/>
          </p:cNvPicPr>
          <p:nvPr/>
        </p:nvPicPr>
        <p:blipFill>
          <a:blip r:embed="rId4"/>
          <a:stretch>
            <a:fillRect/>
          </a:stretch>
        </p:blipFill>
        <p:spPr>
          <a:xfrm>
            <a:off x="1327190" y="2330093"/>
            <a:ext cx="9719757" cy="4483879"/>
          </a:xfrm>
          <a:prstGeom prst="rect">
            <a:avLst/>
          </a:prstGeom>
        </p:spPr>
      </p:pic>
    </p:spTree>
    <p:extLst>
      <p:ext uri="{BB962C8B-B14F-4D97-AF65-F5344CB8AC3E}">
        <p14:creationId xmlns:p14="http://schemas.microsoft.com/office/powerpoint/2010/main" val="35005098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11</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pic>
        <p:nvPicPr>
          <p:cNvPr id="10" name="Picture 9">
            <a:extLst>
              <a:ext uri="{FF2B5EF4-FFF2-40B4-BE49-F238E27FC236}">
                <a16:creationId xmlns:a16="http://schemas.microsoft.com/office/drawing/2014/main" id="{F5E0BBC5-1A70-3A30-6546-400DB09218E7}"/>
              </a:ext>
            </a:extLst>
          </p:cNvPr>
          <p:cNvPicPr>
            <a:picLocks noChangeAspect="1"/>
          </p:cNvPicPr>
          <p:nvPr/>
        </p:nvPicPr>
        <p:blipFill>
          <a:blip r:embed="rId3"/>
          <a:stretch>
            <a:fillRect/>
          </a:stretch>
        </p:blipFill>
        <p:spPr>
          <a:xfrm>
            <a:off x="7066528" y="2452349"/>
            <a:ext cx="3454097" cy="4136789"/>
          </a:xfrm>
          <a:prstGeom prst="rect">
            <a:avLst/>
          </a:prstGeom>
        </p:spPr>
      </p:pic>
      <p:sp>
        <p:nvSpPr>
          <p:cNvPr id="12" name="TextBox 11">
            <a:extLst>
              <a:ext uri="{FF2B5EF4-FFF2-40B4-BE49-F238E27FC236}">
                <a16:creationId xmlns:a16="http://schemas.microsoft.com/office/drawing/2014/main" id="{7673AA57-B63A-1248-08E9-28C6236784B5}"/>
              </a:ext>
            </a:extLst>
          </p:cNvPr>
          <p:cNvSpPr txBox="1"/>
          <p:nvPr/>
        </p:nvSpPr>
        <p:spPr>
          <a:xfrm>
            <a:off x="1026054" y="2535584"/>
            <a:ext cx="4719463" cy="3970318"/>
          </a:xfrm>
          <a:prstGeom prst="rect">
            <a:avLst/>
          </a:prstGeom>
          <a:noFill/>
        </p:spPr>
        <p:txBody>
          <a:bodyPr wrap="square" rtlCol="0">
            <a:spAutoFit/>
          </a:bodyPr>
          <a:lstStyle/>
          <a:p>
            <a:r>
              <a:rPr lang="en-US" dirty="0"/>
              <a:t>Once you have selected “Open in </a:t>
            </a:r>
            <a:r>
              <a:rPr lang="en-US" dirty="0" err="1"/>
              <a:t>SceneBuilder</a:t>
            </a:r>
            <a:r>
              <a:rPr lang="en-US" dirty="0"/>
              <a:t>” this dialogue box will appear. The path it is asking for is the path we found earlier which points to the location of your </a:t>
            </a:r>
            <a:r>
              <a:rPr lang="en-US" dirty="0" err="1"/>
              <a:t>SceneBuilder</a:t>
            </a:r>
            <a:r>
              <a:rPr lang="en-US" dirty="0"/>
              <a:t> executable.</a:t>
            </a:r>
          </a:p>
          <a:p>
            <a:endParaRPr lang="en-US" dirty="0"/>
          </a:p>
          <a:p>
            <a:r>
              <a:rPr lang="en-US" dirty="0"/>
              <a:t>Make sure the full file path exists and that that “SceneBuilder.exe” is at the end of the path.</a:t>
            </a:r>
          </a:p>
          <a:p>
            <a:endParaRPr lang="en-US" dirty="0"/>
          </a:p>
          <a:p>
            <a:r>
              <a:rPr lang="en-US" dirty="0"/>
              <a:t>Example path:</a:t>
            </a:r>
          </a:p>
          <a:p>
            <a:r>
              <a:rPr lang="en-US" dirty="0"/>
              <a:t>C:\Users\</a:t>
            </a:r>
            <a:r>
              <a:rPr lang="en-US" i="1" dirty="0"/>
              <a:t>&lt;user_login&gt;</a:t>
            </a:r>
            <a:r>
              <a:rPr lang="en-US" dirty="0"/>
              <a:t>\AppData\Local\SceneBuilder\SceneBuilder.exe</a:t>
            </a:r>
          </a:p>
        </p:txBody>
      </p:sp>
    </p:spTree>
    <p:extLst>
      <p:ext uri="{BB962C8B-B14F-4D97-AF65-F5344CB8AC3E}">
        <p14:creationId xmlns:p14="http://schemas.microsoft.com/office/powerpoint/2010/main" val="9676581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12</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pic>
        <p:nvPicPr>
          <p:cNvPr id="10" name="Picture 9">
            <a:extLst>
              <a:ext uri="{FF2B5EF4-FFF2-40B4-BE49-F238E27FC236}">
                <a16:creationId xmlns:a16="http://schemas.microsoft.com/office/drawing/2014/main" id="{F5E0BBC5-1A70-3A30-6546-400DB09218E7}"/>
              </a:ext>
            </a:extLst>
          </p:cNvPr>
          <p:cNvPicPr>
            <a:picLocks noChangeAspect="1"/>
          </p:cNvPicPr>
          <p:nvPr/>
        </p:nvPicPr>
        <p:blipFill>
          <a:blip r:embed="rId3"/>
          <a:stretch>
            <a:fillRect/>
          </a:stretch>
        </p:blipFill>
        <p:spPr>
          <a:xfrm>
            <a:off x="7066528" y="2452349"/>
            <a:ext cx="3454097" cy="4136789"/>
          </a:xfrm>
          <a:prstGeom prst="rect">
            <a:avLst/>
          </a:prstGeom>
        </p:spPr>
      </p:pic>
      <p:sp>
        <p:nvSpPr>
          <p:cNvPr id="12" name="TextBox 11">
            <a:extLst>
              <a:ext uri="{FF2B5EF4-FFF2-40B4-BE49-F238E27FC236}">
                <a16:creationId xmlns:a16="http://schemas.microsoft.com/office/drawing/2014/main" id="{7673AA57-B63A-1248-08E9-28C6236784B5}"/>
              </a:ext>
            </a:extLst>
          </p:cNvPr>
          <p:cNvSpPr txBox="1"/>
          <p:nvPr/>
        </p:nvSpPr>
        <p:spPr>
          <a:xfrm>
            <a:off x="1376537" y="3162597"/>
            <a:ext cx="4719463" cy="1200329"/>
          </a:xfrm>
          <a:prstGeom prst="rect">
            <a:avLst/>
          </a:prstGeom>
          <a:noFill/>
        </p:spPr>
        <p:txBody>
          <a:bodyPr wrap="square" rtlCol="0">
            <a:spAutoFit/>
          </a:bodyPr>
          <a:lstStyle/>
          <a:p>
            <a:r>
              <a:rPr lang="en-US" dirty="0"/>
              <a:t>Verify this is correct and hit “OK.”</a:t>
            </a:r>
          </a:p>
          <a:p>
            <a:endParaRPr lang="en-US" dirty="0"/>
          </a:p>
          <a:p>
            <a:r>
              <a:rPr lang="en-US" dirty="0"/>
              <a:t>This will launch the </a:t>
            </a:r>
            <a:r>
              <a:rPr lang="en-US" dirty="0" err="1"/>
              <a:t>SceneBuilder</a:t>
            </a:r>
            <a:r>
              <a:rPr lang="en-US" dirty="0"/>
              <a:t> application from IntelliJ.</a:t>
            </a:r>
          </a:p>
        </p:txBody>
      </p:sp>
      <p:pic>
        <p:nvPicPr>
          <p:cNvPr id="5" name="Picture 4">
            <a:extLst>
              <a:ext uri="{FF2B5EF4-FFF2-40B4-BE49-F238E27FC236}">
                <a16:creationId xmlns:a16="http://schemas.microsoft.com/office/drawing/2014/main" id="{3ACCB64C-4444-63B7-7934-295B22C9CE96}"/>
              </a:ext>
            </a:extLst>
          </p:cNvPr>
          <p:cNvPicPr>
            <a:picLocks noChangeAspect="1"/>
          </p:cNvPicPr>
          <p:nvPr/>
        </p:nvPicPr>
        <p:blipFill>
          <a:blip r:embed="rId4"/>
          <a:stretch>
            <a:fillRect/>
          </a:stretch>
        </p:blipFill>
        <p:spPr>
          <a:xfrm>
            <a:off x="7066528" y="2452350"/>
            <a:ext cx="3454097" cy="4146546"/>
          </a:xfrm>
          <a:prstGeom prst="rect">
            <a:avLst/>
          </a:prstGeom>
        </p:spPr>
      </p:pic>
    </p:spTree>
    <p:extLst>
      <p:ext uri="{BB962C8B-B14F-4D97-AF65-F5344CB8AC3E}">
        <p14:creationId xmlns:p14="http://schemas.microsoft.com/office/powerpoint/2010/main" val="116901554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13</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12" name="TextBox 11">
            <a:extLst>
              <a:ext uri="{FF2B5EF4-FFF2-40B4-BE49-F238E27FC236}">
                <a16:creationId xmlns:a16="http://schemas.microsoft.com/office/drawing/2014/main" id="{7673AA57-B63A-1248-08E9-28C6236784B5}"/>
              </a:ext>
            </a:extLst>
          </p:cNvPr>
          <p:cNvSpPr txBox="1"/>
          <p:nvPr/>
        </p:nvSpPr>
        <p:spPr>
          <a:xfrm>
            <a:off x="1103312" y="2858980"/>
            <a:ext cx="4719463" cy="2585323"/>
          </a:xfrm>
          <a:prstGeom prst="rect">
            <a:avLst/>
          </a:prstGeom>
          <a:noFill/>
        </p:spPr>
        <p:txBody>
          <a:bodyPr wrap="square" rtlCol="0">
            <a:spAutoFit/>
          </a:bodyPr>
          <a:lstStyle/>
          <a:p>
            <a:r>
              <a:rPr lang="en-US" dirty="0"/>
              <a:t>Alternately, you can open any FXML file as a standalone in </a:t>
            </a:r>
            <a:r>
              <a:rPr lang="en-US" dirty="0" err="1"/>
              <a:t>SceneBuilder</a:t>
            </a:r>
            <a:r>
              <a:rPr lang="en-US" dirty="0"/>
              <a:t> and it will update your controller class once linked, even if IntelliJ is not running.</a:t>
            </a:r>
          </a:p>
          <a:p>
            <a:endParaRPr lang="en-US" dirty="0"/>
          </a:p>
          <a:p>
            <a:r>
              <a:rPr lang="en-US" dirty="0"/>
              <a:t>Simply open an FXML file from your project in the </a:t>
            </a:r>
            <a:r>
              <a:rPr lang="en-US" dirty="0" err="1"/>
              <a:t>SceneBuilder</a:t>
            </a:r>
            <a:r>
              <a:rPr lang="en-US" dirty="0"/>
              <a:t> application as you would most files, as shown on the right.</a:t>
            </a:r>
          </a:p>
        </p:txBody>
      </p:sp>
      <p:pic>
        <p:nvPicPr>
          <p:cNvPr id="6" name="Picture 5">
            <a:extLst>
              <a:ext uri="{FF2B5EF4-FFF2-40B4-BE49-F238E27FC236}">
                <a16:creationId xmlns:a16="http://schemas.microsoft.com/office/drawing/2014/main" id="{A65BC5E0-24F6-7213-175E-704E413E88EC}"/>
              </a:ext>
            </a:extLst>
          </p:cNvPr>
          <p:cNvPicPr>
            <a:picLocks noChangeAspect="1"/>
          </p:cNvPicPr>
          <p:nvPr/>
        </p:nvPicPr>
        <p:blipFill>
          <a:blip r:embed="rId3"/>
          <a:stretch>
            <a:fillRect/>
          </a:stretch>
        </p:blipFill>
        <p:spPr>
          <a:xfrm>
            <a:off x="7468123" y="2381220"/>
            <a:ext cx="2457450" cy="3857625"/>
          </a:xfrm>
          <a:prstGeom prst="rect">
            <a:avLst/>
          </a:prstGeom>
        </p:spPr>
      </p:pic>
    </p:spTree>
    <p:extLst>
      <p:ext uri="{BB962C8B-B14F-4D97-AF65-F5344CB8AC3E}">
        <p14:creationId xmlns:p14="http://schemas.microsoft.com/office/powerpoint/2010/main" val="334290932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14</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12" name="TextBox 11">
            <a:extLst>
              <a:ext uri="{FF2B5EF4-FFF2-40B4-BE49-F238E27FC236}">
                <a16:creationId xmlns:a16="http://schemas.microsoft.com/office/drawing/2014/main" id="{7673AA57-B63A-1248-08E9-28C6236784B5}"/>
              </a:ext>
            </a:extLst>
          </p:cNvPr>
          <p:cNvSpPr txBox="1"/>
          <p:nvPr/>
        </p:nvSpPr>
        <p:spPr>
          <a:xfrm>
            <a:off x="774392" y="2225318"/>
            <a:ext cx="10643211" cy="1200329"/>
          </a:xfrm>
          <a:prstGeom prst="rect">
            <a:avLst/>
          </a:prstGeom>
          <a:noFill/>
        </p:spPr>
        <p:txBody>
          <a:bodyPr wrap="square" rtlCol="0">
            <a:spAutoFit/>
          </a:bodyPr>
          <a:lstStyle/>
          <a:p>
            <a:r>
              <a:rPr lang="en-US" dirty="0"/>
              <a:t>Now that we have an FXML file from your project which is open in </a:t>
            </a:r>
            <a:r>
              <a:rPr lang="en-US" dirty="0" err="1"/>
              <a:t>SceneBuilder</a:t>
            </a:r>
            <a:r>
              <a:rPr lang="en-US" dirty="0"/>
              <a:t>, we need to link it to your controller class in the project.</a:t>
            </a:r>
          </a:p>
          <a:p>
            <a:endParaRPr lang="en-US" dirty="0"/>
          </a:p>
          <a:p>
            <a:r>
              <a:rPr lang="en-US" dirty="0"/>
              <a:t>Select “Controller” at the bottom right to expand the section.</a:t>
            </a:r>
          </a:p>
        </p:txBody>
      </p:sp>
      <p:pic>
        <p:nvPicPr>
          <p:cNvPr id="5" name="Picture 4">
            <a:extLst>
              <a:ext uri="{FF2B5EF4-FFF2-40B4-BE49-F238E27FC236}">
                <a16:creationId xmlns:a16="http://schemas.microsoft.com/office/drawing/2014/main" id="{C746734E-09E6-FF4E-0D9C-C75877B5E8F9}"/>
              </a:ext>
            </a:extLst>
          </p:cNvPr>
          <p:cNvPicPr>
            <a:picLocks noChangeAspect="1"/>
          </p:cNvPicPr>
          <p:nvPr/>
        </p:nvPicPr>
        <p:blipFill>
          <a:blip r:embed="rId3"/>
          <a:stretch>
            <a:fillRect/>
          </a:stretch>
        </p:blipFill>
        <p:spPr>
          <a:xfrm>
            <a:off x="1686446" y="3425647"/>
            <a:ext cx="8819102" cy="3232852"/>
          </a:xfrm>
          <a:prstGeom prst="rect">
            <a:avLst/>
          </a:prstGeom>
        </p:spPr>
      </p:pic>
    </p:spTree>
    <p:extLst>
      <p:ext uri="{BB962C8B-B14F-4D97-AF65-F5344CB8AC3E}">
        <p14:creationId xmlns:p14="http://schemas.microsoft.com/office/powerpoint/2010/main" val="415815333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15</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pic>
        <p:nvPicPr>
          <p:cNvPr id="6" name="Picture 5">
            <a:extLst>
              <a:ext uri="{FF2B5EF4-FFF2-40B4-BE49-F238E27FC236}">
                <a16:creationId xmlns:a16="http://schemas.microsoft.com/office/drawing/2014/main" id="{60C36AC0-7550-D65B-156B-EFD7DE750358}"/>
              </a:ext>
            </a:extLst>
          </p:cNvPr>
          <p:cNvPicPr>
            <a:picLocks noChangeAspect="1"/>
          </p:cNvPicPr>
          <p:nvPr/>
        </p:nvPicPr>
        <p:blipFill>
          <a:blip r:embed="rId3"/>
          <a:stretch>
            <a:fillRect/>
          </a:stretch>
        </p:blipFill>
        <p:spPr>
          <a:xfrm>
            <a:off x="7982735" y="2976401"/>
            <a:ext cx="2657475" cy="3190875"/>
          </a:xfrm>
          <a:prstGeom prst="rect">
            <a:avLst/>
          </a:prstGeom>
        </p:spPr>
      </p:pic>
      <p:sp>
        <p:nvSpPr>
          <p:cNvPr id="7" name="TextBox 6">
            <a:extLst>
              <a:ext uri="{FF2B5EF4-FFF2-40B4-BE49-F238E27FC236}">
                <a16:creationId xmlns:a16="http://schemas.microsoft.com/office/drawing/2014/main" id="{7B8224D8-BBF2-FBE0-0C13-33C944F6D3C5}"/>
              </a:ext>
            </a:extLst>
          </p:cNvPr>
          <p:cNvSpPr txBox="1"/>
          <p:nvPr/>
        </p:nvSpPr>
        <p:spPr>
          <a:xfrm>
            <a:off x="1103312" y="2914915"/>
            <a:ext cx="4732773" cy="3139321"/>
          </a:xfrm>
          <a:prstGeom prst="rect">
            <a:avLst/>
          </a:prstGeom>
          <a:noFill/>
        </p:spPr>
        <p:txBody>
          <a:bodyPr wrap="square" rtlCol="0">
            <a:spAutoFit/>
          </a:bodyPr>
          <a:lstStyle/>
          <a:p>
            <a:r>
              <a:rPr lang="en-US" dirty="0"/>
              <a:t>Make sure the filed for the controller class points to its location in your project.</a:t>
            </a:r>
          </a:p>
          <a:p>
            <a:endParaRPr lang="en-US" dirty="0"/>
          </a:p>
          <a:p>
            <a:r>
              <a:rPr lang="en-US" dirty="0"/>
              <a:t>The </a:t>
            </a:r>
            <a:r>
              <a:rPr lang="en-US" dirty="0" err="1"/>
              <a:t>fx:id</a:t>
            </a:r>
            <a:r>
              <a:rPr lang="en-US" dirty="0"/>
              <a:t> assignments you make to objects in </a:t>
            </a:r>
            <a:r>
              <a:rPr lang="en-US" dirty="0" err="1"/>
              <a:t>SceneBuilder</a:t>
            </a:r>
            <a:r>
              <a:rPr lang="en-US" dirty="0"/>
              <a:t> will dynamically populate in the table below.</a:t>
            </a:r>
          </a:p>
          <a:p>
            <a:endParaRPr lang="en-US" dirty="0"/>
          </a:p>
          <a:p>
            <a:r>
              <a:rPr lang="en-US" b="1" u="sng" dirty="0"/>
              <a:t>Note:</a:t>
            </a:r>
            <a:r>
              <a:rPr lang="en-US" dirty="0"/>
              <a:t> A project may have more than one FXML and controller class, depending on how many views you use. Check that you are using the right one!</a:t>
            </a:r>
          </a:p>
        </p:txBody>
      </p:sp>
    </p:spTree>
    <p:extLst>
      <p:ext uri="{BB962C8B-B14F-4D97-AF65-F5344CB8AC3E}">
        <p14:creationId xmlns:p14="http://schemas.microsoft.com/office/powerpoint/2010/main" val="29104143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16</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7" name="TextBox 6">
            <a:extLst>
              <a:ext uri="{FF2B5EF4-FFF2-40B4-BE49-F238E27FC236}">
                <a16:creationId xmlns:a16="http://schemas.microsoft.com/office/drawing/2014/main" id="{7B8224D8-BBF2-FBE0-0C13-33C944F6D3C5}"/>
              </a:ext>
            </a:extLst>
          </p:cNvPr>
          <p:cNvSpPr txBox="1"/>
          <p:nvPr/>
        </p:nvSpPr>
        <p:spPr>
          <a:xfrm>
            <a:off x="688984" y="2286162"/>
            <a:ext cx="10814032" cy="1200329"/>
          </a:xfrm>
          <a:prstGeom prst="rect">
            <a:avLst/>
          </a:prstGeom>
          <a:noFill/>
        </p:spPr>
        <p:txBody>
          <a:bodyPr wrap="square" rtlCol="0">
            <a:spAutoFit/>
          </a:bodyPr>
          <a:lstStyle/>
          <a:p>
            <a:r>
              <a:rPr lang="en-US" dirty="0"/>
              <a:t>Objects you create through </a:t>
            </a:r>
            <a:r>
              <a:rPr lang="en-US" dirty="0" err="1"/>
              <a:t>SceneBuilder</a:t>
            </a:r>
            <a:r>
              <a:rPr lang="en-US" dirty="0"/>
              <a:t> need to be given an </a:t>
            </a:r>
            <a:r>
              <a:rPr lang="en-US" dirty="0" err="1"/>
              <a:t>fx:id</a:t>
            </a:r>
            <a:r>
              <a:rPr lang="en-US" dirty="0"/>
              <a:t>. </a:t>
            </a:r>
          </a:p>
          <a:p>
            <a:endParaRPr lang="en-US" dirty="0"/>
          </a:p>
          <a:p>
            <a:r>
              <a:rPr lang="en-US" dirty="0"/>
              <a:t>To do this, place the object you wish to use on the scene, select it, then expand the “Code” section on the right as shown.</a:t>
            </a:r>
          </a:p>
        </p:txBody>
      </p:sp>
      <p:pic>
        <p:nvPicPr>
          <p:cNvPr id="5" name="Picture 4">
            <a:extLst>
              <a:ext uri="{FF2B5EF4-FFF2-40B4-BE49-F238E27FC236}">
                <a16:creationId xmlns:a16="http://schemas.microsoft.com/office/drawing/2014/main" id="{EFE6D1F9-6C85-4811-013F-0963027DDC38}"/>
              </a:ext>
            </a:extLst>
          </p:cNvPr>
          <p:cNvPicPr>
            <a:picLocks noChangeAspect="1"/>
          </p:cNvPicPr>
          <p:nvPr/>
        </p:nvPicPr>
        <p:blipFill>
          <a:blip r:embed="rId3"/>
          <a:stretch>
            <a:fillRect/>
          </a:stretch>
        </p:blipFill>
        <p:spPr>
          <a:xfrm>
            <a:off x="1668264" y="3595511"/>
            <a:ext cx="7817618" cy="2926430"/>
          </a:xfrm>
          <a:prstGeom prst="rect">
            <a:avLst/>
          </a:prstGeom>
        </p:spPr>
      </p:pic>
    </p:spTree>
    <p:extLst>
      <p:ext uri="{BB962C8B-B14F-4D97-AF65-F5344CB8AC3E}">
        <p14:creationId xmlns:p14="http://schemas.microsoft.com/office/powerpoint/2010/main" val="13002447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17</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7" name="TextBox 6">
            <a:extLst>
              <a:ext uri="{FF2B5EF4-FFF2-40B4-BE49-F238E27FC236}">
                <a16:creationId xmlns:a16="http://schemas.microsoft.com/office/drawing/2014/main" id="{7B8224D8-BBF2-FBE0-0C13-33C944F6D3C5}"/>
              </a:ext>
            </a:extLst>
          </p:cNvPr>
          <p:cNvSpPr txBox="1"/>
          <p:nvPr/>
        </p:nvSpPr>
        <p:spPr>
          <a:xfrm>
            <a:off x="980387" y="3162597"/>
            <a:ext cx="4365337" cy="2585323"/>
          </a:xfrm>
          <a:prstGeom prst="rect">
            <a:avLst/>
          </a:prstGeom>
          <a:noFill/>
        </p:spPr>
        <p:txBody>
          <a:bodyPr wrap="square" rtlCol="0">
            <a:spAutoFit/>
          </a:bodyPr>
          <a:lstStyle/>
          <a:p>
            <a:r>
              <a:rPr lang="en-US" dirty="0"/>
              <a:t>The </a:t>
            </a:r>
            <a:r>
              <a:rPr lang="en-US" dirty="0" err="1"/>
              <a:t>fx:id</a:t>
            </a:r>
            <a:r>
              <a:rPr lang="en-US" dirty="0"/>
              <a:t> you set will be the object name for the variable within your Java file.</a:t>
            </a:r>
          </a:p>
          <a:p>
            <a:endParaRPr lang="en-US" dirty="0"/>
          </a:p>
          <a:p>
            <a:r>
              <a:rPr lang="en-US" dirty="0"/>
              <a:t>Here, we have named the button which was selected “</a:t>
            </a:r>
            <a:r>
              <a:rPr lang="en-US" dirty="0" err="1"/>
              <a:t>btnHello</a:t>
            </a:r>
            <a:r>
              <a:rPr lang="en-US" dirty="0"/>
              <a:t>.”</a:t>
            </a:r>
          </a:p>
          <a:p>
            <a:endParaRPr lang="en-US" dirty="0"/>
          </a:p>
          <a:p>
            <a:r>
              <a:rPr lang="en-US" dirty="0"/>
              <a:t>As we continue you will see how this is used in your project.</a:t>
            </a:r>
          </a:p>
        </p:txBody>
      </p:sp>
      <p:pic>
        <p:nvPicPr>
          <p:cNvPr id="6" name="Picture 5">
            <a:extLst>
              <a:ext uri="{FF2B5EF4-FFF2-40B4-BE49-F238E27FC236}">
                <a16:creationId xmlns:a16="http://schemas.microsoft.com/office/drawing/2014/main" id="{79EBCDAA-0D1A-2809-DC99-253A3952CD15}"/>
              </a:ext>
            </a:extLst>
          </p:cNvPr>
          <p:cNvPicPr>
            <a:picLocks noChangeAspect="1"/>
          </p:cNvPicPr>
          <p:nvPr/>
        </p:nvPicPr>
        <p:blipFill>
          <a:blip r:embed="rId3"/>
          <a:stretch>
            <a:fillRect/>
          </a:stretch>
        </p:blipFill>
        <p:spPr>
          <a:xfrm>
            <a:off x="7231202" y="2464533"/>
            <a:ext cx="2733675" cy="3981450"/>
          </a:xfrm>
          <a:prstGeom prst="rect">
            <a:avLst/>
          </a:prstGeom>
        </p:spPr>
      </p:pic>
    </p:spTree>
    <p:extLst>
      <p:ext uri="{BB962C8B-B14F-4D97-AF65-F5344CB8AC3E}">
        <p14:creationId xmlns:p14="http://schemas.microsoft.com/office/powerpoint/2010/main" val="700488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18</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7" name="TextBox 6">
            <a:extLst>
              <a:ext uri="{FF2B5EF4-FFF2-40B4-BE49-F238E27FC236}">
                <a16:creationId xmlns:a16="http://schemas.microsoft.com/office/drawing/2014/main" id="{7B8224D8-BBF2-FBE0-0C13-33C944F6D3C5}"/>
              </a:ext>
            </a:extLst>
          </p:cNvPr>
          <p:cNvSpPr txBox="1"/>
          <p:nvPr/>
        </p:nvSpPr>
        <p:spPr>
          <a:xfrm>
            <a:off x="1211736" y="3162597"/>
            <a:ext cx="4365337" cy="2031325"/>
          </a:xfrm>
          <a:prstGeom prst="rect">
            <a:avLst/>
          </a:prstGeom>
          <a:noFill/>
        </p:spPr>
        <p:txBody>
          <a:bodyPr wrap="square" rtlCol="0">
            <a:spAutoFit/>
          </a:bodyPr>
          <a:lstStyle/>
          <a:p>
            <a:r>
              <a:rPr lang="en-US" dirty="0"/>
              <a:t>To check that you have correctly set up the object, you can find it updated in the bottom left where we linked to the controller class.</a:t>
            </a:r>
          </a:p>
          <a:p>
            <a:endParaRPr lang="en-US" dirty="0"/>
          </a:p>
          <a:p>
            <a:r>
              <a:rPr lang="en-US" dirty="0" err="1"/>
              <a:t>btnHello</a:t>
            </a:r>
            <a:r>
              <a:rPr lang="en-US" dirty="0"/>
              <a:t> is here and it is a Button object, so we know we are on track.</a:t>
            </a:r>
          </a:p>
        </p:txBody>
      </p:sp>
      <p:pic>
        <p:nvPicPr>
          <p:cNvPr id="10" name="Picture 9">
            <a:extLst>
              <a:ext uri="{FF2B5EF4-FFF2-40B4-BE49-F238E27FC236}">
                <a16:creationId xmlns:a16="http://schemas.microsoft.com/office/drawing/2014/main" id="{697B9647-267C-A0F1-9CAE-43C14A443EF7}"/>
              </a:ext>
            </a:extLst>
          </p:cNvPr>
          <p:cNvPicPr>
            <a:picLocks noChangeAspect="1"/>
          </p:cNvPicPr>
          <p:nvPr/>
        </p:nvPicPr>
        <p:blipFill>
          <a:blip r:embed="rId3"/>
          <a:stretch>
            <a:fillRect/>
          </a:stretch>
        </p:blipFill>
        <p:spPr>
          <a:xfrm>
            <a:off x="7082622" y="2790795"/>
            <a:ext cx="2628900" cy="3038475"/>
          </a:xfrm>
          <a:prstGeom prst="rect">
            <a:avLst/>
          </a:prstGeom>
        </p:spPr>
      </p:pic>
    </p:spTree>
    <p:extLst>
      <p:ext uri="{BB962C8B-B14F-4D97-AF65-F5344CB8AC3E}">
        <p14:creationId xmlns:p14="http://schemas.microsoft.com/office/powerpoint/2010/main" val="157278047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19</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7" name="TextBox 6">
            <a:extLst>
              <a:ext uri="{FF2B5EF4-FFF2-40B4-BE49-F238E27FC236}">
                <a16:creationId xmlns:a16="http://schemas.microsoft.com/office/drawing/2014/main" id="{7B8224D8-BBF2-FBE0-0C13-33C944F6D3C5}"/>
              </a:ext>
            </a:extLst>
          </p:cNvPr>
          <p:cNvSpPr txBox="1"/>
          <p:nvPr/>
        </p:nvSpPr>
        <p:spPr>
          <a:xfrm>
            <a:off x="1211736" y="3162597"/>
            <a:ext cx="4365337" cy="2031325"/>
          </a:xfrm>
          <a:prstGeom prst="rect">
            <a:avLst/>
          </a:prstGeom>
          <a:noFill/>
        </p:spPr>
        <p:txBody>
          <a:bodyPr wrap="square" rtlCol="0">
            <a:spAutoFit/>
          </a:bodyPr>
          <a:lstStyle/>
          <a:p>
            <a:r>
              <a:rPr lang="en-US" dirty="0"/>
              <a:t>As you add objects to your GUI you will need to update your controller class built by the JavaFX project in IntelliJ. </a:t>
            </a:r>
          </a:p>
          <a:p>
            <a:endParaRPr lang="en-US" dirty="0"/>
          </a:p>
          <a:p>
            <a:r>
              <a:rPr lang="en-US" dirty="0"/>
              <a:t>To do so, select “View” then “Show Sample Controller Skeleton.”</a:t>
            </a:r>
          </a:p>
        </p:txBody>
      </p:sp>
      <p:pic>
        <p:nvPicPr>
          <p:cNvPr id="5" name="Picture 4">
            <a:extLst>
              <a:ext uri="{FF2B5EF4-FFF2-40B4-BE49-F238E27FC236}">
                <a16:creationId xmlns:a16="http://schemas.microsoft.com/office/drawing/2014/main" id="{0E15C489-38B6-C7AD-7AA5-FD8459B0C40A}"/>
              </a:ext>
            </a:extLst>
          </p:cNvPr>
          <p:cNvPicPr>
            <a:picLocks noChangeAspect="1"/>
          </p:cNvPicPr>
          <p:nvPr/>
        </p:nvPicPr>
        <p:blipFill>
          <a:blip r:embed="rId3"/>
          <a:stretch>
            <a:fillRect/>
          </a:stretch>
        </p:blipFill>
        <p:spPr>
          <a:xfrm>
            <a:off x="6733976" y="2503291"/>
            <a:ext cx="3971926" cy="4137095"/>
          </a:xfrm>
          <a:prstGeom prst="rect">
            <a:avLst/>
          </a:prstGeom>
        </p:spPr>
      </p:pic>
    </p:spTree>
    <p:extLst>
      <p:ext uri="{BB962C8B-B14F-4D97-AF65-F5344CB8AC3E}">
        <p14:creationId xmlns:p14="http://schemas.microsoft.com/office/powerpoint/2010/main" val="18386087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DA2BA2C-952E-C38C-9213-4C2690AF499F}"/>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We will cover:</a:t>
            </a:r>
          </a:p>
        </p:txBody>
      </p:sp>
      <p:sp>
        <p:nvSpPr>
          <p:cNvPr id="3" name="Content Placeholder 2">
            <a:extLst>
              <a:ext uri="{FF2B5EF4-FFF2-40B4-BE49-F238E27FC236}">
                <a16:creationId xmlns:a16="http://schemas.microsoft.com/office/drawing/2014/main" id="{E9405ABE-427C-1E4B-556B-C327E6D1BC03}"/>
              </a:ext>
            </a:extLst>
          </p:cNvPr>
          <p:cNvSpPr>
            <a:spLocks noGrp="1"/>
          </p:cNvSpPr>
          <p:nvPr>
            <p:ph idx="1"/>
          </p:nvPr>
        </p:nvSpPr>
        <p:spPr>
          <a:xfrm>
            <a:off x="5204109" y="1645920"/>
            <a:ext cx="5919503" cy="4470821"/>
          </a:xfrm>
        </p:spPr>
        <p:txBody>
          <a:bodyPr>
            <a:normAutofit/>
          </a:bodyPr>
          <a:lstStyle/>
          <a:p>
            <a:pPr>
              <a:buClr>
                <a:schemeClr val="tx1"/>
              </a:buClr>
            </a:pPr>
            <a:r>
              <a:rPr lang="en-US" dirty="0"/>
              <a:t>Download and installation</a:t>
            </a:r>
          </a:p>
          <a:p>
            <a:pPr>
              <a:buClr>
                <a:schemeClr val="tx1"/>
              </a:buClr>
            </a:pPr>
            <a:r>
              <a:rPr lang="en-US" dirty="0"/>
              <a:t>Setting up a JavaFX project</a:t>
            </a:r>
          </a:p>
          <a:p>
            <a:pPr>
              <a:buClr>
                <a:schemeClr val="tx1"/>
              </a:buClr>
            </a:pPr>
            <a:r>
              <a:rPr lang="en-US" dirty="0"/>
              <a:t>Linking your FXML file to your JavaFX project</a:t>
            </a:r>
          </a:p>
          <a:p>
            <a:pPr>
              <a:buClr>
                <a:schemeClr val="tx1"/>
              </a:buClr>
            </a:pPr>
            <a:r>
              <a:rPr lang="en-US" dirty="0"/>
              <a:t>How to use </a:t>
            </a:r>
            <a:r>
              <a:rPr lang="en-US" dirty="0" err="1"/>
              <a:t>SceneBuilder</a:t>
            </a:r>
            <a:endParaRPr lang="en-US" dirty="0"/>
          </a:p>
          <a:p>
            <a:endParaRPr lang="en-US" dirty="0"/>
          </a:p>
        </p:txBody>
      </p:sp>
      <p:sp>
        <p:nvSpPr>
          <p:cNvPr id="4" name="Slide Number Placeholder 3">
            <a:extLst>
              <a:ext uri="{FF2B5EF4-FFF2-40B4-BE49-F238E27FC236}">
                <a16:creationId xmlns:a16="http://schemas.microsoft.com/office/drawing/2014/main" id="{31D045DB-F522-67BC-DD5D-D8088127A585}"/>
              </a:ext>
            </a:extLst>
          </p:cNvPr>
          <p:cNvSpPr>
            <a:spLocks noGrp="1"/>
          </p:cNvSpPr>
          <p:nvPr>
            <p:ph type="sldNum" sz="quarter" idx="12"/>
          </p:nvPr>
        </p:nvSpPr>
        <p:spPr/>
        <p:txBody>
          <a:bodyPr/>
          <a:lstStyle/>
          <a:p>
            <a:fld id="{3221222C-D5D1-4FFE-8798-6955D63AA995}" type="slidenum">
              <a:rPr lang="en-US" smtClean="0"/>
              <a:t>2</a:t>
            </a:fld>
            <a:endParaRPr lang="en-US"/>
          </a:p>
        </p:txBody>
      </p:sp>
    </p:spTree>
    <p:extLst>
      <p:ext uri="{BB962C8B-B14F-4D97-AF65-F5344CB8AC3E}">
        <p14:creationId xmlns:p14="http://schemas.microsoft.com/office/powerpoint/2010/main" val="37722292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20</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7" name="TextBox 6">
            <a:extLst>
              <a:ext uri="{FF2B5EF4-FFF2-40B4-BE49-F238E27FC236}">
                <a16:creationId xmlns:a16="http://schemas.microsoft.com/office/drawing/2014/main" id="{7B8224D8-BBF2-FBE0-0C13-33C944F6D3C5}"/>
              </a:ext>
            </a:extLst>
          </p:cNvPr>
          <p:cNvSpPr txBox="1"/>
          <p:nvPr/>
        </p:nvSpPr>
        <p:spPr>
          <a:xfrm>
            <a:off x="1211736" y="3162597"/>
            <a:ext cx="4365337" cy="1754326"/>
          </a:xfrm>
          <a:prstGeom prst="rect">
            <a:avLst/>
          </a:prstGeom>
          <a:noFill/>
        </p:spPr>
        <p:txBody>
          <a:bodyPr wrap="square" rtlCol="0">
            <a:spAutoFit/>
          </a:bodyPr>
          <a:lstStyle/>
          <a:p>
            <a:r>
              <a:rPr lang="en-US" dirty="0" err="1"/>
              <a:t>Scenebuilder</a:t>
            </a:r>
            <a:r>
              <a:rPr lang="en-US" dirty="0"/>
              <a:t> has built the skeleton for your controller class.</a:t>
            </a:r>
          </a:p>
          <a:p>
            <a:endParaRPr lang="en-US" dirty="0"/>
          </a:p>
          <a:p>
            <a:r>
              <a:rPr lang="en-US" dirty="0"/>
              <a:t>The objects have been declared, and the event handler for clicking </a:t>
            </a:r>
            <a:r>
              <a:rPr lang="en-US" dirty="0" err="1"/>
              <a:t>btnHello</a:t>
            </a:r>
            <a:r>
              <a:rPr lang="en-US" dirty="0"/>
              <a:t> has been templated. </a:t>
            </a:r>
          </a:p>
        </p:txBody>
      </p:sp>
      <p:pic>
        <p:nvPicPr>
          <p:cNvPr id="6" name="Picture 5">
            <a:extLst>
              <a:ext uri="{FF2B5EF4-FFF2-40B4-BE49-F238E27FC236}">
                <a16:creationId xmlns:a16="http://schemas.microsoft.com/office/drawing/2014/main" id="{EFAFFC8F-5520-7BAE-5681-40F362227F25}"/>
              </a:ext>
            </a:extLst>
          </p:cNvPr>
          <p:cNvPicPr>
            <a:picLocks noChangeAspect="1"/>
          </p:cNvPicPr>
          <p:nvPr/>
        </p:nvPicPr>
        <p:blipFill>
          <a:blip r:embed="rId3"/>
          <a:stretch>
            <a:fillRect/>
          </a:stretch>
        </p:blipFill>
        <p:spPr>
          <a:xfrm>
            <a:off x="6493180" y="2372765"/>
            <a:ext cx="4453518" cy="4195343"/>
          </a:xfrm>
          <a:prstGeom prst="rect">
            <a:avLst/>
          </a:prstGeom>
        </p:spPr>
      </p:pic>
    </p:spTree>
    <p:extLst>
      <p:ext uri="{BB962C8B-B14F-4D97-AF65-F5344CB8AC3E}">
        <p14:creationId xmlns:p14="http://schemas.microsoft.com/office/powerpoint/2010/main" val="335572549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21</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sp>
        <p:nvSpPr>
          <p:cNvPr id="7" name="TextBox 6">
            <a:extLst>
              <a:ext uri="{FF2B5EF4-FFF2-40B4-BE49-F238E27FC236}">
                <a16:creationId xmlns:a16="http://schemas.microsoft.com/office/drawing/2014/main" id="{7B8224D8-BBF2-FBE0-0C13-33C944F6D3C5}"/>
              </a:ext>
            </a:extLst>
          </p:cNvPr>
          <p:cNvSpPr txBox="1"/>
          <p:nvPr/>
        </p:nvSpPr>
        <p:spPr>
          <a:xfrm>
            <a:off x="934114" y="2327298"/>
            <a:ext cx="10323772" cy="1477328"/>
          </a:xfrm>
          <a:prstGeom prst="rect">
            <a:avLst/>
          </a:prstGeom>
          <a:noFill/>
        </p:spPr>
        <p:txBody>
          <a:bodyPr wrap="square" rtlCol="0">
            <a:spAutoFit/>
          </a:bodyPr>
          <a:lstStyle/>
          <a:p>
            <a:r>
              <a:rPr lang="en-US" dirty="0"/>
              <a:t>Make sure to update your Controller class after making changes to your project as shown below.</a:t>
            </a:r>
          </a:p>
          <a:p>
            <a:endParaRPr lang="en-US" dirty="0"/>
          </a:p>
          <a:p>
            <a:r>
              <a:rPr lang="en-US" dirty="0"/>
              <a:t>That’s all you need to know starting out. Next, we will see some of the functionality </a:t>
            </a:r>
            <a:r>
              <a:rPr lang="en-US" dirty="0" err="1"/>
              <a:t>SceneBuilder</a:t>
            </a:r>
            <a:r>
              <a:rPr lang="en-US" dirty="0"/>
              <a:t> has to offer.   </a:t>
            </a:r>
          </a:p>
        </p:txBody>
      </p:sp>
      <p:pic>
        <p:nvPicPr>
          <p:cNvPr id="5" name="Picture 4">
            <a:extLst>
              <a:ext uri="{FF2B5EF4-FFF2-40B4-BE49-F238E27FC236}">
                <a16:creationId xmlns:a16="http://schemas.microsoft.com/office/drawing/2014/main" id="{A7927FC3-534D-B5AD-9C83-5592BC00462B}"/>
              </a:ext>
            </a:extLst>
          </p:cNvPr>
          <p:cNvPicPr>
            <a:picLocks noChangeAspect="1"/>
          </p:cNvPicPr>
          <p:nvPr/>
        </p:nvPicPr>
        <p:blipFill>
          <a:blip r:embed="rId3"/>
          <a:stretch>
            <a:fillRect/>
          </a:stretch>
        </p:blipFill>
        <p:spPr>
          <a:xfrm>
            <a:off x="2226066" y="3845762"/>
            <a:ext cx="6702013" cy="2825740"/>
          </a:xfrm>
          <a:prstGeom prst="rect">
            <a:avLst/>
          </a:prstGeom>
        </p:spPr>
      </p:pic>
    </p:spTree>
    <p:extLst>
      <p:ext uri="{BB962C8B-B14F-4D97-AF65-F5344CB8AC3E}">
        <p14:creationId xmlns:p14="http://schemas.microsoft.com/office/powerpoint/2010/main" val="353465272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22</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use </a:t>
            </a:r>
            <a:r>
              <a:rPr lang="en-US" dirty="0" err="1">
                <a:solidFill>
                  <a:srgbClr val="FFFFFF"/>
                </a:solidFill>
              </a:rPr>
              <a:t>SceneBuilder</a:t>
            </a:r>
            <a:endParaRPr lang="en-US" dirty="0">
              <a:solidFill>
                <a:srgbClr val="FFFFFF"/>
              </a:solidFill>
            </a:endParaRPr>
          </a:p>
        </p:txBody>
      </p:sp>
      <p:sp>
        <p:nvSpPr>
          <p:cNvPr id="7" name="TextBox 6">
            <a:extLst>
              <a:ext uri="{FF2B5EF4-FFF2-40B4-BE49-F238E27FC236}">
                <a16:creationId xmlns:a16="http://schemas.microsoft.com/office/drawing/2014/main" id="{7B8224D8-BBF2-FBE0-0C13-33C944F6D3C5}"/>
              </a:ext>
            </a:extLst>
          </p:cNvPr>
          <p:cNvSpPr txBox="1"/>
          <p:nvPr/>
        </p:nvSpPr>
        <p:spPr>
          <a:xfrm>
            <a:off x="840520" y="2276064"/>
            <a:ext cx="10510959" cy="1754326"/>
          </a:xfrm>
          <a:prstGeom prst="rect">
            <a:avLst/>
          </a:prstGeom>
          <a:noFill/>
        </p:spPr>
        <p:txBody>
          <a:bodyPr wrap="square" rtlCol="0">
            <a:spAutoFit/>
          </a:bodyPr>
          <a:lstStyle/>
          <a:p>
            <a:r>
              <a:rPr lang="en-US" dirty="0"/>
              <a:t>The left side of the navigation handles objects you can drag and drop, as well as their layering. </a:t>
            </a:r>
          </a:p>
          <a:p>
            <a:endParaRPr lang="en-US" dirty="0"/>
          </a:p>
          <a:p>
            <a:r>
              <a:rPr lang="en-US" dirty="0"/>
              <a:t>The right side modifies the properties of selected objects.</a:t>
            </a:r>
          </a:p>
          <a:p>
            <a:endParaRPr lang="en-US" dirty="0"/>
          </a:p>
          <a:p>
            <a:r>
              <a:rPr lang="en-US" dirty="0"/>
              <a:t>First, we will overview the left side.</a:t>
            </a:r>
          </a:p>
        </p:txBody>
      </p:sp>
      <p:pic>
        <p:nvPicPr>
          <p:cNvPr id="6" name="Picture 5">
            <a:extLst>
              <a:ext uri="{FF2B5EF4-FFF2-40B4-BE49-F238E27FC236}">
                <a16:creationId xmlns:a16="http://schemas.microsoft.com/office/drawing/2014/main" id="{EBFADBFD-2631-6D89-3E92-3A98EA237A36}"/>
              </a:ext>
            </a:extLst>
          </p:cNvPr>
          <p:cNvPicPr>
            <a:picLocks noChangeAspect="1"/>
          </p:cNvPicPr>
          <p:nvPr/>
        </p:nvPicPr>
        <p:blipFill>
          <a:blip r:embed="rId3"/>
          <a:stretch>
            <a:fillRect/>
          </a:stretch>
        </p:blipFill>
        <p:spPr>
          <a:xfrm>
            <a:off x="1048616" y="4181308"/>
            <a:ext cx="9056914" cy="2577008"/>
          </a:xfrm>
          <a:prstGeom prst="rect">
            <a:avLst/>
          </a:prstGeom>
        </p:spPr>
      </p:pic>
    </p:spTree>
    <p:extLst>
      <p:ext uri="{BB962C8B-B14F-4D97-AF65-F5344CB8AC3E}">
        <p14:creationId xmlns:p14="http://schemas.microsoft.com/office/powerpoint/2010/main" val="390106741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23</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use </a:t>
            </a:r>
            <a:r>
              <a:rPr lang="en-US" dirty="0" err="1">
                <a:solidFill>
                  <a:srgbClr val="FFFFFF"/>
                </a:solidFill>
              </a:rPr>
              <a:t>SceneBuilder</a:t>
            </a:r>
            <a:endParaRPr lang="en-US" dirty="0">
              <a:solidFill>
                <a:srgbClr val="FFFFFF"/>
              </a:solidFill>
            </a:endParaRPr>
          </a:p>
        </p:txBody>
      </p:sp>
      <p:sp>
        <p:nvSpPr>
          <p:cNvPr id="7" name="TextBox 6">
            <a:extLst>
              <a:ext uri="{FF2B5EF4-FFF2-40B4-BE49-F238E27FC236}">
                <a16:creationId xmlns:a16="http://schemas.microsoft.com/office/drawing/2014/main" id="{7B8224D8-BBF2-FBE0-0C13-33C944F6D3C5}"/>
              </a:ext>
            </a:extLst>
          </p:cNvPr>
          <p:cNvSpPr txBox="1"/>
          <p:nvPr/>
        </p:nvSpPr>
        <p:spPr>
          <a:xfrm>
            <a:off x="1103312" y="3250427"/>
            <a:ext cx="4907136" cy="2862322"/>
          </a:xfrm>
          <a:prstGeom prst="rect">
            <a:avLst/>
          </a:prstGeom>
          <a:noFill/>
        </p:spPr>
        <p:txBody>
          <a:bodyPr wrap="square" rtlCol="0">
            <a:spAutoFit/>
          </a:bodyPr>
          <a:lstStyle/>
          <a:p>
            <a:r>
              <a:rPr lang="en-US" dirty="0"/>
              <a:t>Selecting “Containers” expands the area where you can select panes and other bases for object placement.</a:t>
            </a:r>
          </a:p>
          <a:p>
            <a:endParaRPr lang="en-US" dirty="0"/>
          </a:p>
          <a:p>
            <a:r>
              <a:rPr lang="en-US" dirty="0"/>
              <a:t>Click the desired container and drag to the stage to place it. </a:t>
            </a:r>
          </a:p>
          <a:p>
            <a:endParaRPr lang="en-US" dirty="0"/>
          </a:p>
          <a:p>
            <a:r>
              <a:rPr lang="en-US" dirty="0"/>
              <a:t>Each accordion menu contains a list of objects or containers which can be interacted with in this way.</a:t>
            </a:r>
          </a:p>
        </p:txBody>
      </p:sp>
      <p:pic>
        <p:nvPicPr>
          <p:cNvPr id="5" name="Picture 4">
            <a:extLst>
              <a:ext uri="{FF2B5EF4-FFF2-40B4-BE49-F238E27FC236}">
                <a16:creationId xmlns:a16="http://schemas.microsoft.com/office/drawing/2014/main" id="{9F693576-23AF-F530-489D-8A1103AB8DCC}"/>
              </a:ext>
            </a:extLst>
          </p:cNvPr>
          <p:cNvPicPr>
            <a:picLocks noChangeAspect="1"/>
          </p:cNvPicPr>
          <p:nvPr/>
        </p:nvPicPr>
        <p:blipFill>
          <a:blip r:embed="rId3"/>
          <a:stretch>
            <a:fillRect/>
          </a:stretch>
        </p:blipFill>
        <p:spPr>
          <a:xfrm>
            <a:off x="7236750" y="2305966"/>
            <a:ext cx="2612048" cy="4396677"/>
          </a:xfrm>
          <a:prstGeom prst="rect">
            <a:avLst/>
          </a:prstGeom>
        </p:spPr>
      </p:pic>
    </p:spTree>
    <p:extLst>
      <p:ext uri="{BB962C8B-B14F-4D97-AF65-F5344CB8AC3E}">
        <p14:creationId xmlns:p14="http://schemas.microsoft.com/office/powerpoint/2010/main" val="265959087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24</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use </a:t>
            </a:r>
            <a:r>
              <a:rPr lang="en-US" dirty="0" err="1">
                <a:solidFill>
                  <a:srgbClr val="FFFFFF"/>
                </a:solidFill>
              </a:rPr>
              <a:t>SceneBuilder</a:t>
            </a:r>
            <a:endParaRPr lang="en-US" dirty="0">
              <a:solidFill>
                <a:srgbClr val="FFFFFF"/>
              </a:solidFill>
            </a:endParaRPr>
          </a:p>
        </p:txBody>
      </p:sp>
      <p:sp>
        <p:nvSpPr>
          <p:cNvPr id="7" name="TextBox 6">
            <a:extLst>
              <a:ext uri="{FF2B5EF4-FFF2-40B4-BE49-F238E27FC236}">
                <a16:creationId xmlns:a16="http://schemas.microsoft.com/office/drawing/2014/main" id="{7B8224D8-BBF2-FBE0-0C13-33C944F6D3C5}"/>
              </a:ext>
            </a:extLst>
          </p:cNvPr>
          <p:cNvSpPr txBox="1"/>
          <p:nvPr/>
        </p:nvSpPr>
        <p:spPr>
          <a:xfrm>
            <a:off x="962634" y="2610683"/>
            <a:ext cx="5830051" cy="4247317"/>
          </a:xfrm>
          <a:prstGeom prst="rect">
            <a:avLst/>
          </a:prstGeom>
          <a:noFill/>
        </p:spPr>
        <p:txBody>
          <a:bodyPr wrap="square" rtlCol="0">
            <a:spAutoFit/>
          </a:bodyPr>
          <a:lstStyle/>
          <a:p>
            <a:r>
              <a:rPr lang="en-US" dirty="0"/>
              <a:t>The “Hierarchy” tab is an important component of </a:t>
            </a:r>
            <a:r>
              <a:rPr lang="en-US" dirty="0" err="1"/>
              <a:t>SceneBuilder</a:t>
            </a:r>
            <a:r>
              <a:rPr lang="en-US" dirty="0"/>
              <a:t>.</a:t>
            </a:r>
          </a:p>
          <a:p>
            <a:endParaRPr lang="en-US" dirty="0"/>
          </a:p>
          <a:p>
            <a:r>
              <a:rPr lang="en-US" dirty="0"/>
              <a:t>Here you can see an interactive tree where you can drag and place the objects and containers you have on the stage.</a:t>
            </a:r>
          </a:p>
          <a:p>
            <a:endParaRPr lang="en-US" dirty="0"/>
          </a:p>
          <a:p>
            <a:r>
              <a:rPr lang="en-US" dirty="0"/>
              <a:t>This is very helpful when you need to rearrange your GUI object layering with great accuracy and less mistakes.</a:t>
            </a:r>
          </a:p>
          <a:p>
            <a:endParaRPr lang="en-US" dirty="0"/>
          </a:p>
          <a:p>
            <a:r>
              <a:rPr lang="en-US" dirty="0"/>
              <a:t>You can still move objects and containers on the stage as well. Let’s look at the right side of </a:t>
            </a:r>
            <a:r>
              <a:rPr lang="en-US" dirty="0" err="1"/>
              <a:t>SceneBuilder</a:t>
            </a:r>
            <a:r>
              <a:rPr lang="en-US" dirty="0"/>
              <a:t> now, to see how object properties can be modified.</a:t>
            </a:r>
          </a:p>
        </p:txBody>
      </p:sp>
      <p:pic>
        <p:nvPicPr>
          <p:cNvPr id="6" name="Picture 5">
            <a:extLst>
              <a:ext uri="{FF2B5EF4-FFF2-40B4-BE49-F238E27FC236}">
                <a16:creationId xmlns:a16="http://schemas.microsoft.com/office/drawing/2014/main" id="{E7F791EC-C955-BD53-D950-D5F134EBEB91}"/>
              </a:ext>
            </a:extLst>
          </p:cNvPr>
          <p:cNvPicPr>
            <a:picLocks noChangeAspect="1"/>
          </p:cNvPicPr>
          <p:nvPr/>
        </p:nvPicPr>
        <p:blipFill>
          <a:blip r:embed="rId3"/>
          <a:stretch>
            <a:fillRect/>
          </a:stretch>
        </p:blipFill>
        <p:spPr>
          <a:xfrm>
            <a:off x="7591426" y="3087009"/>
            <a:ext cx="3067050" cy="2943225"/>
          </a:xfrm>
          <a:prstGeom prst="rect">
            <a:avLst/>
          </a:prstGeom>
        </p:spPr>
      </p:pic>
    </p:spTree>
    <p:extLst>
      <p:ext uri="{BB962C8B-B14F-4D97-AF65-F5344CB8AC3E}">
        <p14:creationId xmlns:p14="http://schemas.microsoft.com/office/powerpoint/2010/main" val="392590006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25</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use </a:t>
            </a:r>
            <a:r>
              <a:rPr lang="en-US" dirty="0" err="1">
                <a:solidFill>
                  <a:srgbClr val="FFFFFF"/>
                </a:solidFill>
              </a:rPr>
              <a:t>SceneBuilder</a:t>
            </a:r>
            <a:endParaRPr lang="en-US" dirty="0">
              <a:solidFill>
                <a:srgbClr val="FFFFFF"/>
              </a:solidFill>
            </a:endParaRPr>
          </a:p>
        </p:txBody>
      </p:sp>
      <p:sp>
        <p:nvSpPr>
          <p:cNvPr id="7" name="TextBox 6">
            <a:extLst>
              <a:ext uri="{FF2B5EF4-FFF2-40B4-BE49-F238E27FC236}">
                <a16:creationId xmlns:a16="http://schemas.microsoft.com/office/drawing/2014/main" id="{7B8224D8-BBF2-FBE0-0C13-33C944F6D3C5}"/>
              </a:ext>
            </a:extLst>
          </p:cNvPr>
          <p:cNvSpPr txBox="1"/>
          <p:nvPr/>
        </p:nvSpPr>
        <p:spPr>
          <a:xfrm>
            <a:off x="984669" y="3324549"/>
            <a:ext cx="5830051" cy="2308324"/>
          </a:xfrm>
          <a:prstGeom prst="rect">
            <a:avLst/>
          </a:prstGeom>
          <a:noFill/>
        </p:spPr>
        <p:txBody>
          <a:bodyPr wrap="square" rtlCol="0">
            <a:spAutoFit/>
          </a:bodyPr>
          <a:lstStyle/>
          <a:p>
            <a:r>
              <a:rPr lang="en-US" dirty="0"/>
              <a:t>The “Properties” tab allows you to change display aspects of an object or container.</a:t>
            </a:r>
          </a:p>
          <a:p>
            <a:endParaRPr lang="en-US" dirty="0"/>
          </a:p>
          <a:p>
            <a:r>
              <a:rPr lang="en-US" dirty="0"/>
              <a:t>Notably, we can see that we can change the text and color located on the object as it will be seen on the GUI.</a:t>
            </a:r>
          </a:p>
          <a:p>
            <a:endParaRPr lang="en-US" dirty="0"/>
          </a:p>
          <a:p>
            <a:endParaRPr lang="en-US" dirty="0"/>
          </a:p>
        </p:txBody>
      </p:sp>
      <p:pic>
        <p:nvPicPr>
          <p:cNvPr id="5" name="Picture 4">
            <a:extLst>
              <a:ext uri="{FF2B5EF4-FFF2-40B4-BE49-F238E27FC236}">
                <a16:creationId xmlns:a16="http://schemas.microsoft.com/office/drawing/2014/main" id="{38B4CFC3-EBD5-935C-5B20-A50BB181B502}"/>
              </a:ext>
            </a:extLst>
          </p:cNvPr>
          <p:cNvPicPr>
            <a:picLocks noChangeAspect="1"/>
          </p:cNvPicPr>
          <p:nvPr/>
        </p:nvPicPr>
        <p:blipFill>
          <a:blip r:embed="rId3"/>
          <a:stretch>
            <a:fillRect/>
          </a:stretch>
        </p:blipFill>
        <p:spPr>
          <a:xfrm>
            <a:off x="7799387" y="2587999"/>
            <a:ext cx="2981325" cy="3781425"/>
          </a:xfrm>
          <a:prstGeom prst="rect">
            <a:avLst/>
          </a:prstGeom>
        </p:spPr>
      </p:pic>
    </p:spTree>
    <p:extLst>
      <p:ext uri="{BB962C8B-B14F-4D97-AF65-F5344CB8AC3E}">
        <p14:creationId xmlns:p14="http://schemas.microsoft.com/office/powerpoint/2010/main" val="1299860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26</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use </a:t>
            </a:r>
            <a:r>
              <a:rPr lang="en-US" dirty="0" err="1">
                <a:solidFill>
                  <a:srgbClr val="FFFFFF"/>
                </a:solidFill>
              </a:rPr>
              <a:t>SceneBuilder</a:t>
            </a:r>
            <a:endParaRPr lang="en-US" dirty="0">
              <a:solidFill>
                <a:srgbClr val="FFFFFF"/>
              </a:solidFill>
            </a:endParaRPr>
          </a:p>
        </p:txBody>
      </p:sp>
      <p:sp>
        <p:nvSpPr>
          <p:cNvPr id="7" name="TextBox 6">
            <a:extLst>
              <a:ext uri="{FF2B5EF4-FFF2-40B4-BE49-F238E27FC236}">
                <a16:creationId xmlns:a16="http://schemas.microsoft.com/office/drawing/2014/main" id="{7B8224D8-BBF2-FBE0-0C13-33C944F6D3C5}"/>
              </a:ext>
            </a:extLst>
          </p:cNvPr>
          <p:cNvSpPr txBox="1"/>
          <p:nvPr/>
        </p:nvSpPr>
        <p:spPr>
          <a:xfrm>
            <a:off x="1014814" y="3162597"/>
            <a:ext cx="5830051" cy="3139321"/>
          </a:xfrm>
          <a:prstGeom prst="rect">
            <a:avLst/>
          </a:prstGeom>
          <a:noFill/>
        </p:spPr>
        <p:txBody>
          <a:bodyPr wrap="square" rtlCol="0">
            <a:spAutoFit/>
          </a:bodyPr>
          <a:lstStyle/>
          <a:p>
            <a:r>
              <a:rPr lang="en-US" dirty="0"/>
              <a:t>Additionally, “Properties” is where you can set default visibility of an object or container by checking or unchecking “Visible.”</a:t>
            </a:r>
          </a:p>
          <a:p>
            <a:endParaRPr lang="en-US" dirty="0"/>
          </a:p>
          <a:p>
            <a:r>
              <a:rPr lang="en-US" dirty="0"/>
              <a:t>Selecting “Disable” allows you to remove user interactivity with the object. This is useful for things like Text Fields, where you might want to show the user some text but not want them to be able to write text in it as well.</a:t>
            </a:r>
          </a:p>
          <a:p>
            <a:endParaRPr lang="en-US" dirty="0"/>
          </a:p>
          <a:p>
            <a:endParaRPr lang="en-US" dirty="0"/>
          </a:p>
        </p:txBody>
      </p:sp>
      <p:pic>
        <p:nvPicPr>
          <p:cNvPr id="6" name="Picture 5">
            <a:extLst>
              <a:ext uri="{FF2B5EF4-FFF2-40B4-BE49-F238E27FC236}">
                <a16:creationId xmlns:a16="http://schemas.microsoft.com/office/drawing/2014/main" id="{DD531D80-DFFF-DB8F-06B7-D9D037468CD6}"/>
              </a:ext>
            </a:extLst>
          </p:cNvPr>
          <p:cNvPicPr>
            <a:picLocks noChangeAspect="1"/>
          </p:cNvPicPr>
          <p:nvPr/>
        </p:nvPicPr>
        <p:blipFill>
          <a:blip r:embed="rId3"/>
          <a:stretch>
            <a:fillRect/>
          </a:stretch>
        </p:blipFill>
        <p:spPr>
          <a:xfrm>
            <a:off x="7662863" y="3378573"/>
            <a:ext cx="3019425" cy="2200275"/>
          </a:xfrm>
          <a:prstGeom prst="rect">
            <a:avLst/>
          </a:prstGeom>
        </p:spPr>
      </p:pic>
    </p:spTree>
    <p:extLst>
      <p:ext uri="{BB962C8B-B14F-4D97-AF65-F5344CB8AC3E}">
        <p14:creationId xmlns:p14="http://schemas.microsoft.com/office/powerpoint/2010/main" val="130990566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27</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use </a:t>
            </a:r>
            <a:r>
              <a:rPr lang="en-US" dirty="0" err="1">
                <a:solidFill>
                  <a:srgbClr val="FFFFFF"/>
                </a:solidFill>
              </a:rPr>
              <a:t>SceneBuilder</a:t>
            </a:r>
            <a:endParaRPr lang="en-US" dirty="0">
              <a:solidFill>
                <a:srgbClr val="FFFFFF"/>
              </a:solidFill>
            </a:endParaRPr>
          </a:p>
        </p:txBody>
      </p:sp>
      <p:sp>
        <p:nvSpPr>
          <p:cNvPr id="7" name="TextBox 6">
            <a:extLst>
              <a:ext uri="{FF2B5EF4-FFF2-40B4-BE49-F238E27FC236}">
                <a16:creationId xmlns:a16="http://schemas.microsoft.com/office/drawing/2014/main" id="{7B8224D8-BBF2-FBE0-0C13-33C944F6D3C5}"/>
              </a:ext>
            </a:extLst>
          </p:cNvPr>
          <p:cNvSpPr txBox="1"/>
          <p:nvPr/>
        </p:nvSpPr>
        <p:spPr>
          <a:xfrm>
            <a:off x="1014814" y="3162597"/>
            <a:ext cx="5830051" cy="3693319"/>
          </a:xfrm>
          <a:prstGeom prst="rect">
            <a:avLst/>
          </a:prstGeom>
          <a:noFill/>
        </p:spPr>
        <p:txBody>
          <a:bodyPr wrap="square" rtlCol="0">
            <a:spAutoFit/>
          </a:bodyPr>
          <a:lstStyle/>
          <a:p>
            <a:r>
              <a:rPr lang="en-US" dirty="0"/>
              <a:t>The “Layout” tab lets you control things like the object’s relative size and positioning to your GUI window.</a:t>
            </a:r>
          </a:p>
          <a:p>
            <a:endParaRPr lang="en-US" dirty="0"/>
          </a:p>
          <a:p>
            <a:r>
              <a:rPr lang="en-US" dirty="0"/>
              <a:t>Padding and margin options give you the ability to modify the spacing collision boundaries between elements. </a:t>
            </a:r>
          </a:p>
          <a:p>
            <a:endParaRPr lang="en-US" dirty="0"/>
          </a:p>
          <a:p>
            <a:r>
              <a:rPr lang="en-US" dirty="0"/>
              <a:t>Combined with the previously mentioned “Hierarchy” tab on the left, layouts can be very precise.</a:t>
            </a:r>
          </a:p>
          <a:p>
            <a:endParaRPr lang="en-US" dirty="0"/>
          </a:p>
          <a:p>
            <a:endParaRPr lang="en-US" dirty="0"/>
          </a:p>
        </p:txBody>
      </p:sp>
      <p:pic>
        <p:nvPicPr>
          <p:cNvPr id="5" name="Picture 4">
            <a:extLst>
              <a:ext uri="{FF2B5EF4-FFF2-40B4-BE49-F238E27FC236}">
                <a16:creationId xmlns:a16="http://schemas.microsoft.com/office/drawing/2014/main" id="{2EBEFD83-4125-278E-D479-7267C7B4FF1A}"/>
              </a:ext>
            </a:extLst>
          </p:cNvPr>
          <p:cNvPicPr>
            <a:picLocks noChangeAspect="1"/>
          </p:cNvPicPr>
          <p:nvPr/>
        </p:nvPicPr>
        <p:blipFill>
          <a:blip r:embed="rId3"/>
          <a:stretch>
            <a:fillRect/>
          </a:stretch>
        </p:blipFill>
        <p:spPr>
          <a:xfrm>
            <a:off x="7859678" y="2523646"/>
            <a:ext cx="2489119" cy="4086233"/>
          </a:xfrm>
          <a:prstGeom prst="rect">
            <a:avLst/>
          </a:prstGeom>
        </p:spPr>
      </p:pic>
    </p:spTree>
    <p:extLst>
      <p:ext uri="{BB962C8B-B14F-4D97-AF65-F5344CB8AC3E}">
        <p14:creationId xmlns:p14="http://schemas.microsoft.com/office/powerpoint/2010/main" val="213394562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28</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How to use </a:t>
            </a:r>
            <a:r>
              <a:rPr lang="en-US" dirty="0" err="1">
                <a:solidFill>
                  <a:srgbClr val="FFFFFF"/>
                </a:solidFill>
              </a:rPr>
              <a:t>SceneBuilder</a:t>
            </a:r>
            <a:endParaRPr lang="en-US" dirty="0">
              <a:solidFill>
                <a:srgbClr val="FFFFFF"/>
              </a:solidFill>
            </a:endParaRPr>
          </a:p>
        </p:txBody>
      </p:sp>
      <p:sp>
        <p:nvSpPr>
          <p:cNvPr id="7" name="TextBox 6">
            <a:extLst>
              <a:ext uri="{FF2B5EF4-FFF2-40B4-BE49-F238E27FC236}">
                <a16:creationId xmlns:a16="http://schemas.microsoft.com/office/drawing/2014/main" id="{7B8224D8-BBF2-FBE0-0C13-33C944F6D3C5}"/>
              </a:ext>
            </a:extLst>
          </p:cNvPr>
          <p:cNvSpPr txBox="1"/>
          <p:nvPr/>
        </p:nvSpPr>
        <p:spPr>
          <a:xfrm>
            <a:off x="1014814" y="2858602"/>
            <a:ext cx="5830051" cy="3416320"/>
          </a:xfrm>
          <a:prstGeom prst="rect">
            <a:avLst/>
          </a:prstGeom>
          <a:noFill/>
        </p:spPr>
        <p:txBody>
          <a:bodyPr wrap="square" rtlCol="0">
            <a:spAutoFit/>
          </a:bodyPr>
          <a:lstStyle/>
          <a:p>
            <a:r>
              <a:rPr lang="en-US" dirty="0"/>
              <a:t>Finally, we take another look at the “Code” tab we used before to set up the </a:t>
            </a:r>
            <a:r>
              <a:rPr lang="en-US" dirty="0" err="1"/>
              <a:t>fx:id</a:t>
            </a:r>
            <a:r>
              <a:rPr lang="en-US" dirty="0"/>
              <a:t> for </a:t>
            </a:r>
            <a:r>
              <a:rPr lang="en-US" dirty="0" err="1"/>
              <a:t>btnHello</a:t>
            </a:r>
            <a:r>
              <a:rPr lang="en-US" dirty="0"/>
              <a:t>. This section can do a lot more than name variables.</a:t>
            </a:r>
          </a:p>
          <a:p>
            <a:endParaRPr lang="en-US" dirty="0"/>
          </a:p>
          <a:p>
            <a:r>
              <a:rPr lang="en-US" dirty="0"/>
              <a:t>You can scroll through a list of fields representing events that you want to make listeners for. By clicking inside the desired event you can select a method in your controller class to link the event to or simply write your own.</a:t>
            </a:r>
          </a:p>
          <a:p>
            <a:endParaRPr lang="en-US" dirty="0"/>
          </a:p>
          <a:p>
            <a:r>
              <a:rPr lang="en-US" dirty="0"/>
              <a:t>Make sure that after you have made changes that you update your controller class!</a:t>
            </a:r>
          </a:p>
        </p:txBody>
      </p:sp>
      <p:pic>
        <p:nvPicPr>
          <p:cNvPr id="6" name="Picture 5">
            <a:extLst>
              <a:ext uri="{FF2B5EF4-FFF2-40B4-BE49-F238E27FC236}">
                <a16:creationId xmlns:a16="http://schemas.microsoft.com/office/drawing/2014/main" id="{D328050E-CA7E-5989-2A90-215506AD3764}"/>
              </a:ext>
            </a:extLst>
          </p:cNvPr>
          <p:cNvPicPr>
            <a:picLocks noChangeAspect="1"/>
          </p:cNvPicPr>
          <p:nvPr/>
        </p:nvPicPr>
        <p:blipFill>
          <a:blip r:embed="rId3"/>
          <a:stretch>
            <a:fillRect/>
          </a:stretch>
        </p:blipFill>
        <p:spPr>
          <a:xfrm>
            <a:off x="7519988" y="2584475"/>
            <a:ext cx="3114675" cy="3971925"/>
          </a:xfrm>
          <a:prstGeom prst="rect">
            <a:avLst/>
          </a:prstGeom>
        </p:spPr>
      </p:pic>
    </p:spTree>
    <p:extLst>
      <p:ext uri="{BB962C8B-B14F-4D97-AF65-F5344CB8AC3E}">
        <p14:creationId xmlns:p14="http://schemas.microsoft.com/office/powerpoint/2010/main" val="396407003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3</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Download and Installation</a:t>
            </a:r>
          </a:p>
        </p:txBody>
      </p:sp>
      <p:pic>
        <p:nvPicPr>
          <p:cNvPr id="8" name="Picture 7">
            <a:extLst>
              <a:ext uri="{FF2B5EF4-FFF2-40B4-BE49-F238E27FC236}">
                <a16:creationId xmlns:a16="http://schemas.microsoft.com/office/drawing/2014/main" id="{D3E40A46-E26B-A8E8-8517-925CEEA9891D}"/>
              </a:ext>
            </a:extLst>
          </p:cNvPr>
          <p:cNvPicPr>
            <a:picLocks noChangeAspect="1"/>
          </p:cNvPicPr>
          <p:nvPr/>
        </p:nvPicPr>
        <p:blipFill>
          <a:blip r:embed="rId2"/>
          <a:stretch>
            <a:fillRect/>
          </a:stretch>
        </p:blipFill>
        <p:spPr>
          <a:xfrm>
            <a:off x="2908094" y="2305966"/>
            <a:ext cx="5337957" cy="4338187"/>
          </a:xfrm>
          <a:prstGeom prst="rect">
            <a:avLst/>
          </a:prstGeom>
        </p:spPr>
      </p:pic>
    </p:spTree>
    <p:extLst>
      <p:ext uri="{BB962C8B-B14F-4D97-AF65-F5344CB8AC3E}">
        <p14:creationId xmlns:p14="http://schemas.microsoft.com/office/powerpoint/2010/main" val="8811283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4</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Download and Installation</a:t>
            </a:r>
          </a:p>
        </p:txBody>
      </p:sp>
      <p:pic>
        <p:nvPicPr>
          <p:cNvPr id="5" name="Picture 4">
            <a:extLst>
              <a:ext uri="{FF2B5EF4-FFF2-40B4-BE49-F238E27FC236}">
                <a16:creationId xmlns:a16="http://schemas.microsoft.com/office/drawing/2014/main" id="{3FFDDCBA-B286-BB0C-D1C7-605C2A30B314}"/>
              </a:ext>
            </a:extLst>
          </p:cNvPr>
          <p:cNvPicPr>
            <a:picLocks noChangeAspect="1"/>
          </p:cNvPicPr>
          <p:nvPr/>
        </p:nvPicPr>
        <p:blipFill>
          <a:blip r:embed="rId2"/>
          <a:stretch>
            <a:fillRect/>
          </a:stretch>
        </p:blipFill>
        <p:spPr>
          <a:xfrm>
            <a:off x="1991248" y="2334019"/>
            <a:ext cx="8209503" cy="4231591"/>
          </a:xfrm>
          <a:prstGeom prst="rect">
            <a:avLst/>
          </a:prstGeom>
        </p:spPr>
      </p:pic>
    </p:spTree>
    <p:extLst>
      <p:ext uri="{BB962C8B-B14F-4D97-AF65-F5344CB8AC3E}">
        <p14:creationId xmlns:p14="http://schemas.microsoft.com/office/powerpoint/2010/main" val="89894644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5</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Download and Installation</a:t>
            </a:r>
          </a:p>
        </p:txBody>
      </p:sp>
      <p:pic>
        <p:nvPicPr>
          <p:cNvPr id="6" name="Picture 5">
            <a:extLst>
              <a:ext uri="{FF2B5EF4-FFF2-40B4-BE49-F238E27FC236}">
                <a16:creationId xmlns:a16="http://schemas.microsoft.com/office/drawing/2014/main" id="{F2932A1B-3DA7-FC8B-AFBD-A223700AD3DE}"/>
              </a:ext>
            </a:extLst>
          </p:cNvPr>
          <p:cNvPicPr>
            <a:picLocks noChangeAspect="1"/>
          </p:cNvPicPr>
          <p:nvPr/>
        </p:nvPicPr>
        <p:blipFill>
          <a:blip r:embed="rId2"/>
          <a:stretch>
            <a:fillRect/>
          </a:stretch>
        </p:blipFill>
        <p:spPr>
          <a:xfrm>
            <a:off x="1753893" y="2421364"/>
            <a:ext cx="8683919" cy="4235374"/>
          </a:xfrm>
          <a:prstGeom prst="rect">
            <a:avLst/>
          </a:prstGeom>
        </p:spPr>
      </p:pic>
    </p:spTree>
    <p:extLst>
      <p:ext uri="{BB962C8B-B14F-4D97-AF65-F5344CB8AC3E}">
        <p14:creationId xmlns:p14="http://schemas.microsoft.com/office/powerpoint/2010/main" val="34067247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6</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Download and Installation</a:t>
            </a:r>
          </a:p>
        </p:txBody>
      </p:sp>
      <p:pic>
        <p:nvPicPr>
          <p:cNvPr id="5" name="Picture 4">
            <a:extLst>
              <a:ext uri="{FF2B5EF4-FFF2-40B4-BE49-F238E27FC236}">
                <a16:creationId xmlns:a16="http://schemas.microsoft.com/office/drawing/2014/main" id="{D408C70E-4F01-1F2C-A68A-3D7C9ECA470F}"/>
              </a:ext>
            </a:extLst>
          </p:cNvPr>
          <p:cNvPicPr>
            <a:picLocks noChangeAspect="1"/>
          </p:cNvPicPr>
          <p:nvPr/>
        </p:nvPicPr>
        <p:blipFill>
          <a:blip r:embed="rId2"/>
          <a:stretch>
            <a:fillRect/>
          </a:stretch>
        </p:blipFill>
        <p:spPr>
          <a:xfrm>
            <a:off x="6936984" y="2381710"/>
            <a:ext cx="4688646" cy="4180561"/>
          </a:xfrm>
          <a:prstGeom prst="rect">
            <a:avLst/>
          </a:prstGeom>
        </p:spPr>
      </p:pic>
      <p:sp>
        <p:nvSpPr>
          <p:cNvPr id="7" name="TextBox 6">
            <a:extLst>
              <a:ext uri="{FF2B5EF4-FFF2-40B4-BE49-F238E27FC236}">
                <a16:creationId xmlns:a16="http://schemas.microsoft.com/office/drawing/2014/main" id="{4E7BF960-6126-D42E-2FDA-CFD4F90D8937}"/>
              </a:ext>
            </a:extLst>
          </p:cNvPr>
          <p:cNvSpPr txBox="1"/>
          <p:nvPr/>
        </p:nvSpPr>
        <p:spPr>
          <a:xfrm>
            <a:off x="488748" y="2922890"/>
            <a:ext cx="5777802" cy="2862322"/>
          </a:xfrm>
          <a:prstGeom prst="rect">
            <a:avLst/>
          </a:prstGeom>
          <a:noFill/>
        </p:spPr>
        <p:txBody>
          <a:bodyPr wrap="square" rtlCol="0">
            <a:spAutoFit/>
          </a:bodyPr>
          <a:lstStyle/>
          <a:p>
            <a:r>
              <a:rPr lang="en-US" dirty="0"/>
              <a:t>Once downloaded, find the path to your </a:t>
            </a:r>
            <a:r>
              <a:rPr lang="en-US" dirty="0" err="1"/>
              <a:t>SceneBuilder</a:t>
            </a:r>
            <a:r>
              <a:rPr lang="en-US" dirty="0"/>
              <a:t> executable. You will use this information later. This can be done by:</a:t>
            </a:r>
          </a:p>
          <a:p>
            <a:endParaRPr lang="en-US" dirty="0"/>
          </a:p>
          <a:p>
            <a:pPr marL="285750" indent="-285750">
              <a:buFont typeface="Arial" panose="020B0604020202020204" pitchFamily="34" charset="0"/>
              <a:buChar char="•"/>
            </a:pPr>
            <a:r>
              <a:rPr lang="en-US" dirty="0"/>
              <a:t>Locating the SceneBuilder.exe file from its install location. This is usually:</a:t>
            </a:r>
            <a:br>
              <a:rPr lang="en-US" dirty="0"/>
            </a:br>
            <a:r>
              <a:rPr lang="en-US" dirty="0"/>
              <a:t>C:\Users\</a:t>
            </a:r>
            <a:r>
              <a:rPr lang="en-US" b="1" i="1" dirty="0"/>
              <a:t>&lt;your_login&gt;</a:t>
            </a:r>
            <a:r>
              <a:rPr lang="en-US" dirty="0"/>
              <a:t>\AppData\Local\SceneBuilder\SceneBuilder.exe</a:t>
            </a:r>
          </a:p>
          <a:p>
            <a:pPr marL="285750" indent="-285750">
              <a:buFont typeface="Arial" panose="020B0604020202020204" pitchFamily="34" charset="0"/>
              <a:buChar char="•"/>
            </a:pPr>
            <a:r>
              <a:rPr lang="en-US" dirty="0"/>
              <a:t>Or by right-clicking the shortcut on your desktop and finding the path as shown on the right.</a:t>
            </a:r>
          </a:p>
        </p:txBody>
      </p:sp>
    </p:spTree>
    <p:extLst>
      <p:ext uri="{BB962C8B-B14F-4D97-AF65-F5344CB8AC3E}">
        <p14:creationId xmlns:p14="http://schemas.microsoft.com/office/powerpoint/2010/main" val="42447585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7</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Setting up a JavaFX project</a:t>
            </a:r>
          </a:p>
        </p:txBody>
      </p:sp>
      <p:pic>
        <p:nvPicPr>
          <p:cNvPr id="6" name="Picture 5">
            <a:extLst>
              <a:ext uri="{FF2B5EF4-FFF2-40B4-BE49-F238E27FC236}">
                <a16:creationId xmlns:a16="http://schemas.microsoft.com/office/drawing/2014/main" id="{06DCB19D-A3C5-37C7-5E88-5558911CE10A}"/>
              </a:ext>
            </a:extLst>
          </p:cNvPr>
          <p:cNvPicPr>
            <a:picLocks noChangeAspect="1"/>
          </p:cNvPicPr>
          <p:nvPr/>
        </p:nvPicPr>
        <p:blipFill>
          <a:blip r:embed="rId2"/>
          <a:stretch>
            <a:fillRect/>
          </a:stretch>
        </p:blipFill>
        <p:spPr>
          <a:xfrm>
            <a:off x="5973920" y="2372765"/>
            <a:ext cx="5404255" cy="4189506"/>
          </a:xfrm>
          <a:prstGeom prst="rect">
            <a:avLst/>
          </a:prstGeom>
        </p:spPr>
      </p:pic>
      <p:sp>
        <p:nvSpPr>
          <p:cNvPr id="8" name="TextBox 7">
            <a:extLst>
              <a:ext uri="{FF2B5EF4-FFF2-40B4-BE49-F238E27FC236}">
                <a16:creationId xmlns:a16="http://schemas.microsoft.com/office/drawing/2014/main" id="{5817E8AE-8074-25FA-9A6E-3B279E45EC4F}"/>
              </a:ext>
            </a:extLst>
          </p:cNvPr>
          <p:cNvSpPr txBox="1"/>
          <p:nvPr/>
        </p:nvSpPr>
        <p:spPr>
          <a:xfrm>
            <a:off x="874207" y="2883876"/>
            <a:ext cx="4049485" cy="3693319"/>
          </a:xfrm>
          <a:prstGeom prst="rect">
            <a:avLst/>
          </a:prstGeom>
          <a:noFill/>
        </p:spPr>
        <p:txBody>
          <a:bodyPr wrap="square" rtlCol="0">
            <a:spAutoFit/>
          </a:bodyPr>
          <a:lstStyle/>
          <a:p>
            <a:r>
              <a:rPr lang="en-US" dirty="0"/>
              <a:t>This process is like setting up any JavaFX project; however, there may be some less familiar with JavaFX and IntelliJ.</a:t>
            </a:r>
          </a:p>
          <a:p>
            <a:endParaRPr lang="en-US" dirty="0"/>
          </a:p>
          <a:p>
            <a:r>
              <a:rPr lang="en-US" dirty="0"/>
              <a:t>Make sure to select JavaFX from the tree on the left, under “Generators.” Also be sure that the language, file path location for the project, group path, and JDK are correct.</a:t>
            </a:r>
          </a:p>
          <a:p>
            <a:endParaRPr lang="en-US" dirty="0"/>
          </a:p>
          <a:p>
            <a:r>
              <a:rPr lang="en-US" dirty="0"/>
              <a:t>Now hit “Next.”</a:t>
            </a:r>
          </a:p>
        </p:txBody>
      </p:sp>
    </p:spTree>
    <p:extLst>
      <p:ext uri="{BB962C8B-B14F-4D97-AF65-F5344CB8AC3E}">
        <p14:creationId xmlns:p14="http://schemas.microsoft.com/office/powerpoint/2010/main" val="31854225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8</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Setting up a JavaFX project</a:t>
            </a:r>
          </a:p>
        </p:txBody>
      </p:sp>
      <p:sp>
        <p:nvSpPr>
          <p:cNvPr id="8" name="TextBox 7">
            <a:extLst>
              <a:ext uri="{FF2B5EF4-FFF2-40B4-BE49-F238E27FC236}">
                <a16:creationId xmlns:a16="http://schemas.microsoft.com/office/drawing/2014/main" id="{5817E8AE-8074-25FA-9A6E-3B279E45EC4F}"/>
              </a:ext>
            </a:extLst>
          </p:cNvPr>
          <p:cNvSpPr txBox="1"/>
          <p:nvPr/>
        </p:nvSpPr>
        <p:spPr>
          <a:xfrm>
            <a:off x="874207" y="2883876"/>
            <a:ext cx="4049485" cy="2862322"/>
          </a:xfrm>
          <a:prstGeom prst="rect">
            <a:avLst/>
          </a:prstGeom>
          <a:noFill/>
        </p:spPr>
        <p:txBody>
          <a:bodyPr wrap="square" rtlCol="0">
            <a:spAutoFit/>
          </a:bodyPr>
          <a:lstStyle/>
          <a:p>
            <a:r>
              <a:rPr lang="en-US" dirty="0"/>
              <a:t>Once you arrive at this screen, make sure to select any additional libraries your project may require. None are necessary for </a:t>
            </a:r>
            <a:r>
              <a:rPr lang="en-US" dirty="0" err="1"/>
              <a:t>SceneBuilder</a:t>
            </a:r>
            <a:r>
              <a:rPr lang="en-US" dirty="0"/>
              <a:t> specifically, but this will allow IntelliJ to build your project more smoothly and with less resulting issues.</a:t>
            </a:r>
          </a:p>
          <a:p>
            <a:endParaRPr lang="en-US" dirty="0"/>
          </a:p>
          <a:p>
            <a:r>
              <a:rPr lang="en-US" dirty="0"/>
              <a:t>Go ahead and hit “Create.”</a:t>
            </a:r>
          </a:p>
        </p:txBody>
      </p:sp>
      <p:pic>
        <p:nvPicPr>
          <p:cNvPr id="5" name="Picture 4">
            <a:extLst>
              <a:ext uri="{FF2B5EF4-FFF2-40B4-BE49-F238E27FC236}">
                <a16:creationId xmlns:a16="http://schemas.microsoft.com/office/drawing/2014/main" id="{4931BDC9-B3CE-C97D-4BBF-3295AA831633}"/>
              </a:ext>
            </a:extLst>
          </p:cNvPr>
          <p:cNvPicPr>
            <a:picLocks noChangeAspect="1"/>
          </p:cNvPicPr>
          <p:nvPr/>
        </p:nvPicPr>
        <p:blipFill>
          <a:blip r:embed="rId2"/>
          <a:stretch>
            <a:fillRect/>
          </a:stretch>
        </p:blipFill>
        <p:spPr>
          <a:xfrm>
            <a:off x="5577073" y="2381730"/>
            <a:ext cx="5613666" cy="4305002"/>
          </a:xfrm>
          <a:prstGeom prst="rect">
            <a:avLst/>
          </a:prstGeom>
        </p:spPr>
      </p:pic>
    </p:spTree>
    <p:extLst>
      <p:ext uri="{BB962C8B-B14F-4D97-AF65-F5344CB8AC3E}">
        <p14:creationId xmlns:p14="http://schemas.microsoft.com/office/powerpoint/2010/main" val="33814403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F0E81B5-6A95-6DC1-F6EC-026BFE65B98D}"/>
              </a:ext>
            </a:extLst>
          </p:cNvPr>
          <p:cNvSpPr>
            <a:spLocks noGrp="1"/>
          </p:cNvSpPr>
          <p:nvPr>
            <p:ph type="sldNum" sz="quarter" idx="12"/>
          </p:nvPr>
        </p:nvSpPr>
        <p:spPr>
          <a:xfrm>
            <a:off x="10352540" y="295729"/>
            <a:ext cx="838199" cy="767687"/>
          </a:xfrm>
        </p:spPr>
        <p:txBody>
          <a:bodyPr>
            <a:normAutofit/>
          </a:bodyPr>
          <a:lstStyle/>
          <a:p>
            <a:pPr>
              <a:spcAft>
                <a:spcPts val="600"/>
              </a:spcAft>
            </a:pPr>
            <a:fld id="{3221222C-D5D1-4FFE-8798-6955D63AA995}" type="slidenum">
              <a:rPr lang="en-US">
                <a:solidFill>
                  <a:srgbClr val="FFFFFF"/>
                </a:solidFill>
              </a:rPr>
              <a:pPr>
                <a:spcAft>
                  <a:spcPts val="600"/>
                </a:spcAft>
              </a:pPr>
              <a:t>9</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1712D76-4A42-C390-ED52-B3DFBDEBEAB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Linking your FXML file to your JavaFX project</a:t>
            </a:r>
          </a:p>
        </p:txBody>
      </p:sp>
      <p:pic>
        <p:nvPicPr>
          <p:cNvPr id="6" name="Picture 5">
            <a:extLst>
              <a:ext uri="{FF2B5EF4-FFF2-40B4-BE49-F238E27FC236}">
                <a16:creationId xmlns:a16="http://schemas.microsoft.com/office/drawing/2014/main" id="{823B23B6-D542-5779-F1F4-A07022F0F2F5}"/>
              </a:ext>
            </a:extLst>
          </p:cNvPr>
          <p:cNvPicPr>
            <a:picLocks noChangeAspect="1"/>
          </p:cNvPicPr>
          <p:nvPr/>
        </p:nvPicPr>
        <p:blipFill>
          <a:blip r:embed="rId3"/>
          <a:stretch>
            <a:fillRect/>
          </a:stretch>
        </p:blipFill>
        <p:spPr>
          <a:xfrm>
            <a:off x="941195" y="2358646"/>
            <a:ext cx="10309609" cy="4318082"/>
          </a:xfrm>
          <a:prstGeom prst="rect">
            <a:avLst/>
          </a:prstGeom>
        </p:spPr>
      </p:pic>
    </p:spTree>
    <p:extLst>
      <p:ext uri="{BB962C8B-B14F-4D97-AF65-F5344CB8AC3E}">
        <p14:creationId xmlns:p14="http://schemas.microsoft.com/office/powerpoint/2010/main" val="17100536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1967</TotalTime>
  <Words>1434</Words>
  <Application>Microsoft Office PowerPoint</Application>
  <PresentationFormat>Widescreen</PresentationFormat>
  <Paragraphs>170</Paragraphs>
  <Slides>28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How to: SceneBuilder</vt:lpstr>
      <vt:lpstr>We will cover:</vt:lpstr>
      <vt:lpstr>Download and Installation</vt:lpstr>
      <vt:lpstr>Download and Installation</vt:lpstr>
      <vt:lpstr>Download and Installation</vt:lpstr>
      <vt:lpstr>Download and Installation</vt:lpstr>
      <vt:lpstr>Setting up a JavaFX project</vt:lpstr>
      <vt:lpstr>Setting up a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Linking your FXML file to your JavaFX project</vt:lpstr>
      <vt:lpstr>How to use SceneBuilder</vt:lpstr>
      <vt:lpstr>How to use SceneBuilder</vt:lpstr>
      <vt:lpstr>How to use SceneBuilder</vt:lpstr>
      <vt:lpstr>How to use SceneBuilder</vt:lpstr>
      <vt:lpstr>How to use SceneBuilder</vt:lpstr>
      <vt:lpstr>How to use SceneBuilder</vt:lpstr>
      <vt:lpstr>How to use SceneBuilder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SceneBuilder</dc:title>
  <dc:creator>Justin Storms</dc:creator>
  <cp:lastModifiedBy>Justin Storms</cp:lastModifiedBy>
  <cp:revision>5</cp:revision>
  <dcterms:created xsi:type="dcterms:W3CDTF">2024-03-28T17:18:15Z</dcterms:created>
  <dcterms:modified xsi:type="dcterms:W3CDTF">2024-03-30T02:06:11Z</dcterms:modified>
</cp:coreProperties>
</file>