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-259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6155-9E77-4E40-9864-69AE6EFDED01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43AF-66D6-49E1-AC72-A759B6BE1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29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6155-9E77-4E40-9864-69AE6EFDED01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43AF-66D6-49E1-AC72-A759B6BE1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56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6155-9E77-4E40-9864-69AE6EFDED01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43AF-66D6-49E1-AC72-A759B6BE1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83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6155-9E77-4E40-9864-69AE6EFDED01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43AF-66D6-49E1-AC72-A759B6BE1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47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6155-9E77-4E40-9864-69AE6EFDED01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43AF-66D6-49E1-AC72-A759B6BE1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80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6155-9E77-4E40-9864-69AE6EFDED01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43AF-66D6-49E1-AC72-A759B6BE1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68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6155-9E77-4E40-9864-69AE6EFDED01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43AF-66D6-49E1-AC72-A759B6BE1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85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6155-9E77-4E40-9864-69AE6EFDED01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43AF-66D6-49E1-AC72-A759B6BE1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31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6155-9E77-4E40-9864-69AE6EFDED01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43AF-66D6-49E1-AC72-A759B6BE1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27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6155-9E77-4E40-9864-69AE6EFDED01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43AF-66D6-49E1-AC72-A759B6BE1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7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6155-9E77-4E40-9864-69AE6EFDED01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43AF-66D6-49E1-AC72-A759B6BE1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60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6155-9E77-4E40-9864-69AE6EFDED01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343AF-66D6-49E1-AC72-A759B6BE1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02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xmlns="" id="{A3363022-C969-41E9-8EB2-E4C94908C1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xmlns="" id="{8D1AD6B3-BE88-4CEB-BA17-790657CC47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0588ECA-439D-B265-9397-CC069EDEF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5506850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pt-BR" sz="2700" dirty="0">
                <a:solidFill>
                  <a:schemeClr val="tx2"/>
                </a:solidFill>
              </a:rPr>
              <a:t>Sistemas Baseados em Conhecimento</a:t>
            </a:r>
            <a:br>
              <a:rPr lang="pt-BR" sz="2700" dirty="0">
                <a:solidFill>
                  <a:schemeClr val="tx2"/>
                </a:solidFill>
              </a:rPr>
            </a:br>
            <a:r>
              <a:rPr lang="pt-BR" sz="2200" dirty="0">
                <a:solidFill>
                  <a:schemeClr val="tx2"/>
                </a:solidFill>
              </a:rPr>
              <a:t>Diana Aires, Jorge Maria, Lucas Bueno</a:t>
            </a:r>
            <a:r>
              <a:rPr lang="pt-BR" sz="4000" dirty="0">
                <a:solidFill>
                  <a:schemeClr val="tx2"/>
                </a:solidFill>
              </a:rPr>
              <a:t/>
            </a:r>
            <a:br>
              <a:rPr lang="pt-BR" sz="4000" dirty="0">
                <a:solidFill>
                  <a:schemeClr val="tx2"/>
                </a:solidFill>
              </a:rPr>
            </a:br>
            <a:endParaRPr lang="pt-BR" sz="40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A1BC58A-E90A-1B2D-3EC6-0A57942CD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pt-BR" sz="2000" dirty="0">
                <a:solidFill>
                  <a:schemeClr val="tx2"/>
                </a:solidFill>
              </a:rPr>
              <a:t>Pós Graduação em Inteligência Artificial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9289DAFE-1D5D-8770-4BDA-595150277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352948"/>
            <a:ext cx="4141760" cy="106650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0" name="Group 13">
            <a:extLst>
              <a:ext uri="{FF2B5EF4-FFF2-40B4-BE49-F238E27FC236}">
                <a16:creationId xmlns:a16="http://schemas.microsoft.com/office/drawing/2014/main" xmlns="" id="{89D1390B-7E13-4B4F-9CB2-391063412E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9E720206-AA49-4786-A932-A2650DE09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C72F6EE6-EDE9-45A5-8F6D-02B9B7CB2C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C093DC50-3BD7-46B1-A300-CD207E152F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5352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0844FD0-60BB-8A70-AF54-853EB197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Função (entrar-sistema)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7AB6692D-B0A8-4158-94B0-6D5F84B46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459" y="1825625"/>
            <a:ext cx="9039081" cy="4351338"/>
          </a:xfrm>
        </p:spPr>
      </p:pic>
    </p:spTree>
    <p:extLst>
      <p:ext uri="{BB962C8B-B14F-4D97-AF65-F5344CB8AC3E}">
        <p14:creationId xmlns:p14="http://schemas.microsoft.com/office/powerpoint/2010/main" val="283084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74D40A3-C868-DDF7-08DE-A559FBBC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Regra (iniciar-sistema)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8D740B6B-EAC9-225D-5283-B7727D3A5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4207" y="1825625"/>
            <a:ext cx="4503585" cy="4351338"/>
          </a:xfrm>
        </p:spPr>
      </p:pic>
    </p:spTree>
    <p:extLst>
      <p:ext uri="{BB962C8B-B14F-4D97-AF65-F5344CB8AC3E}">
        <p14:creationId xmlns:p14="http://schemas.microsoft.com/office/powerpoint/2010/main" val="311516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1EB1A07-E3BE-2AFC-5260-F1797954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Regra (recomendar-arquitetura)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15C7524E-B21B-EFB2-11E1-733368FD0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232" y="1825625"/>
            <a:ext cx="5129536" cy="4351338"/>
          </a:xfrm>
        </p:spPr>
      </p:pic>
    </p:spTree>
    <p:extLst>
      <p:ext uri="{BB962C8B-B14F-4D97-AF65-F5344CB8AC3E}">
        <p14:creationId xmlns:p14="http://schemas.microsoft.com/office/powerpoint/2010/main" val="119007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3E7907B-AE7F-D066-A90A-AD7637E0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Regra (exibir-</a:t>
            </a:r>
            <a:r>
              <a:rPr lang="pt-BR" b="1" dirty="0" err="1"/>
              <a:t>recomendacao</a:t>
            </a:r>
            <a:r>
              <a:rPr lang="pt-BR" b="1" dirty="0"/>
              <a:t>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925" y="1587731"/>
            <a:ext cx="8673814" cy="441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755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		Regra </a:t>
            </a:r>
            <a:r>
              <a:rPr lang="pt-BR" b="1" dirty="0"/>
              <a:t>(exibir-</a:t>
            </a:r>
            <a:r>
              <a:rPr lang="pt-BR" b="1" dirty="0" err="1"/>
              <a:t>recomendacao</a:t>
            </a:r>
            <a:r>
              <a:rPr lang="pt-BR" b="1" dirty="0"/>
              <a:t>)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70" y="2797334"/>
            <a:ext cx="7490460" cy="240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23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171CB1C-677D-C98A-2D5F-5867933A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Sistema Especialista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D87B166-553F-8198-ECAA-29CF0180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OBJETIVO: </a:t>
            </a:r>
            <a:r>
              <a:rPr lang="pt-BR" dirty="0"/>
              <a:t>Desenvolver um sistema de recomendação de arquitetura de software baseado em regras, usando arquivos CSV ou entrada manual. </a:t>
            </a:r>
          </a:p>
        </p:txBody>
      </p:sp>
    </p:spTree>
    <p:extLst>
      <p:ext uri="{BB962C8B-B14F-4D97-AF65-F5344CB8AC3E}">
        <p14:creationId xmlns:p14="http://schemas.microsoft.com/office/powerpoint/2010/main" val="89670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855AECF-242A-CED1-012B-67D112CD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3B19C7-89B4-BCEE-0147-BF92AFF1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Arquitetura de Software MVC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95C61A1-9176-02C9-193A-DBDC0922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b="1" dirty="0"/>
              <a:t>MVC</a:t>
            </a:r>
            <a:r>
              <a:rPr lang="pt-BR" dirty="0"/>
              <a:t> é uma </a:t>
            </a:r>
            <a:r>
              <a:rPr lang="pt-BR" b="1" dirty="0"/>
              <a:t>arquitetura de software</a:t>
            </a:r>
            <a:r>
              <a:rPr lang="pt-BR" dirty="0"/>
              <a:t> que significa: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</a:t>
            </a:r>
            <a:r>
              <a:rPr lang="pt-BR" b="1" dirty="0"/>
              <a:t>M</a:t>
            </a:r>
            <a:r>
              <a:rPr lang="pt-BR" dirty="0"/>
              <a:t>odel (Modelo)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à"/>
            </a:pPr>
            <a:r>
              <a:rPr lang="pt-BR" b="1" dirty="0"/>
              <a:t> </a:t>
            </a:r>
            <a:r>
              <a:rPr lang="pt-BR" b="1" dirty="0" err="1"/>
              <a:t>V</a:t>
            </a:r>
            <a:r>
              <a:rPr lang="pt-BR" dirty="0" err="1"/>
              <a:t>iew</a:t>
            </a:r>
            <a:r>
              <a:rPr lang="pt-BR" dirty="0"/>
              <a:t> (Visão)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à"/>
            </a:pPr>
            <a:r>
              <a:rPr lang="pt-BR" b="1" dirty="0"/>
              <a:t> </a:t>
            </a:r>
            <a:r>
              <a:rPr lang="pt-BR" b="1" dirty="0" err="1"/>
              <a:t>C</a:t>
            </a:r>
            <a:r>
              <a:rPr lang="pt-BR" dirty="0" err="1"/>
              <a:t>ontroller</a:t>
            </a:r>
            <a:r>
              <a:rPr lang="pt-BR" dirty="0"/>
              <a:t> (Controlador)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É uma forma </a:t>
            </a:r>
            <a:r>
              <a:rPr lang="pt-BR" b="1" dirty="0"/>
              <a:t>organizada</a:t>
            </a:r>
            <a:r>
              <a:rPr lang="pt-BR" dirty="0"/>
              <a:t> de estruturar </a:t>
            </a:r>
            <a:r>
              <a:rPr lang="pt-BR" b="1" dirty="0"/>
              <a:t>aplicações</a:t>
            </a:r>
            <a:r>
              <a:rPr lang="pt-BR" dirty="0"/>
              <a:t> — principalmente </a:t>
            </a:r>
            <a:r>
              <a:rPr lang="pt-BR" b="1" dirty="0"/>
              <a:t>aplicações web</a:t>
            </a:r>
            <a:r>
              <a:rPr lang="pt-BR" dirty="0"/>
              <a:t> — para </a:t>
            </a:r>
            <a:r>
              <a:rPr lang="pt-BR" b="1" dirty="0"/>
              <a:t>separar responsabilidades</a:t>
            </a:r>
            <a:r>
              <a:rPr lang="pt-BR" dirty="0"/>
              <a:t>, facilitando o desenvolvimento, a manutenção e a escalabilidade do sistema.</a:t>
            </a:r>
          </a:p>
        </p:txBody>
      </p:sp>
    </p:spTree>
    <p:extLst>
      <p:ext uri="{BB962C8B-B14F-4D97-AF65-F5344CB8AC3E}">
        <p14:creationId xmlns:p14="http://schemas.microsoft.com/office/powerpoint/2010/main" val="207131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D0D26E0-3935-7286-67D4-621B6D760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8BEF402-7245-F75F-57DD-0F98D0DB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Arquitetura de Software MC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9C04E36-AB17-F5B3-D6B0-205E6F3B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BR" b="1" dirty="0"/>
              <a:t>MC</a:t>
            </a:r>
            <a:r>
              <a:rPr lang="pt-BR" dirty="0"/>
              <a:t> é uma </a:t>
            </a:r>
            <a:r>
              <a:rPr lang="pt-BR" b="1" dirty="0"/>
              <a:t>arquitetura de software</a:t>
            </a:r>
            <a:r>
              <a:rPr lang="pt-BR" dirty="0"/>
              <a:t> que significa:</a:t>
            </a:r>
            <a:br>
              <a:rPr lang="pt-BR" dirty="0"/>
            </a:b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altLang="pt-BR" sz="2400" b="1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altLang="pt-BR" sz="2400" b="1" dirty="0">
                <a:latin typeface="Arial" panose="020B0604020202020204" pitchFamily="34" charset="0"/>
              </a:rPr>
              <a:t>Model (M)</a:t>
            </a:r>
            <a:r>
              <a:rPr lang="pt-BR" altLang="pt-BR" sz="2400" dirty="0">
                <a:latin typeface="Arial" panose="020B0604020202020204" pitchFamily="34" charset="0"/>
              </a:rPr>
              <a:t> → Dados + Regra de Negócio</a:t>
            </a:r>
          </a:p>
          <a:p>
            <a:pPr marL="0" lvl="0" indent="0" eaLnBrk="0" fontAlgn="base" hangingPunct="0">
              <a:lnSpc>
                <a:spcPct val="100000"/>
              </a:lnSpc>
              <a:spcAft>
                <a:spcPct val="0"/>
              </a:spcAft>
              <a:buNone/>
            </a:pPr>
            <a:r>
              <a:rPr lang="pt-BR" altLang="pt-BR" sz="2400" b="1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altLang="pt-BR" sz="2400" b="1" dirty="0" err="1">
                <a:latin typeface="Arial" panose="020B0604020202020204" pitchFamily="34" charset="0"/>
              </a:rPr>
              <a:t>Controller</a:t>
            </a:r>
            <a:r>
              <a:rPr lang="pt-BR" altLang="pt-BR" sz="2400" b="1" dirty="0">
                <a:latin typeface="Arial" panose="020B0604020202020204" pitchFamily="34" charset="0"/>
              </a:rPr>
              <a:t> (C)</a:t>
            </a:r>
            <a:r>
              <a:rPr lang="pt-BR" altLang="pt-BR" sz="2400" dirty="0">
                <a:latin typeface="Arial" panose="020B0604020202020204" pitchFamily="34" charset="0"/>
              </a:rPr>
              <a:t> → Orquestra os fluxos, ações e comandos</a:t>
            </a:r>
          </a:p>
          <a:p>
            <a:pPr marL="0">
              <a:lnSpc>
                <a:spcPct val="100000"/>
              </a:lnSpc>
            </a:pP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dirty="0"/>
              <a:t>Arquitetura onde se define </a:t>
            </a:r>
            <a:r>
              <a:rPr lang="pt-BR" b="1" dirty="0"/>
              <a:t>apenas o Modelo (dados/regra de negócio)</a:t>
            </a:r>
            <a:r>
              <a:rPr lang="pt-BR" dirty="0"/>
              <a:t> e o </a:t>
            </a:r>
            <a:r>
              <a:rPr lang="pt-BR" b="1" dirty="0"/>
              <a:t>Controlador (lógica de fluxo)</a:t>
            </a:r>
            <a:r>
              <a:rPr lang="pt-BR" dirty="0"/>
              <a:t> — sem uma </a:t>
            </a:r>
            <a:r>
              <a:rPr lang="pt-BR" b="1" dirty="0"/>
              <a:t>camada de Visão (</a:t>
            </a:r>
            <a:r>
              <a:rPr lang="pt-BR" b="1" dirty="0" err="1"/>
              <a:t>View</a:t>
            </a:r>
            <a:r>
              <a:rPr lang="pt-BR" b="1" dirty="0"/>
              <a:t>)</a:t>
            </a:r>
            <a:r>
              <a:rPr lang="pt-BR" dirty="0"/>
              <a:t> definida explicitamente.</a:t>
            </a:r>
          </a:p>
        </p:txBody>
      </p:sp>
    </p:spTree>
    <p:extLst>
      <p:ext uri="{BB962C8B-B14F-4D97-AF65-F5344CB8AC3E}">
        <p14:creationId xmlns:p14="http://schemas.microsoft.com/office/powerpoint/2010/main" val="107016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455DBC-0D0E-D421-D19C-01C3AFBE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Recursos explorados do Clips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DE6D26B-DFEC-1DA1-7DF0-BAFFC59B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sistema,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sistema_entrada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sistema_saida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Possibilidade de entrada de dados via arquivo com uso das funções “ler-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”, “ler-teste”, e outras funções como “</a:t>
            </a:r>
            <a:r>
              <a:rPr lang="pt-BR" altLang="pt-BR" sz="2400" dirty="0">
                <a:latin typeface="Arial Unicode MS"/>
              </a:rPr>
              <a:t>coletar-entrada” e “entrar-sistema”.</a:t>
            </a:r>
          </a:p>
          <a:p>
            <a:r>
              <a:rPr lang="pt-BR" sz="2400" dirty="0">
                <a:latin typeface="Arial Unicode MS"/>
                <a:cs typeface="Arial" panose="020B0604020202020204" pitchFamily="34" charset="0"/>
              </a:rPr>
              <a:t>Possibilidade de entrada Manual dos dados</a:t>
            </a:r>
          </a:p>
          <a:p>
            <a:r>
              <a:rPr lang="pt-BR" altLang="pt-BR" sz="2400" dirty="0">
                <a:latin typeface="Arial" panose="020B0604020202020204" pitchFamily="34" charset="0"/>
              </a:rPr>
              <a:t>Regras de recomendação de arquitetura e exibição da recomendação da arquitetura</a:t>
            </a:r>
          </a:p>
          <a:p>
            <a:pPr marL="0" indent="0">
              <a:buNone/>
            </a:pPr>
            <a:endParaRPr lang="pt-BR" sz="2400" dirty="0">
              <a:latin typeface="Arial Unicode MS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altLang="pt-BR" sz="5400" dirty="0">
              <a:latin typeface="Arial" panose="020B0604020202020204" pitchFamily="34" charset="0"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693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0160EF5-296D-9144-FCD2-E0FA41D8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Definição de </a:t>
            </a:r>
            <a:r>
              <a:rPr lang="pt-BR" b="1" dirty="0" err="1"/>
              <a:t>Templates</a:t>
            </a:r>
            <a:endParaRPr lang="pt-BR" b="1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9842075F-F92D-0BE7-445C-BC4D773A1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246" y="1825625"/>
            <a:ext cx="5839507" cy="4351338"/>
          </a:xfrm>
        </p:spPr>
      </p:pic>
    </p:spTree>
    <p:extLst>
      <p:ext uri="{BB962C8B-B14F-4D97-AF65-F5344CB8AC3E}">
        <p14:creationId xmlns:p14="http://schemas.microsoft.com/office/powerpoint/2010/main" val="425276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528541-1FEE-8C34-D9D7-D738F2AE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Função para Ler Arquivo CSV (ler-</a:t>
            </a:r>
            <a:r>
              <a:rPr lang="pt-BR" b="1" dirty="0" err="1"/>
              <a:t>csv</a:t>
            </a:r>
            <a:r>
              <a:rPr lang="pt-BR" b="1" dirty="0"/>
              <a:t>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9DD5061B-1774-8E33-FB06-50CD03DBD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719" y="1825625"/>
            <a:ext cx="7784562" cy="4351338"/>
          </a:xfrm>
        </p:spPr>
      </p:pic>
    </p:spTree>
    <p:extLst>
      <p:ext uri="{BB962C8B-B14F-4D97-AF65-F5344CB8AC3E}">
        <p14:creationId xmlns:p14="http://schemas.microsoft.com/office/powerpoint/2010/main" val="97886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47C105-46FF-4CCF-5F05-9ADB6103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Função para Ler Arquivo CSV (ler-teste) 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F5244B7B-8313-EC61-E249-DA79C1E2A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511" y="1825625"/>
            <a:ext cx="8948978" cy="4351338"/>
          </a:xfrm>
        </p:spPr>
      </p:pic>
    </p:spTree>
    <p:extLst>
      <p:ext uri="{BB962C8B-B14F-4D97-AF65-F5344CB8AC3E}">
        <p14:creationId xmlns:p14="http://schemas.microsoft.com/office/powerpoint/2010/main" val="389862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CB016FF-15E9-2715-CE25-D63A47D0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Função (coletar-entrada)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xmlns="" id="{ECD08B1E-ED04-5940-A9AA-1E3DF7208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7914"/>
            <a:ext cx="10515600" cy="2626760"/>
          </a:xfrm>
        </p:spPr>
      </p:pic>
    </p:spTree>
    <p:extLst>
      <p:ext uri="{BB962C8B-B14F-4D97-AF65-F5344CB8AC3E}">
        <p14:creationId xmlns:p14="http://schemas.microsoft.com/office/powerpoint/2010/main" val="3580101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DF5C21D7E16EA4DB0222444D128C093" ma:contentTypeVersion="1" ma:contentTypeDescription="Crie um novo documento." ma:contentTypeScope="" ma:versionID="06496272470634d4cf5ee086d6219e29">
  <xsd:schema xmlns:xsd="http://www.w3.org/2001/XMLSchema" xmlns:xs="http://www.w3.org/2001/XMLSchema" xmlns:p="http://schemas.microsoft.com/office/2006/metadata/properties" xmlns:ns3="ff0ff49d-8cb8-4774-810d-5f15be1163f2" targetNamespace="http://schemas.microsoft.com/office/2006/metadata/properties" ma:root="true" ma:fieldsID="34bac89ef6e89bea46c4a0f4db5c77c5" ns3:_="">
    <xsd:import namespace="ff0ff49d-8cb8-4774-810d-5f15be1163f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0ff49d-8cb8-4774-810d-5f15be1163f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E9F707-85BE-45D4-9108-1B33B0A8914F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ff0ff49d-8cb8-4774-810d-5f15be1163f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EE2D482-E59D-4584-B3DC-B40D0E7CA8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40902B-A86A-490B-B84A-84C74422F24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ff0ff49d-8cb8-4774-810d-5f15be1163f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209</TotalTime>
  <Words>155</Words>
  <Application>Microsoft Office PowerPoint</Application>
  <PresentationFormat>Personalizar</PresentationFormat>
  <Paragraphs>34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 2013 - 2022</vt:lpstr>
      <vt:lpstr>Sistemas Baseados em Conhecimento Diana Aires, Jorge Maria, Lucas Bueno </vt:lpstr>
      <vt:lpstr>Sistema Especialista</vt:lpstr>
      <vt:lpstr>Arquitetura de Software MVC</vt:lpstr>
      <vt:lpstr>Arquitetura de Software MC</vt:lpstr>
      <vt:lpstr>Recursos explorados do Clips</vt:lpstr>
      <vt:lpstr>Definição de Templates</vt:lpstr>
      <vt:lpstr>Função para Ler Arquivo CSV (ler-csv)</vt:lpstr>
      <vt:lpstr>Função para Ler Arquivo CSV (ler-teste) </vt:lpstr>
      <vt:lpstr>Função (coletar-entrada)</vt:lpstr>
      <vt:lpstr>Função (entrar-sistema)</vt:lpstr>
      <vt:lpstr>Regra (iniciar-sistema)</vt:lpstr>
      <vt:lpstr>Regra (recomendar-arquitetura)</vt:lpstr>
      <vt:lpstr>Regra (exibir-recomendacao)</vt:lpstr>
      <vt:lpstr>  Regra (exibir-recomendacao)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Baseados em Conhecimento Diana Aires, Jorge Maria, Lucas Bueno</dc:title>
  <dc:creator>DIANA AIRES DA SILVA</dc:creator>
  <cp:lastModifiedBy>Jorge Maria</cp:lastModifiedBy>
  <cp:revision>16</cp:revision>
  <dcterms:created xsi:type="dcterms:W3CDTF">2025-06-14T17:25:13Z</dcterms:created>
  <dcterms:modified xsi:type="dcterms:W3CDTF">2025-06-16T20:11:57Z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0x0101007DF5C21D7E16EA4DB0222444D128C093</vt:lpwstr>
  </property>
</Properties>
</file>