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63" r:id="rId6"/>
    <p:sldId id="265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6" r:id="rId17"/>
    <p:sldId id="260" r:id="rId18"/>
    <p:sldId id="283" r:id="rId19"/>
    <p:sldId id="284" r:id="rId20"/>
    <p:sldId id="285" r:id="rId21"/>
    <p:sldId id="288" r:id="rId22"/>
    <p:sldId id="289" r:id="rId23"/>
    <p:sldId id="290" r:id="rId24"/>
    <p:sldId id="291" r:id="rId25"/>
    <p:sldId id="293" r:id="rId26"/>
    <p:sldId id="297" r:id="rId27"/>
    <p:sldId id="294" r:id="rId28"/>
    <p:sldId id="295" r:id="rId29"/>
    <p:sldId id="296" r:id="rId30"/>
    <p:sldId id="299" r:id="rId31"/>
    <p:sldId id="298" r:id="rId32"/>
    <p:sldId id="301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261" r:id="rId55"/>
    <p:sldId id="324" r:id="rId56"/>
    <p:sldId id="26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23" d="100"/>
          <a:sy n="123" d="100"/>
        </p:scale>
        <p:origin x="-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Gaspar_Gonzalez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pex.orac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community/developer-vm/index.html#db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aOpenSource/OXA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.do.co/c/4f16e963807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backblaze.com/r/00s7b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nect-to-your-droplet-with-ssh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rlesauer.net/tutorials/centos/postfix-as-gmail-relay-centos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IP-ADDRESS:/tm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ip-address:8443/ords/f?p=4550: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sqlchanne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35369"/>
          </a:xfrm>
        </p:spPr>
        <p:txBody>
          <a:bodyPr/>
          <a:lstStyle/>
          <a:p>
            <a:r>
              <a:rPr lang="en-CA" dirty="0" smtClean="0"/>
              <a:t>APEX Deployments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338" y="3126380"/>
            <a:ext cx="10105896" cy="861420"/>
          </a:xfrm>
        </p:spPr>
        <p:txBody>
          <a:bodyPr/>
          <a:lstStyle/>
          <a:p>
            <a:r>
              <a:rPr lang="en-CA" dirty="0" smtClean="0"/>
              <a:t>What you need to build a complete apex platform at a very low cost</a:t>
            </a:r>
            <a:br>
              <a:rPr lang="en-CA" dirty="0" smtClean="0"/>
            </a:br>
            <a:r>
              <a:rPr lang="en-CA" dirty="0" smtClean="0"/>
              <a:t>to help you start with ORACLE APEX…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7785" y="4618892"/>
            <a:ext cx="4349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Gaspar Gonzalez</a:t>
            </a:r>
          </a:p>
          <a:p>
            <a:r>
              <a:rPr lang="en-CA" dirty="0" smtClean="0">
                <a:hlinkClick r:id="rId2"/>
              </a:rPr>
              <a:t>Gaspar_Gonzalez@hotmail.com</a:t>
            </a:r>
            <a:r>
              <a:rPr lang="en-CA" dirty="0" smtClean="0"/>
              <a:t>	</a:t>
            </a:r>
          </a:p>
          <a:p>
            <a:r>
              <a:rPr lang="en-CA" dirty="0" smtClean="0"/>
              <a:t>Twitter: @</a:t>
            </a:r>
            <a:r>
              <a:rPr lang="en-CA" dirty="0" err="1" smtClean="0"/>
              <a:t>GasparYYC</a:t>
            </a:r>
            <a:endParaRPr lang="en-CA" dirty="0" smtClean="0"/>
          </a:p>
          <a:p>
            <a:r>
              <a:rPr lang="en-CA" dirty="0" smtClean="0"/>
              <a:t>Blog: http</a:t>
            </a:r>
            <a:r>
              <a:rPr lang="en-CA" dirty="0"/>
              <a:t>://gasparyyc.strikingly.com/</a:t>
            </a:r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334" y="4216536"/>
            <a:ext cx="340090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want…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Is to build a solid platform that will allow you to build APEX </a:t>
            </a:r>
          </a:p>
          <a:p>
            <a:pPr lvl="1"/>
            <a:r>
              <a:rPr lang="en-CA" dirty="0" smtClean="0"/>
              <a:t>Applications</a:t>
            </a:r>
          </a:p>
          <a:p>
            <a:pPr lvl="1"/>
            <a:r>
              <a:rPr lang="en-CA" dirty="0" smtClean="0"/>
              <a:t>Knowledge</a:t>
            </a:r>
          </a:p>
          <a:p>
            <a:pPr lvl="1"/>
            <a:r>
              <a:rPr lang="en-CA" dirty="0" smtClean="0"/>
              <a:t>Experience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With minimal headaches…</a:t>
            </a:r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674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need…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Start with the easiest: </a:t>
            </a:r>
            <a:r>
              <a:rPr lang="en-CA" dirty="0" smtClean="0">
                <a:hlinkClick r:id="rId2"/>
              </a:rPr>
              <a:t>http://apex.oracle.com</a:t>
            </a:r>
            <a:r>
              <a:rPr lang="en-CA" dirty="0" smtClean="0"/>
              <a:t> </a:t>
            </a:r>
            <a:r>
              <a:rPr lang="en-CA" i="1" dirty="0" smtClean="0"/>
              <a:t>(1)</a:t>
            </a:r>
          </a:p>
          <a:p>
            <a:pPr lvl="1"/>
            <a:r>
              <a:rPr lang="en-CA" dirty="0" smtClean="0"/>
              <a:t>Just create an account and request a Workspace.</a:t>
            </a:r>
          </a:p>
          <a:p>
            <a:pPr lvl="1"/>
            <a:r>
              <a:rPr lang="en-CA" dirty="0" smtClean="0"/>
              <a:t>You’ll get a ready-to-go:</a:t>
            </a:r>
          </a:p>
          <a:p>
            <a:pPr lvl="2"/>
            <a:r>
              <a:rPr lang="en-CA" dirty="0"/>
              <a:t>Oracle </a:t>
            </a:r>
            <a:r>
              <a:rPr lang="en-CA" dirty="0" smtClean="0"/>
              <a:t>APEX 5.0.3</a:t>
            </a:r>
          </a:p>
          <a:p>
            <a:pPr lvl="2"/>
            <a:r>
              <a:rPr lang="en-CA" dirty="0" smtClean="0"/>
              <a:t>25 MB of space (you can request another 25MB if needed)</a:t>
            </a:r>
          </a:p>
          <a:p>
            <a:pPr lvl="2"/>
            <a:r>
              <a:rPr lang="en-CA" dirty="0" smtClean="0"/>
              <a:t>Access to the catalog of sample applications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449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need…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Another easy way to start</a:t>
            </a:r>
            <a:r>
              <a:rPr lang="en-CA" dirty="0"/>
              <a:t> </a:t>
            </a:r>
            <a:r>
              <a:rPr lang="en-CA" dirty="0" smtClean="0"/>
              <a:t>is Oracle VirtualBox </a:t>
            </a:r>
            <a:r>
              <a:rPr lang="en-CA" i="1" dirty="0" smtClean="0"/>
              <a:t>(2)</a:t>
            </a:r>
          </a:p>
          <a:p>
            <a:pPr lvl="1"/>
            <a:r>
              <a:rPr lang="en-CA" dirty="0" smtClean="0"/>
              <a:t>Just download the </a:t>
            </a:r>
            <a:r>
              <a:rPr lang="en-CA" dirty="0"/>
              <a:t>image from: </a:t>
            </a: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www.oracle.com/technetwork/community/developer-vm/index.html#dbapp</a:t>
            </a:r>
            <a:endParaRPr lang="en-CA" dirty="0" smtClean="0"/>
          </a:p>
          <a:p>
            <a:pPr lvl="1"/>
            <a:r>
              <a:rPr lang="en-CA" dirty="0" smtClean="0"/>
              <a:t>You’ll get a ready-to-go:</a:t>
            </a:r>
          </a:p>
          <a:p>
            <a:pPr lvl="2"/>
            <a:r>
              <a:rPr lang="en-CA" dirty="0"/>
              <a:t>Oracle Linux 7</a:t>
            </a:r>
          </a:p>
          <a:p>
            <a:pPr lvl="2"/>
            <a:r>
              <a:rPr lang="en-CA" dirty="0"/>
              <a:t>Oracle Database 12c Release 1 Enterprise Edition (12.1.0.2 with In-Memory Option)</a:t>
            </a:r>
          </a:p>
          <a:p>
            <a:pPr lvl="2"/>
            <a:r>
              <a:rPr lang="en-CA" dirty="0"/>
              <a:t>Oracle XML DB</a:t>
            </a:r>
          </a:p>
          <a:p>
            <a:pPr lvl="2"/>
            <a:r>
              <a:rPr lang="en-CA" dirty="0"/>
              <a:t>Oracle SQL Developer</a:t>
            </a:r>
          </a:p>
          <a:p>
            <a:pPr lvl="2"/>
            <a:r>
              <a:rPr lang="en-CA" dirty="0"/>
              <a:t>Oracle SQL Developer Data </a:t>
            </a:r>
            <a:r>
              <a:rPr lang="en-CA" dirty="0" err="1"/>
              <a:t>Modeler</a:t>
            </a:r>
            <a:endParaRPr lang="en-CA" dirty="0"/>
          </a:p>
          <a:p>
            <a:pPr lvl="2"/>
            <a:r>
              <a:rPr lang="en-CA" dirty="0"/>
              <a:t>Oracle Application </a:t>
            </a:r>
            <a:r>
              <a:rPr lang="en-CA" dirty="0" smtClean="0"/>
              <a:t>Express v5.0.2</a:t>
            </a:r>
            <a:endParaRPr lang="en-CA" dirty="0"/>
          </a:p>
          <a:p>
            <a:pPr lvl="2"/>
            <a:r>
              <a:rPr lang="en-CA" dirty="0"/>
              <a:t>Hands-On-Labs (accessed via the Toolbar Menu in Firefox)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747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need…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Another (more difficult) way to start</a:t>
            </a:r>
            <a:r>
              <a:rPr lang="en-CA" dirty="0"/>
              <a:t> </a:t>
            </a:r>
            <a:r>
              <a:rPr lang="en-CA" dirty="0" smtClean="0"/>
              <a:t>is Downloading all the Components </a:t>
            </a:r>
            <a:r>
              <a:rPr lang="en-CA" i="1" dirty="0" smtClean="0"/>
              <a:t>(3)</a:t>
            </a:r>
          </a:p>
          <a:p>
            <a:pPr lvl="1"/>
            <a:r>
              <a:rPr lang="en-CA" dirty="0" smtClean="0"/>
              <a:t>From Oracle.com Download</a:t>
            </a:r>
          </a:p>
          <a:p>
            <a:pPr lvl="2"/>
            <a:r>
              <a:rPr lang="en-CA" dirty="0" smtClean="0"/>
              <a:t>Database 11g or 12c</a:t>
            </a:r>
          </a:p>
          <a:p>
            <a:pPr lvl="2"/>
            <a:r>
              <a:rPr lang="en-CA" dirty="0" smtClean="0"/>
              <a:t>APEX latest release</a:t>
            </a:r>
          </a:p>
          <a:p>
            <a:pPr lvl="2"/>
            <a:r>
              <a:rPr lang="en-CA" dirty="0" smtClean="0"/>
              <a:t>Apache Webserver</a:t>
            </a:r>
          </a:p>
          <a:p>
            <a:pPr lvl="2"/>
            <a:r>
              <a:rPr lang="en-CA" dirty="0" smtClean="0"/>
              <a:t>SQL Developer</a:t>
            </a:r>
          </a:p>
          <a:p>
            <a:pPr lvl="2"/>
            <a:r>
              <a:rPr lang="en-CA" dirty="0" smtClean="0"/>
              <a:t>Others…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377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need…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Of all three different ways to start they all have pros/cons</a:t>
            </a:r>
          </a:p>
          <a:p>
            <a:r>
              <a:rPr lang="en-CA" dirty="0" smtClean="0"/>
              <a:t>Pros:</a:t>
            </a:r>
          </a:p>
          <a:p>
            <a:pPr lvl="1"/>
            <a:r>
              <a:rPr lang="en-CA" dirty="0" smtClean="0"/>
              <a:t>Ready to go</a:t>
            </a:r>
          </a:p>
          <a:p>
            <a:pPr lvl="1"/>
            <a:r>
              <a:rPr lang="en-CA" dirty="0" smtClean="0"/>
              <a:t>Well Documented</a:t>
            </a:r>
          </a:p>
          <a:p>
            <a:pPr lvl="1"/>
            <a:r>
              <a:rPr lang="en-CA" dirty="0" smtClean="0"/>
              <a:t>Full features</a:t>
            </a:r>
          </a:p>
          <a:p>
            <a:pPr lvl="1"/>
            <a:endParaRPr lang="en-CA" dirty="0"/>
          </a:p>
          <a:p>
            <a:r>
              <a:rPr lang="en-CA" dirty="0" smtClean="0"/>
              <a:t>Cons:</a:t>
            </a:r>
          </a:p>
          <a:p>
            <a:pPr lvl="1"/>
            <a:r>
              <a:rPr lang="en-CA" dirty="0" smtClean="0"/>
              <a:t>There are licensing costs </a:t>
            </a:r>
            <a:r>
              <a:rPr lang="en-CA" i="1" dirty="0" smtClean="0"/>
              <a:t>(3)</a:t>
            </a:r>
          </a:p>
          <a:p>
            <a:pPr lvl="1"/>
            <a:r>
              <a:rPr lang="en-CA" dirty="0" smtClean="0"/>
              <a:t>They’re not production class </a:t>
            </a:r>
            <a:r>
              <a:rPr lang="en-CA" i="1" dirty="0" smtClean="0"/>
              <a:t>(1),(2)</a:t>
            </a:r>
          </a:p>
          <a:p>
            <a:pPr lvl="1"/>
            <a:r>
              <a:rPr lang="en-CA" dirty="0" smtClean="0"/>
              <a:t>They’re not licensed for commercial use </a:t>
            </a:r>
            <a:r>
              <a:rPr lang="en-CA" i="1" dirty="0"/>
              <a:t>(1),(2)</a:t>
            </a: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647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need…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Is a platform that will let you:</a:t>
            </a:r>
          </a:p>
          <a:p>
            <a:pPr lvl="1"/>
            <a:r>
              <a:rPr lang="en-CA" dirty="0" smtClean="0"/>
              <a:t>Go commercial with no costs</a:t>
            </a:r>
          </a:p>
          <a:p>
            <a:pPr lvl="1"/>
            <a:r>
              <a:rPr lang="en-CA" dirty="0" smtClean="0"/>
              <a:t>Controlled platform so versions are not changing</a:t>
            </a:r>
          </a:p>
          <a:p>
            <a:pPr lvl="1"/>
            <a:r>
              <a:rPr lang="en-CA" dirty="0" smtClean="0"/>
              <a:t>Deploy as many as you need</a:t>
            </a:r>
          </a:p>
          <a:p>
            <a:pPr lvl="1"/>
            <a:r>
              <a:rPr lang="en-CA" dirty="0" smtClean="0"/>
              <a:t>Have all the components ready-to-go</a:t>
            </a:r>
          </a:p>
          <a:p>
            <a:pPr lvl="1"/>
            <a:r>
              <a:rPr lang="en-CA" dirty="0" smtClean="0"/>
              <a:t>Minimal downsides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With minimal headaches…</a:t>
            </a:r>
          </a:p>
        </p:txBody>
      </p:sp>
    </p:spTree>
    <p:extLst>
      <p:ext uri="{BB962C8B-B14F-4D97-AF65-F5344CB8AC3E}">
        <p14:creationId xmlns:p14="http://schemas.microsoft.com/office/powerpoint/2010/main" val="25698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need…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 what you need is OXAR:</a:t>
            </a:r>
          </a:p>
          <a:p>
            <a:pPr lvl="1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github.com/OraOpenSource/OXAR</a:t>
            </a: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Oracle </a:t>
            </a:r>
            <a:r>
              <a:rPr lang="en-CA" b="1" dirty="0"/>
              <a:t>XE &amp; APEX</a:t>
            </a:r>
          </a:p>
          <a:p>
            <a:pPr marL="0" indent="0">
              <a:buNone/>
            </a:pPr>
            <a:r>
              <a:rPr lang="en-CA" dirty="0"/>
              <a:t>The goal of the OXAR (pronounced "Oscar") project is to make it easy for developers to quickly build and/or launch a fully functional instance of Oracle XE and APEX. The scripts provided in this project handle the automatic build.</a:t>
            </a:r>
          </a:p>
          <a:p>
            <a:pPr marL="0" indent="0">
              <a:buNone/>
            </a:pPr>
            <a:r>
              <a:rPr lang="en-CA" i="1" dirty="0"/>
              <a:t>Note: Currently this build is not recommended for production us as it lacks backup scripts, SSL encryption for APEX, etc. These features will be implemented in future releases</a:t>
            </a:r>
            <a:r>
              <a:rPr lang="en-CA" i="1" dirty="0" smtClean="0"/>
              <a:t>.”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 need…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Turns out that OXAR has almost everything I wanted but that fine print bothered me…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i="1" dirty="0" smtClean="0"/>
              <a:t>“Note</a:t>
            </a:r>
            <a:r>
              <a:rPr lang="en-CA" i="1" dirty="0"/>
              <a:t>: Currently this build is not recommended for production us as it lacks backup scripts, SSL encryption for APEX, etc. These features will be implemented in future releases</a:t>
            </a:r>
            <a:r>
              <a:rPr lang="en-CA" i="1" dirty="0" smtClean="0"/>
              <a:t>.”</a:t>
            </a:r>
          </a:p>
          <a:p>
            <a:endParaRPr lang="en-CA" dirty="0" smtClean="0"/>
          </a:p>
          <a:p>
            <a:r>
              <a:rPr lang="en-CA" dirty="0" smtClean="0"/>
              <a:t>I wanted my focus to be APEX development and not the platform..</a:t>
            </a:r>
          </a:p>
          <a:p>
            <a:r>
              <a:rPr lang="en-CA" dirty="0" smtClean="0"/>
              <a:t>So I started with OXAR and these are my findings and recommendations for you to have a solid platform that can take you from inception to production.</a:t>
            </a:r>
          </a:p>
          <a:p>
            <a:pPr lvl="1"/>
            <a:r>
              <a:rPr lang="en-CA" dirty="0" smtClean="0"/>
              <a:t>With minimal headaches..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29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need some “foundational” components to get you started:</a:t>
            </a:r>
          </a:p>
          <a:p>
            <a:pPr lvl="1"/>
            <a:r>
              <a:rPr lang="en-CA" dirty="0" smtClean="0"/>
              <a:t>Server</a:t>
            </a:r>
          </a:p>
          <a:p>
            <a:pPr lvl="1"/>
            <a:r>
              <a:rPr lang="en-CA" dirty="0" smtClean="0"/>
              <a:t>Backup Service  (backups are mandatory for production class systems)</a:t>
            </a:r>
          </a:p>
          <a:p>
            <a:pPr lvl="1"/>
            <a:r>
              <a:rPr lang="en-CA" dirty="0" smtClean="0"/>
              <a:t>Decent Internet connection and a decent computer to run VirtualBox</a:t>
            </a:r>
          </a:p>
          <a:p>
            <a:pPr marL="457200" lvl="1" indent="0">
              <a:buNone/>
            </a:pPr>
            <a:endParaRPr lang="en-CA" dirty="0"/>
          </a:p>
          <a:p>
            <a:pPr marL="400050"/>
            <a:r>
              <a:rPr lang="en-CA" dirty="0" smtClean="0"/>
              <a:t>For Server I decided to not have it “in the basement” </a:t>
            </a:r>
          </a:p>
          <a:p>
            <a:pPr marL="800100" lvl="1"/>
            <a:r>
              <a:rPr lang="en-CA" dirty="0" smtClean="0"/>
              <a:t>I don’t want to deal with hardware issues..</a:t>
            </a:r>
          </a:p>
          <a:p>
            <a:pPr marL="800100" lvl="1"/>
            <a:r>
              <a:rPr lang="en-CA" dirty="0" smtClean="0"/>
              <a:t>I don’t have money to spend on a server class machine</a:t>
            </a:r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0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Server I decided to use Digital Ocean to host a virtual server</a:t>
            </a:r>
          </a:p>
          <a:p>
            <a:r>
              <a:rPr lang="en-CA" dirty="0" smtClean="0"/>
              <a:t>Pricing is better than anyone else</a:t>
            </a:r>
          </a:p>
          <a:p>
            <a:r>
              <a:rPr lang="en-CA" dirty="0" smtClean="0"/>
              <a:t>Service (so far, knock on wood) has been perfect</a:t>
            </a:r>
          </a:p>
          <a:p>
            <a:r>
              <a:rPr lang="en-CA" dirty="0" smtClean="0"/>
              <a:t>Support people are truly Unix Admins with deep knowledge.</a:t>
            </a:r>
          </a:p>
          <a:p>
            <a:r>
              <a:rPr lang="en-CA" dirty="0" smtClean="0"/>
              <a:t>For $10/month USD  I get the server I need:</a:t>
            </a:r>
          </a:p>
          <a:p>
            <a:pPr lvl="1"/>
            <a:r>
              <a:rPr lang="en-CA" dirty="0" smtClean="0"/>
              <a:t>1 GB of RAM</a:t>
            </a:r>
          </a:p>
          <a:p>
            <a:pPr lvl="1"/>
            <a:r>
              <a:rPr lang="en-CA" dirty="0" smtClean="0"/>
              <a:t>20 GB of Disk Space (is SSD by the way)</a:t>
            </a:r>
          </a:p>
          <a:p>
            <a:pPr lvl="1"/>
            <a:r>
              <a:rPr lang="en-CA" dirty="0" smtClean="0"/>
              <a:t>1 CPU</a:t>
            </a:r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93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What you want…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What you need…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you build…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you succeed…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Q&amp;A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you decide to use Digital Ocean please use my referral Link, </a:t>
            </a:r>
          </a:p>
          <a:p>
            <a:pPr lvl="1"/>
            <a:r>
              <a:rPr lang="en-CA" dirty="0" smtClean="0"/>
              <a:t>You get a discount </a:t>
            </a:r>
            <a:r>
              <a:rPr lang="en-CA" u="sng" dirty="0" smtClean="0"/>
              <a:t>and</a:t>
            </a:r>
            <a:r>
              <a:rPr lang="en-CA" dirty="0" smtClean="0"/>
              <a:t> I get a discount too..</a:t>
            </a:r>
          </a:p>
          <a:p>
            <a:pPr marL="457200" lvl="1" indent="0">
              <a:buNone/>
            </a:pP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m.do.co/c/4f16e963807e</a:t>
            </a: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Service offering starts at $5/month USD</a:t>
            </a:r>
          </a:p>
          <a:p>
            <a:r>
              <a:rPr lang="en-CA" dirty="0" smtClean="0"/>
              <a:t>They have pre-built images and you choose the OS they present (installed) on your VM</a:t>
            </a:r>
          </a:p>
          <a:p>
            <a:r>
              <a:rPr lang="en-CA" dirty="0" smtClean="0"/>
              <a:t>In 55 seconds you have a server running: Ubuntu, CentOS, FreeBSD, Fedora, </a:t>
            </a:r>
            <a:r>
              <a:rPr lang="en-CA" dirty="0" err="1" smtClean="0"/>
              <a:t>Debian</a:t>
            </a:r>
            <a:r>
              <a:rPr lang="en-CA" dirty="0" smtClean="0"/>
              <a:t>, etc..</a:t>
            </a:r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9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Backups I decided to use BackBlaze</a:t>
            </a:r>
          </a:p>
          <a:p>
            <a:r>
              <a:rPr lang="en-CA" dirty="0" smtClean="0"/>
              <a:t>Unlimited backups for $5/month USD</a:t>
            </a:r>
          </a:p>
          <a:p>
            <a:r>
              <a:rPr lang="en-CA" dirty="0" smtClean="0"/>
              <a:t>Ranked as the #1 cloud backup service</a:t>
            </a:r>
          </a:p>
          <a:p>
            <a:r>
              <a:rPr lang="en-CA" dirty="0"/>
              <a:t>If you decide to use </a:t>
            </a:r>
            <a:r>
              <a:rPr lang="en-CA" dirty="0" smtClean="0"/>
              <a:t>BackBlaze </a:t>
            </a:r>
            <a:r>
              <a:rPr lang="en-CA" dirty="0"/>
              <a:t>please use my referral Link, </a:t>
            </a:r>
          </a:p>
          <a:p>
            <a:pPr lvl="1"/>
            <a:r>
              <a:rPr lang="en-CA" dirty="0"/>
              <a:t>You get a discount </a:t>
            </a:r>
            <a:r>
              <a:rPr lang="en-CA" u="sng" dirty="0"/>
              <a:t>and</a:t>
            </a:r>
            <a:r>
              <a:rPr lang="en-CA" dirty="0"/>
              <a:t> I get a discount too..</a:t>
            </a:r>
          </a:p>
          <a:p>
            <a:pPr marL="457200" lvl="1" indent="0">
              <a:buNone/>
            </a:pP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secure.backblaze.com/r/00s7b0</a:t>
            </a: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smtClean="0"/>
              <a:t>Note: Backups are for my PC running Windows, not the Linux server…  (more about this in a few slides)</a:t>
            </a: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4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This is how I built the server..</a:t>
            </a:r>
          </a:p>
          <a:p>
            <a:pPr lvl="1"/>
            <a:r>
              <a:rPr lang="en-CA" dirty="0" smtClean="0"/>
              <a:t>I ordered the CentOS 7.1from Digital Ocean</a:t>
            </a:r>
          </a:p>
          <a:p>
            <a:r>
              <a:rPr lang="en-CA" dirty="0" smtClean="0"/>
              <a:t>Order is </a:t>
            </a:r>
            <a:r>
              <a:rPr lang="en-CA" i="1" dirty="0" smtClean="0"/>
              <a:t>almost</a:t>
            </a:r>
            <a:r>
              <a:rPr lang="en-CA" dirty="0" smtClean="0"/>
              <a:t> sequential</a:t>
            </a:r>
          </a:p>
          <a:p>
            <a:r>
              <a:rPr lang="en-CA" dirty="0" smtClean="0"/>
              <a:t>Steps:</a:t>
            </a:r>
          </a:p>
          <a:p>
            <a:pPr lvl="1"/>
            <a:r>
              <a:rPr lang="en-CA" dirty="0" smtClean="0"/>
              <a:t>Setup SSH</a:t>
            </a:r>
          </a:p>
          <a:p>
            <a:pPr lvl="1"/>
            <a:r>
              <a:rPr lang="en-CA" dirty="0" smtClean="0"/>
              <a:t>Add missing components</a:t>
            </a:r>
          </a:p>
          <a:p>
            <a:pPr lvl="1"/>
            <a:r>
              <a:rPr lang="en-CA" dirty="0" smtClean="0"/>
              <a:t>Server Setup (mail, ntp, time zone, Java) </a:t>
            </a:r>
          </a:p>
          <a:p>
            <a:pPr lvl="1"/>
            <a:r>
              <a:rPr lang="en-CA" dirty="0" smtClean="0"/>
              <a:t>OXAR Installation</a:t>
            </a:r>
          </a:p>
          <a:p>
            <a:pPr lvl="1"/>
            <a:r>
              <a:rPr lang="en-CA" dirty="0" smtClean="0"/>
              <a:t>SSL Configuration</a:t>
            </a:r>
          </a:p>
          <a:p>
            <a:pPr lvl="1"/>
            <a:r>
              <a:rPr lang="en-CA" dirty="0"/>
              <a:t>Secure the server</a:t>
            </a:r>
          </a:p>
          <a:p>
            <a:pPr lvl="1"/>
            <a:r>
              <a:rPr lang="en-CA" dirty="0" smtClean="0"/>
              <a:t>Backups</a:t>
            </a: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82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Setup SSH</a:t>
            </a:r>
          </a:p>
          <a:p>
            <a:pPr lvl="1"/>
            <a:r>
              <a:rPr lang="en-CA" dirty="0" smtClean="0"/>
              <a:t>Download SSH client, I chose Putty.</a:t>
            </a:r>
          </a:p>
          <a:p>
            <a:pPr lvl="1"/>
            <a:r>
              <a:rPr lang="en-CA" dirty="0"/>
              <a:t>Download from here:</a:t>
            </a:r>
            <a:br>
              <a:rPr lang="en-CA" dirty="0"/>
            </a:br>
            <a:r>
              <a:rPr lang="en-CA" dirty="0">
                <a:hlinkClick r:id="rId2"/>
              </a:rPr>
              <a:t>http://www.chiark.greenend.org.uk/~</a:t>
            </a:r>
            <a:r>
              <a:rPr lang="en-CA" dirty="0" smtClean="0">
                <a:hlinkClick r:id="rId2"/>
              </a:rPr>
              <a:t>sgtatham/putty/download.html</a:t>
            </a:r>
            <a:endParaRPr lang="en-CA" dirty="0" smtClean="0"/>
          </a:p>
          <a:p>
            <a:pPr lvl="1"/>
            <a:r>
              <a:rPr lang="en-CA" dirty="0" smtClean="0"/>
              <a:t>Download Putty, PSCP and </a:t>
            </a:r>
            <a:r>
              <a:rPr lang="en-CA" dirty="0" err="1" smtClean="0"/>
              <a:t>PuttyGen</a:t>
            </a:r>
            <a:r>
              <a:rPr lang="en-CA" dirty="0"/>
              <a:t> </a:t>
            </a:r>
            <a:r>
              <a:rPr lang="en-CA" dirty="0" smtClean="0"/>
              <a:t>(You’ll need all three)</a:t>
            </a:r>
          </a:p>
          <a:p>
            <a:pPr lvl="1"/>
            <a:r>
              <a:rPr lang="en-CA" dirty="0" smtClean="0"/>
              <a:t>Digital Ocean offer some great How-to documents to help you start</a:t>
            </a:r>
          </a:p>
          <a:p>
            <a:pPr marL="457200" lvl="1" indent="0">
              <a:buNone/>
            </a:pPr>
            <a:r>
              <a:rPr lang="en-CA" dirty="0" smtClean="0"/>
              <a:t>Search in Google </a:t>
            </a:r>
            <a:r>
              <a:rPr lang="en-CA" dirty="0"/>
              <a:t>for this: SSH </a:t>
            </a:r>
            <a:r>
              <a:rPr lang="en-CA" dirty="0" smtClean="0"/>
              <a:t>site=digitalocean.com</a:t>
            </a:r>
          </a:p>
          <a:p>
            <a:pPr marL="457200" lvl="1" indent="0">
              <a:buNone/>
            </a:pPr>
            <a:r>
              <a:rPr lang="en-CA" dirty="0" smtClean="0"/>
              <a:t>I recommend start reading here:</a:t>
            </a:r>
          </a:p>
          <a:p>
            <a:pPr marL="457200" lvl="1" indent="0">
              <a:buNone/>
            </a:pP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www.digitalocean.com/community/tutorials/how-to-connect-to-your-droplet-with-ssh</a:t>
            </a: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5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Add Missing Components </a:t>
            </a:r>
          </a:p>
          <a:p>
            <a:pPr lvl="1"/>
            <a:r>
              <a:rPr lang="en-CA" dirty="0" smtClean="0"/>
              <a:t>Packages</a:t>
            </a:r>
          </a:p>
          <a:p>
            <a:pPr lvl="2"/>
            <a:r>
              <a:rPr lang="en-CA" dirty="0"/>
              <a:t>yum install </a:t>
            </a:r>
            <a:r>
              <a:rPr lang="en-CA" dirty="0" smtClean="0"/>
              <a:t>ntp bzip2 wget localinstall jre-8u60-linux-x64.rpm unzip</a:t>
            </a:r>
          </a:p>
          <a:p>
            <a:pPr lvl="2"/>
            <a:r>
              <a:rPr lang="en-CA" dirty="0"/>
              <a:t>yum install postfix mailx </a:t>
            </a:r>
            <a:r>
              <a:rPr lang="en-CA" dirty="0" smtClean="0"/>
              <a:t>cyrus-</a:t>
            </a:r>
            <a:r>
              <a:rPr lang="en-CA" dirty="0" err="1" smtClean="0"/>
              <a:t>sasl</a:t>
            </a:r>
            <a:r>
              <a:rPr lang="en-CA" dirty="0" smtClean="0"/>
              <a:t>-plain</a:t>
            </a:r>
          </a:p>
          <a:p>
            <a:pPr lvl="1"/>
            <a:r>
              <a:rPr lang="en-CA" dirty="0" smtClean="0"/>
              <a:t>SWAP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fallocate -l 4G /swapfile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sudo chmod 600 /swapfile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mkswap /swapfile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sh -c 'echo "/swapfile none swap sw 0 0" &gt;&gt; /etc/</a:t>
            </a:r>
            <a:r>
              <a:rPr lang="en-CA" dirty="0" err="1"/>
              <a:t>fstab</a:t>
            </a:r>
            <a:r>
              <a:rPr lang="en-CA" dirty="0"/>
              <a:t>'</a:t>
            </a:r>
          </a:p>
          <a:p>
            <a:pPr lvl="2"/>
            <a:r>
              <a:rPr lang="en-CA" dirty="0" smtClean="0"/>
              <a:t>Shutdown </a:t>
            </a:r>
          </a:p>
          <a:p>
            <a:pPr marL="1371600" lvl="3" indent="0">
              <a:buNone/>
            </a:pPr>
            <a:r>
              <a:rPr lang="en-CA" dirty="0" smtClean="0"/>
              <a:t># shutdown now</a:t>
            </a:r>
          </a:p>
          <a:p>
            <a:pPr lvl="2"/>
            <a:r>
              <a:rPr lang="en-CA" dirty="0" smtClean="0"/>
              <a:t>Take Snapshot (from Digital Ocean Dashboard) </a:t>
            </a:r>
            <a:r>
              <a:rPr lang="en-CA" dirty="0"/>
              <a:t>and </a:t>
            </a:r>
            <a:r>
              <a:rPr lang="en-CA" dirty="0" smtClean="0"/>
              <a:t>Restart</a:t>
            </a:r>
          </a:p>
          <a:p>
            <a:pPr lvl="2"/>
            <a:r>
              <a:rPr lang="en-CA" dirty="0" smtClean="0"/>
              <a:t>Validate SWAP file exists: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swapon -s</a:t>
            </a:r>
          </a:p>
          <a:p>
            <a:pPr marL="1828800" lvl="4" indent="0">
              <a:spcBef>
                <a:spcPts val="0"/>
              </a:spcBef>
              <a:buNone/>
            </a:pPr>
            <a:r>
              <a:rPr lang="en-CA" dirty="0"/>
              <a:t>Filename                                Type            Size    Used    Priority</a:t>
            </a:r>
          </a:p>
          <a:p>
            <a:pPr marL="1828800" lvl="4" indent="0">
              <a:spcBef>
                <a:spcPts val="0"/>
              </a:spcBef>
              <a:buNone/>
            </a:pPr>
            <a:r>
              <a:rPr lang="en-CA" dirty="0"/>
              <a:t>/swapfile                               file    4194300 0       -</a:t>
            </a:r>
            <a:r>
              <a:rPr lang="en-CA" dirty="0" smtClean="0"/>
              <a:t>1</a:t>
            </a:r>
          </a:p>
          <a:p>
            <a:pPr lvl="2"/>
            <a:r>
              <a:rPr lang="en-CA" dirty="0" smtClean="0"/>
              <a:t>NOTE: OXAR will create a SWAP partition but since I had created it already I excluded it on OXAR so I can’t tell if there are any issues with it on CentOS</a:t>
            </a:r>
            <a:endParaRPr lang="en-CA" dirty="0"/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76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Server Setu</a:t>
            </a:r>
            <a:r>
              <a:rPr lang="en-CA" dirty="0"/>
              <a:t>p</a:t>
            </a:r>
            <a:endParaRPr lang="en-CA" dirty="0" smtClean="0"/>
          </a:p>
          <a:p>
            <a:pPr lvl="1"/>
            <a:r>
              <a:rPr lang="en-CA" dirty="0" smtClean="0"/>
              <a:t>Mail Setup (</a:t>
            </a:r>
            <a:r>
              <a:rPr lang="en-CA" i="1" dirty="0"/>
              <a:t>This setup is to use </a:t>
            </a:r>
            <a:r>
              <a:rPr lang="en-CA" i="1" dirty="0" err="1"/>
              <a:t>gmail</a:t>
            </a:r>
            <a:r>
              <a:rPr lang="en-CA" i="1" dirty="0"/>
              <a:t> as email relay to your server </a:t>
            </a:r>
            <a:r>
              <a:rPr lang="en-CA" i="1" dirty="0" smtClean="0"/>
              <a:t>email</a:t>
            </a:r>
            <a:r>
              <a:rPr lang="en-CA" dirty="0"/>
              <a:t>)</a:t>
            </a:r>
            <a:endParaRPr lang="en-CA" dirty="0" smtClean="0"/>
          </a:p>
          <a:p>
            <a:pPr lvl="2"/>
            <a:r>
              <a:rPr lang="en-CA" dirty="0" smtClean="0"/>
              <a:t>Create a </a:t>
            </a:r>
            <a:r>
              <a:rPr lang="en-CA" dirty="0" err="1" smtClean="0"/>
              <a:t>gmail</a:t>
            </a:r>
            <a:r>
              <a:rPr lang="en-CA" dirty="0" smtClean="0"/>
              <a:t> account.</a:t>
            </a:r>
          </a:p>
          <a:p>
            <a:pPr lvl="2"/>
            <a:r>
              <a:rPr lang="en-CA" dirty="0" smtClean="0"/>
              <a:t>All information you need is here:</a:t>
            </a:r>
          </a:p>
          <a:p>
            <a:pPr marL="914400" lvl="2" indent="0">
              <a:buNone/>
            </a:pP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charlesauer.net/tutorials/centos/postfix-as-gmail-relay-centos.php</a:t>
            </a:r>
            <a:endParaRPr lang="en-CA" dirty="0" smtClean="0"/>
          </a:p>
          <a:p>
            <a:pPr lvl="2"/>
            <a:endParaRPr lang="en-CA" dirty="0" smtClean="0"/>
          </a:p>
          <a:p>
            <a:r>
              <a:rPr lang="en-CA" dirty="0" smtClean="0"/>
              <a:t>You </a:t>
            </a:r>
            <a:r>
              <a:rPr lang="en-CA" dirty="0"/>
              <a:t>will need to change one of the Gmail account setting.</a:t>
            </a:r>
            <a:br>
              <a:rPr lang="en-CA" dirty="0"/>
            </a:br>
            <a:r>
              <a:rPr lang="en-CA" dirty="0"/>
              <a:t>Go into "My Account", then in the "Connected apps &amp; sites" section, turn on the "Allow less secure apps" option</a:t>
            </a:r>
            <a:r>
              <a:rPr lang="en-CA" dirty="0" smtClean="0"/>
              <a:t>.</a:t>
            </a:r>
          </a:p>
          <a:p>
            <a:r>
              <a:rPr lang="en-CA" dirty="0" smtClean="0"/>
              <a:t>And then </a:t>
            </a:r>
            <a:r>
              <a:rPr lang="en-CA" dirty="0"/>
              <a:t>you're going to be able to use the APEX_MAIL </a:t>
            </a:r>
            <a:r>
              <a:rPr lang="en-CA" dirty="0" smtClean="0"/>
              <a:t>package</a:t>
            </a:r>
            <a:r>
              <a:rPr lang="en-CA" i="1" dirty="0" smtClean="0"/>
              <a:t> y</a:t>
            </a:r>
            <a:r>
              <a:rPr lang="en-CA" dirty="0" smtClean="0"/>
              <a:t>ou </a:t>
            </a:r>
            <a:r>
              <a:rPr lang="en-CA" dirty="0"/>
              <a:t>should also make sure that ACL is setup accordingly </a:t>
            </a:r>
            <a:r>
              <a:rPr lang="en-CA" dirty="0" smtClean="0"/>
              <a:t>(more on this a bit later)</a:t>
            </a:r>
            <a:endParaRPr lang="en-CA" dirty="0"/>
          </a:p>
          <a:p>
            <a:pPr lvl="2"/>
            <a:endParaRPr lang="en-CA" dirty="0" smtClean="0"/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Server Setu</a:t>
            </a:r>
            <a:r>
              <a:rPr lang="en-CA" dirty="0"/>
              <a:t>p</a:t>
            </a:r>
            <a:endParaRPr lang="en-CA" dirty="0" smtClean="0"/>
          </a:p>
          <a:p>
            <a:pPr lvl="1"/>
            <a:r>
              <a:rPr lang="en-CA" dirty="0" smtClean="0"/>
              <a:t>Ntp – You want to ensure your server has the right time all the time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 err="1"/>
              <a:t>systemctl</a:t>
            </a:r>
            <a:r>
              <a:rPr lang="en-CA" dirty="0"/>
              <a:t> start </a:t>
            </a:r>
            <a:r>
              <a:rPr lang="en-CA" dirty="0" err="1"/>
              <a:t>ntpd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 err="1"/>
              <a:t>systemctl</a:t>
            </a:r>
            <a:r>
              <a:rPr lang="en-CA" dirty="0"/>
              <a:t> enable </a:t>
            </a:r>
            <a:r>
              <a:rPr lang="en-CA" dirty="0" err="1"/>
              <a:t>ntpd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ln -s '/</a:t>
            </a:r>
            <a:r>
              <a:rPr lang="en-CA" dirty="0" err="1"/>
              <a:t>usr</a:t>
            </a:r>
            <a:r>
              <a:rPr lang="en-CA" dirty="0"/>
              <a:t>/lib/</a:t>
            </a:r>
            <a:r>
              <a:rPr lang="en-CA" dirty="0" err="1"/>
              <a:t>systemd</a:t>
            </a:r>
            <a:r>
              <a:rPr lang="en-CA" dirty="0"/>
              <a:t>/system/</a:t>
            </a:r>
            <a:r>
              <a:rPr lang="en-CA" dirty="0" err="1"/>
              <a:t>ntpd.service</a:t>
            </a:r>
            <a:r>
              <a:rPr lang="en-CA" dirty="0"/>
              <a:t>' '/etc/</a:t>
            </a:r>
            <a:r>
              <a:rPr lang="en-CA" dirty="0" err="1"/>
              <a:t>systemd</a:t>
            </a:r>
            <a:r>
              <a:rPr lang="en-CA" dirty="0"/>
              <a:t>/system/multi-</a:t>
            </a:r>
            <a:r>
              <a:rPr lang="en-CA" dirty="0" err="1"/>
              <a:t>user.target.wants</a:t>
            </a:r>
            <a:r>
              <a:rPr lang="en-CA" dirty="0"/>
              <a:t>/</a:t>
            </a:r>
            <a:r>
              <a:rPr lang="en-CA" dirty="0" err="1"/>
              <a:t>ntpd.service</a:t>
            </a:r>
            <a:r>
              <a:rPr lang="en-CA" dirty="0"/>
              <a:t>'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</a:t>
            </a:r>
            <a:endParaRPr lang="en-CA" dirty="0"/>
          </a:p>
          <a:p>
            <a:pPr lvl="1"/>
            <a:endParaRPr lang="en-CA" dirty="0" smtClean="0"/>
          </a:p>
          <a:p>
            <a:endParaRPr lang="en-CA" dirty="0"/>
          </a:p>
          <a:p>
            <a:pPr lvl="2"/>
            <a:endParaRPr lang="en-CA" dirty="0" smtClean="0"/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34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Server Setu</a:t>
            </a:r>
            <a:r>
              <a:rPr lang="en-CA" dirty="0"/>
              <a:t>p</a:t>
            </a:r>
            <a:endParaRPr lang="en-CA" dirty="0" smtClean="0"/>
          </a:p>
          <a:p>
            <a:pPr lvl="1"/>
            <a:r>
              <a:rPr lang="en-CA" dirty="0" smtClean="0"/>
              <a:t>Time Zone</a:t>
            </a:r>
          </a:p>
          <a:p>
            <a:pPr lvl="2"/>
            <a:r>
              <a:rPr lang="en-CA" dirty="0" smtClean="0"/>
              <a:t>Make sure the server you’re building has the right </a:t>
            </a:r>
            <a:r>
              <a:rPr lang="en-CA" dirty="0" err="1" smtClean="0"/>
              <a:t>timezone</a:t>
            </a:r>
            <a:r>
              <a:rPr lang="en-CA" dirty="0" smtClean="0"/>
              <a:t>.</a:t>
            </a:r>
          </a:p>
          <a:p>
            <a:pPr lvl="2"/>
            <a:r>
              <a:rPr lang="en-CA" dirty="0" smtClean="0"/>
              <a:t>In my case I setup the server to be Central Time for Mexico City as it was agreed upon with the client to use that time zone:</a:t>
            </a:r>
          </a:p>
          <a:p>
            <a:pPr lvl="2"/>
            <a:endParaRPr lang="en-CA" dirty="0"/>
          </a:p>
          <a:p>
            <a:pPr marL="914400" lvl="2" indent="0">
              <a:buNone/>
            </a:pPr>
            <a:r>
              <a:rPr lang="en-CA" dirty="0" smtClean="0"/>
              <a:t># date 					</a:t>
            </a:r>
            <a:r>
              <a:rPr lang="en-CA" i="1" dirty="0" smtClean="0"/>
              <a:t>(review the current time in the server)</a:t>
            </a:r>
            <a:endParaRPr lang="en-CA" dirty="0"/>
          </a:p>
          <a:p>
            <a:pPr marL="914400" lvl="2" indent="0">
              <a:buNone/>
            </a:pPr>
            <a:r>
              <a:rPr lang="en-CA" dirty="0"/>
              <a:t># </a:t>
            </a:r>
            <a:r>
              <a:rPr lang="en-CA" dirty="0" err="1"/>
              <a:t>timedatectl</a:t>
            </a:r>
            <a:r>
              <a:rPr lang="en-CA" dirty="0"/>
              <a:t> </a:t>
            </a:r>
            <a:r>
              <a:rPr lang="en-CA" dirty="0" err="1"/>
              <a:t>list-timezones|grep</a:t>
            </a:r>
            <a:r>
              <a:rPr lang="en-CA" dirty="0"/>
              <a:t> </a:t>
            </a:r>
            <a:r>
              <a:rPr lang="en-CA" dirty="0" smtClean="0"/>
              <a:t>Mexico	</a:t>
            </a:r>
          </a:p>
          <a:p>
            <a:pPr marL="914400" lvl="2" indent="0">
              <a:buNone/>
            </a:pPr>
            <a:r>
              <a:rPr lang="en-CA" i="1" dirty="0"/>
              <a:t>	</a:t>
            </a:r>
            <a:r>
              <a:rPr lang="en-CA" i="1" dirty="0" smtClean="0"/>
              <a:t>					(review the </a:t>
            </a:r>
            <a:r>
              <a:rPr lang="en-CA" i="1" dirty="0" err="1" smtClean="0"/>
              <a:t>timezones</a:t>
            </a:r>
            <a:r>
              <a:rPr lang="en-CA" i="1" dirty="0" smtClean="0"/>
              <a:t> available that match Mexico)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/>
              <a:t># </a:t>
            </a:r>
            <a:r>
              <a:rPr lang="en-CA" dirty="0" err="1" smtClean="0"/>
              <a:t>timedatectl</a:t>
            </a:r>
            <a:r>
              <a:rPr lang="en-CA" dirty="0" smtClean="0"/>
              <a:t> </a:t>
            </a:r>
            <a:r>
              <a:rPr lang="en-CA" dirty="0"/>
              <a:t>set-</a:t>
            </a:r>
            <a:r>
              <a:rPr lang="en-CA" dirty="0" err="1"/>
              <a:t>timezone</a:t>
            </a:r>
            <a:r>
              <a:rPr lang="en-CA" dirty="0"/>
              <a:t> </a:t>
            </a:r>
            <a:r>
              <a:rPr lang="en-CA" dirty="0" smtClean="0"/>
              <a:t>America/</a:t>
            </a:r>
            <a:r>
              <a:rPr lang="en-CA" dirty="0" err="1" smtClean="0"/>
              <a:t>Mexico_City</a:t>
            </a:r>
            <a:r>
              <a:rPr lang="en-CA" dirty="0" smtClean="0"/>
              <a:t>		</a:t>
            </a:r>
          </a:p>
          <a:p>
            <a:pPr marL="914400" lvl="2" indent="0">
              <a:buNone/>
            </a:pPr>
            <a:r>
              <a:rPr lang="en-CA" i="1" dirty="0"/>
              <a:t>	</a:t>
            </a:r>
            <a:r>
              <a:rPr lang="en-CA" i="1" dirty="0" smtClean="0"/>
              <a:t>					(set the appropriate time zone)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/>
              <a:t># date					(review the new current time in the server)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21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Server Setu</a:t>
            </a:r>
            <a:r>
              <a:rPr lang="en-CA" dirty="0"/>
              <a:t>p</a:t>
            </a:r>
            <a:endParaRPr lang="en-CA" dirty="0" smtClean="0"/>
          </a:p>
          <a:p>
            <a:pPr lvl="1"/>
            <a:r>
              <a:rPr lang="en-CA" dirty="0" smtClean="0"/>
              <a:t>Java</a:t>
            </a:r>
          </a:p>
          <a:p>
            <a:pPr lvl="2"/>
            <a:r>
              <a:rPr lang="en-CA" dirty="0" smtClean="0"/>
              <a:t>Modern Linux Distributions (</a:t>
            </a:r>
            <a:r>
              <a:rPr lang="en-CA" i="1" dirty="0" smtClean="0"/>
              <a:t>almost) </a:t>
            </a:r>
            <a:r>
              <a:rPr lang="en-CA" dirty="0" smtClean="0"/>
              <a:t>always includes the </a:t>
            </a:r>
            <a:r>
              <a:rPr lang="en-CA" dirty="0" err="1" smtClean="0"/>
              <a:t>OpenJDK</a:t>
            </a:r>
            <a:r>
              <a:rPr lang="en-CA" dirty="0" smtClean="0"/>
              <a:t> instead of the Oracle JDK, this creates problems with many applications that need the ‘real’ JDK</a:t>
            </a:r>
          </a:p>
          <a:p>
            <a:pPr lvl="2"/>
            <a:r>
              <a:rPr lang="en-CA" dirty="0" smtClean="0"/>
              <a:t>The following steps are to replace the </a:t>
            </a:r>
            <a:r>
              <a:rPr lang="en-CA" dirty="0" err="1" smtClean="0"/>
              <a:t>OpenJDK</a:t>
            </a:r>
            <a:r>
              <a:rPr lang="en-CA" dirty="0" smtClean="0"/>
              <a:t> with Oracle JDK</a:t>
            </a:r>
          </a:p>
          <a:p>
            <a:pPr lvl="2"/>
            <a:r>
              <a:rPr lang="en-CA" dirty="0" smtClean="0"/>
              <a:t>Validate you have the </a:t>
            </a:r>
            <a:r>
              <a:rPr lang="en-CA" dirty="0" err="1" smtClean="0"/>
              <a:t>OpenJDK</a:t>
            </a:r>
            <a:r>
              <a:rPr lang="en-CA" dirty="0" smtClean="0"/>
              <a:t>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# java -version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err="1"/>
              <a:t>openjdk</a:t>
            </a:r>
            <a:r>
              <a:rPr lang="en-CA" dirty="0"/>
              <a:t> version "1.8.0_65"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err="1"/>
              <a:t>OpenJDK</a:t>
            </a:r>
            <a:r>
              <a:rPr lang="en-CA" dirty="0"/>
              <a:t> Runtime Environment (build 1.8.0_65-b17)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err="1"/>
              <a:t>OpenJDK</a:t>
            </a:r>
            <a:r>
              <a:rPr lang="en-CA" dirty="0"/>
              <a:t> 64-Bit Server VM (build 25.65-b01, mixed mode)</a:t>
            </a:r>
          </a:p>
          <a:p>
            <a:pPr lvl="2"/>
            <a:endParaRPr lang="en-CA" dirty="0" smtClean="0"/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89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Server Setu</a:t>
            </a:r>
            <a:r>
              <a:rPr lang="en-CA" dirty="0"/>
              <a:t>p</a:t>
            </a:r>
            <a:endParaRPr lang="en-CA" dirty="0" smtClean="0"/>
          </a:p>
          <a:p>
            <a:pPr lvl="1"/>
            <a:r>
              <a:rPr lang="en-CA" dirty="0" smtClean="0"/>
              <a:t>Java (Continue)</a:t>
            </a:r>
          </a:p>
          <a:p>
            <a:pPr lvl="2"/>
            <a:r>
              <a:rPr lang="en-CA" dirty="0" smtClean="0"/>
              <a:t>Lets </a:t>
            </a:r>
            <a:r>
              <a:rPr lang="en-CA" dirty="0"/>
              <a:t>replace it with the Oracle Java 8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wget </a:t>
            </a:r>
            <a:r>
              <a:rPr lang="en-CA" dirty="0"/>
              <a:t>--no-cookies --no-check-certificate --header "Cookie: gpw_e24=http%3A%2F%2Fwww.oracle.com%2F; </a:t>
            </a:r>
            <a:r>
              <a:rPr lang="en-CA" dirty="0" err="1"/>
              <a:t>oraclelicense</a:t>
            </a:r>
            <a:r>
              <a:rPr lang="en-CA" dirty="0"/>
              <a:t>=accept-</a:t>
            </a:r>
            <a:r>
              <a:rPr lang="en-CA" dirty="0" err="1"/>
              <a:t>securebackup</a:t>
            </a:r>
            <a:r>
              <a:rPr lang="en-CA" dirty="0"/>
              <a:t>-cookie" \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"http://download.oracle.com/</a:t>
            </a:r>
            <a:r>
              <a:rPr lang="en-CA" dirty="0" err="1"/>
              <a:t>otn</a:t>
            </a:r>
            <a:r>
              <a:rPr lang="en-CA" dirty="0"/>
              <a:t>-pub/java/</a:t>
            </a:r>
            <a:r>
              <a:rPr lang="en-CA" dirty="0" err="1"/>
              <a:t>jdk</a:t>
            </a:r>
            <a:r>
              <a:rPr lang="en-CA" dirty="0"/>
              <a:t>/8u60-b27/jre-8u60-linux-x64.rpm"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 err="1"/>
              <a:t>rm</a:t>
            </a:r>
            <a:r>
              <a:rPr lang="en-CA" dirty="0"/>
              <a:t> /</a:t>
            </a:r>
            <a:r>
              <a:rPr lang="en-CA" dirty="0" err="1"/>
              <a:t>usr</a:t>
            </a:r>
            <a:r>
              <a:rPr lang="en-CA" dirty="0"/>
              <a:t>/bin/java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# ln -s /</a:t>
            </a:r>
            <a:r>
              <a:rPr lang="en-CA" dirty="0" err="1"/>
              <a:t>usr</a:t>
            </a:r>
            <a:r>
              <a:rPr lang="en-CA" dirty="0"/>
              <a:t>/java/jre1.8.0_60/bin/java /</a:t>
            </a:r>
            <a:r>
              <a:rPr lang="en-CA" dirty="0" err="1"/>
              <a:t>usr</a:t>
            </a:r>
            <a:r>
              <a:rPr lang="en-CA" dirty="0"/>
              <a:t>/bin/java</a:t>
            </a:r>
          </a:p>
          <a:p>
            <a:pPr lvl="2"/>
            <a:r>
              <a:rPr lang="en-CA" dirty="0" smtClean="0"/>
              <a:t>Validate Oracle JDK is installed:</a:t>
            </a:r>
            <a:endParaRPr lang="en-CA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# java -version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java version "1.8.0_60"</a:t>
            </a:r>
            <a:endParaRPr lang="en-CA" dirty="0" smtClean="0"/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31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 am an IT Professional that has had a number of positions in the </a:t>
            </a:r>
            <a:r>
              <a:rPr lang="en-CA" dirty="0" err="1" smtClean="0"/>
              <a:t>Oil&amp;Gas</a:t>
            </a:r>
            <a:r>
              <a:rPr lang="en-CA" dirty="0" smtClean="0"/>
              <a:t> industry as DBA, Solution Architect, EA, Development Team Lead, ERP Architect, etc.</a:t>
            </a:r>
          </a:p>
          <a:p>
            <a:r>
              <a:rPr lang="en-CA" dirty="0" smtClean="0"/>
              <a:t>I have used APEX since it was called HTMLDB but always for prototyping only.</a:t>
            </a:r>
          </a:p>
          <a:p>
            <a:r>
              <a:rPr lang="en-CA" dirty="0" smtClean="0"/>
              <a:t>More important for this presentation, I always had at my disposal: DBAs, Network guys, Web Guys, Unix Admins, Developers, etc.</a:t>
            </a:r>
          </a:p>
          <a:p>
            <a:pPr lvl="1"/>
            <a:r>
              <a:rPr lang="en-CA" dirty="0" smtClean="0"/>
              <a:t>This is what triggered this materials.. Now I have to do it all!</a:t>
            </a:r>
          </a:p>
          <a:p>
            <a:r>
              <a:rPr lang="en-CA" dirty="0" smtClean="0"/>
              <a:t>I am restarting my career and would like to try APEX development…</a:t>
            </a:r>
          </a:p>
          <a:p>
            <a:r>
              <a:rPr lang="en-CA" dirty="0" smtClean="0"/>
              <a:t>This presentation is the summary of my work over the last few months and I’m happy to share with you..</a:t>
            </a:r>
          </a:p>
          <a:p>
            <a:pPr lvl="1"/>
            <a:r>
              <a:rPr lang="en-CA" dirty="0" smtClean="0"/>
              <a:t>Note: This is not a critique to anyone or anything, if I’m mistaken please let me know…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03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OXAR Installation</a:t>
            </a:r>
          </a:p>
          <a:p>
            <a:pPr lvl="1"/>
            <a:r>
              <a:rPr lang="en-CA" dirty="0" smtClean="0"/>
              <a:t>Part of OXAR installation is that you download the software from oracle.com and copy to server..</a:t>
            </a:r>
          </a:p>
          <a:p>
            <a:pPr lvl="1"/>
            <a:r>
              <a:rPr lang="en-CA" dirty="0" smtClean="0"/>
              <a:t>Do NOT download ORDS 3.0.3 (bug in it with static images, download 3.0.2)</a:t>
            </a:r>
          </a:p>
          <a:p>
            <a:pPr lvl="1"/>
            <a:r>
              <a:rPr lang="en-CA" dirty="0" smtClean="0"/>
              <a:t>In my case I downloaded to my Windows PC then copied the files to server, in this example I used PuttySCP in a DOS Window: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 smtClean="0"/>
              <a:t>pscp.exe -</a:t>
            </a:r>
            <a:r>
              <a:rPr lang="en-CA" dirty="0" err="1" smtClean="0"/>
              <a:t>i</a:t>
            </a:r>
            <a:r>
              <a:rPr lang="en-CA" dirty="0" smtClean="0"/>
              <a:t> C:\</a:t>
            </a:r>
            <a:r>
              <a:rPr lang="en-CA" i="1" dirty="0" smtClean="0"/>
              <a:t>Path_to_private_key</a:t>
            </a:r>
            <a:r>
              <a:rPr lang="en-CA" dirty="0" smtClean="0"/>
              <a:t>\PrivateKey.ppk C:\downloads\oracle-xe-11.2.0-1.0.x86_64.rpm.zip   </a:t>
            </a:r>
            <a:r>
              <a:rPr lang="en-CA" dirty="0" err="1" smtClean="0"/>
              <a:t>root@IP-ADDRESS</a:t>
            </a:r>
            <a:r>
              <a:rPr lang="en-CA" dirty="0" smtClean="0"/>
              <a:t>:/</a:t>
            </a:r>
            <a:r>
              <a:rPr lang="en-CA" dirty="0" err="1" smtClean="0"/>
              <a:t>tmp</a:t>
            </a:r>
            <a:endParaRPr lang="en-CA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 smtClean="0"/>
              <a:t>pscp.exe </a:t>
            </a:r>
            <a:r>
              <a:rPr lang="en-CA" dirty="0"/>
              <a:t>-</a:t>
            </a:r>
            <a:r>
              <a:rPr lang="en-CA" dirty="0" err="1"/>
              <a:t>i</a:t>
            </a:r>
            <a:r>
              <a:rPr lang="en-CA" dirty="0"/>
              <a:t> C</a:t>
            </a:r>
            <a:r>
              <a:rPr lang="en-CA" dirty="0" smtClean="0"/>
              <a:t>:\</a:t>
            </a:r>
            <a:r>
              <a:rPr lang="en-CA" i="1" dirty="0" smtClean="0"/>
              <a:t>Path_to_private_key</a:t>
            </a:r>
            <a:r>
              <a:rPr lang="en-CA" dirty="0" smtClean="0"/>
              <a:t>\PrivateKey.ppk </a:t>
            </a:r>
            <a:r>
              <a:rPr lang="en-CA" dirty="0"/>
              <a:t>C</a:t>
            </a:r>
            <a:r>
              <a:rPr lang="en-CA" dirty="0" smtClean="0"/>
              <a:t>:\downloads\ords.3.0.2.294.08.40.zip   </a:t>
            </a:r>
            <a:r>
              <a:rPr lang="en-CA" dirty="0" err="1" smtClean="0"/>
              <a:t>root@</a:t>
            </a:r>
            <a:r>
              <a:rPr lang="en-CA" dirty="0" err="1"/>
              <a:t>IP-ADDRESS</a:t>
            </a:r>
            <a:r>
              <a:rPr lang="en-CA" dirty="0" smtClean="0"/>
              <a:t>:/</a:t>
            </a:r>
            <a:r>
              <a:rPr lang="en-CA" dirty="0" err="1"/>
              <a:t>tmp</a:t>
            </a: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pscp.exe -</a:t>
            </a:r>
            <a:r>
              <a:rPr lang="en-CA" dirty="0" err="1"/>
              <a:t>i</a:t>
            </a:r>
            <a:r>
              <a:rPr lang="en-CA" dirty="0"/>
              <a:t> C:\</a:t>
            </a:r>
            <a:r>
              <a:rPr lang="en-CA" i="1" dirty="0"/>
              <a:t>Path_to_private_key</a:t>
            </a:r>
            <a:r>
              <a:rPr lang="en-CA" dirty="0"/>
              <a:t>\PrivateKey.ppk</a:t>
            </a:r>
            <a:r>
              <a:rPr lang="en-CA" dirty="0" smtClean="0"/>
              <a:t> </a:t>
            </a:r>
            <a:r>
              <a:rPr lang="en-CA" dirty="0"/>
              <a:t>C:\downloads\</a:t>
            </a:r>
            <a:r>
              <a:rPr lang="en-CA" dirty="0" smtClean="0"/>
              <a:t>apex_5.0.3_en.zip  </a:t>
            </a:r>
            <a:r>
              <a:rPr lang="en-CA" dirty="0" err="1" smtClean="0"/>
              <a:t>root@</a:t>
            </a:r>
            <a:r>
              <a:rPr lang="en-CA" dirty="0" err="1"/>
              <a:t>IP-ADDRESS</a:t>
            </a:r>
            <a:r>
              <a:rPr lang="en-CA" dirty="0" smtClean="0"/>
              <a:t>:/</a:t>
            </a:r>
            <a:r>
              <a:rPr lang="en-CA" dirty="0" err="1"/>
              <a:t>tmp</a:t>
            </a:r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36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OXAR Installation (Continue)</a:t>
            </a:r>
          </a:p>
          <a:p>
            <a:pPr lvl="1"/>
            <a:r>
              <a:rPr lang="en-CA" dirty="0" smtClean="0"/>
              <a:t>I recommend you don't </a:t>
            </a:r>
            <a:r>
              <a:rPr lang="en-CA" dirty="0"/>
              <a:t>follow the instructions and </a:t>
            </a:r>
            <a:r>
              <a:rPr lang="en-CA" dirty="0" smtClean="0"/>
              <a:t>do NOT run it on /</a:t>
            </a:r>
            <a:r>
              <a:rPr lang="en-CA" dirty="0" err="1" smtClean="0"/>
              <a:t>tmp</a:t>
            </a:r>
            <a:endParaRPr lang="en-CA" dirty="0" smtClean="0"/>
          </a:p>
          <a:p>
            <a:pPr lvl="2"/>
            <a:r>
              <a:rPr lang="en-CA" dirty="0" smtClean="0"/>
              <a:t>/</a:t>
            </a:r>
            <a:r>
              <a:rPr lang="en-CA" dirty="0" err="1" smtClean="0"/>
              <a:t>tmp</a:t>
            </a:r>
            <a:r>
              <a:rPr lang="en-CA" dirty="0" smtClean="0"/>
              <a:t> is always cleared on restart so you will miss your installation files, </a:t>
            </a:r>
            <a:r>
              <a:rPr lang="en-CA" dirty="0" err="1" smtClean="0"/>
              <a:t>eg</a:t>
            </a:r>
            <a:r>
              <a:rPr lang="en-CA" dirty="0" smtClean="0"/>
              <a:t>. Java backup class files, etc.</a:t>
            </a:r>
            <a:endParaRPr lang="en-CA" dirty="0"/>
          </a:p>
          <a:p>
            <a:pPr lvl="1"/>
            <a:r>
              <a:rPr lang="en-CA" dirty="0" smtClean="0"/>
              <a:t>I recommend you run it on /root/</a:t>
            </a:r>
            <a:r>
              <a:rPr lang="en-CA" dirty="0" err="1" smtClean="0"/>
              <a:t>oxar</a:t>
            </a:r>
            <a:endParaRPr lang="en-CA" dirty="0" smtClean="0"/>
          </a:p>
          <a:p>
            <a:pPr lvl="1"/>
            <a:r>
              <a:rPr lang="en-CA" dirty="0" smtClean="0"/>
              <a:t>A small bug requires you to open a shell on a shell:</a:t>
            </a:r>
            <a:endParaRPr lang="en-CA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 err="1"/>
              <a:t>su</a:t>
            </a:r>
            <a:r>
              <a:rPr lang="en-CA" dirty="0"/>
              <a:t> -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CA" dirty="0"/>
              <a:t># cd </a:t>
            </a:r>
            <a:r>
              <a:rPr lang="en-CA" dirty="0" err="1"/>
              <a:t>oxar</a:t>
            </a:r>
            <a:endParaRPr lang="en-CA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CA" dirty="0" smtClean="0"/>
              <a:t>#. </a:t>
            </a:r>
            <a:r>
              <a:rPr lang="en-CA" dirty="0"/>
              <a:t>build.sh  </a:t>
            </a:r>
            <a:r>
              <a:rPr lang="en-CA" i="1" dirty="0" smtClean="0"/>
              <a:t>(took about 31 minutes to complete)</a:t>
            </a:r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58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OXAR Installation (Continue)</a:t>
            </a:r>
          </a:p>
          <a:p>
            <a:pPr lvl="1"/>
            <a:r>
              <a:rPr lang="en-CA" dirty="0" smtClean="0"/>
              <a:t>You need to redo the Network ACL in the Database:</a:t>
            </a:r>
          </a:p>
          <a:p>
            <a:pPr lvl="1"/>
            <a:r>
              <a:rPr lang="en-CA" dirty="0" smtClean="0"/>
              <a:t>Read Page 20-12 or page 732 </a:t>
            </a:r>
            <a:r>
              <a:rPr lang="en-CA" dirty="0"/>
              <a:t>of APEX 50 App Builders </a:t>
            </a:r>
            <a:r>
              <a:rPr lang="en-CA" dirty="0" smtClean="0"/>
              <a:t>Guide.pdf</a:t>
            </a:r>
          </a:p>
          <a:p>
            <a:pPr lvl="1"/>
            <a:r>
              <a:rPr lang="en-CA" dirty="0" smtClean="0"/>
              <a:t>Create the script in /</a:t>
            </a:r>
            <a:r>
              <a:rPr lang="en-CA" dirty="0" err="1" smtClean="0"/>
              <a:t>tmp</a:t>
            </a:r>
            <a:endParaRPr lang="en-CA" dirty="0" smtClean="0"/>
          </a:p>
          <a:p>
            <a:pPr lvl="1"/>
            <a:r>
              <a:rPr lang="en-CA" dirty="0" smtClean="0"/>
              <a:t>Execute script as SYS in database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err="1"/>
              <a:t>SYS@orcl</a:t>
            </a:r>
            <a:r>
              <a:rPr lang="en-CA" dirty="0"/>
              <a:t> &gt; @/</a:t>
            </a:r>
            <a:r>
              <a:rPr lang="en-CA" dirty="0" err="1"/>
              <a:t>tmp</a:t>
            </a:r>
            <a:r>
              <a:rPr lang="en-CA" dirty="0"/>
              <a:t>/</a:t>
            </a:r>
            <a:r>
              <a:rPr lang="en-CA" dirty="0" err="1"/>
              <a:t>acl.sql</a:t>
            </a:r>
            <a:r>
              <a:rPr lang="en-CA" dirty="0"/>
              <a:t> </a:t>
            </a:r>
            <a:endParaRPr lang="en-CA" dirty="0" smtClean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PL/SQL </a:t>
            </a:r>
            <a:r>
              <a:rPr lang="en-CA" dirty="0"/>
              <a:t>procedure successfully completed.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err="1"/>
              <a:t>SYS@orcl</a:t>
            </a:r>
            <a:r>
              <a:rPr lang="en-CA" dirty="0"/>
              <a:t> &gt; COMMIT;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    Commit complete.</a:t>
            </a:r>
            <a:endParaRPr lang="en-CA" dirty="0" smtClean="0"/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4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 smtClean="0"/>
              <a:t>There are 2 types of certificates:</a:t>
            </a:r>
          </a:p>
          <a:p>
            <a:pPr lvl="2"/>
            <a:r>
              <a:rPr lang="en-CA" dirty="0" smtClean="0"/>
              <a:t>Commercial: Requires you to prove ownership of the domain</a:t>
            </a:r>
          </a:p>
          <a:p>
            <a:pPr lvl="2"/>
            <a:r>
              <a:rPr lang="en-CA" dirty="0" smtClean="0"/>
              <a:t>Self-Signed: No requirements but show as a warning  </a:t>
            </a:r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59" y="4410073"/>
            <a:ext cx="3152775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4381144"/>
            <a:ext cx="44386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 smtClean="0"/>
              <a:t>Commercial: Requires you to prove ownership of the domain</a:t>
            </a:r>
          </a:p>
          <a:p>
            <a:pPr lvl="2"/>
            <a:r>
              <a:rPr lang="en-CA" dirty="0" smtClean="0"/>
              <a:t>I recommend </a:t>
            </a:r>
            <a:r>
              <a:rPr lang="en-CA" dirty="0"/>
              <a:t>you buy from https://www.ssls.com - Prices start at $</a:t>
            </a:r>
            <a:r>
              <a:rPr lang="en-CA" dirty="0" smtClean="0"/>
              <a:t>4.99/</a:t>
            </a:r>
            <a:r>
              <a:rPr lang="en-CA" dirty="0" err="1" smtClean="0"/>
              <a:t>yr</a:t>
            </a:r>
            <a:endParaRPr lang="en-CA" dirty="0" smtClean="0"/>
          </a:p>
          <a:p>
            <a:pPr lvl="2"/>
            <a:r>
              <a:rPr lang="en-CA" dirty="0" smtClean="0"/>
              <a:t>Steps are: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CA" dirty="0" smtClean="0"/>
              <a:t>Create the </a:t>
            </a:r>
            <a:r>
              <a:rPr lang="en-CA" dirty="0" err="1" smtClean="0"/>
              <a:t>keystore</a:t>
            </a:r>
            <a:endParaRPr lang="en-CA" dirty="0" smtClean="0"/>
          </a:p>
          <a:p>
            <a:pPr marL="1257300" lvl="2" indent="-342900">
              <a:buFont typeface="+mj-lt"/>
              <a:buAutoNum type="arabicPeriod"/>
            </a:pPr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00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spcBef>
                <a:spcPts val="0"/>
              </a:spcBef>
            </a:pPr>
            <a:r>
              <a:rPr lang="en-CA" dirty="0" smtClean="0"/>
              <a:t>SSL Configuration (Continue)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cd ~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JAVA_HOME="/</a:t>
            </a:r>
            <a:r>
              <a:rPr lang="en-CA" dirty="0" err="1"/>
              <a:t>usr</a:t>
            </a:r>
            <a:r>
              <a:rPr lang="en-CA" dirty="0"/>
              <a:t>/lib/</a:t>
            </a:r>
            <a:r>
              <a:rPr lang="en-CA" dirty="0" err="1"/>
              <a:t>jvm</a:t>
            </a:r>
            <a:r>
              <a:rPr lang="en-CA" dirty="0"/>
              <a:t>/</a:t>
            </a:r>
            <a:r>
              <a:rPr lang="en-CA" dirty="0" err="1"/>
              <a:t>jre</a:t>
            </a:r>
            <a:r>
              <a:rPr lang="en-CA" dirty="0"/>
              <a:t>"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echo $JAVA_HOME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/</a:t>
            </a:r>
            <a:r>
              <a:rPr lang="en-CA" dirty="0" err="1"/>
              <a:t>usr</a:t>
            </a:r>
            <a:r>
              <a:rPr lang="en-CA" dirty="0"/>
              <a:t>/lib/</a:t>
            </a:r>
            <a:r>
              <a:rPr lang="en-CA" dirty="0" err="1"/>
              <a:t>jvm</a:t>
            </a:r>
            <a:r>
              <a:rPr lang="en-CA" dirty="0"/>
              <a:t>/</a:t>
            </a:r>
            <a:r>
              <a:rPr lang="en-CA" dirty="0" err="1"/>
              <a:t>jre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CATALINA_HOME="/</a:t>
            </a:r>
            <a:r>
              <a:rPr lang="en-CA" dirty="0" err="1"/>
              <a:t>usr</a:t>
            </a:r>
            <a:r>
              <a:rPr lang="en-CA" dirty="0"/>
              <a:t>/share/tomcat"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echo $CATALINA_HOME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/</a:t>
            </a:r>
            <a:r>
              <a:rPr lang="en-CA" dirty="0" err="1"/>
              <a:t>usr</a:t>
            </a:r>
            <a:r>
              <a:rPr lang="en-CA" dirty="0"/>
              <a:t>/share/tomcat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$JAVA_HOME/bin/</a:t>
            </a:r>
            <a:r>
              <a:rPr lang="en-CA" dirty="0" err="1"/>
              <a:t>keytool</a:t>
            </a:r>
            <a:r>
              <a:rPr lang="en-CA" dirty="0"/>
              <a:t> -</a:t>
            </a:r>
            <a:r>
              <a:rPr lang="en-CA" dirty="0" err="1"/>
              <a:t>genkey</a:t>
            </a:r>
            <a:r>
              <a:rPr lang="en-CA" dirty="0"/>
              <a:t> -alias tomcat -</a:t>
            </a:r>
            <a:r>
              <a:rPr lang="en-CA" dirty="0" err="1"/>
              <a:t>keyalg</a:t>
            </a:r>
            <a:r>
              <a:rPr lang="en-CA" dirty="0"/>
              <a:t> RSA -</a:t>
            </a:r>
            <a:r>
              <a:rPr lang="en-CA" dirty="0" err="1"/>
              <a:t>keystore</a:t>
            </a:r>
            <a:r>
              <a:rPr lang="en-CA" dirty="0"/>
              <a:t> ./</a:t>
            </a:r>
            <a:r>
              <a:rPr lang="en-CA" dirty="0" err="1"/>
              <a:t>keystore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Enter </a:t>
            </a:r>
            <a:r>
              <a:rPr lang="en-CA" dirty="0" err="1"/>
              <a:t>keystore</a:t>
            </a:r>
            <a:r>
              <a:rPr lang="en-CA" dirty="0"/>
              <a:t> password: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Re-enter new password: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What is your first and last name?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  [Unknown]:  Joe Blow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What is the name of your organizational unit?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  [Unknown]:  </a:t>
            </a:r>
            <a:r>
              <a:rPr lang="en-CA" dirty="0" err="1"/>
              <a:t>MyIncName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What is the name of your organization?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  [Unknown]:  </a:t>
            </a:r>
            <a:r>
              <a:rPr lang="en-CA" dirty="0" err="1"/>
              <a:t>MyIncName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What is the name of your City or Locality?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  [Unknown]:  Calgary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What is the name of your State or Province?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  [Unknown]:  Alberta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What is the two-letter country code for this unit?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  [Unknown]:  CA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Is CN=Joe Blow, OU=</a:t>
            </a:r>
            <a:r>
              <a:rPr lang="en-CA" dirty="0" err="1"/>
              <a:t>MyIncName</a:t>
            </a:r>
            <a:r>
              <a:rPr lang="en-CA" dirty="0"/>
              <a:t>, O=</a:t>
            </a:r>
            <a:r>
              <a:rPr lang="en-CA" dirty="0" err="1"/>
              <a:t>MyIncName</a:t>
            </a:r>
            <a:r>
              <a:rPr lang="en-CA" dirty="0"/>
              <a:t>, L=Calgary, ST=Alberta, C=CA correct?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  [no]:  yes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Enter </a:t>
            </a:r>
            <a:r>
              <a:rPr lang="en-CA" dirty="0"/>
              <a:t>key password for &lt;tomcat&gt;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        (RETURN if same as </a:t>
            </a:r>
            <a:r>
              <a:rPr lang="en-CA" dirty="0" err="1"/>
              <a:t>keystore</a:t>
            </a:r>
            <a:r>
              <a:rPr lang="en-CA" dirty="0"/>
              <a:t> password</a:t>
            </a:r>
            <a:r>
              <a:rPr lang="en-CA" dirty="0" smtClean="0"/>
              <a:t>):</a:t>
            </a:r>
          </a:p>
          <a:p>
            <a:pPr marL="857250" lvl="2" indent="0">
              <a:spcBef>
                <a:spcPts val="0"/>
              </a:spcBef>
              <a:buNone/>
            </a:pP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ls -l </a:t>
            </a:r>
            <a:r>
              <a:rPr lang="en-CA" dirty="0" err="1"/>
              <a:t>keystore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-</a:t>
            </a:r>
            <a:r>
              <a:rPr lang="en-CA" dirty="0" err="1"/>
              <a:t>rw</a:t>
            </a:r>
            <a:r>
              <a:rPr lang="en-CA" dirty="0"/>
              <a:t>-r--r-- 1 root </a:t>
            </a:r>
            <a:r>
              <a:rPr lang="en-CA" dirty="0" err="1"/>
              <a:t>root</a:t>
            </a:r>
            <a:r>
              <a:rPr lang="en-CA" dirty="0"/>
              <a:t> 2269 Jan  5 15:51 </a:t>
            </a:r>
            <a:r>
              <a:rPr lang="en-CA" dirty="0" err="1"/>
              <a:t>keystore</a:t>
            </a:r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9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 smtClean="0"/>
              <a:t>Commercial: Requires you to prove ownership of the domain</a:t>
            </a:r>
          </a:p>
          <a:p>
            <a:pPr marL="1257300" lvl="2" indent="-342900">
              <a:buFont typeface="+mj-lt"/>
              <a:buAutoNum type="arabicPeriod" startAt="2"/>
            </a:pPr>
            <a:r>
              <a:rPr lang="en-CA" dirty="0" smtClean="0"/>
              <a:t>Creating </a:t>
            </a:r>
            <a:r>
              <a:rPr lang="en-CA" dirty="0"/>
              <a:t>the Certificate Signing </a:t>
            </a:r>
            <a:r>
              <a:rPr lang="en-CA" dirty="0" smtClean="0"/>
              <a:t>Request (CSR)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$JAVA_HOME/bin/</a:t>
            </a:r>
            <a:r>
              <a:rPr lang="en-CA" dirty="0" err="1"/>
              <a:t>keytool</a:t>
            </a:r>
            <a:r>
              <a:rPr lang="en-CA" dirty="0"/>
              <a:t> -</a:t>
            </a:r>
            <a:r>
              <a:rPr lang="en-CA" dirty="0" err="1"/>
              <a:t>certreq</a:t>
            </a:r>
            <a:r>
              <a:rPr lang="en-CA" dirty="0"/>
              <a:t> -</a:t>
            </a:r>
            <a:r>
              <a:rPr lang="en-CA" dirty="0" err="1"/>
              <a:t>keyalg</a:t>
            </a:r>
            <a:r>
              <a:rPr lang="en-CA" dirty="0"/>
              <a:t> RSA -alias tomcat -file </a:t>
            </a:r>
            <a:r>
              <a:rPr lang="en-CA" dirty="0" err="1"/>
              <a:t>MyIncName.csr</a:t>
            </a:r>
            <a:r>
              <a:rPr lang="en-CA" dirty="0"/>
              <a:t> -</a:t>
            </a:r>
            <a:r>
              <a:rPr lang="en-CA" dirty="0" err="1"/>
              <a:t>keystore</a:t>
            </a:r>
            <a:r>
              <a:rPr lang="en-CA" dirty="0"/>
              <a:t> ~/</a:t>
            </a:r>
            <a:r>
              <a:rPr lang="en-CA" dirty="0" err="1"/>
              <a:t>keystore</a:t>
            </a:r>
            <a:endParaRPr lang="en-CA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Enter </a:t>
            </a:r>
            <a:r>
              <a:rPr lang="en-CA" dirty="0" err="1"/>
              <a:t>keystore</a:t>
            </a:r>
            <a:r>
              <a:rPr lang="en-CA" dirty="0"/>
              <a:t> password: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ls -l </a:t>
            </a:r>
            <a:r>
              <a:rPr lang="en-CA" dirty="0" err="1"/>
              <a:t>MyIncName.csr</a:t>
            </a:r>
            <a:endParaRPr lang="en-CA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-</a:t>
            </a:r>
            <a:r>
              <a:rPr lang="en-CA" dirty="0" err="1"/>
              <a:t>rw</a:t>
            </a:r>
            <a:r>
              <a:rPr lang="en-CA" dirty="0"/>
              <a:t>-r--r-- 1 root </a:t>
            </a:r>
            <a:r>
              <a:rPr lang="en-CA" dirty="0" err="1"/>
              <a:t>root</a:t>
            </a:r>
            <a:r>
              <a:rPr lang="en-CA" dirty="0"/>
              <a:t> 1113 Jan  5 15:56 </a:t>
            </a:r>
            <a:r>
              <a:rPr lang="en-CA" dirty="0" err="1"/>
              <a:t>MyIncName.csr</a:t>
            </a:r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9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 smtClean="0"/>
              <a:t>Commercial: Requires you to prove ownership of the domain</a:t>
            </a:r>
          </a:p>
          <a:p>
            <a:pPr marL="1257300" lvl="2" indent="-342900">
              <a:buFont typeface="+mj-lt"/>
              <a:buAutoNum type="arabicPeriod" startAt="3"/>
            </a:pPr>
            <a:r>
              <a:rPr lang="en-CA" dirty="0" smtClean="0"/>
              <a:t>Buy the Certificate:</a:t>
            </a:r>
          </a:p>
          <a:p>
            <a:pPr lvl="3"/>
            <a:r>
              <a:rPr lang="en-CA" dirty="0" smtClean="0"/>
              <a:t>Buy </a:t>
            </a:r>
            <a:r>
              <a:rPr lang="en-CA" dirty="0"/>
              <a:t>the </a:t>
            </a:r>
            <a:r>
              <a:rPr lang="en-CA" dirty="0" smtClean="0"/>
              <a:t>Certificate </a:t>
            </a:r>
            <a:r>
              <a:rPr lang="en-CA" dirty="0"/>
              <a:t>from https://www.ssls.com/  - Starting at $4.99/year</a:t>
            </a:r>
          </a:p>
          <a:p>
            <a:pPr lvl="3"/>
            <a:r>
              <a:rPr lang="en-CA" dirty="0"/>
              <a:t>Using </a:t>
            </a:r>
            <a:r>
              <a:rPr lang="en-CA" dirty="0" smtClean="0"/>
              <a:t>the CSR (.</a:t>
            </a:r>
            <a:r>
              <a:rPr lang="en-CA" dirty="0" err="1" smtClean="0"/>
              <a:t>csr</a:t>
            </a:r>
            <a:r>
              <a:rPr lang="en-CA" dirty="0" smtClean="0"/>
              <a:t> file) </a:t>
            </a:r>
            <a:r>
              <a:rPr lang="en-CA" dirty="0"/>
              <a:t>buy a </a:t>
            </a:r>
            <a:r>
              <a:rPr lang="en-CA" dirty="0" smtClean="0"/>
              <a:t>certificate, </a:t>
            </a:r>
            <a:r>
              <a:rPr lang="en-CA" dirty="0"/>
              <a:t>they even offer a free cert for </a:t>
            </a:r>
            <a:r>
              <a:rPr lang="en-CA" dirty="0" smtClean="0"/>
              <a:t>90/days</a:t>
            </a:r>
            <a:endParaRPr lang="en-CA" dirty="0"/>
          </a:p>
          <a:p>
            <a:pPr lvl="3"/>
            <a:r>
              <a:rPr lang="en-CA" dirty="0" smtClean="0"/>
              <a:t>You </a:t>
            </a:r>
            <a:r>
              <a:rPr lang="en-CA" dirty="0"/>
              <a:t>must have the domain </a:t>
            </a:r>
            <a:r>
              <a:rPr lang="en-CA" dirty="0" smtClean="0"/>
              <a:t>before buying the certificate and </a:t>
            </a:r>
            <a:r>
              <a:rPr lang="en-CA" dirty="0"/>
              <a:t>prove ownership by being able to read email on that domain..  (if you don't own or prove ownership of domain then don't bother cause it won't work)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09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 smtClean="0"/>
              <a:t>Commercial: Requires you to prove ownership of the domain</a:t>
            </a:r>
          </a:p>
          <a:p>
            <a:pPr marL="1257300" lvl="2" indent="-342900">
              <a:buFont typeface="+mj-lt"/>
              <a:buAutoNum type="arabicPeriod" startAt="4"/>
            </a:pPr>
            <a:r>
              <a:rPr lang="en-CA" dirty="0" smtClean="0"/>
              <a:t>Copy the new certificate, </a:t>
            </a:r>
            <a:r>
              <a:rPr lang="en-CA" dirty="0"/>
              <a:t>in this example I used PuttySCP in a DOS Window</a:t>
            </a:r>
            <a:r>
              <a:rPr lang="en-CA" dirty="0" smtClean="0"/>
              <a:t>:</a:t>
            </a:r>
          </a:p>
          <a:p>
            <a:pPr lvl="3"/>
            <a:r>
              <a:rPr lang="en-CA" dirty="0"/>
              <a:t>You will get your certificate .</a:t>
            </a:r>
            <a:r>
              <a:rPr lang="en-CA" dirty="0" err="1"/>
              <a:t>cer</a:t>
            </a:r>
            <a:r>
              <a:rPr lang="en-CA" dirty="0"/>
              <a:t> from </a:t>
            </a:r>
            <a:r>
              <a:rPr lang="en-CA" dirty="0" err="1"/>
              <a:t>Comodo</a:t>
            </a:r>
            <a:r>
              <a:rPr lang="en-CA" dirty="0"/>
              <a:t> (or whoever) via email, copy that attachment to your Linux server</a:t>
            </a:r>
          </a:p>
          <a:p>
            <a:pPr lvl="3"/>
            <a:r>
              <a:rPr lang="en-CA" dirty="0"/>
              <a:t>Copy .</a:t>
            </a:r>
            <a:r>
              <a:rPr lang="en-CA" dirty="0" err="1"/>
              <a:t>cer</a:t>
            </a:r>
            <a:r>
              <a:rPr lang="en-CA" dirty="0"/>
              <a:t> file </a:t>
            </a:r>
            <a:r>
              <a:rPr lang="en-CA" dirty="0" smtClean="0"/>
              <a:t>to Server, do this via PuttySCP (pscp.exe)</a:t>
            </a:r>
          </a:p>
          <a:p>
            <a:pPr marL="1371600" lvl="3" indent="0">
              <a:buNone/>
            </a:pPr>
            <a:r>
              <a:rPr lang="en-CA" dirty="0"/>
              <a:t>pscp.exe -</a:t>
            </a:r>
            <a:r>
              <a:rPr lang="en-CA" dirty="0" err="1"/>
              <a:t>i</a:t>
            </a:r>
            <a:r>
              <a:rPr lang="en-CA" dirty="0"/>
              <a:t> C:\</a:t>
            </a:r>
            <a:r>
              <a:rPr lang="en-CA" i="1" dirty="0"/>
              <a:t>Path_to_private_key</a:t>
            </a:r>
            <a:r>
              <a:rPr lang="en-CA" dirty="0"/>
              <a:t>\PrivateKey.ppk </a:t>
            </a:r>
            <a:r>
              <a:rPr lang="en-CA" dirty="0" smtClean="0"/>
              <a:t>xyz_myincname_com.cer </a:t>
            </a:r>
            <a:r>
              <a:rPr lang="en-CA" dirty="0" err="1" smtClean="0"/>
              <a:t>root@</a:t>
            </a:r>
            <a:r>
              <a:rPr lang="en-CA" dirty="0" err="1">
                <a:hlinkClick r:id="rId2"/>
              </a:rPr>
              <a:t>IP-ADDRESS</a:t>
            </a:r>
            <a:r>
              <a:rPr lang="en-CA" dirty="0" smtClean="0"/>
              <a:t>:/</a:t>
            </a:r>
            <a:r>
              <a:rPr lang="en-CA" dirty="0" err="1"/>
              <a:t>tmp</a:t>
            </a:r>
            <a:endParaRPr lang="en-CA" dirty="0"/>
          </a:p>
          <a:p>
            <a:pPr lvl="3"/>
            <a:r>
              <a:rPr lang="en-CA" dirty="0"/>
              <a:t>Copy Root or Chain Certificate </a:t>
            </a:r>
            <a:r>
              <a:rPr lang="en-CA" dirty="0" smtClean="0"/>
              <a:t>(downloaded </a:t>
            </a:r>
            <a:r>
              <a:rPr lang="en-CA" dirty="0"/>
              <a:t>from </a:t>
            </a:r>
            <a:r>
              <a:rPr lang="en-CA" dirty="0" err="1"/>
              <a:t>Comodo</a:t>
            </a:r>
            <a:r>
              <a:rPr lang="en-CA" dirty="0"/>
              <a:t> who is the CA)</a:t>
            </a:r>
          </a:p>
          <a:p>
            <a:pPr marL="1371600" lvl="3" indent="0">
              <a:buNone/>
            </a:pPr>
            <a:r>
              <a:rPr lang="en-CA" dirty="0"/>
              <a:t>pscp.exe -</a:t>
            </a:r>
            <a:r>
              <a:rPr lang="en-CA" dirty="0" err="1"/>
              <a:t>i</a:t>
            </a:r>
            <a:r>
              <a:rPr lang="en-CA" dirty="0"/>
              <a:t> C:\</a:t>
            </a:r>
            <a:r>
              <a:rPr lang="en-CA" i="1" dirty="0"/>
              <a:t>Path_to_private_key</a:t>
            </a:r>
            <a:r>
              <a:rPr lang="en-CA" dirty="0"/>
              <a:t>\PrivateKey.ppk </a:t>
            </a:r>
            <a:r>
              <a:rPr lang="en-CA" dirty="0" smtClean="0"/>
              <a:t>addtrustexternalcaroot.crt </a:t>
            </a:r>
            <a:r>
              <a:rPr lang="en-CA" dirty="0" err="1" smtClean="0">
                <a:hlinkClick r:id="rId2"/>
              </a:rPr>
              <a:t>root@IP-ADDRESS</a:t>
            </a:r>
            <a:r>
              <a:rPr lang="en-CA" dirty="0" smtClean="0">
                <a:hlinkClick r:id="rId2"/>
              </a:rPr>
              <a:t>:/</a:t>
            </a:r>
            <a:r>
              <a:rPr lang="en-CA" dirty="0" err="1" smtClean="0">
                <a:hlinkClick r:id="rId2"/>
              </a:rPr>
              <a:t>tmp</a:t>
            </a:r>
            <a:endParaRPr lang="en-CA" dirty="0" smtClean="0"/>
          </a:p>
          <a:p>
            <a:pPr lvl="3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67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 smtClean="0"/>
              <a:t>Commercial: Requires you to prove ownership of the domain</a:t>
            </a:r>
          </a:p>
          <a:p>
            <a:pPr marL="1257300" lvl="2" indent="-342900">
              <a:buFont typeface="+mj-lt"/>
              <a:buAutoNum type="arabicPeriod" startAt="5"/>
            </a:pPr>
            <a:r>
              <a:rPr lang="en-CA" dirty="0" smtClean="0"/>
              <a:t>Install the new certificate:</a:t>
            </a:r>
          </a:p>
          <a:p>
            <a:pPr marL="914400" lvl="2" indent="0">
              <a:buNone/>
            </a:pPr>
            <a:endParaRPr lang="en-CA" dirty="0" smtClean="0"/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$JAVA_HOME/bin/</a:t>
            </a:r>
            <a:r>
              <a:rPr lang="en-CA" dirty="0" err="1"/>
              <a:t>keytool</a:t>
            </a:r>
            <a:r>
              <a:rPr lang="en-CA" dirty="0"/>
              <a:t> -import -alias root -</a:t>
            </a:r>
            <a:r>
              <a:rPr lang="en-CA" dirty="0" err="1"/>
              <a:t>keystore</a:t>
            </a:r>
            <a:r>
              <a:rPr lang="en-CA" dirty="0"/>
              <a:t> ./</a:t>
            </a:r>
            <a:r>
              <a:rPr lang="en-CA" dirty="0" err="1"/>
              <a:t>keystore</a:t>
            </a:r>
            <a:r>
              <a:rPr lang="en-CA" dirty="0"/>
              <a:t> -</a:t>
            </a:r>
            <a:r>
              <a:rPr lang="en-CA" dirty="0" err="1"/>
              <a:t>trustcacerts</a:t>
            </a:r>
            <a:r>
              <a:rPr lang="en-CA" dirty="0"/>
              <a:t> -file addtrustexternalcaroot.crt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Enter </a:t>
            </a:r>
            <a:r>
              <a:rPr lang="en-CA" dirty="0" err="1"/>
              <a:t>keystore</a:t>
            </a:r>
            <a:r>
              <a:rPr lang="en-CA" dirty="0"/>
              <a:t> password: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Certificate already exists in system-wide CA </a:t>
            </a:r>
            <a:r>
              <a:rPr lang="en-CA" dirty="0" err="1"/>
              <a:t>keystore</a:t>
            </a:r>
            <a:r>
              <a:rPr lang="en-CA" dirty="0"/>
              <a:t> under alias &lt;</a:t>
            </a:r>
            <a:r>
              <a:rPr lang="en-CA" dirty="0" err="1"/>
              <a:t>addtrustexternalroot</a:t>
            </a:r>
            <a:r>
              <a:rPr lang="en-CA" dirty="0"/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Do you still want to add it to your own </a:t>
            </a:r>
            <a:r>
              <a:rPr lang="en-CA" dirty="0" err="1"/>
              <a:t>keystore</a:t>
            </a:r>
            <a:r>
              <a:rPr lang="en-CA" dirty="0"/>
              <a:t>? [no]:  yes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Certificate was added to </a:t>
            </a:r>
            <a:r>
              <a:rPr lang="en-CA" dirty="0" err="1"/>
              <a:t>keystore</a:t>
            </a:r>
            <a:endParaRPr lang="en-CA" dirty="0"/>
          </a:p>
          <a:p>
            <a:pPr marL="1371600" lvl="3" indent="0">
              <a:buNone/>
            </a:pPr>
            <a:endParaRPr lang="en-CA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 err="1"/>
              <a:t>keytool</a:t>
            </a:r>
            <a:r>
              <a:rPr lang="en-CA" dirty="0"/>
              <a:t> -import -alias tomcat -</a:t>
            </a:r>
            <a:r>
              <a:rPr lang="en-CA" dirty="0" err="1"/>
              <a:t>keystore</a:t>
            </a:r>
            <a:r>
              <a:rPr lang="en-CA" dirty="0"/>
              <a:t> ./</a:t>
            </a:r>
            <a:r>
              <a:rPr lang="en-CA" dirty="0" err="1"/>
              <a:t>keystore</a:t>
            </a:r>
            <a:r>
              <a:rPr lang="en-CA" dirty="0"/>
              <a:t> </a:t>
            </a:r>
            <a:r>
              <a:rPr lang="en-CA" dirty="0" smtClean="0"/>
              <a:t>-xyz_myincname_com.cer</a:t>
            </a:r>
            <a:endParaRPr lang="en-CA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Enter </a:t>
            </a:r>
            <a:r>
              <a:rPr lang="en-CA" dirty="0" err="1"/>
              <a:t>keystore</a:t>
            </a:r>
            <a:r>
              <a:rPr lang="en-CA" dirty="0"/>
              <a:t> password: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Certificate reply was installed in </a:t>
            </a:r>
            <a:r>
              <a:rPr lang="en-CA" dirty="0" err="1"/>
              <a:t>keystore</a:t>
            </a:r>
            <a:endParaRPr lang="en-CA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#</a:t>
            </a:r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1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want…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Understand the different ways to get you started with APEX</a:t>
            </a:r>
          </a:p>
          <a:p>
            <a:pPr lvl="1"/>
            <a:r>
              <a:rPr lang="en-CA" dirty="0" smtClean="0"/>
              <a:t>Apex.oracle.com</a:t>
            </a:r>
          </a:p>
          <a:p>
            <a:pPr lvl="1"/>
            <a:r>
              <a:rPr lang="en-CA" dirty="0" smtClean="0"/>
              <a:t>VirtualBox download</a:t>
            </a:r>
          </a:p>
          <a:p>
            <a:pPr lvl="1"/>
            <a:r>
              <a:rPr lang="en-CA" dirty="0" smtClean="0"/>
              <a:t>Downloads from oracle.com</a:t>
            </a:r>
          </a:p>
          <a:p>
            <a:pPr lvl="1"/>
            <a:endParaRPr lang="en-CA" dirty="0"/>
          </a:p>
          <a:p>
            <a:r>
              <a:rPr lang="en-CA" dirty="0" smtClean="0"/>
              <a:t>There are enough books, videos and Blogs to get you started..</a:t>
            </a:r>
          </a:p>
          <a:p>
            <a:pPr lvl="1"/>
            <a:r>
              <a:rPr lang="en-CA" dirty="0" smtClean="0"/>
              <a:t>Search for Oracle APEX book (old versions seem to be free)</a:t>
            </a:r>
          </a:p>
          <a:p>
            <a:pPr lvl="1"/>
            <a:r>
              <a:rPr lang="en-CA" dirty="0" smtClean="0"/>
              <a:t>Just search for keywords starting with “Oracle Apex”</a:t>
            </a:r>
          </a:p>
          <a:p>
            <a:pPr lvl="1"/>
            <a:r>
              <a:rPr lang="en-CA" dirty="0" smtClean="0"/>
              <a:t>Its almost overwhelming especially for mixing technologies to compliment APEX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 smtClean="0"/>
              <a:t>Commercial: Requires you to prove ownership of the domain</a:t>
            </a:r>
          </a:p>
          <a:p>
            <a:pPr lvl="2"/>
            <a:r>
              <a:rPr lang="en-CA" dirty="0" smtClean="0"/>
              <a:t>Configuring Tomcat to use SSL</a:t>
            </a:r>
          </a:p>
          <a:p>
            <a:pPr marL="1257300" lvl="2" indent="-342900">
              <a:buFont typeface="+mj-lt"/>
              <a:buAutoNum type="arabicPeriod" startAt="6"/>
            </a:pPr>
            <a:r>
              <a:rPr lang="en-CA" dirty="0" smtClean="0"/>
              <a:t>Install the new certificate:</a:t>
            </a:r>
          </a:p>
          <a:p>
            <a:pPr marL="1314450" lvl="3" indent="0">
              <a:buNone/>
            </a:pPr>
            <a:r>
              <a:rPr lang="en-CA" dirty="0" smtClean="0"/>
              <a:t># </a:t>
            </a:r>
            <a:r>
              <a:rPr lang="en-CA" dirty="0" err="1"/>
              <a:t>cp</a:t>
            </a:r>
            <a:r>
              <a:rPr lang="en-CA" dirty="0"/>
              <a:t> ~/</a:t>
            </a:r>
            <a:r>
              <a:rPr lang="en-CA" dirty="0" err="1"/>
              <a:t>keystore</a:t>
            </a:r>
            <a:r>
              <a:rPr lang="en-CA" dirty="0"/>
              <a:t> /</a:t>
            </a:r>
            <a:r>
              <a:rPr lang="en-CA" dirty="0" err="1" smtClean="0"/>
              <a:t>usr</a:t>
            </a:r>
            <a:r>
              <a:rPr lang="en-CA" dirty="0" smtClean="0"/>
              <a:t>/share/tomcat/</a:t>
            </a:r>
            <a:r>
              <a:rPr lang="en-CA" dirty="0" err="1" smtClean="0"/>
              <a:t>conf</a:t>
            </a:r>
            <a:endParaRPr lang="en-CA" dirty="0" smtClean="0"/>
          </a:p>
          <a:p>
            <a:pPr marL="1314450" lvl="3" indent="0">
              <a:buNone/>
            </a:pPr>
            <a:endParaRPr lang="en-CA" dirty="0" smtClean="0"/>
          </a:p>
          <a:p>
            <a:pPr marL="1200150" lvl="2" indent="-342900">
              <a:buFont typeface="+mj-lt"/>
              <a:buAutoNum type="arabicPeriod" startAt="6"/>
            </a:pPr>
            <a:r>
              <a:rPr lang="en-CA" dirty="0"/>
              <a:t>E</a:t>
            </a:r>
            <a:r>
              <a:rPr lang="en-CA" dirty="0" smtClean="0"/>
              <a:t>dit </a:t>
            </a:r>
            <a:r>
              <a:rPr lang="en-CA" dirty="0"/>
              <a:t>/</a:t>
            </a:r>
            <a:r>
              <a:rPr lang="en-CA" dirty="0" err="1"/>
              <a:t>usr</a:t>
            </a:r>
            <a:r>
              <a:rPr lang="en-CA" dirty="0"/>
              <a:t>/share/tomcat/</a:t>
            </a:r>
            <a:r>
              <a:rPr lang="en-CA" dirty="0" err="1"/>
              <a:t>conf</a:t>
            </a:r>
            <a:r>
              <a:rPr lang="en-CA" dirty="0"/>
              <a:t>/server.xml  and enter: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 smtClean="0"/>
              <a:t>&lt;!-- </a:t>
            </a:r>
            <a:r>
              <a:rPr lang="en-CA" dirty="0"/>
              <a:t>********** CUSTOM ENTRY ************************--&gt;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     &lt;Connector port="8443" </a:t>
            </a:r>
            <a:r>
              <a:rPr lang="en-CA" dirty="0" err="1"/>
              <a:t>maxThreads</a:t>
            </a:r>
            <a:r>
              <a:rPr lang="en-CA" dirty="0"/>
              <a:t>="150" scheme="https" secure="true" </a:t>
            </a:r>
            <a:r>
              <a:rPr lang="en-CA" dirty="0" err="1"/>
              <a:t>SSLEnabled</a:t>
            </a:r>
            <a:r>
              <a:rPr lang="en-CA" dirty="0"/>
              <a:t>="true"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             protocol="org.apache.coyote.http11.Http11Protocol"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                </a:t>
            </a:r>
            <a:r>
              <a:rPr lang="en-CA" dirty="0" err="1"/>
              <a:t>keystoreFile</a:t>
            </a:r>
            <a:r>
              <a:rPr lang="en-CA" dirty="0"/>
              <a:t>="/</a:t>
            </a:r>
            <a:r>
              <a:rPr lang="en-CA" dirty="0" err="1"/>
              <a:t>usr</a:t>
            </a:r>
            <a:r>
              <a:rPr lang="en-CA" dirty="0"/>
              <a:t>/share/tomcat/</a:t>
            </a:r>
            <a:r>
              <a:rPr lang="en-CA" dirty="0" err="1"/>
              <a:t>conf</a:t>
            </a:r>
            <a:r>
              <a:rPr lang="en-CA" dirty="0"/>
              <a:t>/</a:t>
            </a:r>
            <a:r>
              <a:rPr lang="en-CA" dirty="0" err="1"/>
              <a:t>keystore</a:t>
            </a:r>
            <a:r>
              <a:rPr lang="en-CA" dirty="0"/>
              <a:t>"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                </a:t>
            </a:r>
            <a:r>
              <a:rPr lang="en-CA" dirty="0" err="1"/>
              <a:t>keystorePass</a:t>
            </a:r>
            <a:r>
              <a:rPr lang="en-CA" dirty="0"/>
              <a:t>="oracle"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                </a:t>
            </a:r>
            <a:r>
              <a:rPr lang="en-CA" dirty="0" err="1"/>
              <a:t>clientAuth</a:t>
            </a:r>
            <a:r>
              <a:rPr lang="en-CA" dirty="0"/>
              <a:t>="false"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                </a:t>
            </a:r>
            <a:r>
              <a:rPr lang="en-CA" dirty="0" err="1"/>
              <a:t>keyAlias</a:t>
            </a:r>
            <a:r>
              <a:rPr lang="en-CA" dirty="0"/>
              <a:t>="tomcat" </a:t>
            </a:r>
            <a:r>
              <a:rPr lang="en-CA" dirty="0" err="1"/>
              <a:t>sslProtocol</a:t>
            </a:r>
            <a:r>
              <a:rPr lang="en-CA" dirty="0"/>
              <a:t>="TLS"/&gt;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 smtClean="0"/>
              <a:t>&lt;!-- </a:t>
            </a:r>
            <a:r>
              <a:rPr lang="en-CA" dirty="0"/>
              <a:t>********** CUSTOM ENTRY ************************--&gt;</a:t>
            </a: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19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 smtClean="0"/>
              <a:t>Commercial: Requires you to prove ownership of the domain</a:t>
            </a:r>
          </a:p>
          <a:p>
            <a:pPr lvl="2"/>
            <a:r>
              <a:rPr lang="en-CA" dirty="0" smtClean="0"/>
              <a:t>Configuring Tomcat to use SSL</a:t>
            </a:r>
          </a:p>
          <a:p>
            <a:pPr marL="1257300" lvl="2" indent="-342900">
              <a:buFont typeface="+mj-lt"/>
              <a:buAutoNum type="arabicPeriod" startAt="8"/>
            </a:pPr>
            <a:r>
              <a:rPr lang="en-CA" dirty="0" smtClean="0"/>
              <a:t>Some configuration changes are required for ORDS to perform better:</a:t>
            </a:r>
          </a:p>
          <a:p>
            <a:pPr marL="1314450" lvl="3" indent="0">
              <a:buNone/>
            </a:pPr>
            <a:r>
              <a:rPr lang="en-CA" dirty="0"/>
              <a:t>Edit /</a:t>
            </a:r>
            <a:r>
              <a:rPr lang="en-CA" dirty="0" smtClean="0"/>
              <a:t>u01/app/oracle/product/11.2.0/</a:t>
            </a:r>
            <a:r>
              <a:rPr lang="en-CA" dirty="0" err="1" smtClean="0"/>
              <a:t>xe</a:t>
            </a:r>
            <a:r>
              <a:rPr lang="en-CA" dirty="0" smtClean="0"/>
              <a:t>/</a:t>
            </a:r>
            <a:r>
              <a:rPr lang="en-CA" dirty="0" err="1" smtClean="0"/>
              <a:t>ords</a:t>
            </a:r>
            <a:r>
              <a:rPr lang="en-CA" dirty="0" smtClean="0"/>
              <a:t>/</a:t>
            </a:r>
            <a:r>
              <a:rPr lang="en-CA" dirty="0" err="1" smtClean="0"/>
              <a:t>conf</a:t>
            </a:r>
            <a:r>
              <a:rPr lang="en-CA" dirty="0" smtClean="0"/>
              <a:t>/defaults.xml and reset the following parameters with the suggested values:</a:t>
            </a:r>
            <a:endParaRPr lang="en-CA" dirty="0"/>
          </a:p>
          <a:p>
            <a:pPr marL="1314450" lvl="3" indent="0">
              <a:buNone/>
            </a:pPr>
            <a:r>
              <a:rPr lang="en-CA" dirty="0"/>
              <a:t>Set: "</a:t>
            </a:r>
            <a:r>
              <a:rPr lang="en-CA" dirty="0" err="1"/>
              <a:t>jdbc.MaxLimit</a:t>
            </a:r>
            <a:r>
              <a:rPr lang="en-CA" dirty="0"/>
              <a:t>" = 20</a:t>
            </a:r>
          </a:p>
          <a:p>
            <a:pPr marL="1314450" lvl="3" indent="0">
              <a:buNone/>
            </a:pPr>
            <a:r>
              <a:rPr lang="en-CA" dirty="0"/>
              <a:t>Set: "</a:t>
            </a:r>
            <a:r>
              <a:rPr lang="en-CA" dirty="0" err="1"/>
              <a:t>jdbc.InitialLimit</a:t>
            </a:r>
            <a:r>
              <a:rPr lang="en-CA" dirty="0"/>
              <a:t>"= </a:t>
            </a:r>
            <a:r>
              <a:rPr lang="en-CA" dirty="0" smtClean="0"/>
              <a:t>6</a:t>
            </a:r>
          </a:p>
          <a:p>
            <a:pPr marL="1314450" lvl="3" indent="0">
              <a:buNone/>
            </a:pPr>
            <a:endParaRPr lang="en-CA" dirty="0"/>
          </a:p>
          <a:p>
            <a:pPr marL="857250" lvl="2" indent="0">
              <a:buNone/>
            </a:pPr>
            <a:r>
              <a:rPr lang="en-CA" dirty="0" smtClean="0"/>
              <a:t>You need to reboot tomcat:</a:t>
            </a:r>
          </a:p>
          <a:p>
            <a:pPr marL="1314450" lvl="3" indent="0">
              <a:buNone/>
            </a:pPr>
            <a:r>
              <a:rPr lang="en-CA" dirty="0"/>
              <a:t># </a:t>
            </a:r>
            <a:r>
              <a:rPr lang="en-CA" dirty="0" err="1"/>
              <a:t>systemctl</a:t>
            </a:r>
            <a:r>
              <a:rPr lang="en-CA" dirty="0"/>
              <a:t> restart tomcat</a:t>
            </a: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51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 smtClean="0"/>
              <a:t>Self-Signed: Does not need to prove ownership of the domain</a:t>
            </a:r>
          </a:p>
          <a:p>
            <a:pPr lvl="2"/>
            <a:r>
              <a:rPr lang="en-CA" dirty="0" smtClean="0"/>
              <a:t>Steps are: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CA" dirty="0" smtClean="0"/>
              <a:t>Create the </a:t>
            </a:r>
            <a:r>
              <a:rPr lang="en-CA" dirty="0" err="1" smtClean="0"/>
              <a:t>keystore</a:t>
            </a:r>
            <a:endParaRPr lang="en-CA" dirty="0" smtClean="0"/>
          </a:p>
          <a:p>
            <a:pPr marL="1371600" lvl="3" indent="0">
              <a:buNone/>
            </a:pPr>
            <a:r>
              <a:rPr lang="en-CA" dirty="0"/>
              <a:t># </a:t>
            </a:r>
            <a:r>
              <a:rPr lang="en-CA" dirty="0" err="1"/>
              <a:t>keytool</a:t>
            </a:r>
            <a:r>
              <a:rPr lang="en-CA" dirty="0"/>
              <a:t> -</a:t>
            </a:r>
            <a:r>
              <a:rPr lang="en-CA" dirty="0" err="1"/>
              <a:t>genkey</a:t>
            </a:r>
            <a:r>
              <a:rPr lang="en-CA" dirty="0"/>
              <a:t> -alias tomcat -</a:t>
            </a:r>
            <a:r>
              <a:rPr lang="en-CA" dirty="0" err="1"/>
              <a:t>keyalg</a:t>
            </a:r>
            <a:r>
              <a:rPr lang="en-CA" dirty="0"/>
              <a:t> RSA -</a:t>
            </a:r>
            <a:r>
              <a:rPr lang="en-CA" dirty="0" err="1"/>
              <a:t>keystore</a:t>
            </a:r>
            <a:r>
              <a:rPr lang="en-CA" dirty="0"/>
              <a:t> </a:t>
            </a:r>
            <a:r>
              <a:rPr lang="en-CA" dirty="0" err="1"/>
              <a:t>keystore.jks</a:t>
            </a:r>
            <a:r>
              <a:rPr lang="en-CA" dirty="0"/>
              <a:t> -validity 360</a:t>
            </a:r>
            <a:endParaRPr lang="en-CA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CA" dirty="0" smtClean="0"/>
              <a:t>Copy the </a:t>
            </a:r>
            <a:r>
              <a:rPr lang="en-CA" dirty="0" err="1" smtClean="0"/>
              <a:t>Keystore</a:t>
            </a:r>
            <a:r>
              <a:rPr lang="en-CA" dirty="0" smtClean="0"/>
              <a:t> (Seems to be needed in the tomcat folder)</a:t>
            </a:r>
          </a:p>
          <a:p>
            <a:pPr marL="914400" lvl="2" indent="0">
              <a:buNone/>
            </a:pPr>
            <a:r>
              <a:rPr lang="en-CA" dirty="0" smtClean="0"/>
              <a:t>	# </a:t>
            </a:r>
            <a:r>
              <a:rPr lang="en-CA" dirty="0" err="1"/>
              <a:t>cp</a:t>
            </a:r>
            <a:r>
              <a:rPr lang="en-CA" dirty="0"/>
              <a:t> ~/</a:t>
            </a:r>
            <a:r>
              <a:rPr lang="en-CA" dirty="0" err="1"/>
              <a:t>keystore.jks</a:t>
            </a:r>
            <a:r>
              <a:rPr lang="en-CA" dirty="0"/>
              <a:t>  /</a:t>
            </a:r>
            <a:r>
              <a:rPr lang="en-CA" dirty="0" err="1"/>
              <a:t>usr</a:t>
            </a:r>
            <a:r>
              <a:rPr lang="en-CA" dirty="0"/>
              <a:t>/share/tomcat/</a:t>
            </a:r>
            <a:r>
              <a:rPr lang="en-CA" dirty="0" err="1"/>
              <a:t>conf</a:t>
            </a:r>
            <a:endParaRPr lang="en-CA" dirty="0" smtClean="0"/>
          </a:p>
          <a:p>
            <a:pPr marL="1257300" lvl="2" indent="-342900">
              <a:buFont typeface="+mj-lt"/>
              <a:buAutoNum type="arabicPeriod"/>
            </a:pPr>
            <a:endParaRPr lang="en-CA" dirty="0" smtClean="0"/>
          </a:p>
          <a:p>
            <a:pPr lvl="2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1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/>
              <a:t>Self-Signed: Does not need to prove ownership of the domain</a:t>
            </a:r>
          </a:p>
          <a:p>
            <a:pPr marL="1200150" lvl="2" indent="-342900">
              <a:buFont typeface="+mj-lt"/>
              <a:buAutoNum type="arabicPeriod" startAt="3"/>
            </a:pPr>
            <a:r>
              <a:rPr lang="en-CA" dirty="0"/>
              <a:t>Edit /</a:t>
            </a:r>
            <a:r>
              <a:rPr lang="en-CA" dirty="0" err="1"/>
              <a:t>usr</a:t>
            </a:r>
            <a:r>
              <a:rPr lang="en-CA" dirty="0"/>
              <a:t>/share/tomcat/</a:t>
            </a:r>
            <a:r>
              <a:rPr lang="en-CA" dirty="0" err="1"/>
              <a:t>conf</a:t>
            </a:r>
            <a:r>
              <a:rPr lang="en-CA" dirty="0"/>
              <a:t>/server.xml  and enter: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 </a:t>
            </a:r>
            <a:r>
              <a:rPr lang="en-CA" dirty="0"/>
              <a:t>&lt;Connector port="8443" </a:t>
            </a:r>
            <a:r>
              <a:rPr lang="en-CA" dirty="0" err="1"/>
              <a:t>maxThreads</a:t>
            </a:r>
            <a:r>
              <a:rPr lang="en-CA" dirty="0"/>
              <a:t>="150" scheme="https" secure="true" </a:t>
            </a:r>
            <a:r>
              <a:rPr lang="en-CA" dirty="0" err="1"/>
              <a:t>SSLEnabled</a:t>
            </a:r>
            <a:r>
              <a:rPr lang="en-CA" dirty="0"/>
              <a:t>="true"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                protocol="org.apache.coyote.http11.Http11Protocol"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                </a:t>
            </a:r>
            <a:r>
              <a:rPr lang="en-CA" dirty="0" err="1"/>
              <a:t>keystoreFile</a:t>
            </a:r>
            <a:r>
              <a:rPr lang="en-CA" dirty="0"/>
              <a:t>="/</a:t>
            </a:r>
            <a:r>
              <a:rPr lang="en-CA" dirty="0" err="1"/>
              <a:t>usr</a:t>
            </a:r>
            <a:r>
              <a:rPr lang="en-CA" dirty="0"/>
              <a:t>/share/tomcat/</a:t>
            </a:r>
            <a:r>
              <a:rPr lang="en-CA" dirty="0" err="1"/>
              <a:t>conf</a:t>
            </a:r>
            <a:r>
              <a:rPr lang="en-CA" dirty="0"/>
              <a:t>/</a:t>
            </a:r>
            <a:r>
              <a:rPr lang="en-CA" dirty="0" err="1"/>
              <a:t>keystore.jks</a:t>
            </a:r>
            <a:r>
              <a:rPr lang="en-CA" dirty="0"/>
              <a:t>"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                </a:t>
            </a:r>
            <a:r>
              <a:rPr lang="en-CA" dirty="0" err="1"/>
              <a:t>keystorePass</a:t>
            </a:r>
            <a:r>
              <a:rPr lang="en-CA" dirty="0"/>
              <a:t>="oracle"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                </a:t>
            </a:r>
            <a:r>
              <a:rPr lang="en-CA" dirty="0" err="1"/>
              <a:t>clientAuth</a:t>
            </a:r>
            <a:r>
              <a:rPr lang="en-CA" dirty="0"/>
              <a:t>="false"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/>
              <a:t>                </a:t>
            </a:r>
            <a:r>
              <a:rPr lang="en-CA" dirty="0" err="1"/>
              <a:t>keyAlias</a:t>
            </a:r>
            <a:r>
              <a:rPr lang="en-CA" dirty="0"/>
              <a:t>="tomcat" </a:t>
            </a:r>
            <a:r>
              <a:rPr lang="en-CA" dirty="0" err="1"/>
              <a:t>sslProtocol</a:t>
            </a:r>
            <a:r>
              <a:rPr lang="en-CA" dirty="0"/>
              <a:t>="TLS"/&gt;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5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SSL Configuration</a:t>
            </a:r>
          </a:p>
          <a:p>
            <a:pPr lvl="1"/>
            <a:r>
              <a:rPr lang="en-CA" dirty="0"/>
              <a:t>Self-Signed: Does not need to prove ownership of the domain</a:t>
            </a:r>
          </a:p>
          <a:p>
            <a:pPr marL="1200150" lvl="2" indent="-342900">
              <a:buFont typeface="+mj-lt"/>
              <a:buAutoNum type="arabicPeriod" startAt="4"/>
            </a:pPr>
            <a:r>
              <a:rPr lang="en-CA" dirty="0" smtClean="0"/>
              <a:t>Restart Apache Tomcat</a:t>
            </a:r>
          </a:p>
          <a:p>
            <a:pPr marL="1314450" lvl="3" indent="0">
              <a:buNone/>
            </a:pPr>
            <a:r>
              <a:rPr lang="en-CA" dirty="0" smtClean="0"/>
              <a:t># </a:t>
            </a:r>
            <a:r>
              <a:rPr lang="en-CA" dirty="0" err="1"/>
              <a:t>systemctl</a:t>
            </a:r>
            <a:r>
              <a:rPr lang="en-CA" dirty="0"/>
              <a:t> restart tomcat</a:t>
            </a:r>
          </a:p>
          <a:p>
            <a:pPr marL="1314450" lvl="3" indent="0">
              <a:buNone/>
            </a:pPr>
            <a:r>
              <a:rPr lang="en-CA" i="1" dirty="0" smtClean="0"/>
              <a:t>Wait </a:t>
            </a:r>
            <a:r>
              <a:rPr lang="en-CA" i="1" dirty="0"/>
              <a:t>for </a:t>
            </a:r>
            <a:r>
              <a:rPr lang="en-CA" i="1" dirty="0" err="1"/>
              <a:t>oords</a:t>
            </a:r>
            <a:r>
              <a:rPr lang="en-CA" i="1" dirty="0"/>
              <a:t> to be deployed (slow 2-8 mins)</a:t>
            </a:r>
          </a:p>
          <a:p>
            <a:pPr marL="1200150" lvl="2" indent="-342900">
              <a:buFont typeface="+mj-lt"/>
              <a:buAutoNum type="arabicPeriod" startAt="4"/>
            </a:pPr>
            <a:r>
              <a:rPr lang="en-CA" dirty="0" smtClean="0"/>
              <a:t>Give it a try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dirty="0" smtClean="0"/>
              <a:t>Open in Chrome: </a:t>
            </a:r>
            <a:r>
              <a:rPr lang="en-CA" dirty="0" smtClean="0">
                <a:hlinkClick r:id="rId2"/>
              </a:rPr>
              <a:t>https://IP-ADDRESS:8443/ords/f?p=4550:1</a:t>
            </a:r>
            <a:r>
              <a:rPr lang="en-CA" dirty="0" smtClean="0"/>
              <a:t>::::::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CA" i="1" dirty="0" smtClean="0"/>
              <a:t>Note: Ensure the port is open, see slide 46 for details.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09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Secure the Server</a:t>
            </a:r>
          </a:p>
          <a:p>
            <a:pPr lvl="1"/>
            <a:r>
              <a:rPr lang="en-CA" dirty="0" smtClean="0"/>
              <a:t>Enable the firewall</a:t>
            </a:r>
          </a:p>
          <a:p>
            <a:pPr marL="914400" lvl="2" indent="0">
              <a:buNone/>
            </a:pPr>
            <a:r>
              <a:rPr lang="en-CA" dirty="0" err="1"/>
              <a:t>systemctl</a:t>
            </a:r>
            <a:r>
              <a:rPr lang="en-CA" dirty="0"/>
              <a:t> enable </a:t>
            </a:r>
            <a:r>
              <a:rPr lang="en-CA" dirty="0" err="1"/>
              <a:t>firewalld</a:t>
            </a:r>
            <a:endParaRPr lang="en-CA" dirty="0" smtClean="0"/>
          </a:p>
          <a:p>
            <a:pPr lvl="1"/>
            <a:r>
              <a:rPr lang="en-CA" dirty="0" smtClean="0"/>
              <a:t>Close all unused ports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 smtClean="0"/>
              <a:t>firewall-</a:t>
            </a:r>
            <a:r>
              <a:rPr lang="en-CA" dirty="0" err="1" smtClean="0"/>
              <a:t>cmd</a:t>
            </a:r>
            <a:r>
              <a:rPr lang="en-CA" dirty="0" smtClean="0"/>
              <a:t> </a:t>
            </a:r>
            <a:r>
              <a:rPr lang="en-CA" dirty="0"/>
              <a:t>--permanent --remove-port=8080/</a:t>
            </a:r>
            <a:r>
              <a:rPr lang="en-CA" dirty="0" err="1"/>
              <a:t>tcp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firewall-</a:t>
            </a:r>
            <a:r>
              <a:rPr lang="en-CA" dirty="0" err="1"/>
              <a:t>cmd</a:t>
            </a:r>
            <a:r>
              <a:rPr lang="en-CA" dirty="0"/>
              <a:t> --permanent --remove-port=1521/</a:t>
            </a:r>
            <a:r>
              <a:rPr lang="en-CA" dirty="0" err="1"/>
              <a:t>tcp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firewall-</a:t>
            </a:r>
            <a:r>
              <a:rPr lang="en-CA" dirty="0" err="1"/>
              <a:t>cmd</a:t>
            </a:r>
            <a:r>
              <a:rPr lang="en-CA" dirty="0"/>
              <a:t> --permanent --remove-service=http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firewall-</a:t>
            </a:r>
            <a:r>
              <a:rPr lang="en-CA" dirty="0" err="1"/>
              <a:t>cmd</a:t>
            </a:r>
            <a:r>
              <a:rPr lang="en-CA" dirty="0"/>
              <a:t> --permanent --</a:t>
            </a:r>
            <a:r>
              <a:rPr lang="en-CA" dirty="0" smtClean="0"/>
              <a:t>remove-service=dhcpv6-client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firewall-</a:t>
            </a:r>
            <a:r>
              <a:rPr lang="en-CA" dirty="0" err="1"/>
              <a:t>cmd</a:t>
            </a:r>
            <a:r>
              <a:rPr lang="en-CA" dirty="0"/>
              <a:t> --permanent --add-port=8443/</a:t>
            </a:r>
            <a:r>
              <a:rPr lang="en-CA" dirty="0" err="1"/>
              <a:t>tcp</a:t>
            </a:r>
            <a:endParaRPr lang="en-CA" dirty="0"/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firewall-</a:t>
            </a:r>
            <a:r>
              <a:rPr lang="en-CA" dirty="0" err="1"/>
              <a:t>cmd</a:t>
            </a:r>
            <a:r>
              <a:rPr lang="en-CA" dirty="0"/>
              <a:t> </a:t>
            </a:r>
            <a:r>
              <a:rPr lang="en-CA" dirty="0" smtClean="0"/>
              <a:t>–reload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firewall-</a:t>
            </a:r>
            <a:r>
              <a:rPr lang="en-CA" dirty="0" err="1"/>
              <a:t>cmd</a:t>
            </a:r>
            <a:r>
              <a:rPr lang="en-CA" dirty="0"/>
              <a:t> --list-all </a:t>
            </a:r>
            <a:r>
              <a:rPr lang="en-CA" dirty="0" smtClean="0"/>
              <a:t>–permanent   </a:t>
            </a:r>
          </a:p>
          <a:p>
            <a:pPr lvl="1"/>
            <a:r>
              <a:rPr lang="en-CA" dirty="0" smtClean="0"/>
              <a:t>Change Passwords</a:t>
            </a:r>
            <a:endParaRPr lang="en-CA" dirty="0"/>
          </a:p>
          <a:p>
            <a:pPr marL="1200150" lvl="2" indent="-342900"/>
            <a:r>
              <a:rPr lang="en-CA" dirty="0" smtClean="0"/>
              <a:t>You must change for:</a:t>
            </a:r>
          </a:p>
          <a:p>
            <a:pPr marL="1657350" lvl="3" indent="-342900"/>
            <a:r>
              <a:rPr lang="en-CA" dirty="0" smtClean="0"/>
              <a:t>Database: SYS and SYSTEM</a:t>
            </a:r>
          </a:p>
          <a:p>
            <a:pPr marL="1657350" lvl="3" indent="-342900"/>
            <a:r>
              <a:rPr lang="en-CA" dirty="0" smtClean="0"/>
              <a:t>APEX: ADMIN and OOS_USER</a:t>
            </a:r>
          </a:p>
          <a:p>
            <a:pPr marL="1657350" lvl="3" indent="-342900"/>
            <a:r>
              <a:rPr lang="en-CA" dirty="0" smtClean="0"/>
              <a:t>Operating System: root and oracle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4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Backups</a:t>
            </a:r>
          </a:p>
          <a:p>
            <a:pPr lvl="1"/>
            <a:r>
              <a:rPr lang="en-CA" dirty="0" smtClean="0"/>
              <a:t>I chose to backup the database via exports and export of applications</a:t>
            </a:r>
          </a:p>
          <a:p>
            <a:pPr lvl="1"/>
            <a:r>
              <a:rPr lang="en-CA" dirty="0" smtClean="0"/>
              <a:t>The server is configured to run backups (Digital Ocean does that once a week) and have a snapshot of the latest build.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Requirements to export the applications</a:t>
            </a:r>
          </a:p>
          <a:p>
            <a:pPr lvl="2"/>
            <a:r>
              <a:rPr lang="en-CA" dirty="0" smtClean="0"/>
              <a:t>Add </a:t>
            </a:r>
            <a:r>
              <a:rPr lang="en-CA" dirty="0"/>
              <a:t>the Environment </a:t>
            </a:r>
            <a:r>
              <a:rPr lang="en-CA" dirty="0" smtClean="0"/>
              <a:t>variables </a:t>
            </a:r>
            <a:r>
              <a:rPr lang="en-CA" dirty="0"/>
              <a:t>to your Linux environment so they are always active when you connect:</a:t>
            </a:r>
          </a:p>
          <a:p>
            <a:pPr marL="1371600" lvl="3" indent="0">
              <a:buNone/>
            </a:pPr>
            <a:r>
              <a:rPr lang="en-CA" dirty="0"/>
              <a:t># sh -c "echo export CLASSPATH=.:$ORACLE_HOME/</a:t>
            </a:r>
            <a:r>
              <a:rPr lang="en-CA" dirty="0" err="1"/>
              <a:t>jdbc</a:t>
            </a:r>
            <a:r>
              <a:rPr lang="en-CA" dirty="0"/>
              <a:t>/lib/ojdbc6.jar:/root/</a:t>
            </a:r>
            <a:r>
              <a:rPr lang="en-CA" dirty="0" err="1"/>
              <a:t>oxar</a:t>
            </a:r>
            <a:r>
              <a:rPr lang="en-CA" dirty="0"/>
              <a:t>/</a:t>
            </a:r>
            <a:r>
              <a:rPr lang="en-CA" dirty="0" err="1"/>
              <a:t>tmp</a:t>
            </a:r>
            <a:r>
              <a:rPr lang="en-CA" dirty="0"/>
              <a:t>/apex/utilities/oracle/apex &gt;&gt; /etc/environment"</a:t>
            </a:r>
          </a:p>
          <a:p>
            <a:pPr marL="1371600" lvl="3" indent="0">
              <a:buNone/>
            </a:pPr>
            <a:r>
              <a:rPr lang="en-CA" dirty="0"/>
              <a:t># sh -c "echo export APEX_HOME=/root/</a:t>
            </a:r>
            <a:r>
              <a:rPr lang="en-CA" dirty="0" err="1"/>
              <a:t>oxar</a:t>
            </a:r>
            <a:r>
              <a:rPr lang="en-CA" dirty="0"/>
              <a:t>/</a:t>
            </a:r>
            <a:r>
              <a:rPr lang="en-CA" dirty="0" err="1"/>
              <a:t>tmp</a:t>
            </a:r>
            <a:r>
              <a:rPr lang="en-CA" dirty="0"/>
              <a:t>/apex  &gt;&gt; /etc/environment"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0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Backups</a:t>
            </a:r>
          </a:p>
          <a:p>
            <a:pPr lvl="1"/>
            <a:r>
              <a:rPr lang="en-CA" dirty="0" smtClean="0"/>
              <a:t>Make sure the right version of Java is what’s configured as default</a:t>
            </a:r>
          </a:p>
          <a:p>
            <a:pPr lvl="1"/>
            <a:r>
              <a:rPr lang="en-CA" dirty="0" smtClean="0"/>
              <a:t>Use </a:t>
            </a:r>
            <a:r>
              <a:rPr lang="en-CA" dirty="0"/>
              <a:t>the </a:t>
            </a:r>
            <a:r>
              <a:rPr lang="en-CA" i="1" dirty="0" smtClean="0"/>
              <a:t>alternatives</a:t>
            </a:r>
            <a:r>
              <a:rPr lang="en-CA" dirty="0" smtClean="0"/>
              <a:t> </a:t>
            </a:r>
            <a:r>
              <a:rPr lang="en-CA" dirty="0"/>
              <a:t>command which manages default commands through symbolic links, </a:t>
            </a:r>
            <a:r>
              <a:rPr lang="en-CA" dirty="0" smtClean="0"/>
              <a:t>can </a:t>
            </a:r>
            <a:r>
              <a:rPr lang="en-CA" dirty="0"/>
              <a:t>be used to select the default Java command.</a:t>
            </a:r>
          </a:p>
          <a:p>
            <a:pPr marL="857250" lvl="2" indent="0">
              <a:buNone/>
            </a:pPr>
            <a:r>
              <a:rPr lang="en-CA" dirty="0" smtClean="0"/>
              <a:t># </a:t>
            </a:r>
            <a:r>
              <a:rPr lang="en-CA" dirty="0"/>
              <a:t>sudo alternatives --</a:t>
            </a:r>
            <a:r>
              <a:rPr lang="en-CA" dirty="0" err="1"/>
              <a:t>config</a:t>
            </a:r>
            <a:r>
              <a:rPr lang="en-CA" dirty="0"/>
              <a:t> java</a:t>
            </a:r>
          </a:p>
          <a:p>
            <a:pPr marL="857250" lvl="2" indent="0">
              <a:buNone/>
            </a:pPr>
            <a:r>
              <a:rPr lang="en-CA" dirty="0" smtClean="0"/>
              <a:t>There </a:t>
            </a:r>
            <a:r>
              <a:rPr lang="en-CA" dirty="0"/>
              <a:t>are 3 programs which provide 'java'.</a:t>
            </a:r>
          </a:p>
          <a:p>
            <a:pPr marL="857250" lvl="2" indent="0">
              <a:buNone/>
            </a:pPr>
            <a:endParaRPr lang="en-CA" dirty="0"/>
          </a:p>
          <a:p>
            <a:pPr marL="857250" lvl="2" indent="0">
              <a:buNone/>
            </a:pPr>
            <a:r>
              <a:rPr lang="en-CA" dirty="0"/>
              <a:t>  Selection    Command</a:t>
            </a:r>
          </a:p>
          <a:p>
            <a:pPr marL="857250" lvl="2" indent="0">
              <a:buNone/>
            </a:pPr>
            <a:r>
              <a:rPr lang="en-CA" dirty="0"/>
              <a:t>-----------------------------------------------</a:t>
            </a:r>
          </a:p>
          <a:p>
            <a:pPr marL="857250" lvl="2" indent="0">
              <a:buNone/>
            </a:pPr>
            <a:r>
              <a:rPr lang="en-CA" dirty="0"/>
              <a:t>*+ 1           /</a:t>
            </a:r>
            <a:r>
              <a:rPr lang="en-CA" dirty="0" err="1"/>
              <a:t>usr</a:t>
            </a:r>
            <a:r>
              <a:rPr lang="en-CA" dirty="0"/>
              <a:t>/lib/</a:t>
            </a:r>
            <a:r>
              <a:rPr lang="en-CA" dirty="0" err="1"/>
              <a:t>jvm</a:t>
            </a:r>
            <a:r>
              <a:rPr lang="en-CA" dirty="0"/>
              <a:t>/java-1.8.0-openjdk-1.8.0.65-3.b17.el7.x86_64/</a:t>
            </a:r>
            <a:r>
              <a:rPr lang="en-CA" dirty="0" err="1"/>
              <a:t>jre</a:t>
            </a:r>
            <a:r>
              <a:rPr lang="en-CA" dirty="0"/>
              <a:t>/bin/java</a:t>
            </a:r>
          </a:p>
          <a:p>
            <a:pPr marL="857250" lvl="2" indent="0">
              <a:buNone/>
            </a:pPr>
            <a:r>
              <a:rPr lang="en-CA" dirty="0"/>
              <a:t>   2           /</a:t>
            </a:r>
            <a:r>
              <a:rPr lang="en-CA" dirty="0" err="1"/>
              <a:t>usr</a:t>
            </a:r>
            <a:r>
              <a:rPr lang="en-CA" dirty="0"/>
              <a:t>/lib/</a:t>
            </a:r>
            <a:r>
              <a:rPr lang="en-CA" dirty="0" err="1"/>
              <a:t>jvm</a:t>
            </a:r>
            <a:r>
              <a:rPr lang="en-CA" dirty="0"/>
              <a:t>/java-1.7.0-openjdk-1.7.0.91-2.6.2.3.el7.x86_64/</a:t>
            </a:r>
            <a:r>
              <a:rPr lang="en-CA" dirty="0" err="1"/>
              <a:t>jre</a:t>
            </a:r>
            <a:r>
              <a:rPr lang="en-CA" dirty="0"/>
              <a:t>/bin/java</a:t>
            </a:r>
          </a:p>
          <a:p>
            <a:pPr marL="857250" lvl="2" indent="0">
              <a:buNone/>
            </a:pPr>
            <a:r>
              <a:rPr lang="en-CA" dirty="0"/>
              <a:t>   3           /</a:t>
            </a:r>
            <a:r>
              <a:rPr lang="en-CA" dirty="0" err="1"/>
              <a:t>usr</a:t>
            </a:r>
            <a:r>
              <a:rPr lang="en-CA" dirty="0"/>
              <a:t>/java/jre1.8.0_60/bin/java</a:t>
            </a:r>
          </a:p>
          <a:p>
            <a:pPr marL="857250" lvl="2" indent="0">
              <a:buNone/>
            </a:pPr>
            <a:endParaRPr lang="en-CA" dirty="0"/>
          </a:p>
          <a:p>
            <a:pPr marL="857250" lvl="2" indent="0">
              <a:buNone/>
            </a:pPr>
            <a:r>
              <a:rPr lang="en-CA" dirty="0"/>
              <a:t>Enter to keep the current selection[+], or type selection number:</a:t>
            </a:r>
            <a:endParaRPr lang="en-CA" dirty="0" smtClean="0"/>
          </a:p>
          <a:p>
            <a:pPr marL="857250" lvl="2" indent="0">
              <a:buNone/>
            </a:pPr>
            <a:r>
              <a:rPr lang="en-CA" dirty="0" smtClean="0"/>
              <a:t>The server is configured to run backups (Digital Ocean does that once a week) and have a snapshot of the latest build.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2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Backups</a:t>
            </a:r>
          </a:p>
          <a:p>
            <a:pPr lvl="1"/>
            <a:r>
              <a:rPr lang="en-CA" dirty="0" smtClean="0"/>
              <a:t>Test the Java application export program works fine: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 smtClean="0"/>
              <a:t># export </a:t>
            </a:r>
            <a:r>
              <a:rPr lang="en-CA" dirty="0"/>
              <a:t>CLASSPATH=.:$ORACLE_HOME/</a:t>
            </a:r>
            <a:r>
              <a:rPr lang="en-CA" dirty="0" err="1"/>
              <a:t>jdbc</a:t>
            </a:r>
            <a:r>
              <a:rPr lang="en-CA" dirty="0"/>
              <a:t>/lib/ojdbc6.jar:/root/</a:t>
            </a:r>
            <a:r>
              <a:rPr lang="en-CA" dirty="0" err="1"/>
              <a:t>oxar</a:t>
            </a:r>
            <a:r>
              <a:rPr lang="en-CA" dirty="0"/>
              <a:t>/</a:t>
            </a:r>
            <a:r>
              <a:rPr lang="en-CA" dirty="0" err="1"/>
              <a:t>tmp</a:t>
            </a:r>
            <a:r>
              <a:rPr lang="en-CA" dirty="0"/>
              <a:t>/apex/utilities/oracle/apex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export APEX_HOME=/root/</a:t>
            </a:r>
            <a:r>
              <a:rPr lang="en-CA" dirty="0" err="1"/>
              <a:t>oxar</a:t>
            </a:r>
            <a:r>
              <a:rPr lang="en-CA" dirty="0"/>
              <a:t>/</a:t>
            </a:r>
            <a:r>
              <a:rPr lang="en-CA" dirty="0" err="1"/>
              <a:t>tmp</a:t>
            </a:r>
            <a:r>
              <a:rPr lang="en-CA" dirty="0"/>
              <a:t>/apex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cd $APEX_HOME/utilities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# java oracle/apex/</a:t>
            </a:r>
            <a:r>
              <a:rPr lang="en-CA" dirty="0" err="1"/>
              <a:t>APEXExport</a:t>
            </a:r>
            <a:endParaRPr lang="en-CA" dirty="0" smtClean="0"/>
          </a:p>
          <a:p>
            <a:pPr lvl="1"/>
            <a:r>
              <a:rPr lang="en-CA" dirty="0" smtClean="0"/>
              <a:t>You should see something like this: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 smtClean="0"/>
              <a:t># </a:t>
            </a:r>
            <a:r>
              <a:rPr lang="en-CA" dirty="0"/>
              <a:t>java </a:t>
            </a:r>
            <a:r>
              <a:rPr lang="en-CA" dirty="0" smtClean="0"/>
              <a:t>oracle/apex/</a:t>
            </a:r>
            <a:r>
              <a:rPr lang="en-CA" dirty="0" err="1" smtClean="0"/>
              <a:t>APEXExport</a:t>
            </a:r>
            <a:endParaRPr lang="en-CA" dirty="0"/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Usage </a:t>
            </a:r>
            <a:r>
              <a:rPr lang="en-CA" dirty="0" err="1"/>
              <a:t>APEXExport</a:t>
            </a:r>
            <a:r>
              <a:rPr lang="en-CA" dirty="0"/>
              <a:t> -</a:t>
            </a:r>
            <a:r>
              <a:rPr lang="en-CA" dirty="0" err="1"/>
              <a:t>db</a:t>
            </a:r>
            <a:r>
              <a:rPr lang="en-CA" dirty="0"/>
              <a:t>  -user  -password  -</a:t>
            </a:r>
            <a:r>
              <a:rPr lang="en-CA" dirty="0" err="1"/>
              <a:t>applicationid</a:t>
            </a:r>
            <a:r>
              <a:rPr lang="en-CA" dirty="0"/>
              <a:t>  -</a:t>
            </a:r>
            <a:r>
              <a:rPr lang="en-CA" dirty="0" err="1"/>
              <a:t>workspaceid</a:t>
            </a:r>
            <a:r>
              <a:rPr lang="en-CA" dirty="0"/>
              <a:t> -instance -</a:t>
            </a:r>
            <a:r>
              <a:rPr lang="en-CA" dirty="0" err="1"/>
              <a:t>expWorkspace</a:t>
            </a:r>
            <a:r>
              <a:rPr lang="en-CA" dirty="0"/>
              <a:t> -</a:t>
            </a:r>
            <a:r>
              <a:rPr lang="en-CA" dirty="0" err="1"/>
              <a:t>expMinimal</a:t>
            </a:r>
            <a:r>
              <a:rPr lang="en-CA" dirty="0"/>
              <a:t> -</a:t>
            </a:r>
            <a:r>
              <a:rPr lang="en-CA" dirty="0" err="1"/>
              <a:t>expFiles</a:t>
            </a:r>
            <a:r>
              <a:rPr lang="en-CA" dirty="0"/>
              <a:t> -</a:t>
            </a:r>
            <a:r>
              <a:rPr lang="en-CA" dirty="0" err="1"/>
              <a:t>skipExportDate</a:t>
            </a:r>
            <a:r>
              <a:rPr lang="en-CA" dirty="0"/>
              <a:t> -</a:t>
            </a:r>
            <a:r>
              <a:rPr lang="en-CA" dirty="0" err="1"/>
              <a:t>expPubReports</a:t>
            </a:r>
            <a:r>
              <a:rPr lang="en-CA" dirty="0"/>
              <a:t> -</a:t>
            </a:r>
            <a:r>
              <a:rPr lang="en-CA" dirty="0" err="1"/>
              <a:t>expSavedReports</a:t>
            </a:r>
            <a:r>
              <a:rPr lang="en-CA" dirty="0"/>
              <a:t> -</a:t>
            </a:r>
            <a:r>
              <a:rPr lang="en-CA" dirty="0" err="1"/>
              <a:t>expIRNotif</a:t>
            </a:r>
            <a:r>
              <a:rPr lang="en-CA" dirty="0"/>
              <a:t> -</a:t>
            </a:r>
            <a:r>
              <a:rPr lang="en-CA" dirty="0" err="1"/>
              <a:t>expTranslations</a:t>
            </a:r>
            <a:r>
              <a:rPr lang="en-CA" dirty="0"/>
              <a:t> -</a:t>
            </a:r>
            <a:r>
              <a:rPr lang="en-CA" dirty="0" err="1"/>
              <a:t>expTeamdevdata</a:t>
            </a:r>
            <a:r>
              <a:rPr lang="en-CA" dirty="0"/>
              <a:t> -</a:t>
            </a:r>
            <a:r>
              <a:rPr lang="en-CA" dirty="0" err="1"/>
              <a:t>expFeedback</a:t>
            </a:r>
            <a:r>
              <a:rPr lang="en-CA" dirty="0"/>
              <a:t> -</a:t>
            </a:r>
            <a:r>
              <a:rPr lang="en-CA" dirty="0" err="1"/>
              <a:t>deploymentSystem</a:t>
            </a:r>
            <a:r>
              <a:rPr lang="en-CA" dirty="0"/>
              <a:t> -</a:t>
            </a:r>
            <a:r>
              <a:rPr lang="en-CA" dirty="0" err="1"/>
              <a:t>expFeedbackSince</a:t>
            </a:r>
            <a:r>
              <a:rPr lang="en-CA" dirty="0"/>
              <a:t> -</a:t>
            </a:r>
            <a:r>
              <a:rPr lang="en-CA" dirty="0" err="1"/>
              <a:t>expOriginalIds</a:t>
            </a:r>
            <a:r>
              <a:rPr lang="en-CA" dirty="0"/>
              <a:t> -debug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    -</a:t>
            </a:r>
            <a:r>
              <a:rPr lang="en-CA" dirty="0" err="1"/>
              <a:t>db</a:t>
            </a:r>
            <a:r>
              <a:rPr lang="en-CA" dirty="0"/>
              <a:t>:               Database connect </a:t>
            </a:r>
            <a:r>
              <a:rPr lang="en-CA" dirty="0" err="1"/>
              <a:t>url</a:t>
            </a:r>
            <a:r>
              <a:rPr lang="en-CA" dirty="0"/>
              <a:t> in JDBC format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    -user:             Database username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08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Backups</a:t>
            </a:r>
          </a:p>
          <a:p>
            <a:pPr lvl="1"/>
            <a:r>
              <a:rPr lang="en-CA" dirty="0" smtClean="0"/>
              <a:t>Test you can run application backups: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# cd $</a:t>
            </a:r>
            <a:r>
              <a:rPr lang="en-CA" dirty="0" smtClean="0"/>
              <a:t>APEX_HOME/utilities</a:t>
            </a:r>
          </a:p>
          <a:p>
            <a:pPr marL="857250" lvl="2" indent="0">
              <a:spcBef>
                <a:spcPts val="0"/>
              </a:spcBef>
              <a:buNone/>
            </a:pPr>
            <a:endParaRPr lang="en-CA" dirty="0"/>
          </a:p>
          <a:p>
            <a:pPr lvl="2" indent="-285750">
              <a:spcBef>
                <a:spcPts val="0"/>
              </a:spcBef>
            </a:pPr>
            <a:r>
              <a:rPr lang="en-CA" dirty="0" smtClean="0"/>
              <a:t>For </a:t>
            </a:r>
            <a:r>
              <a:rPr lang="en-CA" dirty="0"/>
              <a:t>application </a:t>
            </a:r>
            <a:r>
              <a:rPr lang="en-CA" dirty="0" smtClean="0"/>
              <a:t>with ID = 100</a:t>
            </a:r>
            <a:endParaRPr lang="en-CA" dirty="0"/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# java oracle/apex/</a:t>
            </a:r>
            <a:r>
              <a:rPr lang="en-CA" dirty="0" err="1"/>
              <a:t>APEXExport</a:t>
            </a:r>
            <a:r>
              <a:rPr lang="en-CA" dirty="0"/>
              <a:t> -</a:t>
            </a:r>
            <a:r>
              <a:rPr lang="en-CA" dirty="0" err="1"/>
              <a:t>db</a:t>
            </a:r>
            <a:r>
              <a:rPr lang="en-CA" dirty="0"/>
              <a:t> localhost:1521:XE -user OOS_USER -password  </a:t>
            </a:r>
            <a:r>
              <a:rPr lang="en-CA" i="1" dirty="0" err="1" smtClean="0"/>
              <a:t>password</a:t>
            </a:r>
            <a:r>
              <a:rPr lang="en-CA" dirty="0" smtClean="0"/>
              <a:t> </a:t>
            </a:r>
            <a:r>
              <a:rPr lang="en-CA" dirty="0"/>
              <a:t>-</a:t>
            </a:r>
            <a:r>
              <a:rPr lang="en-CA" dirty="0" err="1"/>
              <a:t>applicationid</a:t>
            </a:r>
            <a:r>
              <a:rPr lang="en-CA" dirty="0"/>
              <a:t> 100</a:t>
            </a:r>
          </a:p>
          <a:p>
            <a:pPr lvl="2" indent="-285750">
              <a:spcBef>
                <a:spcPts val="0"/>
              </a:spcBef>
            </a:pPr>
            <a:r>
              <a:rPr lang="en-CA" dirty="0" smtClean="0"/>
              <a:t>For </a:t>
            </a:r>
            <a:r>
              <a:rPr lang="en-CA" dirty="0"/>
              <a:t>all Applications in Workspace </a:t>
            </a:r>
            <a:r>
              <a:rPr lang="en-CA" dirty="0" smtClean="0"/>
              <a:t>n, where </a:t>
            </a:r>
            <a:r>
              <a:rPr lang="en-CA" dirty="0"/>
              <a:t>n is the </a:t>
            </a:r>
            <a:r>
              <a:rPr lang="en-CA" dirty="0" err="1"/>
              <a:t>Workspace_ID</a:t>
            </a:r>
            <a:r>
              <a:rPr lang="en-CA" dirty="0"/>
              <a:t> of: select workspace, </a:t>
            </a:r>
            <a:r>
              <a:rPr lang="en-CA" dirty="0" err="1"/>
              <a:t>workspace_ID</a:t>
            </a:r>
            <a:r>
              <a:rPr lang="en-CA" dirty="0"/>
              <a:t> from </a:t>
            </a:r>
            <a:r>
              <a:rPr lang="en-CA" dirty="0" err="1"/>
              <a:t>apex_workspaces</a:t>
            </a:r>
            <a:r>
              <a:rPr lang="en-CA" dirty="0"/>
              <a:t>;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# java oracle/apex/</a:t>
            </a:r>
            <a:r>
              <a:rPr lang="en-CA" dirty="0" err="1"/>
              <a:t>APEXExport</a:t>
            </a:r>
            <a:r>
              <a:rPr lang="en-CA" dirty="0"/>
              <a:t> -</a:t>
            </a:r>
            <a:r>
              <a:rPr lang="en-CA" dirty="0" err="1"/>
              <a:t>db</a:t>
            </a:r>
            <a:r>
              <a:rPr lang="en-CA" dirty="0"/>
              <a:t> localhost:1521:XE -user OOS_USER -password  </a:t>
            </a:r>
            <a:r>
              <a:rPr lang="en-CA" i="1" dirty="0" err="1" smtClean="0"/>
              <a:t>password</a:t>
            </a:r>
            <a:r>
              <a:rPr lang="en-CA" dirty="0" smtClean="0"/>
              <a:t> </a:t>
            </a:r>
            <a:r>
              <a:rPr lang="en-CA" dirty="0"/>
              <a:t>-</a:t>
            </a:r>
            <a:r>
              <a:rPr lang="en-CA" dirty="0" err="1"/>
              <a:t>workspaceid</a:t>
            </a:r>
            <a:r>
              <a:rPr lang="en-CA" dirty="0"/>
              <a:t> 1716377950778036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7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want…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Invest and buy a good book…</a:t>
            </a:r>
          </a:p>
          <a:p>
            <a:pPr lvl="1"/>
            <a:r>
              <a:rPr lang="en-CA" dirty="0" smtClean="0"/>
              <a:t>I recommend: </a:t>
            </a:r>
          </a:p>
          <a:p>
            <a:pPr lvl="2"/>
            <a:r>
              <a:rPr lang="en-CA" dirty="0" smtClean="0"/>
              <a:t>Understanding Oracle APEX 5 Application Development, Edward </a:t>
            </a:r>
            <a:r>
              <a:rPr lang="en-CA" dirty="0" err="1" smtClean="0"/>
              <a:t>Sciore</a:t>
            </a:r>
            <a:endParaRPr lang="en-CA" dirty="0" smtClean="0"/>
          </a:p>
          <a:p>
            <a:pPr lvl="2"/>
            <a:r>
              <a:rPr lang="en-CA" dirty="0" smtClean="0"/>
              <a:t>Expert Oracle Application Express Security, Scott </a:t>
            </a:r>
            <a:r>
              <a:rPr lang="en-CA" dirty="0" err="1" smtClean="0"/>
              <a:t>Spendolini</a:t>
            </a:r>
            <a:endParaRPr lang="en-CA" dirty="0" smtClean="0"/>
          </a:p>
          <a:p>
            <a:pPr lvl="2"/>
            <a:r>
              <a:rPr lang="en-CA" dirty="0" smtClean="0"/>
              <a:t>Cloud Computing using Oracle Application Express, </a:t>
            </a:r>
            <a:r>
              <a:rPr lang="en-CA" dirty="0" err="1" smtClean="0"/>
              <a:t>Riaz</a:t>
            </a:r>
            <a:r>
              <a:rPr lang="en-CA" dirty="0" smtClean="0"/>
              <a:t> Ahmed</a:t>
            </a:r>
          </a:p>
          <a:p>
            <a:pPr lvl="1"/>
            <a:r>
              <a:rPr lang="en-CA" dirty="0" smtClean="0"/>
              <a:t>On my list to buy/read:</a:t>
            </a:r>
          </a:p>
          <a:p>
            <a:pPr lvl="2"/>
            <a:r>
              <a:rPr lang="en-CA" dirty="0" smtClean="0"/>
              <a:t>Expert Oracle Application Express, Martin D’Souza and 14 more!</a:t>
            </a:r>
          </a:p>
        </p:txBody>
      </p:sp>
    </p:spTree>
    <p:extLst>
      <p:ext uri="{BB962C8B-B14F-4D97-AF65-F5344CB8AC3E}">
        <p14:creationId xmlns:p14="http://schemas.microsoft.com/office/powerpoint/2010/main" val="7325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Backups</a:t>
            </a:r>
          </a:p>
          <a:p>
            <a:pPr lvl="1"/>
            <a:r>
              <a:rPr lang="en-CA" dirty="0" smtClean="0"/>
              <a:t>In the server</a:t>
            </a:r>
          </a:p>
          <a:p>
            <a:pPr lvl="1"/>
            <a:r>
              <a:rPr lang="en-CA" dirty="0"/>
              <a:t>In the Linux server create a directory "~/</a:t>
            </a:r>
            <a:r>
              <a:rPr lang="en-CA" dirty="0" err="1"/>
              <a:t>crontabs</a:t>
            </a:r>
            <a:r>
              <a:rPr lang="en-CA" dirty="0"/>
              <a:t>"  "~/</a:t>
            </a:r>
            <a:r>
              <a:rPr lang="en-CA" dirty="0" err="1"/>
              <a:t>crontabs</a:t>
            </a:r>
            <a:r>
              <a:rPr lang="en-CA" dirty="0"/>
              <a:t>/logs"</a:t>
            </a:r>
          </a:p>
          <a:p>
            <a:pPr marL="857250" lvl="2" indent="0">
              <a:buNone/>
            </a:pPr>
            <a:r>
              <a:rPr lang="en-CA" dirty="0" smtClean="0"/>
              <a:t>	# </a:t>
            </a:r>
            <a:r>
              <a:rPr lang="en-CA" dirty="0"/>
              <a:t>cd ~/</a:t>
            </a:r>
            <a:r>
              <a:rPr lang="en-CA" dirty="0" err="1"/>
              <a:t>crontabs</a:t>
            </a:r>
            <a:endParaRPr lang="en-CA" dirty="0"/>
          </a:p>
          <a:p>
            <a:pPr lvl="1"/>
            <a:r>
              <a:rPr lang="en-CA" dirty="0" smtClean="0"/>
              <a:t>Create </a:t>
            </a:r>
            <a:r>
              <a:rPr lang="en-CA" dirty="0"/>
              <a:t>a new crontab text file, i.e.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dirty="0"/>
              <a:t>	</a:t>
            </a:r>
            <a:r>
              <a:rPr lang="en-CA" dirty="0" smtClean="0"/>
              <a:t># </a:t>
            </a:r>
            <a:r>
              <a:rPr lang="en-CA" dirty="0"/>
              <a:t>cat </a:t>
            </a:r>
            <a:r>
              <a:rPr lang="en-CA" dirty="0" err="1"/>
              <a:t>cronlist</a:t>
            </a:r>
            <a:endParaRPr lang="en-CA" dirty="0"/>
          </a:p>
          <a:p>
            <a:pPr lvl="2">
              <a:spcBef>
                <a:spcPts val="0"/>
              </a:spcBef>
            </a:pPr>
            <a:endParaRPr lang="en-CA" dirty="0"/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#!/bin/bash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#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#  Crontab for </a:t>
            </a:r>
            <a:r>
              <a:rPr lang="en-CA" dirty="0" smtClean="0"/>
              <a:t>Application exports</a:t>
            </a:r>
            <a:endParaRPr lang="en-CA" dirty="0"/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05 05,12,20 * * * /root/crontabs/backup_apps.sh &gt; /root/</a:t>
            </a:r>
            <a:r>
              <a:rPr lang="en-CA" dirty="0" err="1"/>
              <a:t>crontabs</a:t>
            </a:r>
            <a:r>
              <a:rPr lang="en-CA" dirty="0"/>
              <a:t>/backup_apps.log 2&gt;&amp;</a:t>
            </a:r>
            <a:r>
              <a:rPr lang="en-CA" dirty="0" smtClean="0"/>
              <a:t>1</a:t>
            </a:r>
          </a:p>
          <a:p>
            <a:pPr lvl="1"/>
            <a:r>
              <a:rPr lang="en-CA" dirty="0"/>
              <a:t>Ensure you submit the crontab file</a:t>
            </a:r>
          </a:p>
          <a:p>
            <a:pPr marL="857250" lvl="2" indent="0">
              <a:buNone/>
            </a:pPr>
            <a:r>
              <a:rPr lang="en-CA" dirty="0"/>
              <a:t># crontab </a:t>
            </a:r>
            <a:r>
              <a:rPr lang="en-CA" dirty="0" err="1"/>
              <a:t>cronlist</a:t>
            </a: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Backups</a:t>
            </a:r>
          </a:p>
          <a:p>
            <a:r>
              <a:rPr lang="en-CA" dirty="0" smtClean="0"/>
              <a:t>Script to export the applications from APEX: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 smtClean="0"/>
              <a:t>#cat </a:t>
            </a:r>
            <a:r>
              <a:rPr lang="en-CA" dirty="0"/>
              <a:t>/</a:t>
            </a:r>
            <a:r>
              <a:rPr lang="en-CA" dirty="0" smtClean="0"/>
              <a:t>root/crontabs/backup_apps.sh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#!/bin/bash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source /u01/app/oracle/product/11.2.0/xe/bin/oracle_env.sh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export CLASSPATH=.:$ORACLE_HOME/</a:t>
            </a:r>
            <a:r>
              <a:rPr lang="en-CA" dirty="0" err="1"/>
              <a:t>jdbc</a:t>
            </a:r>
            <a:r>
              <a:rPr lang="en-CA" dirty="0"/>
              <a:t>/lib/ojdbc6.jar:/root/</a:t>
            </a:r>
            <a:r>
              <a:rPr lang="en-CA" dirty="0" err="1"/>
              <a:t>oxar</a:t>
            </a:r>
            <a:r>
              <a:rPr lang="en-CA" dirty="0"/>
              <a:t>/</a:t>
            </a:r>
            <a:r>
              <a:rPr lang="en-CA" dirty="0" err="1"/>
              <a:t>tmp</a:t>
            </a:r>
            <a:r>
              <a:rPr lang="en-CA" dirty="0"/>
              <a:t>/apex/utilities/oracle/apex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export APEX_HOME=/root/</a:t>
            </a:r>
            <a:r>
              <a:rPr lang="en-CA" dirty="0" err="1"/>
              <a:t>oxar</a:t>
            </a:r>
            <a:r>
              <a:rPr lang="en-CA" dirty="0"/>
              <a:t>/</a:t>
            </a:r>
            <a:r>
              <a:rPr lang="en-CA" dirty="0" err="1"/>
              <a:t>tmp</a:t>
            </a:r>
            <a:r>
              <a:rPr lang="en-CA" dirty="0"/>
              <a:t>/apex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 err="1"/>
              <a:t>ddate</a:t>
            </a:r>
            <a:r>
              <a:rPr lang="en-CA" dirty="0"/>
              <a:t>=`date +%</a:t>
            </a:r>
            <a:r>
              <a:rPr lang="en-CA" dirty="0" err="1"/>
              <a:t>Y%m%d%H%M</a:t>
            </a:r>
            <a:r>
              <a:rPr lang="en-CA" dirty="0"/>
              <a:t>`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# This is the file I use to create the backup files on a schedule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cd /root/</a:t>
            </a:r>
            <a:r>
              <a:rPr lang="en-CA" dirty="0" err="1"/>
              <a:t>oxar</a:t>
            </a:r>
            <a:r>
              <a:rPr lang="en-CA" dirty="0"/>
              <a:t>/</a:t>
            </a:r>
            <a:r>
              <a:rPr lang="en-CA" dirty="0" err="1"/>
              <a:t>tmp</a:t>
            </a:r>
            <a:r>
              <a:rPr lang="en-CA" dirty="0"/>
              <a:t>/apex/utilities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java oracle/apex/</a:t>
            </a:r>
            <a:r>
              <a:rPr lang="en-CA" dirty="0" err="1"/>
              <a:t>APEXExport</a:t>
            </a:r>
            <a:r>
              <a:rPr lang="en-CA" dirty="0"/>
              <a:t> -</a:t>
            </a:r>
            <a:r>
              <a:rPr lang="en-CA" dirty="0" err="1"/>
              <a:t>db</a:t>
            </a:r>
            <a:r>
              <a:rPr lang="en-CA" dirty="0"/>
              <a:t> localhost:1521:XE -user OOS_USER </a:t>
            </a:r>
            <a:r>
              <a:rPr lang="en-CA" dirty="0" smtClean="0"/>
              <a:t>-password</a:t>
            </a:r>
            <a:r>
              <a:rPr lang="en-CA" i="1" dirty="0" smtClean="0"/>
              <a:t> </a:t>
            </a:r>
            <a:r>
              <a:rPr lang="en-CA" i="1" dirty="0" err="1"/>
              <a:t>password</a:t>
            </a:r>
            <a:r>
              <a:rPr lang="en-CA" i="1" dirty="0"/>
              <a:t> </a:t>
            </a:r>
            <a:r>
              <a:rPr lang="en-CA" dirty="0" smtClean="0"/>
              <a:t>-</a:t>
            </a:r>
            <a:r>
              <a:rPr lang="en-CA" dirty="0" err="1"/>
              <a:t>workspaceid</a:t>
            </a:r>
            <a:r>
              <a:rPr lang="en-CA" dirty="0"/>
              <a:t> 1716377950778036  &gt; /root/</a:t>
            </a:r>
            <a:r>
              <a:rPr lang="en-CA" dirty="0" err="1"/>
              <a:t>crontabs</a:t>
            </a:r>
            <a:r>
              <a:rPr lang="en-CA" dirty="0"/>
              <a:t>/logs/backup_apps.${ddate}.log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#java oracle/apex/</a:t>
            </a:r>
            <a:r>
              <a:rPr lang="en-CA" dirty="0" err="1"/>
              <a:t>APEXExport</a:t>
            </a:r>
            <a:r>
              <a:rPr lang="en-CA" dirty="0"/>
              <a:t> -</a:t>
            </a:r>
            <a:r>
              <a:rPr lang="en-CA" dirty="0" err="1"/>
              <a:t>db</a:t>
            </a:r>
            <a:r>
              <a:rPr lang="en-CA" dirty="0"/>
              <a:t> localhost:1521:XE -user OOS_USER -password  </a:t>
            </a:r>
            <a:r>
              <a:rPr lang="en-CA" i="1" dirty="0" err="1" smtClean="0"/>
              <a:t>password</a:t>
            </a:r>
            <a:r>
              <a:rPr lang="en-CA" i="1" dirty="0" smtClean="0"/>
              <a:t> </a:t>
            </a:r>
            <a:r>
              <a:rPr lang="en-CA" dirty="0" smtClean="0"/>
              <a:t>-</a:t>
            </a:r>
            <a:r>
              <a:rPr lang="en-CA" dirty="0" err="1" smtClean="0"/>
              <a:t>applicationid</a:t>
            </a:r>
            <a:r>
              <a:rPr lang="en-CA" dirty="0" smtClean="0"/>
              <a:t> </a:t>
            </a:r>
            <a:r>
              <a:rPr lang="en-CA" dirty="0"/>
              <a:t>100  &gt; /root/</a:t>
            </a:r>
            <a:r>
              <a:rPr lang="en-CA" dirty="0" err="1"/>
              <a:t>crontabs</a:t>
            </a:r>
            <a:r>
              <a:rPr lang="en-CA" dirty="0"/>
              <a:t>/logs/backup_apps.${ddate}.log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# The backup files are created in the utilities directory so let's move them to a different directory for processing...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# Note the files are moved to Oracle owned directory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mv /root/</a:t>
            </a:r>
            <a:r>
              <a:rPr lang="en-CA" dirty="0" err="1"/>
              <a:t>oxar</a:t>
            </a:r>
            <a:r>
              <a:rPr lang="en-CA" dirty="0"/>
              <a:t>/</a:t>
            </a:r>
            <a:r>
              <a:rPr lang="en-CA" dirty="0" err="1"/>
              <a:t>tmp</a:t>
            </a:r>
            <a:r>
              <a:rPr lang="en-CA" dirty="0"/>
              <a:t>/apex/utilities/f*.</a:t>
            </a:r>
            <a:r>
              <a:rPr lang="en-CA" dirty="0" err="1"/>
              <a:t>sql</a:t>
            </a:r>
            <a:r>
              <a:rPr lang="en-CA" dirty="0"/>
              <a:t> /u01/app/oracle/</a:t>
            </a:r>
            <a:r>
              <a:rPr lang="en-CA" dirty="0" err="1"/>
              <a:t>crontabs</a:t>
            </a:r>
            <a:r>
              <a:rPr lang="en-CA" dirty="0"/>
              <a:t>/exports &gt;&gt; /root/</a:t>
            </a:r>
            <a:r>
              <a:rPr lang="en-CA" dirty="0" err="1"/>
              <a:t>crontabs</a:t>
            </a:r>
            <a:r>
              <a:rPr lang="en-CA" dirty="0"/>
              <a:t>/logs/backup_apps.${ddate}.log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cd /u01/app/oracle/</a:t>
            </a:r>
            <a:r>
              <a:rPr lang="en-CA" dirty="0" err="1"/>
              <a:t>crontabs</a:t>
            </a:r>
            <a:r>
              <a:rPr lang="en-CA" dirty="0"/>
              <a:t>/exports           &gt;&gt; /root/</a:t>
            </a:r>
            <a:r>
              <a:rPr lang="en-CA" dirty="0" err="1"/>
              <a:t>crontabs</a:t>
            </a:r>
            <a:r>
              <a:rPr lang="en-CA" dirty="0"/>
              <a:t>/logs/backup_apps.${ddate}.log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tar -</a:t>
            </a:r>
            <a:r>
              <a:rPr lang="en-CA" dirty="0" err="1"/>
              <a:t>cvf</a:t>
            </a:r>
            <a:r>
              <a:rPr lang="en-CA" dirty="0"/>
              <a:t> f-apps.tar f*.</a:t>
            </a:r>
            <a:r>
              <a:rPr lang="en-CA" dirty="0" err="1"/>
              <a:t>sql</a:t>
            </a:r>
            <a:r>
              <a:rPr lang="en-CA" dirty="0"/>
              <a:t>                    &gt;&gt; /root/</a:t>
            </a:r>
            <a:r>
              <a:rPr lang="en-CA" dirty="0" err="1"/>
              <a:t>crontabs</a:t>
            </a:r>
            <a:r>
              <a:rPr lang="en-CA" dirty="0"/>
              <a:t>/logs/backup_apps.${ddate}.log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mv f-apps.tar f-apps.${ddate}.tar             &gt;&gt; /root/</a:t>
            </a:r>
            <a:r>
              <a:rPr lang="en-CA" dirty="0" err="1"/>
              <a:t>crontabs</a:t>
            </a:r>
            <a:r>
              <a:rPr lang="en-CA" dirty="0"/>
              <a:t>/logs/backup_apps.${ddate}.log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 err="1"/>
              <a:t>gzip</a:t>
            </a:r>
            <a:r>
              <a:rPr lang="en-CA" dirty="0"/>
              <a:t> *.tar                                    &gt;&gt; /root/</a:t>
            </a:r>
            <a:r>
              <a:rPr lang="en-CA" dirty="0" err="1"/>
              <a:t>crontabs</a:t>
            </a:r>
            <a:r>
              <a:rPr lang="en-CA" dirty="0"/>
              <a:t>/logs/backup_apps.${ddate}.log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# Remove the previous link from the previous run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 err="1"/>
              <a:t>rm</a:t>
            </a:r>
            <a:r>
              <a:rPr lang="en-CA" dirty="0"/>
              <a:t> /u01/app/oracle/</a:t>
            </a:r>
            <a:r>
              <a:rPr lang="en-CA" dirty="0" err="1"/>
              <a:t>crontabs</a:t>
            </a:r>
            <a:r>
              <a:rPr lang="en-CA" dirty="0"/>
              <a:t>/f-apps.*.tar.gz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#Link to the latest one...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ln -s /u01/app/oracle/</a:t>
            </a:r>
            <a:r>
              <a:rPr lang="en-CA" dirty="0" err="1"/>
              <a:t>crontabs</a:t>
            </a:r>
            <a:r>
              <a:rPr lang="en-CA" dirty="0"/>
              <a:t>/exports/f-apps.${ddate}.tar.gz /u01/app/oracle/</a:t>
            </a:r>
            <a:r>
              <a:rPr lang="en-CA" dirty="0" err="1"/>
              <a:t>crontabs</a:t>
            </a:r>
            <a:r>
              <a:rPr lang="en-CA" dirty="0"/>
              <a:t>/f-apps.${ddate}.tar.gz &gt;&gt; /root/</a:t>
            </a:r>
            <a:r>
              <a:rPr lang="en-CA" dirty="0" err="1"/>
              <a:t>crontabs</a:t>
            </a:r>
            <a:r>
              <a:rPr lang="en-CA" dirty="0"/>
              <a:t>/logs/backup_apps.${ddate}.log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mailx -s "Application Backups on CentOS" Gaspar_Gonzalez@hotmail.com &lt; /root/</a:t>
            </a:r>
            <a:r>
              <a:rPr lang="en-CA" dirty="0" err="1"/>
              <a:t>crontabs</a:t>
            </a:r>
            <a:r>
              <a:rPr lang="en-CA" dirty="0"/>
              <a:t>/logs/backup_apps.${ddate}.log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CA" dirty="0"/>
              <a:t>exit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endParaRPr lang="en-CA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CA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457200" lvl="1" indent="0">
              <a:spcBef>
                <a:spcPts val="0"/>
              </a:spcBef>
              <a:buNone/>
            </a:pPr>
            <a:endParaRPr lang="en-CA" dirty="0" smtClean="0"/>
          </a:p>
          <a:p>
            <a:pPr marL="514350" lvl="1" indent="0">
              <a:spcBef>
                <a:spcPts val="0"/>
              </a:spcBef>
              <a:buNone/>
            </a:pPr>
            <a:endParaRPr lang="en-CA" dirty="0" smtClean="0"/>
          </a:p>
          <a:p>
            <a:pPr>
              <a:spcBef>
                <a:spcPts val="0"/>
              </a:spcBef>
            </a:pPr>
            <a:endParaRPr lang="en-CA" dirty="0"/>
          </a:p>
          <a:p>
            <a:pPr>
              <a:spcBef>
                <a:spcPts val="0"/>
              </a:spcBef>
            </a:pPr>
            <a:endParaRPr lang="en-CA" dirty="0" smtClean="0"/>
          </a:p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19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Backups</a:t>
            </a:r>
          </a:p>
          <a:p>
            <a:pPr lvl="1"/>
            <a:r>
              <a:rPr lang="en-CA" dirty="0" smtClean="0"/>
              <a:t>Create a batch (.bat) file on your PC to copy the latest backup file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 smtClean="0"/>
              <a:t>@</a:t>
            </a:r>
            <a:r>
              <a:rPr lang="en-CA" dirty="0"/>
              <a:t>echo off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cd "C</a:t>
            </a:r>
            <a:r>
              <a:rPr lang="en-CA" dirty="0" smtClean="0"/>
              <a:t>:\application_exports</a:t>
            </a:r>
            <a:r>
              <a:rPr lang="en-CA" dirty="0"/>
              <a:t>"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pscp.exe -</a:t>
            </a:r>
            <a:r>
              <a:rPr lang="en-CA" dirty="0" err="1"/>
              <a:t>i</a:t>
            </a:r>
            <a:r>
              <a:rPr lang="en-CA" dirty="0"/>
              <a:t> C:\</a:t>
            </a:r>
            <a:r>
              <a:rPr lang="en-CA" i="1" dirty="0"/>
              <a:t>Path_to_private_key</a:t>
            </a:r>
            <a:r>
              <a:rPr lang="en-CA" dirty="0"/>
              <a:t>\PrivateKey.ppk </a:t>
            </a:r>
            <a:r>
              <a:rPr lang="en-CA" dirty="0" err="1" smtClean="0"/>
              <a:t>root@IP-ADDRESS</a:t>
            </a:r>
            <a:r>
              <a:rPr lang="en-CA" dirty="0" smtClean="0"/>
              <a:t>:/</a:t>
            </a:r>
            <a:r>
              <a:rPr lang="en-CA" dirty="0"/>
              <a:t>u01/app/oracle/</a:t>
            </a:r>
            <a:r>
              <a:rPr lang="en-CA" dirty="0" err="1"/>
              <a:t>crontabs</a:t>
            </a:r>
            <a:r>
              <a:rPr lang="en-CA" dirty="0"/>
              <a:t>/f-apps.*.tar.gz .</a:t>
            </a:r>
          </a:p>
          <a:p>
            <a:pPr marL="1314450" lvl="3" indent="0">
              <a:spcBef>
                <a:spcPts val="0"/>
              </a:spcBef>
              <a:buNone/>
            </a:pPr>
            <a:r>
              <a:rPr lang="en-CA" dirty="0"/>
              <a:t>exit</a:t>
            </a:r>
          </a:p>
          <a:p>
            <a:pPr lvl="1"/>
            <a:r>
              <a:rPr lang="en-CA" dirty="0" smtClean="0"/>
              <a:t>Schedule </a:t>
            </a:r>
            <a:r>
              <a:rPr lang="en-CA" dirty="0"/>
              <a:t>a Task in the PC to be run a few minutes after the Unix crontab so I get the latest file. Use the Task Scheduler tool.</a:t>
            </a:r>
          </a:p>
          <a:p>
            <a:pPr lvl="1"/>
            <a:r>
              <a:rPr lang="en-CA" dirty="0" smtClean="0"/>
              <a:t>Sleep </a:t>
            </a:r>
            <a:r>
              <a:rPr lang="en-CA" dirty="0"/>
              <a:t>well knowing your work is backed up :-)</a:t>
            </a: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10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build…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Backups</a:t>
            </a:r>
          </a:p>
          <a:p>
            <a:pPr lvl="1"/>
            <a:r>
              <a:rPr lang="en-CA" dirty="0" smtClean="0"/>
              <a:t>DB Exports and its backup is essentially the same as the application export.</a:t>
            </a:r>
          </a:p>
          <a:p>
            <a:pPr lvl="1"/>
            <a:r>
              <a:rPr lang="en-CA" dirty="0" smtClean="0"/>
              <a:t>You will need to create a DB Export script and the corresponding Windows Task schedule to copy the file to your PC a few minutes after Unix crontab</a:t>
            </a:r>
            <a:endParaRPr lang="en-CA" dirty="0"/>
          </a:p>
          <a:p>
            <a:pPr lvl="1"/>
            <a:r>
              <a:rPr lang="en-CA" dirty="0" smtClean="0"/>
              <a:t>Sleep </a:t>
            </a:r>
            <a:r>
              <a:rPr lang="en-CA" dirty="0"/>
              <a:t>well knowing your work is backed up :-)</a:t>
            </a: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514350" lvl="1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60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succeed…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Methodical</a:t>
            </a:r>
          </a:p>
          <a:p>
            <a:r>
              <a:rPr lang="en-CA" dirty="0" smtClean="0"/>
              <a:t>Think ahead</a:t>
            </a:r>
          </a:p>
          <a:p>
            <a:r>
              <a:rPr lang="en-CA" dirty="0" smtClean="0"/>
              <a:t>Make use of snapshots to help you have a solid step in case you need to rollback changes</a:t>
            </a:r>
          </a:p>
          <a:p>
            <a:r>
              <a:rPr lang="en-CA" dirty="0" smtClean="0"/>
              <a:t>Write down everything.. Time is your enemy and you will forget stuff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4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you succeed…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Remember you can build a CentOS virtual Machine on your PC.</a:t>
            </a:r>
          </a:p>
          <a:p>
            <a:r>
              <a:rPr lang="en-CA" dirty="0" smtClean="0"/>
              <a:t>This will let you test and develop everything you need before going to a hosted environment (If that’s what you prefer)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3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Thank you for your time and attention..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12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want…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Another smart way to invest is buying a Udemy APEX course…</a:t>
            </a:r>
          </a:p>
          <a:p>
            <a:pPr lvl="1"/>
            <a:r>
              <a:rPr lang="en-CA" dirty="0" smtClean="0"/>
              <a:t>Udemy.com is an On-Demand learning site</a:t>
            </a:r>
          </a:p>
          <a:p>
            <a:pPr lvl="1"/>
            <a:r>
              <a:rPr lang="en-CA" dirty="0" smtClean="0"/>
              <a:t>There are about 3-4 courses in Udemy but only one is for APEX 5</a:t>
            </a:r>
          </a:p>
          <a:p>
            <a:pPr lvl="1"/>
            <a:r>
              <a:rPr lang="en-CA" dirty="0" smtClean="0"/>
              <a:t>Course Title: </a:t>
            </a:r>
          </a:p>
          <a:p>
            <a:pPr lvl="2"/>
            <a:r>
              <a:rPr lang="en-CA" dirty="0" smtClean="0"/>
              <a:t>Create </a:t>
            </a:r>
            <a:r>
              <a:rPr lang="en-CA" dirty="0"/>
              <a:t>Complete Web Applications easily with APEX </a:t>
            </a:r>
            <a:r>
              <a:rPr lang="en-CA" dirty="0" smtClean="0"/>
              <a:t>5</a:t>
            </a:r>
          </a:p>
          <a:p>
            <a:pPr lvl="1"/>
            <a:r>
              <a:rPr lang="en-CA" dirty="0" smtClean="0"/>
              <a:t>Instructor: </a:t>
            </a:r>
          </a:p>
          <a:p>
            <a:pPr lvl="2"/>
            <a:r>
              <a:rPr lang="en-CA" dirty="0" smtClean="0"/>
              <a:t>Andrew Vega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This is a fantastic way to start materializing an APEX application in a matter of minutes with the guidance of an Instructor</a:t>
            </a:r>
          </a:p>
          <a:p>
            <a:pPr lvl="1"/>
            <a:r>
              <a:rPr lang="en-CA" dirty="0" smtClean="0"/>
              <a:t>Not a replacement of a book!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072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want…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Is to invest time…</a:t>
            </a:r>
          </a:p>
          <a:p>
            <a:pPr lvl="1"/>
            <a:r>
              <a:rPr lang="en-CA" dirty="0" smtClean="0"/>
              <a:t>Sounds silly but like any other modern technology it is very rich and there are many ways to do the same thing…</a:t>
            </a:r>
          </a:p>
          <a:p>
            <a:r>
              <a:rPr lang="en-CA" dirty="0" smtClean="0"/>
              <a:t>Is to find an Application to get you started</a:t>
            </a:r>
          </a:p>
          <a:p>
            <a:pPr lvl="1"/>
            <a:r>
              <a:rPr lang="en-CA" dirty="0" smtClean="0"/>
              <a:t>If you’re starting a business..</a:t>
            </a:r>
          </a:p>
          <a:p>
            <a:pPr lvl="1"/>
            <a:r>
              <a:rPr lang="en-CA" dirty="0" smtClean="0"/>
              <a:t>If you’re curious….</a:t>
            </a:r>
          </a:p>
          <a:p>
            <a:pPr lvl="1"/>
            <a:r>
              <a:rPr lang="en-CA" dirty="0" smtClean="0"/>
              <a:t>If you want to get serious...</a:t>
            </a:r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379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want…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Is to realize the APEX is really a front-end tool…</a:t>
            </a:r>
          </a:p>
          <a:p>
            <a:r>
              <a:rPr lang="en-CA" dirty="0" smtClean="0"/>
              <a:t>Although APEX is very capable of handing logic you’ll hit a paradigm of where to put the Business Logic, back-end or front-end..</a:t>
            </a:r>
          </a:p>
          <a:p>
            <a:pPr lvl="1"/>
            <a:r>
              <a:rPr lang="en-CA" dirty="0" smtClean="0"/>
              <a:t>By ‘Back-end’ I mean the database in which the source code is:</a:t>
            </a:r>
          </a:p>
          <a:p>
            <a:pPr lvl="2"/>
            <a:r>
              <a:rPr lang="en-CA" dirty="0" smtClean="0"/>
              <a:t>Compiled</a:t>
            </a:r>
          </a:p>
          <a:p>
            <a:pPr lvl="2"/>
            <a:r>
              <a:rPr lang="en-CA" dirty="0" smtClean="0"/>
              <a:t>Managed</a:t>
            </a:r>
          </a:p>
          <a:p>
            <a:pPr lvl="2"/>
            <a:r>
              <a:rPr lang="en-CA" dirty="0" smtClean="0"/>
              <a:t>Reusable, etc..</a:t>
            </a:r>
          </a:p>
          <a:p>
            <a:pPr lvl="1"/>
            <a:r>
              <a:rPr lang="en-CA" dirty="0" smtClean="0"/>
              <a:t>By ‘Front-end’ I mean the source code for Business Logic resides in APEX</a:t>
            </a:r>
          </a:p>
          <a:p>
            <a:pPr lvl="2"/>
            <a:r>
              <a:rPr lang="en-CA" dirty="0" smtClean="0"/>
              <a:t>Not very reusable</a:t>
            </a:r>
          </a:p>
          <a:p>
            <a:pPr lvl="2"/>
            <a:r>
              <a:rPr lang="en-CA" dirty="0" smtClean="0"/>
              <a:t>Need to re-deploy the app for any changes</a:t>
            </a:r>
          </a:p>
          <a:p>
            <a:pPr lvl="2"/>
            <a:r>
              <a:rPr lang="en-CA" dirty="0" smtClean="0"/>
              <a:t>Not source-code management is easily integrated</a:t>
            </a:r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02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want…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Is to invest and improve your PL/SQL skills…</a:t>
            </a:r>
          </a:p>
          <a:p>
            <a:pPr lvl="1"/>
            <a:r>
              <a:rPr lang="en-CA" dirty="0" smtClean="0"/>
              <a:t>There are many books </a:t>
            </a:r>
          </a:p>
          <a:p>
            <a:pPr lvl="1"/>
            <a:r>
              <a:rPr lang="en-CA" dirty="0" smtClean="0"/>
              <a:t>There are many videos </a:t>
            </a:r>
          </a:p>
          <a:p>
            <a:pPr lvl="1"/>
            <a:r>
              <a:rPr lang="en-CA" dirty="0" smtClean="0"/>
              <a:t>There are many, many sources…</a:t>
            </a:r>
          </a:p>
          <a:p>
            <a:endParaRPr lang="en-CA" dirty="0"/>
          </a:p>
          <a:p>
            <a:r>
              <a:rPr lang="en-CA" dirty="0" smtClean="0"/>
              <a:t>I recommend you start here:</a:t>
            </a:r>
          </a:p>
          <a:p>
            <a:pPr lvl="1"/>
            <a:r>
              <a:rPr lang="en-CA" dirty="0" smtClean="0">
                <a:hlinkClick r:id="rId2"/>
              </a:rPr>
              <a:t>www.plsqlchannel.com</a:t>
            </a: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909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</TotalTime>
  <Words>3985</Words>
  <Application>Microsoft Office PowerPoint</Application>
  <PresentationFormat>Widescreen</PresentationFormat>
  <Paragraphs>920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Century Gothic</vt:lpstr>
      <vt:lpstr>Wingdings 3</vt:lpstr>
      <vt:lpstr>Ion</vt:lpstr>
      <vt:lpstr>APEX Deployments</vt:lpstr>
      <vt:lpstr>Agenda</vt:lpstr>
      <vt:lpstr>Introduction</vt:lpstr>
      <vt:lpstr>What you want…</vt:lpstr>
      <vt:lpstr>What you want…</vt:lpstr>
      <vt:lpstr>What you want…</vt:lpstr>
      <vt:lpstr>What you want…</vt:lpstr>
      <vt:lpstr>What you want…</vt:lpstr>
      <vt:lpstr>What you want…</vt:lpstr>
      <vt:lpstr>What you want…</vt:lpstr>
      <vt:lpstr>What you need…</vt:lpstr>
      <vt:lpstr>What you need…</vt:lpstr>
      <vt:lpstr>What you need…</vt:lpstr>
      <vt:lpstr>What you need…</vt:lpstr>
      <vt:lpstr>What you need…</vt:lpstr>
      <vt:lpstr>What you need…</vt:lpstr>
      <vt:lpstr>What you need…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build…</vt:lpstr>
      <vt:lpstr>How you succeed…</vt:lpstr>
      <vt:lpstr>How you succeed…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Deployments</dc:title>
  <dc:creator>Gaspar Gonzalez</dc:creator>
  <cp:lastModifiedBy>Gaspar Gonzalez</cp:lastModifiedBy>
  <cp:revision>88</cp:revision>
  <dcterms:created xsi:type="dcterms:W3CDTF">2016-02-22T17:04:33Z</dcterms:created>
  <dcterms:modified xsi:type="dcterms:W3CDTF">2016-02-22T23:20:21Z</dcterms:modified>
</cp:coreProperties>
</file>