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4"/>
  </p:sldMasterIdLst>
  <p:sldIdLst>
    <p:sldId id="291" r:id="rId5"/>
  </p:sldIdLst>
  <p:sldSz cx="42479913" cy="30600650"/>
  <p:notesSz cx="6797675" cy="9872663"/>
  <p:defaultTextStyle>
    <a:defPPr>
      <a:defRPr lang="he-IL"/>
    </a:defPPr>
    <a:lvl1pPr marL="0" algn="r" defTabSz="3507821" rtl="1" eaLnBrk="1" latinLnBrk="0" hangingPunct="1">
      <a:defRPr sz="6905" kern="1200">
        <a:solidFill>
          <a:schemeClr val="tx1"/>
        </a:solidFill>
        <a:latin typeface="+mn-lt"/>
        <a:ea typeface="+mn-ea"/>
        <a:cs typeface="+mn-cs"/>
      </a:defRPr>
    </a:lvl1pPr>
    <a:lvl2pPr marL="1753911" algn="r" defTabSz="3507821" rtl="1" eaLnBrk="1" latinLnBrk="0" hangingPunct="1">
      <a:defRPr sz="6905" kern="1200">
        <a:solidFill>
          <a:schemeClr val="tx1"/>
        </a:solidFill>
        <a:latin typeface="+mn-lt"/>
        <a:ea typeface="+mn-ea"/>
        <a:cs typeface="+mn-cs"/>
      </a:defRPr>
    </a:lvl2pPr>
    <a:lvl3pPr marL="3507821" algn="r" defTabSz="3507821" rtl="1" eaLnBrk="1" latinLnBrk="0" hangingPunct="1">
      <a:defRPr sz="6905" kern="1200">
        <a:solidFill>
          <a:schemeClr val="tx1"/>
        </a:solidFill>
        <a:latin typeface="+mn-lt"/>
        <a:ea typeface="+mn-ea"/>
        <a:cs typeface="+mn-cs"/>
      </a:defRPr>
    </a:lvl3pPr>
    <a:lvl4pPr marL="5261732" algn="r" defTabSz="3507821" rtl="1" eaLnBrk="1" latinLnBrk="0" hangingPunct="1">
      <a:defRPr sz="6905" kern="1200">
        <a:solidFill>
          <a:schemeClr val="tx1"/>
        </a:solidFill>
        <a:latin typeface="+mn-lt"/>
        <a:ea typeface="+mn-ea"/>
        <a:cs typeface="+mn-cs"/>
      </a:defRPr>
    </a:lvl4pPr>
    <a:lvl5pPr marL="7015643" algn="r" defTabSz="3507821" rtl="1" eaLnBrk="1" latinLnBrk="0" hangingPunct="1">
      <a:defRPr sz="6905" kern="1200">
        <a:solidFill>
          <a:schemeClr val="tx1"/>
        </a:solidFill>
        <a:latin typeface="+mn-lt"/>
        <a:ea typeface="+mn-ea"/>
        <a:cs typeface="+mn-cs"/>
      </a:defRPr>
    </a:lvl5pPr>
    <a:lvl6pPr marL="8769553" algn="r" defTabSz="3507821" rtl="1" eaLnBrk="1" latinLnBrk="0" hangingPunct="1">
      <a:defRPr sz="6905" kern="1200">
        <a:solidFill>
          <a:schemeClr val="tx1"/>
        </a:solidFill>
        <a:latin typeface="+mn-lt"/>
        <a:ea typeface="+mn-ea"/>
        <a:cs typeface="+mn-cs"/>
      </a:defRPr>
    </a:lvl6pPr>
    <a:lvl7pPr marL="10523464" algn="r" defTabSz="3507821" rtl="1" eaLnBrk="1" latinLnBrk="0" hangingPunct="1">
      <a:defRPr sz="6905" kern="1200">
        <a:solidFill>
          <a:schemeClr val="tx1"/>
        </a:solidFill>
        <a:latin typeface="+mn-lt"/>
        <a:ea typeface="+mn-ea"/>
        <a:cs typeface="+mn-cs"/>
      </a:defRPr>
    </a:lvl7pPr>
    <a:lvl8pPr marL="12277374" algn="r" defTabSz="3507821" rtl="1" eaLnBrk="1" latinLnBrk="0" hangingPunct="1">
      <a:defRPr sz="6905" kern="1200">
        <a:solidFill>
          <a:schemeClr val="tx1"/>
        </a:solidFill>
        <a:latin typeface="+mn-lt"/>
        <a:ea typeface="+mn-ea"/>
        <a:cs typeface="+mn-cs"/>
      </a:defRPr>
    </a:lvl8pPr>
    <a:lvl9pPr marL="14031285" algn="r" defTabSz="3507821" rtl="1"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A5C183F-0B9A-9D82-CB1E-1EA3937DA774}" name="Nir Elenberg" initials="NE" userId="S::nir@afeka.ac.il::377cad1b-e1cf-45bd-8b54-665ab145126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19BE73"/>
    <a:srgbClr val="12B26A"/>
    <a:srgbClr val="F0F0F0"/>
    <a:srgbClr val="73BF43"/>
    <a:srgbClr val="8BC43D"/>
    <a:srgbClr val="6E2B8F"/>
    <a:srgbClr val="E57121"/>
    <a:srgbClr val="00AAE9"/>
    <a:srgbClr val="015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C3E17E-B1F4-4476-B6FF-ED117361C78A}" v="11" dt="2025-04-14T16:31:39.7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59" autoAdjust="0"/>
    <p:restoredTop sz="94660"/>
  </p:normalViewPr>
  <p:slideViewPr>
    <p:cSldViewPr snapToGrid="0">
      <p:cViewPr>
        <p:scale>
          <a:sx n="25" d="100"/>
          <a:sy n="25" d="100"/>
        </p:scale>
        <p:origin x="15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8/10/relationships/authors" Target="author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3185994" y="5008025"/>
            <a:ext cx="36107926" cy="10653560"/>
          </a:xfrm>
        </p:spPr>
        <p:txBody>
          <a:bodyPr anchor="b"/>
          <a:lstStyle>
            <a:lvl1pPr algn="ctr">
              <a:defRPr sz="26772"/>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5309989" y="16072427"/>
            <a:ext cx="31859935" cy="7388071"/>
          </a:xfrm>
        </p:spPr>
        <p:txBody>
          <a:bodyPr/>
          <a:lstStyle>
            <a:lvl1pPr marL="0" indent="0" algn="ctr">
              <a:buNone/>
              <a:defRPr sz="10709"/>
            </a:lvl1pPr>
            <a:lvl2pPr marL="2040026" indent="0" algn="ctr">
              <a:buNone/>
              <a:defRPr sz="8924"/>
            </a:lvl2pPr>
            <a:lvl3pPr marL="4080053" indent="0" algn="ctr">
              <a:buNone/>
              <a:defRPr sz="8032"/>
            </a:lvl3pPr>
            <a:lvl4pPr marL="6120079" indent="0" algn="ctr">
              <a:buNone/>
              <a:defRPr sz="7139"/>
            </a:lvl4pPr>
            <a:lvl5pPr marL="8160106" indent="0" algn="ctr">
              <a:buNone/>
              <a:defRPr sz="7139"/>
            </a:lvl5pPr>
            <a:lvl6pPr marL="10200132" indent="0" algn="ctr">
              <a:buNone/>
              <a:defRPr sz="7139"/>
            </a:lvl6pPr>
            <a:lvl7pPr marL="12240158" indent="0" algn="ctr">
              <a:buNone/>
              <a:defRPr sz="7139"/>
            </a:lvl7pPr>
            <a:lvl8pPr marL="14280185" indent="0" algn="ctr">
              <a:buNone/>
              <a:defRPr sz="7139"/>
            </a:lvl8pPr>
            <a:lvl9pPr marL="16320211" indent="0" algn="ctr">
              <a:buNone/>
              <a:defRPr sz="7139"/>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9851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96662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399690" y="1629201"/>
            <a:ext cx="9159731" cy="25932636"/>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920496" y="1629201"/>
            <a:ext cx="26948195" cy="25932636"/>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5546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515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898371" y="7628921"/>
            <a:ext cx="36638925" cy="12729018"/>
          </a:xfrm>
        </p:spPr>
        <p:txBody>
          <a:bodyPr anchor="b"/>
          <a:lstStyle>
            <a:lvl1pPr>
              <a:defRPr sz="26772"/>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898371" y="20478361"/>
            <a:ext cx="36638925" cy="6693890"/>
          </a:xfrm>
        </p:spPr>
        <p:txBody>
          <a:bodyPr/>
          <a:lstStyle>
            <a:lvl1pPr marL="0" indent="0">
              <a:buNone/>
              <a:defRPr sz="10709">
                <a:solidFill>
                  <a:schemeClr val="tx1"/>
                </a:solidFill>
              </a:defRPr>
            </a:lvl1pPr>
            <a:lvl2pPr marL="2040026" indent="0">
              <a:buNone/>
              <a:defRPr sz="8924">
                <a:solidFill>
                  <a:schemeClr val="tx1">
                    <a:tint val="75000"/>
                  </a:schemeClr>
                </a:solidFill>
              </a:defRPr>
            </a:lvl2pPr>
            <a:lvl3pPr marL="4080053" indent="0">
              <a:buNone/>
              <a:defRPr sz="8032">
                <a:solidFill>
                  <a:schemeClr val="tx1">
                    <a:tint val="75000"/>
                  </a:schemeClr>
                </a:solidFill>
              </a:defRPr>
            </a:lvl3pPr>
            <a:lvl4pPr marL="6120079" indent="0">
              <a:buNone/>
              <a:defRPr sz="7139">
                <a:solidFill>
                  <a:schemeClr val="tx1">
                    <a:tint val="75000"/>
                  </a:schemeClr>
                </a:solidFill>
              </a:defRPr>
            </a:lvl4pPr>
            <a:lvl5pPr marL="8160106" indent="0">
              <a:buNone/>
              <a:defRPr sz="7139">
                <a:solidFill>
                  <a:schemeClr val="tx1">
                    <a:tint val="75000"/>
                  </a:schemeClr>
                </a:solidFill>
              </a:defRPr>
            </a:lvl5pPr>
            <a:lvl6pPr marL="10200132" indent="0">
              <a:buNone/>
              <a:defRPr sz="7139">
                <a:solidFill>
                  <a:schemeClr val="tx1">
                    <a:tint val="75000"/>
                  </a:schemeClr>
                </a:solidFill>
              </a:defRPr>
            </a:lvl6pPr>
            <a:lvl7pPr marL="12240158" indent="0">
              <a:buNone/>
              <a:defRPr sz="7139">
                <a:solidFill>
                  <a:schemeClr val="tx1">
                    <a:tint val="75000"/>
                  </a:schemeClr>
                </a:solidFill>
              </a:defRPr>
            </a:lvl7pPr>
            <a:lvl8pPr marL="14280185" indent="0">
              <a:buNone/>
              <a:defRPr sz="7139">
                <a:solidFill>
                  <a:schemeClr val="tx1">
                    <a:tint val="75000"/>
                  </a:schemeClr>
                </a:solidFill>
              </a:defRPr>
            </a:lvl8pPr>
            <a:lvl9pPr marL="16320211" indent="0">
              <a:buNone/>
              <a:defRPr sz="7139">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190090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920494"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21505456" y="8146007"/>
            <a:ext cx="18053963" cy="19415831"/>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4215841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2926027" y="1629208"/>
            <a:ext cx="36638925" cy="5914711"/>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6031" y="7501412"/>
            <a:ext cx="17970992"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926031" y="11177737"/>
            <a:ext cx="17970992"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21505458" y="7501412"/>
            <a:ext cx="18059496" cy="3676326"/>
          </a:xfrm>
        </p:spPr>
        <p:txBody>
          <a:bodyPr anchor="b"/>
          <a:lstStyle>
            <a:lvl1pPr marL="0" indent="0">
              <a:buNone/>
              <a:defRPr sz="10709" b="1"/>
            </a:lvl1pPr>
            <a:lvl2pPr marL="2040026" indent="0">
              <a:buNone/>
              <a:defRPr sz="8924" b="1"/>
            </a:lvl2pPr>
            <a:lvl3pPr marL="4080053" indent="0">
              <a:buNone/>
              <a:defRPr sz="8032" b="1"/>
            </a:lvl3pPr>
            <a:lvl4pPr marL="6120079" indent="0">
              <a:buNone/>
              <a:defRPr sz="7139" b="1"/>
            </a:lvl4pPr>
            <a:lvl5pPr marL="8160106" indent="0">
              <a:buNone/>
              <a:defRPr sz="7139" b="1"/>
            </a:lvl5pPr>
            <a:lvl6pPr marL="10200132" indent="0">
              <a:buNone/>
              <a:defRPr sz="7139" b="1"/>
            </a:lvl6pPr>
            <a:lvl7pPr marL="12240158" indent="0">
              <a:buNone/>
              <a:defRPr sz="7139" b="1"/>
            </a:lvl7pPr>
            <a:lvl8pPr marL="14280185" indent="0">
              <a:buNone/>
              <a:defRPr sz="7139" b="1"/>
            </a:lvl8pPr>
            <a:lvl9pPr marL="16320211" indent="0">
              <a:buNone/>
              <a:defRPr sz="7139"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21505458" y="11177737"/>
            <a:ext cx="18059496" cy="1644076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128251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1668791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44167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8059496" y="4405934"/>
            <a:ext cx="21505456" cy="21746295"/>
          </a:xfrm>
        </p:spPr>
        <p:txBody>
          <a:bodyPr/>
          <a:lstStyle>
            <a:lvl1pPr>
              <a:defRPr sz="14278"/>
            </a:lvl1pPr>
            <a:lvl2pPr>
              <a:defRPr sz="12494"/>
            </a:lvl2pPr>
            <a:lvl3pPr>
              <a:defRPr sz="10709"/>
            </a:lvl3pPr>
            <a:lvl4pPr>
              <a:defRPr sz="8924"/>
            </a:lvl4pPr>
            <a:lvl5pPr>
              <a:defRPr sz="8924"/>
            </a:lvl5pPr>
            <a:lvl6pPr>
              <a:defRPr sz="8924"/>
            </a:lvl6pPr>
            <a:lvl7pPr>
              <a:defRPr sz="8924"/>
            </a:lvl7pPr>
            <a:lvl8pPr>
              <a:defRPr sz="8924"/>
            </a:lvl8pPr>
            <a:lvl9pPr>
              <a:defRPr sz="8924"/>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32720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926027" y="2040043"/>
            <a:ext cx="13700878" cy="7140152"/>
          </a:xfrm>
        </p:spPr>
        <p:txBody>
          <a:bodyPr anchor="b"/>
          <a:lstStyle>
            <a:lvl1pPr>
              <a:defRPr sz="14278"/>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8059496" y="4405934"/>
            <a:ext cx="21505456" cy="21746295"/>
          </a:xfrm>
        </p:spPr>
        <p:txBody>
          <a:bodyPr anchor="t"/>
          <a:lstStyle>
            <a:lvl1pPr marL="0" indent="0">
              <a:buNone/>
              <a:defRPr sz="14278"/>
            </a:lvl1pPr>
            <a:lvl2pPr marL="2040026" indent="0">
              <a:buNone/>
              <a:defRPr sz="12494"/>
            </a:lvl2pPr>
            <a:lvl3pPr marL="4080053" indent="0">
              <a:buNone/>
              <a:defRPr sz="10709"/>
            </a:lvl3pPr>
            <a:lvl4pPr marL="6120079" indent="0">
              <a:buNone/>
              <a:defRPr sz="8924"/>
            </a:lvl4pPr>
            <a:lvl5pPr marL="8160106" indent="0">
              <a:buNone/>
              <a:defRPr sz="8924"/>
            </a:lvl5pPr>
            <a:lvl6pPr marL="10200132" indent="0">
              <a:buNone/>
              <a:defRPr sz="8924"/>
            </a:lvl6pPr>
            <a:lvl7pPr marL="12240158" indent="0">
              <a:buNone/>
              <a:defRPr sz="8924"/>
            </a:lvl7pPr>
            <a:lvl8pPr marL="14280185" indent="0">
              <a:buNone/>
              <a:defRPr sz="8924"/>
            </a:lvl8pPr>
            <a:lvl9pPr marL="16320211" indent="0">
              <a:buNone/>
              <a:defRPr sz="8924"/>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926027" y="9180195"/>
            <a:ext cx="13700878" cy="17007447"/>
          </a:xfrm>
        </p:spPr>
        <p:txBody>
          <a:bodyPr/>
          <a:lstStyle>
            <a:lvl1pPr marL="0" indent="0">
              <a:buNone/>
              <a:defRPr sz="7139"/>
            </a:lvl1pPr>
            <a:lvl2pPr marL="2040026" indent="0">
              <a:buNone/>
              <a:defRPr sz="6247"/>
            </a:lvl2pPr>
            <a:lvl3pPr marL="4080053" indent="0">
              <a:buNone/>
              <a:defRPr sz="5354"/>
            </a:lvl3pPr>
            <a:lvl4pPr marL="6120079" indent="0">
              <a:buNone/>
              <a:defRPr sz="4462"/>
            </a:lvl4pPr>
            <a:lvl5pPr marL="8160106" indent="0">
              <a:buNone/>
              <a:defRPr sz="4462"/>
            </a:lvl5pPr>
            <a:lvl6pPr marL="10200132" indent="0">
              <a:buNone/>
              <a:defRPr sz="4462"/>
            </a:lvl6pPr>
            <a:lvl7pPr marL="12240158" indent="0">
              <a:buNone/>
              <a:defRPr sz="4462"/>
            </a:lvl7pPr>
            <a:lvl8pPr marL="14280185" indent="0">
              <a:buNone/>
              <a:defRPr sz="4462"/>
            </a:lvl8pPr>
            <a:lvl9pPr marL="16320211" indent="0">
              <a:buNone/>
              <a:defRPr sz="4462"/>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D1938E48-F708-4DD5-A3C4-8D7851AB3431}" type="datetimeFigureOut">
              <a:rPr lang="he-IL" smtClean="0"/>
              <a:t>ט"ז/ניסן/תשפ"ה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54F0D2A-E218-47E0-A883-B788501C2BBC}" type="slidenum">
              <a:rPr lang="he-IL" smtClean="0"/>
              <a:t>‹#›</a:t>
            </a:fld>
            <a:endParaRPr lang="he-IL"/>
          </a:p>
        </p:txBody>
      </p:sp>
    </p:spTree>
    <p:extLst>
      <p:ext uri="{BB962C8B-B14F-4D97-AF65-F5344CB8AC3E}">
        <p14:creationId xmlns:p14="http://schemas.microsoft.com/office/powerpoint/2010/main" val="2646303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20494" y="1629208"/>
            <a:ext cx="36638925" cy="5914711"/>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20494" y="8146007"/>
            <a:ext cx="36638925" cy="1941583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920494" y="28362276"/>
            <a:ext cx="9557980" cy="1629201"/>
          </a:xfrm>
          <a:prstGeom prst="rect">
            <a:avLst/>
          </a:prstGeom>
        </p:spPr>
        <p:txBody>
          <a:bodyPr vert="horz" lIns="91440" tIns="45720" rIns="91440" bIns="45720" rtlCol="0" anchor="ctr"/>
          <a:lstStyle>
            <a:lvl1pPr algn="l">
              <a:defRPr sz="5354">
                <a:solidFill>
                  <a:schemeClr val="tx1">
                    <a:tint val="75000"/>
                  </a:schemeClr>
                </a:solidFill>
              </a:defRPr>
            </a:lvl1pPr>
          </a:lstStyle>
          <a:p>
            <a:fld id="{D1938E48-F708-4DD5-A3C4-8D7851AB3431}" type="datetimeFigureOut">
              <a:rPr lang="he-IL" smtClean="0"/>
              <a:t>ט"ז/ניסן/תשפ"ה</a:t>
            </a:fld>
            <a:endParaRPr lang="he-IL"/>
          </a:p>
        </p:txBody>
      </p:sp>
      <p:sp>
        <p:nvSpPr>
          <p:cNvPr id="5" name="Footer Placeholder 4"/>
          <p:cNvSpPr>
            <a:spLocks noGrp="1"/>
          </p:cNvSpPr>
          <p:nvPr>
            <p:ph type="ftr" sz="quarter" idx="3"/>
          </p:nvPr>
        </p:nvSpPr>
        <p:spPr>
          <a:xfrm>
            <a:off x="14071471" y="28362276"/>
            <a:ext cx="14336971" cy="1629201"/>
          </a:xfrm>
          <a:prstGeom prst="rect">
            <a:avLst/>
          </a:prstGeom>
        </p:spPr>
        <p:txBody>
          <a:bodyPr vert="horz" lIns="91440" tIns="45720" rIns="91440" bIns="45720" rtlCol="0" anchor="ctr"/>
          <a:lstStyle>
            <a:lvl1pPr algn="ctr">
              <a:defRPr sz="5354">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30001439" y="28362276"/>
            <a:ext cx="9557980" cy="1629201"/>
          </a:xfrm>
          <a:prstGeom prst="rect">
            <a:avLst/>
          </a:prstGeom>
        </p:spPr>
        <p:txBody>
          <a:bodyPr vert="horz" lIns="91440" tIns="45720" rIns="91440" bIns="45720" rtlCol="0" anchor="ctr"/>
          <a:lstStyle>
            <a:lvl1pPr algn="r">
              <a:defRPr sz="5354">
                <a:solidFill>
                  <a:schemeClr val="tx1">
                    <a:tint val="75000"/>
                  </a:schemeClr>
                </a:solidFill>
              </a:defRPr>
            </a:lvl1pPr>
          </a:lstStyle>
          <a:p>
            <a:fld id="{454F0D2A-E218-47E0-A883-B788501C2BBC}" type="slidenum">
              <a:rPr lang="he-IL" smtClean="0"/>
              <a:t>‹#›</a:t>
            </a:fld>
            <a:endParaRPr lang="he-IL"/>
          </a:p>
        </p:txBody>
      </p:sp>
    </p:spTree>
    <p:extLst>
      <p:ext uri="{BB962C8B-B14F-4D97-AF65-F5344CB8AC3E}">
        <p14:creationId xmlns:p14="http://schemas.microsoft.com/office/powerpoint/2010/main" val="10290251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80053" rtl="1" eaLnBrk="1" latinLnBrk="0" hangingPunct="1">
        <a:lnSpc>
          <a:spcPct val="90000"/>
        </a:lnSpc>
        <a:spcBef>
          <a:spcPct val="0"/>
        </a:spcBef>
        <a:buNone/>
        <a:defRPr sz="19633" kern="1200">
          <a:solidFill>
            <a:schemeClr val="tx1"/>
          </a:solidFill>
          <a:latin typeface="+mj-lt"/>
          <a:ea typeface="+mj-ea"/>
          <a:cs typeface="+mj-cs"/>
        </a:defRPr>
      </a:lvl1pPr>
    </p:titleStyle>
    <p:bodyStyle>
      <a:lvl1pPr marL="1020013" indent="-1020013" algn="r" defTabSz="4080053" rtl="1" eaLnBrk="1" latinLnBrk="0" hangingPunct="1">
        <a:lnSpc>
          <a:spcPct val="90000"/>
        </a:lnSpc>
        <a:spcBef>
          <a:spcPts val="4462"/>
        </a:spcBef>
        <a:buFont typeface="Arial" panose="020B0604020202020204" pitchFamily="34" charset="0"/>
        <a:buChar char="•"/>
        <a:defRPr sz="12494" kern="1200">
          <a:solidFill>
            <a:schemeClr val="tx1"/>
          </a:solidFill>
          <a:latin typeface="+mn-lt"/>
          <a:ea typeface="+mn-ea"/>
          <a:cs typeface="+mn-cs"/>
        </a:defRPr>
      </a:lvl1pPr>
      <a:lvl2pPr marL="3060040" indent="-1020013" algn="r" defTabSz="4080053" rtl="1" eaLnBrk="1" latinLnBrk="0" hangingPunct="1">
        <a:lnSpc>
          <a:spcPct val="90000"/>
        </a:lnSpc>
        <a:spcBef>
          <a:spcPts val="2231"/>
        </a:spcBef>
        <a:buFont typeface="Arial" panose="020B0604020202020204" pitchFamily="34" charset="0"/>
        <a:buChar char="•"/>
        <a:defRPr sz="10709" kern="1200">
          <a:solidFill>
            <a:schemeClr val="tx1"/>
          </a:solidFill>
          <a:latin typeface="+mn-lt"/>
          <a:ea typeface="+mn-ea"/>
          <a:cs typeface="+mn-cs"/>
        </a:defRPr>
      </a:lvl2pPr>
      <a:lvl3pPr marL="5100066" indent="-1020013" algn="r" defTabSz="4080053" rtl="1" eaLnBrk="1" latinLnBrk="0" hangingPunct="1">
        <a:lnSpc>
          <a:spcPct val="90000"/>
        </a:lnSpc>
        <a:spcBef>
          <a:spcPts val="2231"/>
        </a:spcBef>
        <a:buFont typeface="Arial" panose="020B0604020202020204" pitchFamily="34" charset="0"/>
        <a:buChar char="•"/>
        <a:defRPr sz="8924" kern="1200">
          <a:solidFill>
            <a:schemeClr val="tx1"/>
          </a:solidFill>
          <a:latin typeface="+mn-lt"/>
          <a:ea typeface="+mn-ea"/>
          <a:cs typeface="+mn-cs"/>
        </a:defRPr>
      </a:lvl3pPr>
      <a:lvl4pPr marL="714009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4pPr>
      <a:lvl5pPr marL="9180119"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5pPr>
      <a:lvl6pPr marL="11220145"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6pPr>
      <a:lvl7pPr marL="13260172"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7pPr>
      <a:lvl8pPr marL="15300198"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8pPr>
      <a:lvl9pPr marL="17340224" indent="-1020013" algn="r" defTabSz="4080053" rtl="1" eaLnBrk="1" latinLnBrk="0" hangingPunct="1">
        <a:lnSpc>
          <a:spcPct val="90000"/>
        </a:lnSpc>
        <a:spcBef>
          <a:spcPts val="2231"/>
        </a:spcBef>
        <a:buFont typeface="Arial" panose="020B0604020202020204" pitchFamily="34" charset="0"/>
        <a:buChar char="•"/>
        <a:defRPr sz="8032" kern="1200">
          <a:solidFill>
            <a:schemeClr val="tx1"/>
          </a:solidFill>
          <a:latin typeface="+mn-lt"/>
          <a:ea typeface="+mn-ea"/>
          <a:cs typeface="+mn-cs"/>
        </a:defRPr>
      </a:lvl9pPr>
    </p:bodyStyle>
    <p:otherStyle>
      <a:defPPr>
        <a:defRPr lang="en-US"/>
      </a:defPPr>
      <a:lvl1pPr marL="0" algn="r" defTabSz="4080053" rtl="1" eaLnBrk="1" latinLnBrk="0" hangingPunct="1">
        <a:defRPr sz="8032" kern="1200">
          <a:solidFill>
            <a:schemeClr val="tx1"/>
          </a:solidFill>
          <a:latin typeface="+mn-lt"/>
          <a:ea typeface="+mn-ea"/>
          <a:cs typeface="+mn-cs"/>
        </a:defRPr>
      </a:lvl1pPr>
      <a:lvl2pPr marL="2040026" algn="r" defTabSz="4080053" rtl="1" eaLnBrk="1" latinLnBrk="0" hangingPunct="1">
        <a:defRPr sz="8032" kern="1200">
          <a:solidFill>
            <a:schemeClr val="tx1"/>
          </a:solidFill>
          <a:latin typeface="+mn-lt"/>
          <a:ea typeface="+mn-ea"/>
          <a:cs typeface="+mn-cs"/>
        </a:defRPr>
      </a:lvl2pPr>
      <a:lvl3pPr marL="4080053" algn="r" defTabSz="4080053" rtl="1" eaLnBrk="1" latinLnBrk="0" hangingPunct="1">
        <a:defRPr sz="8032" kern="1200">
          <a:solidFill>
            <a:schemeClr val="tx1"/>
          </a:solidFill>
          <a:latin typeface="+mn-lt"/>
          <a:ea typeface="+mn-ea"/>
          <a:cs typeface="+mn-cs"/>
        </a:defRPr>
      </a:lvl3pPr>
      <a:lvl4pPr marL="6120079" algn="r" defTabSz="4080053" rtl="1" eaLnBrk="1" latinLnBrk="0" hangingPunct="1">
        <a:defRPr sz="8032" kern="1200">
          <a:solidFill>
            <a:schemeClr val="tx1"/>
          </a:solidFill>
          <a:latin typeface="+mn-lt"/>
          <a:ea typeface="+mn-ea"/>
          <a:cs typeface="+mn-cs"/>
        </a:defRPr>
      </a:lvl4pPr>
      <a:lvl5pPr marL="8160106" algn="r" defTabSz="4080053" rtl="1" eaLnBrk="1" latinLnBrk="0" hangingPunct="1">
        <a:defRPr sz="8032" kern="1200">
          <a:solidFill>
            <a:schemeClr val="tx1"/>
          </a:solidFill>
          <a:latin typeface="+mn-lt"/>
          <a:ea typeface="+mn-ea"/>
          <a:cs typeface="+mn-cs"/>
        </a:defRPr>
      </a:lvl5pPr>
      <a:lvl6pPr marL="10200132" algn="r" defTabSz="4080053" rtl="1" eaLnBrk="1" latinLnBrk="0" hangingPunct="1">
        <a:defRPr sz="8032" kern="1200">
          <a:solidFill>
            <a:schemeClr val="tx1"/>
          </a:solidFill>
          <a:latin typeface="+mn-lt"/>
          <a:ea typeface="+mn-ea"/>
          <a:cs typeface="+mn-cs"/>
        </a:defRPr>
      </a:lvl6pPr>
      <a:lvl7pPr marL="12240158" algn="r" defTabSz="4080053" rtl="1" eaLnBrk="1" latinLnBrk="0" hangingPunct="1">
        <a:defRPr sz="8032" kern="1200">
          <a:solidFill>
            <a:schemeClr val="tx1"/>
          </a:solidFill>
          <a:latin typeface="+mn-lt"/>
          <a:ea typeface="+mn-ea"/>
          <a:cs typeface="+mn-cs"/>
        </a:defRPr>
      </a:lvl7pPr>
      <a:lvl8pPr marL="14280185" algn="r" defTabSz="4080053" rtl="1" eaLnBrk="1" latinLnBrk="0" hangingPunct="1">
        <a:defRPr sz="8032" kern="1200">
          <a:solidFill>
            <a:schemeClr val="tx1"/>
          </a:solidFill>
          <a:latin typeface="+mn-lt"/>
          <a:ea typeface="+mn-ea"/>
          <a:cs typeface="+mn-cs"/>
        </a:defRPr>
      </a:lvl8pPr>
      <a:lvl9pPr marL="16320211" algn="r" defTabSz="4080053" rtl="1" eaLnBrk="1" latinLnBrk="0" hangingPunct="1">
        <a:defRPr sz="80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תמונה 4" descr="תמונה שמכילה מלבן, צילום מסך, ירוק, צבעוני&#10;&#10;תוכן שנוצר על-ידי בינה מלאכותית עשוי להיות שגוי.">
            <a:extLst>
              <a:ext uri="{FF2B5EF4-FFF2-40B4-BE49-F238E27FC236}">
                <a16:creationId xmlns:a16="http://schemas.microsoft.com/office/drawing/2014/main" id="{F09A264E-74E1-A609-08EE-DCF280AD5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85"/>
            <a:ext cx="42479913" cy="30599679"/>
          </a:xfrm>
          <a:prstGeom prst="rect">
            <a:avLst/>
          </a:prstGeom>
        </p:spPr>
      </p:pic>
      <p:sp>
        <p:nvSpPr>
          <p:cNvPr id="4" name="TextBox 3"/>
          <p:cNvSpPr txBox="1"/>
          <p:nvPr/>
        </p:nvSpPr>
        <p:spPr>
          <a:xfrm>
            <a:off x="3048000" y="3645486"/>
            <a:ext cx="17564100" cy="1107996"/>
          </a:xfrm>
          <a:prstGeom prst="rect">
            <a:avLst/>
          </a:prstGeom>
          <a:noFill/>
        </p:spPr>
        <p:txBody>
          <a:bodyPr wrap="square" rtlCol="1">
            <a:spAutoFit/>
          </a:bodyPr>
          <a:lstStyle/>
          <a:p>
            <a:pPr algn="ctr" rtl="0"/>
            <a:r>
              <a:rPr lang="en-US" sz="6600" b="1" dirty="0">
                <a:solidFill>
                  <a:srgbClr val="19BE73"/>
                </a:solidFill>
              </a:rPr>
              <a:t>Acoustic Drone Detector</a:t>
            </a:r>
            <a:endParaRPr lang="he-IL" sz="6600" b="1" dirty="0">
              <a:solidFill>
                <a:srgbClr val="19BE73"/>
              </a:solidFill>
            </a:endParaRPr>
          </a:p>
        </p:txBody>
      </p:sp>
      <p:sp>
        <p:nvSpPr>
          <p:cNvPr id="7" name="TextBox 6"/>
          <p:cNvSpPr txBox="1"/>
          <p:nvPr/>
        </p:nvSpPr>
        <p:spPr>
          <a:xfrm>
            <a:off x="21588771" y="852806"/>
            <a:ext cx="16208624" cy="1446550"/>
          </a:xfrm>
          <a:prstGeom prst="rect">
            <a:avLst/>
          </a:prstGeom>
          <a:noFill/>
        </p:spPr>
        <p:txBody>
          <a:bodyPr wrap="square" rtlCol="1" anchor="ctr" anchorCtr="0">
            <a:spAutoFit/>
          </a:bodyPr>
          <a:lstStyle/>
          <a:p>
            <a:pPr algn="l" rtl="0"/>
            <a:r>
              <a:rPr lang="en-US" sz="4400" b="1" dirty="0">
                <a:solidFill>
                  <a:schemeClr val="bg1"/>
                </a:solidFill>
              </a:rPr>
              <a:t>Students:  Or Meir Cohen, Bar Gvili, Saar Green</a:t>
            </a:r>
          </a:p>
          <a:p>
            <a:pPr algn="l" rtl="0"/>
            <a:r>
              <a:rPr lang="en-US" sz="4400" b="1" dirty="0">
                <a:solidFill>
                  <a:schemeClr val="bg1"/>
                </a:solidFill>
              </a:rPr>
              <a:t>Advisor:    Ehud Dayan </a:t>
            </a:r>
          </a:p>
        </p:txBody>
      </p:sp>
      <p:sp>
        <p:nvSpPr>
          <p:cNvPr id="8" name="TextBox 7"/>
          <p:cNvSpPr txBox="1"/>
          <p:nvPr/>
        </p:nvSpPr>
        <p:spPr>
          <a:xfrm>
            <a:off x="7768556" y="852806"/>
            <a:ext cx="11479213" cy="1384995"/>
          </a:xfrm>
          <a:prstGeom prst="rect">
            <a:avLst/>
          </a:prstGeom>
          <a:noFill/>
        </p:spPr>
        <p:txBody>
          <a:bodyPr wrap="square" rtlCol="1">
            <a:spAutoFit/>
          </a:bodyPr>
          <a:lstStyle/>
          <a:p>
            <a:pPr algn="l" rtl="0"/>
            <a:r>
              <a:rPr lang="en-US" sz="8400" dirty="0">
                <a:solidFill>
                  <a:schemeClr val="bg1"/>
                </a:solidFill>
              </a:rPr>
              <a:t>| Electrical Engineering</a:t>
            </a:r>
            <a:endParaRPr lang="he-IL" sz="8400" dirty="0">
              <a:solidFill>
                <a:schemeClr val="bg1"/>
              </a:solidFill>
            </a:endParaRPr>
          </a:p>
        </p:txBody>
      </p:sp>
      <p:sp>
        <p:nvSpPr>
          <p:cNvPr id="6" name="מלבן 5">
            <a:extLst>
              <a:ext uri="{FF2B5EF4-FFF2-40B4-BE49-F238E27FC236}">
                <a16:creationId xmlns:a16="http://schemas.microsoft.com/office/drawing/2014/main" id="{F6927D4A-435A-2492-9A35-134368585E70}"/>
              </a:ext>
            </a:extLst>
          </p:cNvPr>
          <p:cNvSpPr/>
          <p:nvPr/>
        </p:nvSpPr>
        <p:spPr>
          <a:xfrm>
            <a:off x="2595659" y="5293106"/>
            <a:ext cx="18144478" cy="512279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9" name="מלבן 8">
            <a:extLst>
              <a:ext uri="{FF2B5EF4-FFF2-40B4-BE49-F238E27FC236}">
                <a16:creationId xmlns:a16="http://schemas.microsoft.com/office/drawing/2014/main" id="{11BF1EB4-6D95-716E-D513-49CD46F8C546}"/>
              </a:ext>
            </a:extLst>
          </p:cNvPr>
          <p:cNvSpPr/>
          <p:nvPr/>
        </p:nvSpPr>
        <p:spPr>
          <a:xfrm>
            <a:off x="2634745" y="18876191"/>
            <a:ext cx="18144478" cy="104290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מלבן 10">
            <a:extLst>
              <a:ext uri="{FF2B5EF4-FFF2-40B4-BE49-F238E27FC236}">
                <a16:creationId xmlns:a16="http://schemas.microsoft.com/office/drawing/2014/main" id="{373A15BB-0A7D-B524-1C41-8264AC79ECDA}"/>
              </a:ext>
            </a:extLst>
          </p:cNvPr>
          <p:cNvSpPr/>
          <p:nvPr/>
        </p:nvSpPr>
        <p:spPr>
          <a:xfrm>
            <a:off x="21677464" y="3185878"/>
            <a:ext cx="18144478" cy="185824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56" name="TextBox 20">
            <a:extLst>
              <a:ext uri="{FF2B5EF4-FFF2-40B4-BE49-F238E27FC236}">
                <a16:creationId xmlns:a16="http://schemas.microsoft.com/office/drawing/2014/main" id="{76687B07-F429-49C3-B166-474DA87517D1}"/>
              </a:ext>
            </a:extLst>
          </p:cNvPr>
          <p:cNvSpPr txBox="1">
            <a:spLocks noChangeArrowheads="1"/>
          </p:cNvSpPr>
          <p:nvPr/>
        </p:nvSpPr>
        <p:spPr bwMode="auto">
          <a:xfrm>
            <a:off x="21805501" y="7339998"/>
            <a:ext cx="6763137" cy="771005"/>
          </a:xfrm>
          <a:prstGeom prst="rect">
            <a:avLst/>
          </a:prstGeom>
          <a:solidFill>
            <a:srgbClr val="19BE73"/>
          </a:solidFill>
          <a:ln>
            <a:noFill/>
          </a:ln>
        </p:spPr>
        <p:txBody>
          <a:bodyPr wrap="square" lIns="92984" tIns="46494" rIns="92984" bIns="46494">
            <a:spAutoFit/>
          </a:bodyPr>
          <a:lstStyle/>
          <a:p>
            <a:pPr algn="l" rtl="0"/>
            <a:r>
              <a:rPr lang="en-US" altLang="he-IL" sz="4400" b="1" dirty="0">
                <a:solidFill>
                  <a:schemeClr val="bg1"/>
                </a:solidFill>
                <a:latin typeface="Arial" panose="020B0604020202020204" pitchFamily="34" charset="0"/>
                <a:cs typeface="Arial" panose="020B0604020202020204" pitchFamily="34" charset="0"/>
              </a:rPr>
              <a:t>4. Design and products</a:t>
            </a:r>
            <a:endParaRPr lang="he-IL" altLang="he-IL" sz="4400" b="1" dirty="0">
              <a:solidFill>
                <a:schemeClr val="bg1"/>
              </a:solidFill>
              <a:latin typeface="Arial" panose="020B0604020202020204" pitchFamily="34" charset="0"/>
              <a:cs typeface="Arial" panose="020B0604020202020204" pitchFamily="34" charset="0"/>
            </a:endParaRPr>
          </a:p>
        </p:txBody>
      </p:sp>
      <p:sp>
        <p:nvSpPr>
          <p:cNvPr id="58" name="TextBox 20">
            <a:extLst>
              <a:ext uri="{FF2B5EF4-FFF2-40B4-BE49-F238E27FC236}">
                <a16:creationId xmlns:a16="http://schemas.microsoft.com/office/drawing/2014/main" id="{AC7864FE-02EF-4DD2-A8E4-EDB9F8EEC630}"/>
              </a:ext>
            </a:extLst>
          </p:cNvPr>
          <p:cNvSpPr txBox="1">
            <a:spLocks noChangeArrowheads="1"/>
          </p:cNvSpPr>
          <p:nvPr/>
        </p:nvSpPr>
        <p:spPr bwMode="auto">
          <a:xfrm>
            <a:off x="21805501" y="21891784"/>
            <a:ext cx="8287137" cy="771005"/>
          </a:xfrm>
          <a:prstGeom prst="rect">
            <a:avLst/>
          </a:prstGeom>
          <a:solidFill>
            <a:srgbClr val="19BE73"/>
          </a:solidFill>
          <a:ln>
            <a:noFill/>
          </a:ln>
        </p:spPr>
        <p:txBody>
          <a:bodyPr wrap="square" lIns="92984" tIns="46494" rIns="92984" bIns="46494">
            <a:spAutoFit/>
          </a:bodyPr>
          <a:lstStyle/>
          <a:p>
            <a:pPr algn="l" rtl="0"/>
            <a:r>
              <a:rPr lang="en-US" altLang="he-IL" sz="4400" b="1" dirty="0">
                <a:solidFill>
                  <a:schemeClr val="bg1"/>
                </a:solidFill>
                <a:latin typeface="Arial" panose="020B0604020202020204" pitchFamily="34" charset="0"/>
                <a:cs typeface="Arial" panose="020B0604020202020204" pitchFamily="34" charset="0"/>
              </a:rPr>
              <a:t>5. </a:t>
            </a:r>
            <a:r>
              <a:rPr lang="en-US" sz="4400" b="1" dirty="0">
                <a:solidFill>
                  <a:schemeClr val="bg1"/>
                </a:solidFill>
                <a:latin typeface="Arial" panose="020B0604020202020204" pitchFamily="34" charset="0"/>
                <a:ea typeface="Calibri" panose="020F0502020204030204" pitchFamily="34" charset="0"/>
                <a:cs typeface="Arial" panose="020B0604020202020204" pitchFamily="34" charset="0"/>
              </a:rPr>
              <a:t>Summary and conclusions </a:t>
            </a:r>
            <a:endParaRPr lang="he-IL" altLang="he-IL" sz="4400" b="1" dirty="0">
              <a:solidFill>
                <a:schemeClr val="bg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802BF110-5A05-41C2-A432-337BFFC971F1}"/>
              </a:ext>
            </a:extLst>
          </p:cNvPr>
          <p:cNvSpPr txBox="1"/>
          <p:nvPr/>
        </p:nvSpPr>
        <p:spPr>
          <a:xfrm>
            <a:off x="21739777" y="8221739"/>
            <a:ext cx="17925433" cy="5033687"/>
          </a:xfrm>
          <a:prstGeom prst="rect">
            <a:avLst/>
          </a:prstGeom>
          <a:noFill/>
        </p:spPr>
        <p:txBody>
          <a:bodyPr wrap="square" rtlCol="1">
            <a:noAutofit/>
          </a:bodyPr>
          <a:lstStyle/>
          <a:p>
            <a:pPr algn="l" rtl="0"/>
            <a:r>
              <a:rPr lang="en-US" sz="3600" dirty="0">
                <a:latin typeface="Arial" panose="020B0604020202020204" pitchFamily="34" charset="0"/>
                <a:cs typeface="Arial" panose="020B0604020202020204" pitchFamily="34" charset="0"/>
              </a:rPr>
              <a:t>A portable UAV detection system was developed, weighing under 7 kg and</a:t>
            </a:r>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designed for field deployment, with a 33 cm parabolic reflector.</a:t>
            </a:r>
            <a:endParaRPr lang="he-IL" sz="3600" dirty="0">
              <a:latin typeface="Arial" panose="020B0604020202020204" pitchFamily="34" charset="0"/>
              <a:cs typeface="Arial" panose="020B0604020202020204" pitchFamily="34" charset="0"/>
            </a:endParaRPr>
          </a:p>
          <a:p>
            <a:pPr algn="l" rtl="0"/>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The AI model was developed and trained using Mel spectrograms as images</a:t>
            </a:r>
            <a:endParaRPr lang="he-IL" sz="3600" dirty="0">
              <a:latin typeface="Arial" panose="020B0604020202020204" pitchFamily="34" charset="0"/>
              <a:cs typeface="Arial" panose="020B0604020202020204" pitchFamily="34" charset="0"/>
            </a:endParaRPr>
          </a:p>
          <a:p>
            <a:pPr algn="l" rtl="0"/>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Synthetic data was generated using a GAN model to improve robustness.</a:t>
            </a:r>
            <a:endParaRPr lang="he-IL" sz="3600" dirty="0">
              <a:latin typeface="Arial" panose="020B0604020202020204" pitchFamily="34" charset="0"/>
              <a:cs typeface="Arial" panose="020B0604020202020204" pitchFamily="34" charset="0"/>
            </a:endParaRPr>
          </a:p>
          <a:p>
            <a:pPr algn="l" rtl="0"/>
            <a:endParaRPr lang="en-US"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The software was developed in a Docker environment and includes separate</a:t>
            </a:r>
          </a:p>
          <a:p>
            <a:pPr algn="l" rtl="0"/>
            <a:r>
              <a:rPr lang="en-US" sz="3600" dirty="0">
                <a:latin typeface="Arial" panose="020B0604020202020204" pitchFamily="34" charset="0"/>
                <a:cs typeface="Arial" panose="020B0604020202020204" pitchFamily="34" charset="0"/>
              </a:rPr>
              <a:t> containers for audio capture, signal processing, classification, and UI.</a:t>
            </a:r>
            <a:endParaRPr lang="he-IL" sz="3600" dirty="0">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A6CEF51B-C266-4F90-8D42-445D16647823}"/>
              </a:ext>
            </a:extLst>
          </p:cNvPr>
          <p:cNvSpPr txBox="1"/>
          <p:nvPr/>
        </p:nvSpPr>
        <p:spPr>
          <a:xfrm>
            <a:off x="22016911" y="22583847"/>
            <a:ext cx="17288197" cy="6738060"/>
          </a:xfrm>
          <a:prstGeom prst="rect">
            <a:avLst/>
          </a:prstGeom>
          <a:noFill/>
        </p:spPr>
        <p:txBody>
          <a:bodyPr wrap="square" rtlCol="1">
            <a:noAutofit/>
          </a:bodyPr>
          <a:lstStyle/>
          <a:p>
            <a:pPr algn="l" rtl="0">
              <a:lnSpc>
                <a:spcPct val="150000"/>
              </a:lnSpc>
            </a:pPr>
            <a:r>
              <a:rPr lang="en-US" sz="3600" b="1" dirty="0">
                <a:latin typeface="Arial" panose="020B0604020202020204" pitchFamily="34" charset="0"/>
                <a:cs typeface="Arial" panose="020B0604020202020204" pitchFamily="34" charset="0"/>
              </a:rPr>
              <a:t>Target Accomplishment</a:t>
            </a:r>
            <a:endParaRPr lang="he-IL" sz="3600" b="1" dirty="0"/>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Achieved 95% detection accuracy (vs. 80% target)</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Response time of 1.1 seconds (vs. 5-second target)</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Detection range of over 100 meters (vs. 25-meter target)</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Direction estimation within 60° (vs. 120° target)</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Built a dataset of over 200,000 labeled audio samples</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Designed and constructed a custom parabolic dish with ~15dB gain</a:t>
            </a:r>
            <a:endParaRPr lang="he-IL" sz="3600" dirty="0"/>
          </a:p>
          <a:p>
            <a:pPr algn="l" rtl="0">
              <a:lnSpc>
                <a:spcPct val="150000"/>
              </a:lnSpc>
            </a:pPr>
            <a:r>
              <a:rPr lang="en-US" sz="3600" b="1" dirty="0">
                <a:latin typeface="Arial" panose="020B0604020202020204" pitchFamily="34" charset="0"/>
                <a:cs typeface="Arial" panose="020B0604020202020204" pitchFamily="34" charset="0"/>
              </a:rPr>
              <a:t>Future Plan</a:t>
            </a:r>
            <a:endParaRPr lang="he-IL" sz="3600" b="1" dirty="0"/>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The dish size can be increased to extend detection range</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Response time can be reduced to 0.1 seconds</a:t>
            </a:r>
            <a:endParaRPr lang="he-IL" sz="3600" dirty="0">
              <a:latin typeface="Arial" panose="020B0604020202020204" pitchFamily="34" charset="0"/>
              <a:cs typeface="Arial" panose="020B0604020202020204" pitchFamily="34" charset="0"/>
            </a:endParaRPr>
          </a:p>
          <a:p>
            <a:pPr marL="571500" indent="-571500" algn="l" rtl="0">
              <a:buFont typeface="Wingdings" panose="05000000000000000000" pitchFamily="2" charset="2"/>
              <a:buChar char="Ø"/>
            </a:pPr>
            <a:r>
              <a:rPr lang="en-US" sz="3600" dirty="0">
                <a:latin typeface="Arial" panose="020B0604020202020204" pitchFamily="34" charset="0"/>
                <a:cs typeface="Arial" panose="020B0604020202020204" pitchFamily="34" charset="0"/>
              </a:rPr>
              <a:t>A microphone array in the parabolic dish can enhance angular accuracy</a:t>
            </a:r>
            <a:endParaRPr lang="he-IL" sz="3600" dirty="0">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6CFB8D69-6F6D-40CB-8808-E623B50D45EC}"/>
              </a:ext>
            </a:extLst>
          </p:cNvPr>
          <p:cNvSpPr txBox="1"/>
          <p:nvPr/>
        </p:nvSpPr>
        <p:spPr>
          <a:xfrm>
            <a:off x="2729950" y="6545569"/>
            <a:ext cx="17739048" cy="3561544"/>
          </a:xfrm>
          <a:prstGeom prst="rect">
            <a:avLst/>
          </a:prstGeom>
          <a:noFill/>
        </p:spPr>
        <p:txBody>
          <a:bodyPr wrap="square" rtlCol="1">
            <a:noAutofit/>
          </a:bodyPr>
          <a:lstStyle/>
          <a:p>
            <a:pPr algn="l" rtl="0"/>
            <a:r>
              <a:rPr lang="en-US" sz="3600" dirty="0">
                <a:latin typeface="Arial" panose="020B0604020202020204" pitchFamily="34" charset="0"/>
                <a:cs typeface="Arial" panose="020B0604020202020204" pitchFamily="34" charset="0"/>
              </a:rPr>
              <a:t>The widespread use of autonomous drones presents a growing security challenge. Unlike regular UAVs, autonomous drones emit no radio signals and often fly below radar coverage, making traditional radar and RF-based systems ineffective. Acoustic detection, based on the unique sound of drone propellers, offers a cost-effective and reliable alternative</a:t>
            </a:r>
            <a:r>
              <a:rPr lang="he-IL"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especially in environments without line of sight or under poor visibility conditions.</a:t>
            </a:r>
            <a:endParaRPr lang="he-IL" sz="3600" dirty="0">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1C84EBF0-E17A-45C0-91CF-2F6C547F7ACE}"/>
              </a:ext>
            </a:extLst>
          </p:cNvPr>
          <p:cNvSpPr txBox="1"/>
          <p:nvPr/>
        </p:nvSpPr>
        <p:spPr>
          <a:xfrm>
            <a:off x="2792039" y="20789076"/>
            <a:ext cx="13526511" cy="8402300"/>
          </a:xfrm>
          <a:prstGeom prst="rect">
            <a:avLst/>
          </a:prstGeom>
          <a:noFill/>
        </p:spPr>
        <p:txBody>
          <a:bodyPr wrap="square" rtlCol="0">
            <a:spAutoFit/>
          </a:bodyPr>
          <a:lstStyle/>
          <a:p>
            <a:pPr algn="l" rtl="0"/>
            <a:r>
              <a:rPr lang="en-US" sz="3600" dirty="0">
                <a:latin typeface="Arial" panose="020B0604020202020204" pitchFamily="34" charset="0"/>
                <a:cs typeface="Arial" panose="020B0604020202020204" pitchFamily="34" charset="0"/>
              </a:rPr>
              <a:t>An analysis of drone acoustic behavior and free-space attenuation was performed to identify the relevant</a:t>
            </a:r>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frequency ranges, minimum sampling window, and </a:t>
            </a:r>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required gain to</a:t>
            </a:r>
            <a:r>
              <a:rPr lang="he-IL"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meet the system’s detection range.</a:t>
            </a:r>
            <a:endParaRPr lang="he-IL" sz="3600" dirty="0">
              <a:latin typeface="Arial" panose="020B0604020202020204" pitchFamily="34" charset="0"/>
              <a:cs typeface="Arial" panose="020B0604020202020204" pitchFamily="34" charset="0"/>
            </a:endParaRPr>
          </a:p>
          <a:p>
            <a:pPr algn="l" rtl="0"/>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Based on the required directionality and amplification, a parabolic reflector was designed. Its frequency-dependent gain introduces spectral distortion compared to a regular microphone, which must be addressed during data processing.</a:t>
            </a:r>
            <a:endParaRPr lang="he-IL" sz="3600" dirty="0">
              <a:latin typeface="Arial" panose="020B0604020202020204" pitchFamily="34" charset="0"/>
              <a:cs typeface="Arial" panose="020B0604020202020204" pitchFamily="34" charset="0"/>
            </a:endParaRPr>
          </a:p>
          <a:p>
            <a:pPr algn="l" rtl="0"/>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Given the known frequency range and window length, STFT, MFCC, and Mel spectrograms were evaluated. Mel was selected for its balance between information and compression, and its alignment with human auditory perception, aiding visual interpretation during development.</a:t>
            </a:r>
            <a:endParaRPr lang="he-IL" sz="3600" dirty="0">
              <a:latin typeface="Arial" panose="020B0604020202020204" pitchFamily="34" charset="0"/>
              <a:cs typeface="Arial" panose="020B0604020202020204" pitchFamily="34" charset="0"/>
            </a:endParaRPr>
          </a:p>
        </p:txBody>
      </p:sp>
      <p:sp>
        <p:nvSpPr>
          <p:cNvPr id="51" name="TextBox 20">
            <a:extLst>
              <a:ext uri="{FF2B5EF4-FFF2-40B4-BE49-F238E27FC236}">
                <a16:creationId xmlns:a16="http://schemas.microsoft.com/office/drawing/2014/main" id="{4EB9C99F-BB9B-4935-8FB9-6A1DAEFAB9CA}"/>
              </a:ext>
            </a:extLst>
          </p:cNvPr>
          <p:cNvSpPr txBox="1">
            <a:spLocks noChangeArrowheads="1"/>
          </p:cNvSpPr>
          <p:nvPr/>
        </p:nvSpPr>
        <p:spPr bwMode="auto">
          <a:xfrm>
            <a:off x="2814703" y="5552313"/>
            <a:ext cx="4500497" cy="771005"/>
          </a:xfrm>
          <a:prstGeom prst="rect">
            <a:avLst/>
          </a:prstGeom>
          <a:solidFill>
            <a:srgbClr val="19BE73"/>
          </a:solidFill>
          <a:ln>
            <a:noFill/>
          </a:ln>
        </p:spPr>
        <p:txBody>
          <a:bodyPr wrap="square" lIns="92984" tIns="46494" rIns="92984" bIns="46494">
            <a:spAutoFit/>
          </a:bodyPr>
          <a:lstStyle/>
          <a:p>
            <a:pPr algn="l" rtl="0"/>
            <a:r>
              <a:rPr lang="en-US" altLang="he-IL" sz="4400" b="1" dirty="0">
                <a:solidFill>
                  <a:schemeClr val="bg1"/>
                </a:solidFill>
                <a:latin typeface="Arial" panose="020B0604020202020204" pitchFamily="34" charset="0"/>
                <a:cs typeface="Arial" panose="020B0604020202020204" pitchFamily="34" charset="0"/>
              </a:rPr>
              <a:t>1.</a:t>
            </a:r>
            <a:r>
              <a:rPr lang="he-IL" altLang="he-IL" sz="4400" b="1" dirty="0">
                <a:solidFill>
                  <a:schemeClr val="bg1"/>
                </a:solidFill>
                <a:latin typeface="Arial" panose="020B0604020202020204" pitchFamily="34" charset="0"/>
                <a:cs typeface="Arial" panose="020B0604020202020204" pitchFamily="34" charset="0"/>
              </a:rPr>
              <a:t> </a:t>
            </a:r>
            <a:r>
              <a:rPr lang="en-US" altLang="he-IL" sz="4400" b="1" dirty="0">
                <a:solidFill>
                  <a:schemeClr val="bg1"/>
                </a:solidFill>
                <a:latin typeface="Arial" panose="020B0604020202020204" pitchFamily="34" charset="0"/>
                <a:cs typeface="Arial" panose="020B0604020202020204" pitchFamily="34" charset="0"/>
              </a:rPr>
              <a:t> Background</a:t>
            </a:r>
            <a:endParaRPr lang="he-IL" altLang="he-IL" sz="4400" b="1" dirty="0">
              <a:solidFill>
                <a:schemeClr val="bg1"/>
              </a:solidFill>
              <a:latin typeface="Arial" panose="020B0604020202020204" pitchFamily="34" charset="0"/>
              <a:cs typeface="Arial" panose="020B0604020202020204" pitchFamily="34" charset="0"/>
            </a:endParaRPr>
          </a:p>
        </p:txBody>
      </p:sp>
      <p:sp>
        <p:nvSpPr>
          <p:cNvPr id="52" name="TextBox 20">
            <a:extLst>
              <a:ext uri="{FF2B5EF4-FFF2-40B4-BE49-F238E27FC236}">
                <a16:creationId xmlns:a16="http://schemas.microsoft.com/office/drawing/2014/main" id="{63F4EE00-8DED-4E07-841A-E42E45DE8A22}"/>
              </a:ext>
            </a:extLst>
          </p:cNvPr>
          <p:cNvSpPr txBox="1">
            <a:spLocks noChangeArrowheads="1"/>
          </p:cNvSpPr>
          <p:nvPr/>
        </p:nvSpPr>
        <p:spPr bwMode="auto">
          <a:xfrm>
            <a:off x="2814703" y="10646738"/>
            <a:ext cx="3516750" cy="771005"/>
          </a:xfrm>
          <a:prstGeom prst="rect">
            <a:avLst/>
          </a:prstGeom>
          <a:solidFill>
            <a:srgbClr val="19BE73"/>
          </a:solidFill>
          <a:ln>
            <a:noFill/>
          </a:ln>
        </p:spPr>
        <p:txBody>
          <a:bodyPr wrap="square" lIns="92984" tIns="46494" rIns="92984" bIns="46494">
            <a:spAutoFit/>
          </a:bodyPr>
          <a:lstStyle/>
          <a:p>
            <a:pPr algn="l" rtl="0"/>
            <a:r>
              <a:rPr lang="en-US" altLang="he-IL" sz="4400" b="1" dirty="0">
                <a:solidFill>
                  <a:schemeClr val="bg1"/>
                </a:solidFill>
                <a:latin typeface="Arial" panose="020B0604020202020204" pitchFamily="34" charset="0"/>
                <a:cs typeface="Arial" panose="020B0604020202020204" pitchFamily="34" charset="0"/>
              </a:rPr>
              <a:t>2. Objective</a:t>
            </a:r>
            <a:endParaRPr lang="he-IL" altLang="he-IL" sz="4400" b="1" dirty="0">
              <a:solidFill>
                <a:schemeClr val="bg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4C622D8F-75B8-4D57-A97E-C992EDFBE0ED}"/>
              </a:ext>
            </a:extLst>
          </p:cNvPr>
          <p:cNvSpPr txBox="1">
            <a:spLocks noChangeArrowheads="1"/>
          </p:cNvSpPr>
          <p:nvPr/>
        </p:nvSpPr>
        <p:spPr bwMode="auto">
          <a:xfrm>
            <a:off x="2814703" y="19878034"/>
            <a:ext cx="6405497" cy="771005"/>
          </a:xfrm>
          <a:prstGeom prst="rect">
            <a:avLst/>
          </a:prstGeom>
          <a:solidFill>
            <a:srgbClr val="19BE73"/>
          </a:solidFill>
          <a:ln>
            <a:noFill/>
          </a:ln>
        </p:spPr>
        <p:txBody>
          <a:bodyPr wrap="square" lIns="92984" tIns="46494" rIns="92984" bIns="46494">
            <a:spAutoFit/>
          </a:bodyPr>
          <a:lstStyle/>
          <a:p>
            <a:pPr algn="l" rtl="0"/>
            <a:r>
              <a:rPr lang="en-US" altLang="he-IL" sz="4400" b="1" dirty="0">
                <a:solidFill>
                  <a:schemeClr val="bg1"/>
                </a:solidFill>
                <a:latin typeface="Arial" panose="020B0604020202020204" pitchFamily="34" charset="0"/>
                <a:cs typeface="Arial" panose="020B0604020202020204" pitchFamily="34" charset="0"/>
              </a:rPr>
              <a:t>3. Functional structure</a:t>
            </a:r>
            <a:endParaRPr lang="he-IL" altLang="he-IL" sz="4400" b="1" dirty="0">
              <a:solidFill>
                <a:schemeClr val="bg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44991587-8DDB-4737-86A9-ECA34CE987EB}"/>
              </a:ext>
            </a:extLst>
          </p:cNvPr>
          <p:cNvSpPr txBox="1"/>
          <p:nvPr/>
        </p:nvSpPr>
        <p:spPr>
          <a:xfrm>
            <a:off x="2762607" y="11666334"/>
            <a:ext cx="17706391" cy="1754326"/>
          </a:xfrm>
          <a:prstGeom prst="rect">
            <a:avLst/>
          </a:prstGeom>
          <a:noFill/>
        </p:spPr>
        <p:txBody>
          <a:bodyPr wrap="square" rtlCol="0">
            <a:spAutoFit/>
          </a:bodyPr>
          <a:lstStyle/>
          <a:p>
            <a:pPr algn="l" rtl="0"/>
            <a:r>
              <a:rPr lang="en-US" sz="3600" dirty="0">
                <a:latin typeface="Arial" panose="020B0604020202020204" pitchFamily="34" charset="0"/>
                <a:cs typeface="Arial" panose="020B0604020202020204" pitchFamily="34" charset="0"/>
              </a:rPr>
              <a:t>Develop a portable, acoustic-based system for short-range UAV detection and general direction estimation, delivering real-time and highly accurate results using advanced signal processing and neural networks</a:t>
            </a:r>
            <a:endParaRPr lang="he-IL" sz="36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06F88E5-D648-5626-471E-15E69C0B76FD}"/>
              </a:ext>
            </a:extLst>
          </p:cNvPr>
          <p:cNvPicPr>
            <a:picLocks noChangeAspect="1"/>
          </p:cNvPicPr>
          <p:nvPr/>
        </p:nvPicPr>
        <p:blipFill>
          <a:blip r:embed="rId3"/>
          <a:srcRect t="7210" r="2065" b="6340"/>
          <a:stretch/>
        </p:blipFill>
        <p:spPr>
          <a:xfrm>
            <a:off x="2559800" y="14047968"/>
            <a:ext cx="18112003" cy="5262532"/>
          </a:xfrm>
          <a:prstGeom prst="rect">
            <a:avLst/>
          </a:prstGeom>
        </p:spPr>
      </p:pic>
      <p:pic>
        <p:nvPicPr>
          <p:cNvPr id="13" name="Picture 12" descr="A screenshot of a video game&#10;&#10;AI-generated content may be incorrect.">
            <a:extLst>
              <a:ext uri="{FF2B5EF4-FFF2-40B4-BE49-F238E27FC236}">
                <a16:creationId xmlns:a16="http://schemas.microsoft.com/office/drawing/2014/main" id="{D40B0B11-0F8C-C969-B80E-21369770D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46442" y="13517159"/>
            <a:ext cx="13127698" cy="8130119"/>
          </a:xfrm>
          <a:prstGeom prst="rect">
            <a:avLst/>
          </a:prstGeom>
        </p:spPr>
      </p:pic>
      <p:pic>
        <p:nvPicPr>
          <p:cNvPr id="14" name="Picture 13">
            <a:extLst>
              <a:ext uri="{FF2B5EF4-FFF2-40B4-BE49-F238E27FC236}">
                <a16:creationId xmlns:a16="http://schemas.microsoft.com/office/drawing/2014/main" id="{8E392373-A39D-B5B5-60CC-BF16C98EACE0}"/>
              </a:ext>
            </a:extLst>
          </p:cNvPr>
          <p:cNvPicPr>
            <a:picLocks noChangeAspect="1"/>
          </p:cNvPicPr>
          <p:nvPr/>
        </p:nvPicPr>
        <p:blipFill rotWithShape="1">
          <a:blip r:embed="rId5"/>
          <a:srcRect l="21624" t="11633" r="17650" b="11138"/>
          <a:stretch/>
        </p:blipFill>
        <p:spPr bwMode="auto">
          <a:xfrm>
            <a:off x="34906559" y="13517919"/>
            <a:ext cx="4758651" cy="8129359"/>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04AAA694-E08F-81CE-FEA1-A66F5FC01302}"/>
              </a:ext>
            </a:extLst>
          </p:cNvPr>
          <p:cNvPicPr>
            <a:picLocks noChangeAspect="1"/>
          </p:cNvPicPr>
          <p:nvPr/>
        </p:nvPicPr>
        <p:blipFill>
          <a:blip r:embed="rId6"/>
          <a:srcRect l="3975" t="10513" r="4117" b="4814"/>
          <a:stretch/>
        </p:blipFill>
        <p:spPr>
          <a:xfrm>
            <a:off x="17205519" y="25917663"/>
            <a:ext cx="3326531" cy="3273713"/>
          </a:xfrm>
          <a:prstGeom prst="rect">
            <a:avLst/>
          </a:prstGeom>
        </p:spPr>
      </p:pic>
      <p:pic>
        <p:nvPicPr>
          <p:cNvPr id="17" name="Picture 16" descr="תמונה שמכילה טקסט, צילום מסך, קבלה, גופן&#10;&#10;התיאור נוצר באופן אוטומטי">
            <a:extLst>
              <a:ext uri="{FF2B5EF4-FFF2-40B4-BE49-F238E27FC236}">
                <a16:creationId xmlns:a16="http://schemas.microsoft.com/office/drawing/2014/main" id="{ED94275C-AB6E-71ED-79E9-A9DB8CD1D73D}"/>
              </a:ext>
            </a:extLst>
          </p:cNvPr>
          <p:cNvPicPr>
            <a:picLocks noChangeAspect="1"/>
          </p:cNvPicPr>
          <p:nvPr/>
        </p:nvPicPr>
        <p:blipFill rotWithShape="1">
          <a:blip r:embed="rId7">
            <a:extLst>
              <a:ext uri="{28A0092B-C50C-407E-A947-70E740481C1C}">
                <a14:useLocalDpi xmlns:a14="http://schemas.microsoft.com/office/drawing/2010/main" val="0"/>
              </a:ext>
            </a:extLst>
          </a:blip>
          <a:srcRect l="1462" t="579" r="2263" b="-579"/>
          <a:stretch/>
        </p:blipFill>
        <p:spPr bwMode="auto">
          <a:xfrm>
            <a:off x="37448637" y="7975668"/>
            <a:ext cx="2055456" cy="5398455"/>
          </a:xfrm>
          <a:prstGeom prst="rect">
            <a:avLst/>
          </a:prstGeom>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7AB021ED-76D3-E7F5-C0CE-244AC673B860}"/>
              </a:ext>
            </a:extLst>
          </p:cNvPr>
          <p:cNvPicPr>
            <a:picLocks noChangeAspect="1"/>
          </p:cNvPicPr>
          <p:nvPr/>
        </p:nvPicPr>
        <p:blipFill>
          <a:blip r:embed="rId8"/>
          <a:srcRect b="14422"/>
          <a:stretch/>
        </p:blipFill>
        <p:spPr>
          <a:xfrm>
            <a:off x="17630567" y="23533787"/>
            <a:ext cx="2645455" cy="2312280"/>
          </a:xfrm>
          <a:prstGeom prst="rect">
            <a:avLst/>
          </a:prstGeom>
        </p:spPr>
      </p:pic>
      <p:sp>
        <p:nvSpPr>
          <p:cNvPr id="21" name="TextBox 20">
            <a:extLst>
              <a:ext uri="{FF2B5EF4-FFF2-40B4-BE49-F238E27FC236}">
                <a16:creationId xmlns:a16="http://schemas.microsoft.com/office/drawing/2014/main" id="{C47734BB-BEBD-798B-A70C-5C8DF2A3C29C}"/>
              </a:ext>
            </a:extLst>
          </p:cNvPr>
          <p:cNvSpPr txBox="1"/>
          <p:nvPr/>
        </p:nvSpPr>
        <p:spPr>
          <a:xfrm>
            <a:off x="21739777" y="3277779"/>
            <a:ext cx="18010186" cy="3970318"/>
          </a:xfrm>
          <a:prstGeom prst="rect">
            <a:avLst/>
          </a:prstGeom>
          <a:noFill/>
        </p:spPr>
        <p:txBody>
          <a:bodyPr wrap="square" rtlCol="0">
            <a:spAutoFit/>
          </a:bodyPr>
          <a:lstStyle/>
          <a:p>
            <a:pPr algn="l" rtl="0"/>
            <a:r>
              <a:rPr lang="en-US" sz="3600" dirty="0">
                <a:latin typeface="Arial" panose="020B0604020202020204" pitchFamily="34" charset="0"/>
                <a:cs typeface="Arial" panose="020B0604020202020204" pitchFamily="34" charset="0"/>
              </a:rPr>
              <a:t>To compensate for the frequency distortion introduced</a:t>
            </a:r>
            <a:r>
              <a:rPr lang="he-IL"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by the</a:t>
            </a:r>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parabolic dish, the dataset was intentionally</a:t>
            </a:r>
            <a:r>
              <a:rPr lang="he-IL" sz="3600" dirty="0">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manipulated to </a:t>
            </a:r>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reduce differences from regular recordings</a:t>
            </a:r>
            <a:endParaRPr lang="he-IL" sz="3600" dirty="0">
              <a:latin typeface="Arial" panose="020B0604020202020204" pitchFamily="34" charset="0"/>
              <a:cs typeface="Arial" panose="020B0604020202020204" pitchFamily="34" charset="0"/>
            </a:endParaRPr>
          </a:p>
          <a:p>
            <a:pPr algn="l" rtl="0"/>
            <a:endParaRPr lang="he-IL" sz="3600" dirty="0">
              <a:latin typeface="Arial" panose="020B0604020202020204" pitchFamily="34" charset="0"/>
              <a:cs typeface="Arial" panose="020B0604020202020204" pitchFamily="34" charset="0"/>
            </a:endParaRPr>
          </a:p>
          <a:p>
            <a:pPr algn="l" rtl="0"/>
            <a:r>
              <a:rPr lang="en-US" sz="3600" dirty="0">
                <a:latin typeface="Arial" panose="020B0604020202020204" pitchFamily="34" charset="0"/>
                <a:cs typeface="Arial" panose="020B0604020202020204" pitchFamily="34" charset="0"/>
              </a:rPr>
              <a:t>Deep learning was preferred over classical machine learning due to its ability to learn features directly from raw input. ANN, CNN, and CRNN architectures were evaluated. CRNN was chosen for its superior balance of accuracy and response time</a:t>
            </a:r>
            <a:endParaRPr lang="he-IL" sz="3600" dirty="0">
              <a:latin typeface="Arial" panose="020B0604020202020204" pitchFamily="34" charset="0"/>
              <a:cs typeface="Arial" panose="020B0604020202020204" pitchFamily="34" charset="0"/>
            </a:endParaRPr>
          </a:p>
        </p:txBody>
      </p:sp>
      <p:pic>
        <p:nvPicPr>
          <p:cNvPr id="23" name="Picture 22">
            <a:extLst>
              <a:ext uri="{FF2B5EF4-FFF2-40B4-BE49-F238E27FC236}">
                <a16:creationId xmlns:a16="http://schemas.microsoft.com/office/drawing/2014/main" id="{79A02B21-96A0-9BAC-72DE-D25514C71E89}"/>
              </a:ext>
            </a:extLst>
          </p:cNvPr>
          <p:cNvPicPr>
            <a:picLocks noChangeAspect="1"/>
          </p:cNvPicPr>
          <p:nvPr/>
        </p:nvPicPr>
        <p:blipFill>
          <a:blip r:embed="rId9"/>
          <a:stretch>
            <a:fillRect/>
          </a:stretch>
        </p:blipFill>
        <p:spPr>
          <a:xfrm>
            <a:off x="14935200" y="20462132"/>
            <a:ext cx="5596850" cy="2870078"/>
          </a:xfrm>
          <a:prstGeom prst="rect">
            <a:avLst/>
          </a:prstGeom>
        </p:spPr>
      </p:pic>
      <p:pic>
        <p:nvPicPr>
          <p:cNvPr id="25" name="Picture 24">
            <a:extLst>
              <a:ext uri="{FF2B5EF4-FFF2-40B4-BE49-F238E27FC236}">
                <a16:creationId xmlns:a16="http://schemas.microsoft.com/office/drawing/2014/main" id="{C887601E-4B57-3EBD-2454-232AE604C752}"/>
              </a:ext>
            </a:extLst>
          </p:cNvPr>
          <p:cNvPicPr>
            <a:picLocks noChangeAspect="1"/>
          </p:cNvPicPr>
          <p:nvPr/>
        </p:nvPicPr>
        <p:blipFill>
          <a:blip r:embed="rId10"/>
          <a:srcRect b="8309"/>
          <a:stretch/>
        </p:blipFill>
        <p:spPr>
          <a:xfrm>
            <a:off x="34749956" y="3303826"/>
            <a:ext cx="4555152" cy="2248487"/>
          </a:xfrm>
          <a:prstGeom prst="rect">
            <a:avLst/>
          </a:prstGeom>
        </p:spPr>
      </p:pic>
    </p:spTree>
    <p:extLst>
      <p:ext uri="{BB962C8B-B14F-4D97-AF65-F5344CB8AC3E}">
        <p14:creationId xmlns:p14="http://schemas.microsoft.com/office/powerpoint/2010/main" val="1233150134"/>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A6A3630DA0CE43B432CC6B21D099D8" ma:contentTypeVersion="12" ma:contentTypeDescription="Create a new document." ma:contentTypeScope="" ma:versionID="b8d15d2cad33a1da4b680d82039668a6">
  <xsd:schema xmlns:xsd="http://www.w3.org/2001/XMLSchema" xmlns:xs="http://www.w3.org/2001/XMLSchema" xmlns:p="http://schemas.microsoft.com/office/2006/metadata/properties" xmlns:ns2="ccbfb5b0-cd83-43a0-9215-f411ffa4535e" xmlns:ns3="8aba3138-627e-4d7e-85f3-f237bde5f5cf" targetNamespace="http://schemas.microsoft.com/office/2006/metadata/properties" ma:root="true" ma:fieldsID="cb1db46e3d91e2a1c89c1cd3c7e5247c" ns2:_="" ns3:_="">
    <xsd:import namespace="ccbfb5b0-cd83-43a0-9215-f411ffa4535e"/>
    <xsd:import namespace="8aba3138-627e-4d7e-85f3-f237bde5f5c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bfb5b0-cd83-43a0-9215-f411ffa453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23233a5-b502-48c3-b4b5-6955fd0d7d0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aba3138-627e-4d7e-85f3-f237bde5f5c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1c701c5-8698-463e-a317-5ffaef4b58e7}" ma:internalName="TaxCatchAll" ma:showField="CatchAllData" ma:web="8aba3138-627e-4d7e-85f3-f237bde5f5c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cbfb5b0-cd83-43a0-9215-f411ffa4535e">
      <Terms xmlns="http://schemas.microsoft.com/office/infopath/2007/PartnerControls"/>
    </lcf76f155ced4ddcb4097134ff3c332f>
    <TaxCatchAll xmlns="8aba3138-627e-4d7e-85f3-f237bde5f5c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8BC99-B04F-410F-8AC1-EE2920B3F0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bfb5b0-cd83-43a0-9215-f411ffa4535e"/>
    <ds:schemaRef ds:uri="8aba3138-627e-4d7e-85f3-f237bde5f5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F7DB085-B774-45C0-812F-A1B0CE358EE2}">
  <ds:schemaRefs>
    <ds:schemaRef ds:uri="http://purl.org/dc/elements/1.1/"/>
    <ds:schemaRef ds:uri="http://www.w3.org/XML/1998/namespace"/>
    <ds:schemaRef ds:uri="http://schemas.microsoft.com/office/2006/documentManagement/types"/>
    <ds:schemaRef ds:uri="http://schemas.microsoft.com/office/2006/metadata/properties"/>
    <ds:schemaRef ds:uri="8aba3138-627e-4d7e-85f3-f237bde5f5cf"/>
    <ds:schemaRef ds:uri="http://purl.org/dc/dcmitype/"/>
    <ds:schemaRef ds:uri="http://schemas.microsoft.com/office/infopath/2007/PartnerControls"/>
    <ds:schemaRef ds:uri="http://schemas.openxmlformats.org/package/2006/metadata/core-properties"/>
    <ds:schemaRef ds:uri="ccbfb5b0-cd83-43a0-9215-f411ffa4535e"/>
    <ds:schemaRef ds:uri="http://purl.org/dc/terms/"/>
  </ds:schemaRefs>
</ds:datastoreItem>
</file>

<file path=customXml/itemProps3.xml><?xml version="1.0" encoding="utf-8"?>
<ds:datastoreItem xmlns:ds="http://schemas.openxmlformats.org/officeDocument/2006/customXml" ds:itemID="{A95B88EF-4006-4D4E-9747-59AA7B83A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15282</TotalTime>
  <Words>486</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ערכת נושא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ניר אלנברג</dc:creator>
  <cp:lastModifiedBy>Meir Cohen</cp:lastModifiedBy>
  <cp:revision>80</cp:revision>
  <cp:lastPrinted>2023-03-02T10:32:15Z</cp:lastPrinted>
  <dcterms:created xsi:type="dcterms:W3CDTF">2017-02-20T11:23:11Z</dcterms:created>
  <dcterms:modified xsi:type="dcterms:W3CDTF">2025-04-14T17:15:38Z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0x010100C6A6A3630DA0CE43B432CC6B21D099D8</vt:lpwstr>
  </property>
</Properties>
</file>