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23CD9C-3B3E-5F74-2BB2-34289C2BA1C3}" v="12" dt="2025-05-25T18:55:25.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02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59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646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4194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7658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5/25/2025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3092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7146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6260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77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5/25/2025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575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456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5/25/2025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249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5/25/2025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798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5/25/2025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682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5/25/2025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767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891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751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2176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ML ANALYSIS OF PLAYER </a:t>
            </a:r>
            <a:r>
              <a:rPr lang="en-US">
                <a:ea typeface="+mj-lt"/>
                <a:cs typeface="+mj-lt"/>
              </a:rPr>
              <a:t>STATS DATASET</a:t>
            </a:r>
            <a:endParaRPr lang="en-US"/>
          </a:p>
        </p:txBody>
      </p:sp>
      <p:sp>
        <p:nvSpPr>
          <p:cNvPr id="3" name="Subtitle 2"/>
          <p:cNvSpPr>
            <a:spLocks noGrp="1"/>
          </p:cNvSpPr>
          <p:nvPr>
            <p:ph type="subTitle" idx="1"/>
          </p:nvPr>
        </p:nvSpPr>
        <p:spPr/>
        <p:txBody>
          <a:bodyPr/>
          <a:lstStyle/>
          <a:p>
            <a:r>
              <a:rPr lang="en-US" dirty="0">
                <a:ea typeface="+mn-lt"/>
                <a:cs typeface="+mn-lt"/>
              </a:rPr>
              <a:t>Utku </a:t>
            </a:r>
            <a:r>
              <a:rPr lang="en-US" dirty="0" err="1">
                <a:ea typeface="+mn-lt"/>
                <a:cs typeface="+mn-lt"/>
              </a:rPr>
              <a:t>OzyiGit</a:t>
            </a:r>
            <a:r>
              <a:rPr lang="en-US" dirty="0">
                <a:ea typeface="+mn-lt"/>
                <a:cs typeface="+mn-lt"/>
              </a:rPr>
              <a:t> 20211314043</a:t>
            </a:r>
          </a:p>
          <a:p>
            <a:r>
              <a:rPr lang="en-US" dirty="0"/>
              <a:t>ISHAK ORCUN AYDEMIR 20222905026</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126B-F658-4D9D-400D-173E8C4F4EB9}"/>
              </a:ext>
            </a:extLst>
          </p:cNvPr>
          <p:cNvSpPr>
            <a:spLocks noGrp="1"/>
          </p:cNvSpPr>
          <p:nvPr>
            <p:ph type="title"/>
          </p:nvPr>
        </p:nvSpPr>
        <p:spPr/>
        <p:txBody>
          <a:bodyPr/>
          <a:lstStyle/>
          <a:p>
            <a:endParaRPr lang="en-US"/>
          </a:p>
        </p:txBody>
      </p:sp>
      <p:pic>
        <p:nvPicPr>
          <p:cNvPr id="4" name="Content Placeholder 3" descr="A graph with multiple colored lines&#10;&#10;AI-generated content may be incorrect.">
            <a:extLst>
              <a:ext uri="{FF2B5EF4-FFF2-40B4-BE49-F238E27FC236}">
                <a16:creationId xmlns:a16="http://schemas.microsoft.com/office/drawing/2014/main" id="{E360EDD0-0C16-1D78-3B45-B2FBF8D503C0}"/>
              </a:ext>
            </a:extLst>
          </p:cNvPr>
          <p:cNvPicPr>
            <a:picLocks noGrp="1" noChangeAspect="1"/>
          </p:cNvPicPr>
          <p:nvPr>
            <p:ph idx="1"/>
          </p:nvPr>
        </p:nvPicPr>
        <p:blipFill>
          <a:blip r:embed="rId2"/>
          <a:stretch>
            <a:fillRect/>
          </a:stretch>
        </p:blipFill>
        <p:spPr>
          <a:xfrm>
            <a:off x="195532" y="2622085"/>
            <a:ext cx="6544211" cy="3416300"/>
          </a:xfrm>
        </p:spPr>
      </p:pic>
      <p:sp>
        <p:nvSpPr>
          <p:cNvPr id="5" name="TextBox 4">
            <a:extLst>
              <a:ext uri="{FF2B5EF4-FFF2-40B4-BE49-F238E27FC236}">
                <a16:creationId xmlns:a16="http://schemas.microsoft.com/office/drawing/2014/main" id="{69EC9FE1-F558-FA8A-62CC-18BAB3B832F5}"/>
              </a:ext>
            </a:extLst>
          </p:cNvPr>
          <p:cNvSpPr txBox="1"/>
          <p:nvPr/>
        </p:nvSpPr>
        <p:spPr>
          <a:xfrm>
            <a:off x="7279961" y="2416409"/>
            <a:ext cx="422861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We visualized the hierarchical clustering based on similarity between players using a dendrogram. The X-axis represents the players (or clusters), and the Y-axis reflects the dissimilarity (distance) between clusters. Players that merge at lower points are more similar to each other. Using the Ward method, we created clusters while keeping the variance to a minimum. </a:t>
            </a:r>
          </a:p>
        </p:txBody>
      </p:sp>
    </p:spTree>
    <p:extLst>
      <p:ext uri="{BB962C8B-B14F-4D97-AF65-F5344CB8AC3E}">
        <p14:creationId xmlns:p14="http://schemas.microsoft.com/office/powerpoint/2010/main" val="399178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4D5B-AEE6-EE05-970B-8BEE010480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386AD9-00DB-3ABE-AEEF-D7507493216E}"/>
              </a:ext>
            </a:extLst>
          </p:cNvPr>
          <p:cNvSpPr>
            <a:spLocks noGrp="1"/>
          </p:cNvSpPr>
          <p:nvPr>
            <p:ph idx="1"/>
          </p:nvPr>
        </p:nvSpPr>
        <p:spPr/>
        <p:txBody>
          <a:bodyPr vert="horz" lIns="91440" tIns="45720" rIns="91440" bIns="45720" rtlCol="0" anchor="t">
            <a:normAutofit/>
          </a:bodyPr>
          <a:lstStyle/>
          <a:p>
            <a:r>
              <a:rPr lang="en-US" dirty="0">
                <a:solidFill>
                  <a:srgbClr val="000000"/>
                </a:solidFill>
              </a:rPr>
              <a:t>This allows the graph to help determine the meaningful number of clusters, and branches that merge higher up show player groups that are more distinct from each other.</a:t>
            </a:r>
            <a:endParaRPr lang="en-US" dirty="0"/>
          </a:p>
        </p:txBody>
      </p:sp>
    </p:spTree>
    <p:extLst>
      <p:ext uri="{BB962C8B-B14F-4D97-AF65-F5344CB8AC3E}">
        <p14:creationId xmlns:p14="http://schemas.microsoft.com/office/powerpoint/2010/main" val="741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A8D8-A681-3E90-0353-BF04A2062D41}"/>
              </a:ext>
            </a:extLst>
          </p:cNvPr>
          <p:cNvSpPr>
            <a:spLocks noGrp="1"/>
          </p:cNvSpPr>
          <p:nvPr>
            <p:ph type="title"/>
          </p:nvPr>
        </p:nvSpPr>
        <p:spPr/>
        <p:txBody>
          <a:bodyPr/>
          <a:lstStyle/>
          <a:p>
            <a:pPr algn="ctr"/>
            <a:r>
              <a:rPr lang="en-US" dirty="0">
                <a:ea typeface="+mj-lt"/>
                <a:cs typeface="+mj-lt"/>
              </a:rPr>
              <a:t>THANK YOU FOR LISTENING</a:t>
            </a:r>
            <a:endParaRPr lang="en-US" dirty="0"/>
          </a:p>
        </p:txBody>
      </p:sp>
      <p:sp>
        <p:nvSpPr>
          <p:cNvPr id="3" name="Content Placeholder 2">
            <a:extLst>
              <a:ext uri="{FF2B5EF4-FFF2-40B4-BE49-F238E27FC236}">
                <a16:creationId xmlns:a16="http://schemas.microsoft.com/office/drawing/2014/main" id="{B1AA0C7B-642A-B556-67EB-B757DE85F9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564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C108-CA58-FE6E-C258-D6A400B7D5F2}"/>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9A2FE3DA-7C11-73D6-5AC5-EA85BE83ABBF}"/>
              </a:ext>
            </a:extLst>
          </p:cNvPr>
          <p:cNvSpPr>
            <a:spLocks noGrp="1"/>
          </p:cNvSpPr>
          <p:nvPr>
            <p:ph idx="1"/>
          </p:nvPr>
        </p:nvSpPr>
        <p:spPr/>
        <p:txBody>
          <a:bodyPr vert="horz" lIns="91440" tIns="45720" rIns="91440" bIns="45720" rtlCol="0" anchor="t">
            <a:normAutofit/>
          </a:bodyPr>
          <a:lstStyle/>
          <a:p>
            <a:r>
              <a:rPr lang="en-US" b="1" dirty="0">
                <a:ea typeface="+mn-lt"/>
                <a:cs typeface="+mn-lt"/>
              </a:rPr>
              <a:t>Dataset Used:</a:t>
            </a:r>
            <a:r>
              <a:rPr lang="en-US" dirty="0">
                <a:ea typeface="+mn-lt"/>
                <a:cs typeface="+mn-lt"/>
              </a:rPr>
              <a:t> player_stats.csv</a:t>
            </a:r>
          </a:p>
          <a:p>
            <a:r>
              <a:rPr lang="en-US" dirty="0">
                <a:ea typeface="+mn-lt"/>
                <a:cs typeface="+mn-lt"/>
              </a:rPr>
              <a:t>This dataset contains performance statistics of players (e.g., rating, KD ratio, total maps, etc.)</a:t>
            </a:r>
          </a:p>
          <a:p>
            <a:r>
              <a:rPr lang="en-US" b="1" dirty="0">
                <a:ea typeface="+mn-lt"/>
                <a:cs typeface="+mn-lt"/>
              </a:rPr>
              <a:t>Objective:</a:t>
            </a:r>
            <a:r>
              <a:rPr lang="en-US" dirty="0">
                <a:ea typeface="+mn-lt"/>
                <a:cs typeface="+mn-lt"/>
              </a:rPr>
              <a:t> To analyze the data to examine player performance, cluster similar players, and prepare the data for further modeling steps.</a:t>
            </a:r>
          </a:p>
          <a:p>
            <a:endParaRPr lang="en-US" dirty="0">
              <a:ea typeface="+mn-lt"/>
              <a:cs typeface="+mn-lt"/>
            </a:endParaRPr>
          </a:p>
          <a:p>
            <a:endParaRPr lang="en-US" dirty="0">
              <a:ea typeface="+mn-lt"/>
              <a:cs typeface="+mn-lt"/>
            </a:endParaRPr>
          </a:p>
          <a:p>
            <a:endParaRPr lang="en-US">
              <a:ea typeface="+mn-lt"/>
              <a:cs typeface="+mn-lt"/>
            </a:endParaRPr>
          </a:p>
        </p:txBody>
      </p:sp>
    </p:spTree>
    <p:extLst>
      <p:ext uri="{BB962C8B-B14F-4D97-AF65-F5344CB8AC3E}">
        <p14:creationId xmlns:p14="http://schemas.microsoft.com/office/powerpoint/2010/main" val="318791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F1E7-D14E-53E9-A5C3-DCC6503DB162}"/>
              </a:ext>
            </a:extLst>
          </p:cNvPr>
          <p:cNvSpPr>
            <a:spLocks noGrp="1"/>
          </p:cNvSpPr>
          <p:nvPr>
            <p:ph type="title"/>
          </p:nvPr>
        </p:nvSpPr>
        <p:spPr/>
        <p:txBody>
          <a:bodyPr/>
          <a:lstStyle/>
          <a:p>
            <a:pPr algn="ctr"/>
            <a:r>
              <a:rPr lang="en-US" b="1" dirty="0">
                <a:ea typeface="+mj-lt"/>
                <a:cs typeface="+mj-lt"/>
              </a:rPr>
              <a:t>DATASET GENERAL INFORMATION</a:t>
            </a:r>
            <a:endParaRPr lang="en-US" b="1"/>
          </a:p>
        </p:txBody>
      </p:sp>
      <p:pic>
        <p:nvPicPr>
          <p:cNvPr id="4" name="Content Placeholder 3" descr="A screenshot of a computer&#10;&#10;AI-generated content may be incorrect.">
            <a:extLst>
              <a:ext uri="{FF2B5EF4-FFF2-40B4-BE49-F238E27FC236}">
                <a16:creationId xmlns:a16="http://schemas.microsoft.com/office/drawing/2014/main" id="{F9F97B86-9944-D2F2-1BEC-53910A4AF2D8}"/>
              </a:ext>
            </a:extLst>
          </p:cNvPr>
          <p:cNvPicPr>
            <a:picLocks noGrp="1" noChangeAspect="1"/>
          </p:cNvPicPr>
          <p:nvPr>
            <p:ph idx="1"/>
          </p:nvPr>
        </p:nvPicPr>
        <p:blipFill>
          <a:blip r:embed="rId2"/>
          <a:stretch>
            <a:fillRect/>
          </a:stretch>
        </p:blipFill>
        <p:spPr>
          <a:xfrm>
            <a:off x="393906" y="2696426"/>
            <a:ext cx="4177414" cy="3416300"/>
          </a:xfrm>
        </p:spPr>
      </p:pic>
      <p:pic>
        <p:nvPicPr>
          <p:cNvPr id="5" name="Picture 4" descr="A screen shot of a computer&#10;&#10;AI-generated content may be incorrect.">
            <a:extLst>
              <a:ext uri="{FF2B5EF4-FFF2-40B4-BE49-F238E27FC236}">
                <a16:creationId xmlns:a16="http://schemas.microsoft.com/office/drawing/2014/main" id="{D0077D6A-DCC3-3418-6C55-12DE7BED2B89}"/>
              </a:ext>
            </a:extLst>
          </p:cNvPr>
          <p:cNvPicPr>
            <a:picLocks noChangeAspect="1"/>
          </p:cNvPicPr>
          <p:nvPr/>
        </p:nvPicPr>
        <p:blipFill>
          <a:blip r:embed="rId3"/>
          <a:stretch>
            <a:fillRect/>
          </a:stretch>
        </p:blipFill>
        <p:spPr>
          <a:xfrm>
            <a:off x="4708370" y="2695226"/>
            <a:ext cx="7105650" cy="1114425"/>
          </a:xfrm>
          <a:prstGeom prst="rect">
            <a:avLst/>
          </a:prstGeom>
        </p:spPr>
      </p:pic>
      <p:sp>
        <p:nvSpPr>
          <p:cNvPr id="6" name="TextBox 5">
            <a:extLst>
              <a:ext uri="{FF2B5EF4-FFF2-40B4-BE49-F238E27FC236}">
                <a16:creationId xmlns:a16="http://schemas.microsoft.com/office/drawing/2014/main" id="{4BCA6AE3-4A01-F6F1-8478-E3A352FD1AFD}"/>
              </a:ext>
            </a:extLst>
          </p:cNvPr>
          <p:cNvSpPr txBox="1"/>
          <p:nvPr/>
        </p:nvSpPr>
        <p:spPr>
          <a:xfrm>
            <a:off x="4706681" y="4181955"/>
            <a:ext cx="61629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Here, we listed the first 20 players and displayed their key attributes ('name', 'country', '</a:t>
            </a:r>
            <a:r>
              <a:rPr lang="en-US" dirty="0" err="1">
                <a:ea typeface="+mn-lt"/>
                <a:cs typeface="+mn-lt"/>
              </a:rPr>
              <a:t>kd</a:t>
            </a:r>
            <a:r>
              <a:rPr lang="en-US" dirty="0">
                <a:ea typeface="+mn-lt"/>
                <a:cs typeface="+mn-lt"/>
              </a:rPr>
              <a:t>', 'rating'). We also checked whether there were any missing values in the dataset.</a:t>
            </a:r>
          </a:p>
        </p:txBody>
      </p:sp>
    </p:spTree>
    <p:extLst>
      <p:ext uri="{BB962C8B-B14F-4D97-AF65-F5344CB8AC3E}">
        <p14:creationId xmlns:p14="http://schemas.microsoft.com/office/powerpoint/2010/main" val="204739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1FD3-0EB7-8148-C040-648723ACC907}"/>
              </a:ext>
            </a:extLst>
          </p:cNvPr>
          <p:cNvSpPr>
            <a:spLocks noGrp="1"/>
          </p:cNvSpPr>
          <p:nvPr>
            <p:ph type="title"/>
          </p:nvPr>
        </p:nvSpPr>
        <p:spPr/>
        <p:txBody>
          <a:bodyPr/>
          <a:lstStyle/>
          <a:p>
            <a:endParaRPr lang="en-US"/>
          </a:p>
        </p:txBody>
      </p:sp>
      <p:pic>
        <p:nvPicPr>
          <p:cNvPr id="4" name="Content Placeholder 3" descr="A graph of a graph&#10;&#10;AI-generated content may be incorrect.">
            <a:extLst>
              <a:ext uri="{FF2B5EF4-FFF2-40B4-BE49-F238E27FC236}">
                <a16:creationId xmlns:a16="http://schemas.microsoft.com/office/drawing/2014/main" id="{3E490600-DE2F-C497-A098-BAF113D635A5}"/>
              </a:ext>
            </a:extLst>
          </p:cNvPr>
          <p:cNvPicPr>
            <a:picLocks noGrp="1" noChangeAspect="1"/>
          </p:cNvPicPr>
          <p:nvPr>
            <p:ph idx="1"/>
          </p:nvPr>
        </p:nvPicPr>
        <p:blipFill>
          <a:blip r:embed="rId2"/>
          <a:stretch>
            <a:fillRect/>
          </a:stretch>
        </p:blipFill>
        <p:spPr>
          <a:xfrm>
            <a:off x="420045" y="2445524"/>
            <a:ext cx="6355378" cy="3416300"/>
          </a:xfrm>
        </p:spPr>
      </p:pic>
      <p:sp>
        <p:nvSpPr>
          <p:cNvPr id="5" name="TextBox 4">
            <a:extLst>
              <a:ext uri="{FF2B5EF4-FFF2-40B4-BE49-F238E27FC236}">
                <a16:creationId xmlns:a16="http://schemas.microsoft.com/office/drawing/2014/main" id="{AD1CC293-3136-14F8-6AB0-7F2D281879CF}"/>
              </a:ext>
            </a:extLst>
          </p:cNvPr>
          <p:cNvSpPr txBox="1"/>
          <p:nvPr/>
        </p:nvSpPr>
        <p:spPr>
          <a:xfrm>
            <a:off x="7078546" y="2898450"/>
            <a:ext cx="42857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have presented all the maps played here visually. The same applies to the other visuals.</a:t>
            </a:r>
          </a:p>
        </p:txBody>
      </p:sp>
    </p:spTree>
    <p:extLst>
      <p:ext uri="{BB962C8B-B14F-4D97-AF65-F5344CB8AC3E}">
        <p14:creationId xmlns:p14="http://schemas.microsoft.com/office/powerpoint/2010/main" val="95021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5F5E-46D2-AEFE-F16A-3F15FCC4F223}"/>
              </a:ext>
            </a:extLst>
          </p:cNvPr>
          <p:cNvSpPr>
            <a:spLocks noGrp="1"/>
          </p:cNvSpPr>
          <p:nvPr>
            <p:ph type="title"/>
          </p:nvPr>
        </p:nvSpPr>
        <p:spPr/>
        <p:txBody>
          <a:bodyPr/>
          <a:lstStyle/>
          <a:p>
            <a:endParaRPr lang="en-US"/>
          </a:p>
        </p:txBody>
      </p:sp>
      <p:pic>
        <p:nvPicPr>
          <p:cNvPr id="4" name="Content Placeholder 3" descr="A graph of a number of blue squares&#10;&#10;AI-generated content may be incorrect.">
            <a:extLst>
              <a:ext uri="{FF2B5EF4-FFF2-40B4-BE49-F238E27FC236}">
                <a16:creationId xmlns:a16="http://schemas.microsoft.com/office/drawing/2014/main" id="{BB0E8F94-3BFF-0CB7-3859-BB055B33C4A2}"/>
              </a:ext>
            </a:extLst>
          </p:cNvPr>
          <p:cNvPicPr>
            <a:picLocks noGrp="1" noChangeAspect="1"/>
          </p:cNvPicPr>
          <p:nvPr>
            <p:ph idx="1"/>
          </p:nvPr>
        </p:nvPicPr>
        <p:blipFill>
          <a:blip r:embed="rId2"/>
          <a:stretch>
            <a:fillRect/>
          </a:stretch>
        </p:blipFill>
        <p:spPr>
          <a:xfrm>
            <a:off x="2078603" y="2426939"/>
            <a:ext cx="8028434" cy="4243349"/>
          </a:xfrm>
        </p:spPr>
      </p:pic>
    </p:spTree>
    <p:extLst>
      <p:ext uri="{BB962C8B-B14F-4D97-AF65-F5344CB8AC3E}">
        <p14:creationId xmlns:p14="http://schemas.microsoft.com/office/powerpoint/2010/main" val="90173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8707-5B92-4E0E-E420-566174D90380}"/>
              </a:ext>
            </a:extLst>
          </p:cNvPr>
          <p:cNvSpPr>
            <a:spLocks noGrp="1"/>
          </p:cNvSpPr>
          <p:nvPr>
            <p:ph type="title"/>
          </p:nvPr>
        </p:nvSpPr>
        <p:spPr/>
        <p:txBody>
          <a:bodyPr/>
          <a:lstStyle/>
          <a:p>
            <a:endParaRPr lang="en-US"/>
          </a:p>
        </p:txBody>
      </p:sp>
      <p:pic>
        <p:nvPicPr>
          <p:cNvPr id="4" name="Content Placeholder 3" descr="A graph of a number of blue bars&#10;&#10;AI-generated content may be incorrect.">
            <a:extLst>
              <a:ext uri="{FF2B5EF4-FFF2-40B4-BE49-F238E27FC236}">
                <a16:creationId xmlns:a16="http://schemas.microsoft.com/office/drawing/2014/main" id="{E1A35C9A-8DB4-4EAB-6095-FBA21F256BCD}"/>
              </a:ext>
            </a:extLst>
          </p:cNvPr>
          <p:cNvPicPr>
            <a:picLocks noGrp="1" noChangeAspect="1"/>
          </p:cNvPicPr>
          <p:nvPr>
            <p:ph idx="1"/>
          </p:nvPr>
        </p:nvPicPr>
        <p:blipFill>
          <a:blip r:embed="rId2"/>
          <a:stretch>
            <a:fillRect/>
          </a:stretch>
        </p:blipFill>
        <p:spPr>
          <a:xfrm>
            <a:off x="-918" y="2417647"/>
            <a:ext cx="7736281" cy="4057496"/>
          </a:xfrm>
        </p:spPr>
      </p:pic>
      <p:sp>
        <p:nvSpPr>
          <p:cNvPr id="5" name="TextBox 4">
            <a:extLst>
              <a:ext uri="{FF2B5EF4-FFF2-40B4-BE49-F238E27FC236}">
                <a16:creationId xmlns:a16="http://schemas.microsoft.com/office/drawing/2014/main" id="{F7D363EB-6026-EB71-BC0E-368750BDDC09}"/>
              </a:ext>
            </a:extLst>
          </p:cNvPr>
          <p:cNvSpPr txBox="1"/>
          <p:nvPr/>
        </p:nvSpPr>
        <p:spPr>
          <a:xfrm>
            <a:off x="7879946" y="3330498"/>
            <a:ext cx="408134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term KD refers to the number of kills and deaths a player has during the match.</a:t>
            </a:r>
          </a:p>
        </p:txBody>
      </p:sp>
    </p:spTree>
    <p:extLst>
      <p:ext uri="{BB962C8B-B14F-4D97-AF65-F5344CB8AC3E}">
        <p14:creationId xmlns:p14="http://schemas.microsoft.com/office/powerpoint/2010/main" val="153913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EB3E-1131-2314-B2E3-5557E83993D4}"/>
              </a:ext>
            </a:extLst>
          </p:cNvPr>
          <p:cNvSpPr>
            <a:spLocks noGrp="1"/>
          </p:cNvSpPr>
          <p:nvPr>
            <p:ph type="title"/>
          </p:nvPr>
        </p:nvSpPr>
        <p:spPr/>
        <p:txBody>
          <a:bodyPr/>
          <a:lstStyle/>
          <a:p>
            <a:endParaRPr lang="en-US"/>
          </a:p>
        </p:txBody>
      </p:sp>
      <p:pic>
        <p:nvPicPr>
          <p:cNvPr id="4" name="Content Placeholder 3" descr="A graph of a rating&#10;&#10;AI-generated content may be incorrect.">
            <a:extLst>
              <a:ext uri="{FF2B5EF4-FFF2-40B4-BE49-F238E27FC236}">
                <a16:creationId xmlns:a16="http://schemas.microsoft.com/office/drawing/2014/main" id="{03878C8A-A210-0B19-A2FB-C47FC7B30E82}"/>
              </a:ext>
            </a:extLst>
          </p:cNvPr>
          <p:cNvPicPr>
            <a:picLocks noGrp="1" noChangeAspect="1"/>
          </p:cNvPicPr>
          <p:nvPr>
            <p:ph idx="1"/>
          </p:nvPr>
        </p:nvPicPr>
        <p:blipFill>
          <a:blip r:embed="rId2"/>
          <a:stretch>
            <a:fillRect/>
          </a:stretch>
        </p:blipFill>
        <p:spPr>
          <a:xfrm>
            <a:off x="272984" y="2668549"/>
            <a:ext cx="6407891" cy="3416300"/>
          </a:xfrm>
        </p:spPr>
      </p:pic>
      <p:sp>
        <p:nvSpPr>
          <p:cNvPr id="5" name="TextBox 4">
            <a:extLst>
              <a:ext uri="{FF2B5EF4-FFF2-40B4-BE49-F238E27FC236}">
                <a16:creationId xmlns:a16="http://schemas.microsoft.com/office/drawing/2014/main" id="{B5A4831B-0A78-3A38-39E2-EDA4922632F2}"/>
              </a:ext>
            </a:extLst>
          </p:cNvPr>
          <p:cNvSpPr txBox="1"/>
          <p:nvPr/>
        </p:nvSpPr>
        <p:spPr>
          <a:xfrm>
            <a:off x="6814882" y="3299522"/>
            <a:ext cx="51035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concept of Rating reflects the player's overall statistics. For example, it covers their matches over the last 3 months. Additionally, categories like opening, </a:t>
            </a:r>
            <a:r>
              <a:rPr lang="en-US" dirty="0" err="1">
                <a:ea typeface="+mn-lt"/>
                <a:cs typeface="+mn-lt"/>
              </a:rPr>
              <a:t>entrying</a:t>
            </a:r>
            <a:r>
              <a:rPr lang="en-US" dirty="0">
                <a:ea typeface="+mn-lt"/>
                <a:cs typeface="+mn-lt"/>
              </a:rPr>
              <a:t>, and firepower also contribute to it.</a:t>
            </a:r>
          </a:p>
        </p:txBody>
      </p:sp>
    </p:spTree>
    <p:extLst>
      <p:ext uri="{BB962C8B-B14F-4D97-AF65-F5344CB8AC3E}">
        <p14:creationId xmlns:p14="http://schemas.microsoft.com/office/powerpoint/2010/main" val="158659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899E-76A0-4966-E318-7B02872ABC50}"/>
              </a:ext>
            </a:extLst>
          </p:cNvPr>
          <p:cNvSpPr>
            <a:spLocks noGrp="1"/>
          </p:cNvSpPr>
          <p:nvPr>
            <p:ph type="title"/>
          </p:nvPr>
        </p:nvSpPr>
        <p:spPr/>
        <p:txBody>
          <a:bodyPr/>
          <a:lstStyle/>
          <a:p>
            <a:endParaRPr lang="en-US"/>
          </a:p>
        </p:txBody>
      </p:sp>
      <p:pic>
        <p:nvPicPr>
          <p:cNvPr id="4" name="Content Placeholder 3" descr="A graph of a number of blue bars&#10;&#10;AI-generated content may be incorrect.">
            <a:extLst>
              <a:ext uri="{FF2B5EF4-FFF2-40B4-BE49-F238E27FC236}">
                <a16:creationId xmlns:a16="http://schemas.microsoft.com/office/drawing/2014/main" id="{C41805C9-EE56-037B-2F6B-C683344C2C64}"/>
              </a:ext>
            </a:extLst>
          </p:cNvPr>
          <p:cNvPicPr>
            <a:picLocks noGrp="1" noChangeAspect="1"/>
          </p:cNvPicPr>
          <p:nvPr>
            <p:ph idx="1"/>
          </p:nvPr>
        </p:nvPicPr>
        <p:blipFill>
          <a:blip r:embed="rId2"/>
          <a:stretch>
            <a:fillRect/>
          </a:stretch>
        </p:blipFill>
        <p:spPr>
          <a:xfrm>
            <a:off x="277741" y="2464110"/>
            <a:ext cx="6286865" cy="3416300"/>
          </a:xfrm>
        </p:spPr>
      </p:pic>
      <p:sp>
        <p:nvSpPr>
          <p:cNvPr id="5" name="TextBox 4">
            <a:extLst>
              <a:ext uri="{FF2B5EF4-FFF2-40B4-BE49-F238E27FC236}">
                <a16:creationId xmlns:a16="http://schemas.microsoft.com/office/drawing/2014/main" id="{73FFB4FB-79D6-501C-F353-0F0BC147A005}"/>
              </a:ext>
            </a:extLst>
          </p:cNvPr>
          <p:cNvSpPr txBox="1"/>
          <p:nvPr/>
        </p:nvSpPr>
        <p:spPr>
          <a:xfrm>
            <a:off x="6845486" y="3846799"/>
            <a:ext cx="47968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Here, we have ranked the countries with the highest number of players.</a:t>
            </a:r>
          </a:p>
          <a:p>
            <a:endParaRPr lang="en-US" dirty="0"/>
          </a:p>
        </p:txBody>
      </p:sp>
    </p:spTree>
    <p:extLst>
      <p:ext uri="{BB962C8B-B14F-4D97-AF65-F5344CB8AC3E}">
        <p14:creationId xmlns:p14="http://schemas.microsoft.com/office/powerpoint/2010/main" val="97157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592A-1E3C-DB59-3F35-375BAEF5A4D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BDA9E5A-2D74-D761-03AE-C5E3DCBD0749}"/>
              </a:ext>
            </a:extLst>
          </p:cNvPr>
          <p:cNvPicPr>
            <a:picLocks noGrp="1" noChangeAspect="1"/>
          </p:cNvPicPr>
          <p:nvPr>
            <p:ph idx="1"/>
          </p:nvPr>
        </p:nvPicPr>
        <p:blipFill>
          <a:blip r:embed="rId2"/>
          <a:stretch>
            <a:fillRect/>
          </a:stretch>
        </p:blipFill>
        <p:spPr>
          <a:xfrm>
            <a:off x="206076" y="2584914"/>
            <a:ext cx="6170002" cy="3416300"/>
          </a:xfrm>
        </p:spPr>
      </p:pic>
      <p:sp>
        <p:nvSpPr>
          <p:cNvPr id="5" name="TextBox 4">
            <a:extLst>
              <a:ext uri="{FF2B5EF4-FFF2-40B4-BE49-F238E27FC236}">
                <a16:creationId xmlns:a16="http://schemas.microsoft.com/office/drawing/2014/main" id="{148C27E9-D066-8CFC-35FE-089DE4610B47}"/>
              </a:ext>
            </a:extLst>
          </p:cNvPr>
          <p:cNvSpPr txBox="1"/>
          <p:nvPr/>
        </p:nvSpPr>
        <p:spPr>
          <a:xfrm>
            <a:off x="7187457" y="3424540"/>
            <a:ext cx="33472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Here, the concept of rating by country is presented.</a:t>
            </a:r>
          </a:p>
        </p:txBody>
      </p:sp>
    </p:spTree>
    <p:extLst>
      <p:ext uri="{BB962C8B-B14F-4D97-AF65-F5344CB8AC3E}">
        <p14:creationId xmlns:p14="http://schemas.microsoft.com/office/powerpoint/2010/main" val="2052897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ML ANALYSIS OF PLAYER STATS DATASET</vt:lpstr>
      <vt:lpstr>PROBLEM STATEMENT</vt:lpstr>
      <vt:lpstr>DATASET GENERAL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276</cp:revision>
  <dcterms:created xsi:type="dcterms:W3CDTF">2025-05-12T13:47:31Z</dcterms:created>
  <dcterms:modified xsi:type="dcterms:W3CDTF">2025-05-25T18:56:14Z</dcterms:modified>
</cp:coreProperties>
</file>