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5"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056885-C72B-FE02-82B2-79DCE56D7D31}" v="824" dt="2025-05-25T20:08:04.791"/>
    <p1510:client id="{A3C9284A-FD84-343A-BE7E-A4915E486AA1}" v="244" dt="2025-05-25T22:04:54.5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5/25/2025</a:t>
            </a:fld>
            <a:endParaRPr lang="en-US" dirty="0"/>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3576485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033E54A-A8CA-48C1-9504-691B58049D29}" type="datetimeFigureOut">
              <a:rPr lang="en-US" dirty="0"/>
              <a:t>5/25/2025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861442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5F6C806-BBF7-471C-9527-881CE2266695}" type="datetimeFigureOut">
              <a:rPr lang="en-US" dirty="0"/>
              <a:t>5/25/2025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257146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8C94063-DF36-4330-A365-08DA1FA5B7D6}" type="datetimeFigureOut">
              <a:rPr lang="en-US" dirty="0"/>
              <a:t>5/25/2025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902786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dirty="0"/>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5/25/2025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02972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DFCFA4AC-08CC-42CE-BD01-C191750A04EC}" type="datetimeFigureOut">
              <a:rPr lang="en-US" dirty="0"/>
              <a:t>5/25/2025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33788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1BA7A723-92A7-435B-B681-F25B092FEFEB}" type="datetimeFigureOut">
              <a:rPr lang="en-US" dirty="0"/>
              <a:t>5/25/2025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976901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4F170639-886C-4FCF-9EAB-ABB5DA3F3F4A}" type="datetimeFigureOut">
              <a:rPr lang="en-US" dirty="0"/>
              <a:t>5/25/2025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488536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5/25/2025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609075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dirty="0"/>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5/25/2025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753222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dirty="0"/>
              <a:t>Click to edit Master title style</a:t>
            </a:r>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5/25/2025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069522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5/25/2025</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38908472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05067" y="818984"/>
            <a:ext cx="9572199" cy="3178689"/>
          </a:xfrm>
        </p:spPr>
        <p:txBody>
          <a:bodyPr>
            <a:normAutofit/>
          </a:bodyPr>
          <a:lstStyle/>
          <a:p>
            <a:r>
              <a:rPr lang="en-US" sz="4800" b="1" dirty="0">
                <a:ea typeface="+mj-lt"/>
                <a:cs typeface="+mj-lt"/>
              </a:rPr>
              <a:t>PLAYER PERFORMANCE ANALYSIS WITH CLASSIFICATION &amp; REGRESSION</a:t>
            </a:r>
            <a:endParaRPr lang="en-US" b="1" dirty="0"/>
          </a:p>
        </p:txBody>
      </p:sp>
      <p:sp>
        <p:nvSpPr>
          <p:cNvPr id="3" name="Subtitle 2"/>
          <p:cNvSpPr>
            <a:spLocks noGrp="1"/>
          </p:cNvSpPr>
          <p:nvPr>
            <p:ph type="subTitle" idx="1"/>
          </p:nvPr>
        </p:nvSpPr>
        <p:spPr>
          <a:xfrm>
            <a:off x="1302446" y="4645010"/>
            <a:ext cx="7055893" cy="1078054"/>
          </a:xfrm>
        </p:spPr>
        <p:txBody>
          <a:bodyPr vert="horz" lIns="91440" tIns="45720" rIns="91440" bIns="45720" rtlCol="0" anchor="t">
            <a:normAutofit/>
          </a:bodyPr>
          <a:lstStyle/>
          <a:p>
            <a:r>
              <a:rPr lang="en-US" dirty="0">
                <a:solidFill>
                  <a:srgbClr val="FFFFFF"/>
                </a:solidFill>
              </a:rPr>
              <a:t>ISHAK ORCUN AYDEMIR</a:t>
            </a:r>
          </a:p>
          <a:p>
            <a:r>
              <a:rPr lang="en-US" dirty="0">
                <a:solidFill>
                  <a:srgbClr val="FFFFFF"/>
                </a:solidFill>
              </a:rPr>
              <a:t>UTKU OZYIGIT</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55FCE-6A7D-501C-E000-2029D5FD146A}"/>
              </a:ext>
            </a:extLst>
          </p:cNvPr>
          <p:cNvSpPr>
            <a:spLocks noGrp="1"/>
          </p:cNvSpPr>
          <p:nvPr>
            <p:ph type="title"/>
          </p:nvPr>
        </p:nvSpPr>
        <p:spPr/>
        <p:txBody>
          <a:bodyPr/>
          <a:lstStyle/>
          <a:p>
            <a:r>
              <a:rPr lang="en-US" b="1" dirty="0">
                <a:ea typeface="+mj-lt"/>
                <a:cs typeface="+mj-lt"/>
              </a:rPr>
              <a:t>THANK YOU FOR LISTENING</a:t>
            </a:r>
            <a:endParaRPr lang="en-US" b="1" dirty="0"/>
          </a:p>
        </p:txBody>
      </p:sp>
      <p:sp>
        <p:nvSpPr>
          <p:cNvPr id="3" name="Content Placeholder 2">
            <a:extLst>
              <a:ext uri="{FF2B5EF4-FFF2-40B4-BE49-F238E27FC236}">
                <a16:creationId xmlns:a16="http://schemas.microsoft.com/office/drawing/2014/main" id="{D885591E-4EF1-A92F-1E9A-B51A6DE5CD3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0880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9F2CB-87D5-9A72-4F73-22DF805FFB8D}"/>
              </a:ext>
            </a:extLst>
          </p:cNvPr>
          <p:cNvSpPr>
            <a:spLocks noGrp="1"/>
          </p:cNvSpPr>
          <p:nvPr>
            <p:ph type="title"/>
          </p:nvPr>
        </p:nvSpPr>
        <p:spPr/>
        <p:txBody>
          <a:bodyPr/>
          <a:lstStyle/>
          <a:p>
            <a:r>
              <a:rPr lang="en-US" b="1" dirty="0" err="1"/>
              <a:t>player_stats</a:t>
            </a:r>
            <a:endParaRPr lang="en-US" b="1"/>
          </a:p>
        </p:txBody>
      </p:sp>
      <p:sp>
        <p:nvSpPr>
          <p:cNvPr id="3" name="Content Placeholder 2">
            <a:extLst>
              <a:ext uri="{FF2B5EF4-FFF2-40B4-BE49-F238E27FC236}">
                <a16:creationId xmlns:a16="http://schemas.microsoft.com/office/drawing/2014/main" id="{360BAD8A-7DE9-E167-ED0C-52B7135085C2}"/>
              </a:ext>
            </a:extLst>
          </p:cNvPr>
          <p:cNvSpPr>
            <a:spLocks noGrp="1"/>
          </p:cNvSpPr>
          <p:nvPr>
            <p:ph idx="1"/>
          </p:nvPr>
        </p:nvSpPr>
        <p:spPr/>
        <p:txBody>
          <a:bodyPr vert="horz" lIns="91440" tIns="45720" rIns="91440" bIns="45720" rtlCol="0" anchor="t">
            <a:normAutofit fontScale="85000" lnSpcReduction="10000"/>
          </a:bodyPr>
          <a:lstStyle/>
          <a:p>
            <a:r>
              <a:rPr lang="en-US" dirty="0">
                <a:ea typeface="+mn-lt"/>
                <a:cs typeface="+mn-lt"/>
              </a:rPr>
              <a:t>Our dataset includes </a:t>
            </a:r>
            <a:r>
              <a:rPr lang="en-US" b="1" dirty="0">
                <a:ea typeface="+mn-lt"/>
                <a:cs typeface="+mn-lt"/>
              </a:rPr>
              <a:t>1,869 players</a:t>
            </a:r>
            <a:r>
              <a:rPr lang="en-US" dirty="0">
                <a:ea typeface="+mn-lt"/>
                <a:cs typeface="+mn-lt"/>
              </a:rPr>
              <a:t> and contains </a:t>
            </a:r>
            <a:r>
              <a:rPr lang="en-US" b="1" dirty="0">
                <a:ea typeface="+mn-lt"/>
                <a:cs typeface="+mn-lt"/>
              </a:rPr>
              <a:t>8 features</a:t>
            </a:r>
            <a:r>
              <a:rPr lang="en-US" dirty="0">
                <a:ea typeface="+mn-lt"/>
                <a:cs typeface="+mn-lt"/>
              </a:rPr>
              <a:t> about them. The main feature we focus on is the </a:t>
            </a:r>
            <a:r>
              <a:rPr lang="en-US" b="1" dirty="0">
                <a:ea typeface="+mn-lt"/>
                <a:cs typeface="+mn-lt"/>
              </a:rPr>
              <a:t>"Rating"</a:t>
            </a:r>
            <a:r>
              <a:rPr lang="en-US" dirty="0">
                <a:ea typeface="+mn-lt"/>
                <a:cs typeface="+mn-lt"/>
              </a:rPr>
              <a:t>, which we use to evaluate and compare players. In addition to the rating, the dataset includes: </a:t>
            </a:r>
            <a:r>
              <a:rPr lang="en-US" b="1" dirty="0">
                <a:ea typeface="+mn-lt"/>
                <a:cs typeface="+mn-lt"/>
              </a:rPr>
              <a:t>'name', 'country', 'teams', '</a:t>
            </a:r>
            <a:r>
              <a:rPr lang="en-US" b="1" dirty="0" err="1">
                <a:ea typeface="+mn-lt"/>
                <a:cs typeface="+mn-lt"/>
              </a:rPr>
              <a:t>total_maps</a:t>
            </a:r>
            <a:r>
              <a:rPr lang="en-US" b="1" dirty="0">
                <a:ea typeface="+mn-lt"/>
                <a:cs typeface="+mn-lt"/>
              </a:rPr>
              <a:t>', '</a:t>
            </a:r>
            <a:r>
              <a:rPr lang="en-US" b="1" dirty="0" err="1">
                <a:ea typeface="+mn-lt"/>
                <a:cs typeface="+mn-lt"/>
              </a:rPr>
              <a:t>total_rounds</a:t>
            </a:r>
            <a:r>
              <a:rPr lang="en-US" b="1" dirty="0">
                <a:ea typeface="+mn-lt"/>
                <a:cs typeface="+mn-lt"/>
              </a:rPr>
              <a:t>', '</a:t>
            </a:r>
            <a:r>
              <a:rPr lang="en-US" b="1" dirty="0" err="1">
                <a:ea typeface="+mn-lt"/>
                <a:cs typeface="+mn-lt"/>
              </a:rPr>
              <a:t>kd_diff</a:t>
            </a:r>
            <a:r>
              <a:rPr lang="en-US" b="1" dirty="0">
                <a:ea typeface="+mn-lt"/>
                <a:cs typeface="+mn-lt"/>
              </a:rPr>
              <a:t>',</a:t>
            </a:r>
            <a:r>
              <a:rPr lang="en-US" dirty="0">
                <a:ea typeface="+mn-lt"/>
                <a:cs typeface="+mn-lt"/>
              </a:rPr>
              <a:t> and </a:t>
            </a:r>
            <a:r>
              <a:rPr lang="en-US" b="1" dirty="0">
                <a:ea typeface="+mn-lt"/>
                <a:cs typeface="+mn-lt"/>
              </a:rPr>
              <a:t>'</a:t>
            </a:r>
            <a:r>
              <a:rPr lang="en-US" b="1" dirty="0" err="1">
                <a:ea typeface="+mn-lt"/>
                <a:cs typeface="+mn-lt"/>
              </a:rPr>
              <a:t>kd</a:t>
            </a:r>
            <a:r>
              <a:rPr lang="en-US" b="1" dirty="0">
                <a:ea typeface="+mn-lt"/>
                <a:cs typeface="+mn-lt"/>
              </a:rPr>
              <a:t>'</a:t>
            </a:r>
            <a:r>
              <a:rPr lang="en-US" dirty="0">
                <a:ea typeface="+mn-lt"/>
                <a:cs typeface="+mn-lt"/>
              </a:rPr>
              <a:t>. Thanks to the </a:t>
            </a:r>
            <a:r>
              <a:rPr lang="en-US" b="1" dirty="0">
                <a:ea typeface="+mn-lt"/>
                <a:cs typeface="+mn-lt"/>
              </a:rPr>
              <a:t>Rating</a:t>
            </a:r>
            <a:r>
              <a:rPr lang="en-US" dirty="0">
                <a:ea typeface="+mn-lt"/>
                <a:cs typeface="+mn-lt"/>
              </a:rPr>
              <a:t>, we can understand whether a player is </a:t>
            </a:r>
            <a:r>
              <a:rPr lang="en-US" b="1" dirty="0">
                <a:ea typeface="+mn-lt"/>
                <a:cs typeface="+mn-lt"/>
              </a:rPr>
              <a:t>performing well or poorly</a:t>
            </a:r>
            <a:r>
              <a:rPr lang="en-US" dirty="0">
                <a:ea typeface="+mn-lt"/>
                <a:cs typeface="+mn-lt"/>
              </a:rPr>
              <a:t>. The rating itself is calculated based on several key factors:</a:t>
            </a:r>
          </a:p>
          <a:p>
            <a:r>
              <a:rPr lang="en-US" b="1" dirty="0">
                <a:ea typeface="+mn-lt"/>
                <a:cs typeface="+mn-lt"/>
              </a:rPr>
              <a:t>Time Period</a:t>
            </a:r>
            <a:r>
              <a:rPr lang="en-US" dirty="0">
                <a:ea typeface="+mn-lt"/>
                <a:cs typeface="+mn-lt"/>
              </a:rPr>
              <a:t> (Performance over the last 3 months)</a:t>
            </a:r>
          </a:p>
          <a:p>
            <a:r>
              <a:rPr lang="en-US" b="1" dirty="0" err="1">
                <a:ea typeface="+mn-lt"/>
                <a:cs typeface="+mn-lt"/>
              </a:rPr>
              <a:t>FirePower</a:t>
            </a:r>
            <a:r>
              <a:rPr lang="en-US" dirty="0">
                <a:ea typeface="+mn-lt"/>
                <a:cs typeface="+mn-lt"/>
              </a:rPr>
              <a:t> (Number of kills)</a:t>
            </a:r>
          </a:p>
          <a:p>
            <a:r>
              <a:rPr lang="en-US" b="1" dirty="0" err="1">
                <a:ea typeface="+mn-lt"/>
                <a:cs typeface="+mn-lt"/>
              </a:rPr>
              <a:t>Entrying</a:t>
            </a:r>
            <a:r>
              <a:rPr lang="en-US" dirty="0">
                <a:ea typeface="+mn-lt"/>
                <a:cs typeface="+mn-lt"/>
              </a:rPr>
              <a:t> (Being the first player to enter and engage in a site)</a:t>
            </a:r>
          </a:p>
          <a:p>
            <a:r>
              <a:rPr lang="en-US" b="1" dirty="0">
                <a:ea typeface="+mn-lt"/>
                <a:cs typeface="+mn-lt"/>
              </a:rPr>
              <a:t>Trading</a:t>
            </a:r>
            <a:r>
              <a:rPr lang="en-US" dirty="0">
                <a:ea typeface="+mn-lt"/>
                <a:cs typeface="+mn-lt"/>
              </a:rPr>
              <a:t> (The ability to trade a teammate’s death by immediately killing the opponent)</a:t>
            </a:r>
          </a:p>
          <a:p>
            <a:r>
              <a:rPr lang="en-US" b="1" dirty="0">
                <a:ea typeface="+mn-lt"/>
                <a:cs typeface="+mn-lt"/>
              </a:rPr>
              <a:t>Clutching</a:t>
            </a:r>
            <a:r>
              <a:rPr lang="en-US" dirty="0">
                <a:ea typeface="+mn-lt"/>
                <a:cs typeface="+mn-lt"/>
              </a:rPr>
              <a:t> (Winning a round when left alone against multiple enemies)</a:t>
            </a:r>
          </a:p>
          <a:p>
            <a:r>
              <a:rPr lang="en-US" b="1" dirty="0">
                <a:ea typeface="+mn-lt"/>
                <a:cs typeface="+mn-lt"/>
              </a:rPr>
              <a:t>Sniping</a:t>
            </a:r>
            <a:r>
              <a:rPr lang="en-US" dirty="0">
                <a:ea typeface="+mn-lt"/>
                <a:cs typeface="+mn-lt"/>
              </a:rPr>
              <a:t> (A crucial stat for players using sniper rifles)</a:t>
            </a:r>
          </a:p>
          <a:p>
            <a:r>
              <a:rPr lang="en-US" b="1" dirty="0">
                <a:ea typeface="+mn-lt"/>
                <a:cs typeface="+mn-lt"/>
              </a:rPr>
              <a:t>Utility Usage</a:t>
            </a:r>
            <a:r>
              <a:rPr lang="en-US" dirty="0">
                <a:ea typeface="+mn-lt"/>
                <a:cs typeface="+mn-lt"/>
              </a:rPr>
              <a:t> (Use of grenades and other in-game utilities, which significantly impacts performance)</a:t>
            </a:r>
          </a:p>
          <a:p>
            <a:pPr>
              <a:buFont typeface="Calibri" pitchFamily="34" charset="0"/>
              <a:buChar char="-"/>
            </a:pPr>
            <a:endParaRPr lang="en-US" dirty="0"/>
          </a:p>
          <a:p>
            <a:pPr>
              <a:buFont typeface="Calibri" pitchFamily="34" charset="0"/>
              <a:buChar char="-"/>
            </a:pPr>
            <a:endParaRPr lang="en-US" dirty="0"/>
          </a:p>
        </p:txBody>
      </p:sp>
    </p:spTree>
    <p:extLst>
      <p:ext uri="{BB962C8B-B14F-4D97-AF65-F5344CB8AC3E}">
        <p14:creationId xmlns:p14="http://schemas.microsoft.com/office/powerpoint/2010/main" val="5920468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39726-0F9D-5639-B2BD-6F4EF340B76C}"/>
              </a:ext>
            </a:extLst>
          </p:cNvPr>
          <p:cNvSpPr>
            <a:spLocks noGrp="1"/>
          </p:cNvSpPr>
          <p:nvPr>
            <p:ph type="title"/>
          </p:nvPr>
        </p:nvSpPr>
        <p:spPr/>
        <p:txBody>
          <a:bodyPr/>
          <a:lstStyle/>
          <a:p>
            <a:r>
              <a:rPr lang="en-US" b="1" dirty="0">
                <a:ea typeface="+mj-lt"/>
                <a:cs typeface="+mj-lt"/>
              </a:rPr>
              <a:t>PLAYER STATISTICS &amp; CLASS IMBALANCE</a:t>
            </a:r>
          </a:p>
        </p:txBody>
      </p:sp>
      <p:sp>
        <p:nvSpPr>
          <p:cNvPr id="3" name="Content Placeholder 2">
            <a:extLst>
              <a:ext uri="{FF2B5EF4-FFF2-40B4-BE49-F238E27FC236}">
                <a16:creationId xmlns:a16="http://schemas.microsoft.com/office/drawing/2014/main" id="{78182D05-7A0F-0FEF-00DC-7E6F8349E5F4}"/>
              </a:ext>
            </a:extLst>
          </p:cNvPr>
          <p:cNvSpPr>
            <a:spLocks noGrp="1"/>
          </p:cNvSpPr>
          <p:nvPr>
            <p:ph idx="1"/>
          </p:nvPr>
        </p:nvSpPr>
        <p:spPr/>
        <p:txBody>
          <a:bodyPr vert="horz" lIns="91440" tIns="45720" rIns="91440" bIns="45720" rtlCol="0" anchor="t">
            <a:normAutofit/>
          </a:bodyPr>
          <a:lstStyle/>
          <a:p>
            <a:r>
              <a:rPr lang="en-US" dirty="0">
                <a:ea typeface="+mn-lt"/>
                <a:cs typeface="+mn-lt"/>
              </a:rPr>
              <a:t>The average rating in our dataset is approximately 0.9858. Based on this value, we classify players as follows: </a:t>
            </a:r>
          </a:p>
          <a:p>
            <a:r>
              <a:rPr lang="en-US" dirty="0">
                <a:ea typeface="+mn-lt"/>
                <a:cs typeface="+mn-lt"/>
              </a:rPr>
              <a:t>Players above the average rating are considered "Good" players,</a:t>
            </a:r>
            <a:endParaRPr lang="en-US" dirty="0"/>
          </a:p>
          <a:p>
            <a:r>
              <a:rPr lang="en-US" dirty="0">
                <a:ea typeface="+mn-lt"/>
                <a:cs typeface="+mn-lt"/>
              </a:rPr>
              <a:t>Players equal to or below the average are considered "Bad" players.</a:t>
            </a:r>
          </a:p>
          <a:p>
            <a:r>
              <a:rPr lang="en-US" dirty="0">
                <a:ea typeface="+mn-lt"/>
                <a:cs typeface="+mn-lt"/>
              </a:rPr>
              <a:t>As we will see shortly, this rating-based classification is distributed approximately 70% to 30%, indicating a certain degree of class imbalance in our data.</a:t>
            </a:r>
          </a:p>
          <a:p>
            <a:endParaRPr lang="en-US"/>
          </a:p>
        </p:txBody>
      </p:sp>
    </p:spTree>
    <p:extLst>
      <p:ext uri="{BB962C8B-B14F-4D97-AF65-F5344CB8AC3E}">
        <p14:creationId xmlns:p14="http://schemas.microsoft.com/office/powerpoint/2010/main" val="3414793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6F201-3567-2148-3537-325F1BF6B4D1}"/>
              </a:ext>
            </a:extLst>
          </p:cNvPr>
          <p:cNvSpPr>
            <a:spLocks noGrp="1"/>
          </p:cNvSpPr>
          <p:nvPr>
            <p:ph type="title"/>
          </p:nvPr>
        </p:nvSpPr>
        <p:spPr/>
        <p:txBody>
          <a:bodyPr/>
          <a:lstStyle/>
          <a:p>
            <a:endParaRPr lang="en-US"/>
          </a:p>
        </p:txBody>
      </p:sp>
      <p:pic>
        <p:nvPicPr>
          <p:cNvPr id="4" name="Content Placeholder 3" descr="A graph showing a number of blue squares&#10;&#10;AI-generated content may be incorrect.">
            <a:extLst>
              <a:ext uri="{FF2B5EF4-FFF2-40B4-BE49-F238E27FC236}">
                <a16:creationId xmlns:a16="http://schemas.microsoft.com/office/drawing/2014/main" id="{0DFFD397-1CB4-E982-BCA5-092E54C80F47}"/>
              </a:ext>
            </a:extLst>
          </p:cNvPr>
          <p:cNvPicPr>
            <a:picLocks noGrp="1" noChangeAspect="1"/>
          </p:cNvPicPr>
          <p:nvPr>
            <p:ph idx="1"/>
          </p:nvPr>
        </p:nvPicPr>
        <p:blipFill>
          <a:blip r:embed="rId2"/>
          <a:stretch>
            <a:fillRect/>
          </a:stretch>
        </p:blipFill>
        <p:spPr>
          <a:xfrm>
            <a:off x="35052" y="363273"/>
            <a:ext cx="10922000" cy="5462058"/>
          </a:xfrm>
        </p:spPr>
      </p:pic>
    </p:spTree>
    <p:extLst>
      <p:ext uri="{BB962C8B-B14F-4D97-AF65-F5344CB8AC3E}">
        <p14:creationId xmlns:p14="http://schemas.microsoft.com/office/powerpoint/2010/main" val="3982092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1D34E-4F80-CBEC-60A6-7068DDB3FB89}"/>
              </a:ext>
            </a:extLst>
          </p:cNvPr>
          <p:cNvSpPr>
            <a:spLocks noGrp="1"/>
          </p:cNvSpPr>
          <p:nvPr>
            <p:ph type="title"/>
          </p:nvPr>
        </p:nvSpPr>
        <p:spPr/>
        <p:txBody>
          <a:bodyPr/>
          <a:lstStyle/>
          <a:p>
            <a:r>
              <a:rPr lang="en-US" b="1" dirty="0">
                <a:ea typeface="+mj-lt"/>
                <a:cs typeface="+mj-lt"/>
              </a:rPr>
              <a:t>REGRESSION RESULTS</a:t>
            </a:r>
          </a:p>
        </p:txBody>
      </p:sp>
      <p:sp>
        <p:nvSpPr>
          <p:cNvPr id="3" name="Content Placeholder 2">
            <a:extLst>
              <a:ext uri="{FF2B5EF4-FFF2-40B4-BE49-F238E27FC236}">
                <a16:creationId xmlns:a16="http://schemas.microsoft.com/office/drawing/2014/main" id="{735A8419-BA20-C585-63AA-1B9D3769434F}"/>
              </a:ext>
            </a:extLst>
          </p:cNvPr>
          <p:cNvSpPr>
            <a:spLocks noGrp="1"/>
          </p:cNvSpPr>
          <p:nvPr>
            <p:ph idx="1"/>
          </p:nvPr>
        </p:nvSpPr>
        <p:spPr/>
        <p:txBody>
          <a:bodyPr vert="horz" lIns="91440" tIns="45720" rIns="91440" bIns="45720" rtlCol="0" anchor="t">
            <a:normAutofit/>
          </a:bodyPr>
          <a:lstStyle/>
          <a:p>
            <a:r>
              <a:rPr lang="en-US" dirty="0">
                <a:ea typeface="+mn-lt"/>
                <a:cs typeface="+mn-lt"/>
              </a:rPr>
              <a:t>In this dataset, we have used Linear Regression, KNN Regression, Decision Tree, and Random Forest models. The reason we used these models is to find the most suitable algorithm to predict the players' rating values. The model that can best estimate ratings closest to the actual average rating will be considered the most accurate for our purpose. You can see all the results below.</a:t>
            </a:r>
          </a:p>
          <a:p>
            <a:pPr marL="0" indent="0">
              <a:buNone/>
            </a:pPr>
            <a:endParaRPr lang="en-US" dirty="0"/>
          </a:p>
        </p:txBody>
      </p:sp>
    </p:spTree>
    <p:extLst>
      <p:ext uri="{BB962C8B-B14F-4D97-AF65-F5344CB8AC3E}">
        <p14:creationId xmlns:p14="http://schemas.microsoft.com/office/powerpoint/2010/main" val="4159625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57356-B60E-0AA8-B2D3-2A95199AB259}"/>
              </a:ext>
            </a:extLst>
          </p:cNvPr>
          <p:cNvSpPr>
            <a:spLocks noGrp="1"/>
          </p:cNvSpPr>
          <p:nvPr>
            <p:ph type="title"/>
          </p:nvPr>
        </p:nvSpPr>
        <p:spPr>
          <a:xfrm>
            <a:off x="871579" y="384345"/>
            <a:ext cx="9692640" cy="1325562"/>
          </a:xfrm>
        </p:spPr>
        <p:txBody>
          <a:bodyPr>
            <a:normAutofit fontScale="90000"/>
          </a:bodyPr>
          <a:lstStyle/>
          <a:p>
            <a:r>
              <a:rPr lang="en-US" b="1" dirty="0">
                <a:ea typeface="+mj-lt"/>
                <a:cs typeface="+mj-lt"/>
              </a:rPr>
              <a:t>As seen above, the best performing model is Linear Regression.</a:t>
            </a:r>
          </a:p>
        </p:txBody>
      </p:sp>
      <p:pic>
        <p:nvPicPr>
          <p:cNvPr id="7" name="Content Placeholder 6" descr="A black rectangle with white dots&#10;&#10;AI-generated content may be incorrect.">
            <a:extLst>
              <a:ext uri="{FF2B5EF4-FFF2-40B4-BE49-F238E27FC236}">
                <a16:creationId xmlns:a16="http://schemas.microsoft.com/office/drawing/2014/main" id="{EF97B1C2-4B30-BD27-6994-6E1B028B5775}"/>
              </a:ext>
            </a:extLst>
          </p:cNvPr>
          <p:cNvPicPr>
            <a:picLocks noGrp="1" noChangeAspect="1"/>
          </p:cNvPicPr>
          <p:nvPr>
            <p:ph idx="1"/>
          </p:nvPr>
        </p:nvPicPr>
        <p:blipFill>
          <a:blip r:embed="rId2"/>
          <a:stretch>
            <a:fillRect/>
          </a:stretch>
        </p:blipFill>
        <p:spPr>
          <a:xfrm>
            <a:off x="98552" y="2492640"/>
            <a:ext cx="11239500" cy="2833157"/>
          </a:xfrm>
        </p:spPr>
      </p:pic>
    </p:spTree>
    <p:extLst>
      <p:ext uri="{BB962C8B-B14F-4D97-AF65-F5344CB8AC3E}">
        <p14:creationId xmlns:p14="http://schemas.microsoft.com/office/powerpoint/2010/main" val="204399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4159B-558C-E7F9-0461-0FA9D68933D8}"/>
              </a:ext>
            </a:extLst>
          </p:cNvPr>
          <p:cNvSpPr>
            <a:spLocks noGrp="1"/>
          </p:cNvSpPr>
          <p:nvPr>
            <p:ph type="title"/>
          </p:nvPr>
        </p:nvSpPr>
        <p:spPr/>
        <p:txBody>
          <a:bodyPr/>
          <a:lstStyle/>
          <a:p>
            <a:r>
              <a:rPr lang="en-US" b="1" dirty="0">
                <a:ea typeface="+mj-lt"/>
                <a:cs typeface="+mj-lt"/>
              </a:rPr>
              <a:t>CLASSIFICATION RESULTS</a:t>
            </a:r>
          </a:p>
        </p:txBody>
      </p:sp>
      <p:sp>
        <p:nvSpPr>
          <p:cNvPr id="3" name="Content Placeholder 2">
            <a:extLst>
              <a:ext uri="{FF2B5EF4-FFF2-40B4-BE49-F238E27FC236}">
                <a16:creationId xmlns:a16="http://schemas.microsoft.com/office/drawing/2014/main" id="{4D0BE30B-7CE9-4287-72C5-75EAAE311BDE}"/>
              </a:ext>
            </a:extLst>
          </p:cNvPr>
          <p:cNvSpPr>
            <a:spLocks noGrp="1"/>
          </p:cNvSpPr>
          <p:nvPr>
            <p:ph idx="1"/>
          </p:nvPr>
        </p:nvSpPr>
        <p:spPr/>
        <p:txBody>
          <a:bodyPr vert="horz" lIns="91440" tIns="45720" rIns="91440" bIns="45720" rtlCol="0" anchor="t">
            <a:normAutofit/>
          </a:bodyPr>
          <a:lstStyle/>
          <a:p>
            <a:r>
              <a:rPr lang="en-US" dirty="0">
                <a:ea typeface="+mn-lt"/>
                <a:cs typeface="+mn-lt"/>
              </a:rPr>
              <a:t>We used Logistic Regression, KNN Classifier, Decision Tree Classifier, and Random Forest Classifier to help distinguish whether the players are good or bad. For example: Rating ≥ 0.8 → 1 (good player) Rating &lt; 0.8 → 0 (bad player) You can see the results below.</a:t>
            </a:r>
            <a:endParaRPr lang="en-US" dirty="0"/>
          </a:p>
        </p:txBody>
      </p:sp>
    </p:spTree>
    <p:extLst>
      <p:ext uri="{BB962C8B-B14F-4D97-AF65-F5344CB8AC3E}">
        <p14:creationId xmlns:p14="http://schemas.microsoft.com/office/powerpoint/2010/main" val="1885174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1340E-E292-86BA-7CA8-18202457794C}"/>
              </a:ext>
            </a:extLst>
          </p:cNvPr>
          <p:cNvSpPr>
            <a:spLocks noGrp="1"/>
          </p:cNvSpPr>
          <p:nvPr>
            <p:ph type="title"/>
          </p:nvPr>
        </p:nvSpPr>
        <p:spPr/>
        <p:txBody>
          <a:bodyPr/>
          <a:lstStyle/>
          <a:p>
            <a:endParaRPr lang="en-US"/>
          </a:p>
        </p:txBody>
      </p:sp>
      <p:pic>
        <p:nvPicPr>
          <p:cNvPr id="4" name="Content Placeholder 3" descr="A black rectangle with white dots&#10;&#10;AI-generated content may be incorrect.">
            <a:extLst>
              <a:ext uri="{FF2B5EF4-FFF2-40B4-BE49-F238E27FC236}">
                <a16:creationId xmlns:a16="http://schemas.microsoft.com/office/drawing/2014/main" id="{35B454C2-022C-52A7-8CCC-01F2E2556977}"/>
              </a:ext>
            </a:extLst>
          </p:cNvPr>
          <p:cNvPicPr>
            <a:picLocks noGrp="1" noChangeAspect="1"/>
          </p:cNvPicPr>
          <p:nvPr>
            <p:ph idx="1"/>
          </p:nvPr>
        </p:nvPicPr>
        <p:blipFill>
          <a:blip r:embed="rId2"/>
          <a:stretch>
            <a:fillRect/>
          </a:stretch>
        </p:blipFill>
        <p:spPr>
          <a:xfrm>
            <a:off x="257302" y="178745"/>
            <a:ext cx="10837333" cy="3079446"/>
          </a:xfrm>
        </p:spPr>
      </p:pic>
      <p:pic>
        <p:nvPicPr>
          <p:cNvPr id="5" name="Picture 4" descr="A black rectangle with white dots&#10;&#10;AI-generated content may be incorrect.">
            <a:extLst>
              <a:ext uri="{FF2B5EF4-FFF2-40B4-BE49-F238E27FC236}">
                <a16:creationId xmlns:a16="http://schemas.microsoft.com/office/drawing/2014/main" id="{89443069-C3A1-0136-0B68-095681C9C24C}"/>
              </a:ext>
            </a:extLst>
          </p:cNvPr>
          <p:cNvPicPr>
            <a:picLocks noChangeAspect="1"/>
          </p:cNvPicPr>
          <p:nvPr/>
        </p:nvPicPr>
        <p:blipFill>
          <a:blip r:embed="rId3"/>
          <a:stretch>
            <a:fillRect/>
          </a:stretch>
        </p:blipFill>
        <p:spPr>
          <a:xfrm>
            <a:off x="254000" y="3341556"/>
            <a:ext cx="10837334" cy="3339306"/>
          </a:xfrm>
          <a:prstGeom prst="rect">
            <a:avLst/>
          </a:prstGeom>
        </p:spPr>
      </p:pic>
    </p:spTree>
    <p:extLst>
      <p:ext uri="{BB962C8B-B14F-4D97-AF65-F5344CB8AC3E}">
        <p14:creationId xmlns:p14="http://schemas.microsoft.com/office/powerpoint/2010/main" val="3422424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E2D10-7283-9675-8E15-4DDFA24CE14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BBD570B-4BC3-BF8F-A8D7-17B6D4C1145E}"/>
              </a:ext>
            </a:extLst>
          </p:cNvPr>
          <p:cNvSpPr>
            <a:spLocks noGrp="1"/>
          </p:cNvSpPr>
          <p:nvPr>
            <p:ph idx="1"/>
          </p:nvPr>
        </p:nvSpPr>
        <p:spPr/>
        <p:txBody>
          <a:bodyPr vert="horz" lIns="91440" tIns="45720" rIns="91440" bIns="45720" rtlCol="0" anchor="t">
            <a:normAutofit/>
          </a:bodyPr>
          <a:lstStyle/>
          <a:p>
            <a:r>
              <a:rPr lang="en-US" dirty="0">
                <a:ea typeface="+mn-lt"/>
                <a:cs typeface="+mn-lt"/>
              </a:rPr>
              <a:t>Based on the results above, the best performing classifier for our case is the Random Forest Classifier. It helped us make the most accurate predictions in classifying the players. Our model’s training and testing performances are quite close, and the cross-validation results are also consistent. Therefore, we can say that the model does not suffer from overfitting and it generalizes well on the data.</a:t>
            </a:r>
            <a:endParaRPr lang="en-US" dirty="0"/>
          </a:p>
        </p:txBody>
      </p:sp>
    </p:spTree>
    <p:extLst>
      <p:ext uri="{BB962C8B-B14F-4D97-AF65-F5344CB8AC3E}">
        <p14:creationId xmlns:p14="http://schemas.microsoft.com/office/powerpoint/2010/main" val="3734574927"/>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View</vt:lpstr>
      <vt:lpstr>PLAYER PERFORMANCE ANALYSIS WITH CLASSIFICATION &amp; REGRESSION</vt:lpstr>
      <vt:lpstr>player_stats</vt:lpstr>
      <vt:lpstr>PLAYER STATISTICS &amp; CLASS IMBALANCE</vt:lpstr>
      <vt:lpstr>PowerPoint Presentation</vt:lpstr>
      <vt:lpstr>REGRESSION RESULTS</vt:lpstr>
      <vt:lpstr>As seen above, the best performing model is Linear Regression.</vt:lpstr>
      <vt:lpstr>CLASSIFICATION RESULTS</vt:lpstr>
      <vt:lpstr>PowerPoint Presentation</vt:lpstr>
      <vt:lpstr>PowerPoint Presentation</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240</cp:revision>
  <dcterms:created xsi:type="dcterms:W3CDTF">2025-05-25T18:57:34Z</dcterms:created>
  <dcterms:modified xsi:type="dcterms:W3CDTF">2025-05-25T22:05:56Z</dcterms:modified>
</cp:coreProperties>
</file>