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50460C-D0DC-D710-1862-3C854CA594D5}" v="124" dt="2025-05-28T21:35:53.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5/28/2025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57648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5/28/2025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61442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5/28/2025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5714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5/28/2025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0278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5/28/2025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972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3788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5/28/2025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76901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5/28/2025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8853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5/28/2025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0907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5322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6952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5/28/2025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890847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05067" y="818984"/>
            <a:ext cx="9572199" cy="3178689"/>
          </a:xfrm>
        </p:spPr>
        <p:txBody>
          <a:bodyPr>
            <a:normAutofit/>
          </a:bodyPr>
          <a:lstStyle/>
          <a:p>
            <a:r>
              <a:rPr lang="en-US" sz="4800" b="1" dirty="0">
                <a:ea typeface="+mj-lt"/>
                <a:cs typeface="+mj-lt"/>
              </a:rPr>
              <a:t>PLAYER PERFORMANCE ANALYSIS WITH CLASSIFICATION &amp; REGRESSION</a:t>
            </a:r>
            <a:endParaRPr lang="en-US" b="1" dirty="0"/>
          </a:p>
        </p:txBody>
      </p:sp>
      <p:sp>
        <p:nvSpPr>
          <p:cNvPr id="3" name="Subtitle 2"/>
          <p:cNvSpPr>
            <a:spLocks noGrp="1"/>
          </p:cNvSpPr>
          <p:nvPr>
            <p:ph type="subTitle" idx="1"/>
          </p:nvPr>
        </p:nvSpPr>
        <p:spPr>
          <a:xfrm>
            <a:off x="1302446" y="4645010"/>
            <a:ext cx="7055893" cy="1078054"/>
          </a:xfrm>
        </p:spPr>
        <p:txBody>
          <a:bodyPr vert="horz" lIns="91440" tIns="45720" rIns="91440" bIns="45720" rtlCol="0" anchor="t">
            <a:normAutofit/>
          </a:bodyPr>
          <a:lstStyle/>
          <a:p>
            <a:r>
              <a:rPr lang="en-US" dirty="0">
                <a:solidFill>
                  <a:srgbClr val="FFFFFF"/>
                </a:solidFill>
              </a:rPr>
              <a:t>ISHAK ORCUN AYDEMIR</a:t>
            </a:r>
          </a:p>
          <a:p>
            <a:r>
              <a:rPr lang="en-US" dirty="0">
                <a:solidFill>
                  <a:srgbClr val="FFFFFF"/>
                </a:solidFill>
              </a:rPr>
              <a:t>UTKU OZYIGIT</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9F2CB-87D5-9A72-4F73-22DF805FFB8D}"/>
              </a:ext>
            </a:extLst>
          </p:cNvPr>
          <p:cNvSpPr>
            <a:spLocks noGrp="1"/>
          </p:cNvSpPr>
          <p:nvPr>
            <p:ph type="title"/>
          </p:nvPr>
        </p:nvSpPr>
        <p:spPr/>
        <p:txBody>
          <a:bodyPr/>
          <a:lstStyle/>
          <a:p>
            <a:r>
              <a:rPr lang="en-US" b="1" dirty="0" err="1"/>
              <a:t>player_stats</a:t>
            </a:r>
            <a:endParaRPr lang="en-US" b="1"/>
          </a:p>
        </p:txBody>
      </p:sp>
      <p:sp>
        <p:nvSpPr>
          <p:cNvPr id="3" name="Content Placeholder 2">
            <a:extLst>
              <a:ext uri="{FF2B5EF4-FFF2-40B4-BE49-F238E27FC236}">
                <a16:creationId xmlns:a16="http://schemas.microsoft.com/office/drawing/2014/main" id="{360BAD8A-7DE9-E167-ED0C-52B7135085C2}"/>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Our dataset includes </a:t>
            </a:r>
            <a:r>
              <a:rPr lang="en-US" b="1" dirty="0">
                <a:ea typeface="+mn-lt"/>
                <a:cs typeface="+mn-lt"/>
              </a:rPr>
              <a:t>1,869 players</a:t>
            </a:r>
            <a:r>
              <a:rPr lang="en-US" dirty="0">
                <a:ea typeface="+mn-lt"/>
                <a:cs typeface="+mn-lt"/>
              </a:rPr>
              <a:t> and contains </a:t>
            </a:r>
            <a:r>
              <a:rPr lang="en-US" b="1" dirty="0">
                <a:ea typeface="+mn-lt"/>
                <a:cs typeface="+mn-lt"/>
              </a:rPr>
              <a:t>8 features</a:t>
            </a:r>
            <a:r>
              <a:rPr lang="en-US" dirty="0">
                <a:ea typeface="+mn-lt"/>
                <a:cs typeface="+mn-lt"/>
              </a:rPr>
              <a:t> about them. The main feature we focus on is the </a:t>
            </a:r>
            <a:r>
              <a:rPr lang="en-US" b="1" dirty="0">
                <a:ea typeface="+mn-lt"/>
                <a:cs typeface="+mn-lt"/>
              </a:rPr>
              <a:t>"Rating"</a:t>
            </a:r>
            <a:r>
              <a:rPr lang="en-US" dirty="0">
                <a:ea typeface="+mn-lt"/>
                <a:cs typeface="+mn-lt"/>
              </a:rPr>
              <a:t>, which we use to evaluate and compare players. In addition to the rating, the dataset includes: </a:t>
            </a:r>
            <a:r>
              <a:rPr lang="en-US" b="1" dirty="0">
                <a:ea typeface="+mn-lt"/>
                <a:cs typeface="+mn-lt"/>
              </a:rPr>
              <a:t>'name', 'country', 'teams', '</a:t>
            </a:r>
            <a:r>
              <a:rPr lang="en-US" b="1" dirty="0" err="1">
                <a:ea typeface="+mn-lt"/>
                <a:cs typeface="+mn-lt"/>
              </a:rPr>
              <a:t>total_maps</a:t>
            </a:r>
            <a:r>
              <a:rPr lang="en-US" b="1" dirty="0">
                <a:ea typeface="+mn-lt"/>
                <a:cs typeface="+mn-lt"/>
              </a:rPr>
              <a:t>', '</a:t>
            </a:r>
            <a:r>
              <a:rPr lang="en-US" b="1" dirty="0" err="1">
                <a:ea typeface="+mn-lt"/>
                <a:cs typeface="+mn-lt"/>
              </a:rPr>
              <a:t>total_rounds</a:t>
            </a:r>
            <a:r>
              <a:rPr lang="en-US" b="1" dirty="0">
                <a:ea typeface="+mn-lt"/>
                <a:cs typeface="+mn-lt"/>
              </a:rPr>
              <a:t>', '</a:t>
            </a:r>
            <a:r>
              <a:rPr lang="en-US" b="1" dirty="0" err="1">
                <a:ea typeface="+mn-lt"/>
                <a:cs typeface="+mn-lt"/>
              </a:rPr>
              <a:t>kd_diff</a:t>
            </a:r>
            <a:r>
              <a:rPr lang="en-US" b="1" dirty="0">
                <a:ea typeface="+mn-lt"/>
                <a:cs typeface="+mn-lt"/>
              </a:rPr>
              <a:t>',</a:t>
            </a:r>
            <a:r>
              <a:rPr lang="en-US" dirty="0">
                <a:ea typeface="+mn-lt"/>
                <a:cs typeface="+mn-lt"/>
              </a:rPr>
              <a:t> and </a:t>
            </a:r>
            <a:r>
              <a:rPr lang="en-US" b="1" dirty="0">
                <a:ea typeface="+mn-lt"/>
                <a:cs typeface="+mn-lt"/>
              </a:rPr>
              <a:t>'</a:t>
            </a:r>
            <a:r>
              <a:rPr lang="en-US" b="1" dirty="0" err="1">
                <a:ea typeface="+mn-lt"/>
                <a:cs typeface="+mn-lt"/>
              </a:rPr>
              <a:t>kd</a:t>
            </a:r>
            <a:r>
              <a:rPr lang="en-US" b="1" dirty="0">
                <a:ea typeface="+mn-lt"/>
                <a:cs typeface="+mn-lt"/>
              </a:rPr>
              <a:t>'</a:t>
            </a:r>
            <a:r>
              <a:rPr lang="en-US" dirty="0">
                <a:ea typeface="+mn-lt"/>
                <a:cs typeface="+mn-lt"/>
              </a:rPr>
              <a:t>. Thanks to the </a:t>
            </a:r>
            <a:r>
              <a:rPr lang="en-US" b="1" dirty="0">
                <a:ea typeface="+mn-lt"/>
                <a:cs typeface="+mn-lt"/>
              </a:rPr>
              <a:t>Rating</a:t>
            </a:r>
            <a:r>
              <a:rPr lang="en-US" dirty="0">
                <a:ea typeface="+mn-lt"/>
                <a:cs typeface="+mn-lt"/>
              </a:rPr>
              <a:t>, we can understand whether a player is </a:t>
            </a:r>
            <a:r>
              <a:rPr lang="en-US" b="1" dirty="0">
                <a:ea typeface="+mn-lt"/>
                <a:cs typeface="+mn-lt"/>
              </a:rPr>
              <a:t>performing well or poorly</a:t>
            </a:r>
            <a:r>
              <a:rPr lang="en-US" dirty="0">
                <a:ea typeface="+mn-lt"/>
                <a:cs typeface="+mn-lt"/>
              </a:rPr>
              <a:t>. The rating itself is calculated based on several key factors:</a:t>
            </a:r>
          </a:p>
          <a:p>
            <a:r>
              <a:rPr lang="en-US" b="1" dirty="0">
                <a:ea typeface="+mn-lt"/>
                <a:cs typeface="+mn-lt"/>
              </a:rPr>
              <a:t>Time Period</a:t>
            </a:r>
            <a:r>
              <a:rPr lang="en-US" dirty="0">
                <a:ea typeface="+mn-lt"/>
                <a:cs typeface="+mn-lt"/>
              </a:rPr>
              <a:t> (Performance over the last 3 months)</a:t>
            </a:r>
          </a:p>
          <a:p>
            <a:r>
              <a:rPr lang="en-US" b="1" dirty="0" err="1">
                <a:ea typeface="+mn-lt"/>
                <a:cs typeface="+mn-lt"/>
              </a:rPr>
              <a:t>FirePower</a:t>
            </a:r>
            <a:r>
              <a:rPr lang="en-US" dirty="0">
                <a:ea typeface="+mn-lt"/>
                <a:cs typeface="+mn-lt"/>
              </a:rPr>
              <a:t> (Number of kills)</a:t>
            </a:r>
          </a:p>
          <a:p>
            <a:r>
              <a:rPr lang="en-US" b="1" dirty="0" err="1">
                <a:ea typeface="+mn-lt"/>
                <a:cs typeface="+mn-lt"/>
              </a:rPr>
              <a:t>Entrying</a:t>
            </a:r>
            <a:r>
              <a:rPr lang="en-US" dirty="0">
                <a:ea typeface="+mn-lt"/>
                <a:cs typeface="+mn-lt"/>
              </a:rPr>
              <a:t> (Being the first player to enter and engage in a site)</a:t>
            </a:r>
          </a:p>
          <a:p>
            <a:r>
              <a:rPr lang="en-US" b="1" dirty="0">
                <a:ea typeface="+mn-lt"/>
                <a:cs typeface="+mn-lt"/>
              </a:rPr>
              <a:t>Trading</a:t>
            </a:r>
            <a:r>
              <a:rPr lang="en-US" dirty="0">
                <a:ea typeface="+mn-lt"/>
                <a:cs typeface="+mn-lt"/>
              </a:rPr>
              <a:t> (The ability to trade a teammate’s death by immediately killing the opponent)</a:t>
            </a:r>
          </a:p>
          <a:p>
            <a:r>
              <a:rPr lang="en-US" b="1" dirty="0">
                <a:ea typeface="+mn-lt"/>
                <a:cs typeface="+mn-lt"/>
              </a:rPr>
              <a:t>Clutching</a:t>
            </a:r>
            <a:r>
              <a:rPr lang="en-US" dirty="0">
                <a:ea typeface="+mn-lt"/>
                <a:cs typeface="+mn-lt"/>
              </a:rPr>
              <a:t> (Winning a round when left alone against multiple enemies)</a:t>
            </a:r>
          </a:p>
          <a:p>
            <a:r>
              <a:rPr lang="en-US" b="1" dirty="0">
                <a:ea typeface="+mn-lt"/>
                <a:cs typeface="+mn-lt"/>
              </a:rPr>
              <a:t>Sniping</a:t>
            </a:r>
            <a:r>
              <a:rPr lang="en-US" dirty="0">
                <a:ea typeface="+mn-lt"/>
                <a:cs typeface="+mn-lt"/>
              </a:rPr>
              <a:t> (A crucial stat for players using sniper rifles)</a:t>
            </a:r>
          </a:p>
          <a:p>
            <a:r>
              <a:rPr lang="en-US" b="1" dirty="0">
                <a:ea typeface="+mn-lt"/>
                <a:cs typeface="+mn-lt"/>
              </a:rPr>
              <a:t>Utility Usage</a:t>
            </a:r>
            <a:r>
              <a:rPr lang="en-US" dirty="0">
                <a:ea typeface="+mn-lt"/>
                <a:cs typeface="+mn-lt"/>
              </a:rPr>
              <a:t> (Use of grenades and other in-game utilities, which significantly impacts performance)</a:t>
            </a:r>
          </a:p>
          <a:p>
            <a:pPr>
              <a:buFont typeface="Calibri" pitchFamily="34" charset="0"/>
              <a:buChar char="-"/>
            </a:pPr>
            <a:endParaRPr lang="en-US" dirty="0"/>
          </a:p>
          <a:p>
            <a:pPr>
              <a:buFont typeface="Calibri" pitchFamily="34" charset="0"/>
              <a:buChar char="-"/>
            </a:pPr>
            <a:endParaRPr lang="en-US" dirty="0"/>
          </a:p>
        </p:txBody>
      </p:sp>
    </p:spTree>
    <p:extLst>
      <p:ext uri="{BB962C8B-B14F-4D97-AF65-F5344CB8AC3E}">
        <p14:creationId xmlns:p14="http://schemas.microsoft.com/office/powerpoint/2010/main" val="592046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39726-0F9D-5639-B2BD-6F4EF340B76C}"/>
              </a:ext>
            </a:extLst>
          </p:cNvPr>
          <p:cNvSpPr>
            <a:spLocks noGrp="1"/>
          </p:cNvSpPr>
          <p:nvPr>
            <p:ph type="title"/>
          </p:nvPr>
        </p:nvSpPr>
        <p:spPr/>
        <p:txBody>
          <a:bodyPr/>
          <a:lstStyle/>
          <a:p>
            <a:r>
              <a:rPr lang="en-US" b="1" dirty="0">
                <a:ea typeface="+mj-lt"/>
                <a:cs typeface="+mj-lt"/>
              </a:rPr>
              <a:t>PLAYER STATISTICS (GOOD &amp; BAD)</a:t>
            </a:r>
          </a:p>
        </p:txBody>
      </p:sp>
      <p:sp>
        <p:nvSpPr>
          <p:cNvPr id="3" name="Content Placeholder 2">
            <a:extLst>
              <a:ext uri="{FF2B5EF4-FFF2-40B4-BE49-F238E27FC236}">
                <a16:creationId xmlns:a16="http://schemas.microsoft.com/office/drawing/2014/main" id="{78182D05-7A0F-0FEF-00DC-7E6F8349E5F4}"/>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The average rating in our dataset is approximately 0.9858. Based on this value, we classify players as follows: </a:t>
            </a:r>
          </a:p>
          <a:p>
            <a:r>
              <a:rPr lang="en-US" dirty="0">
                <a:ea typeface="+mn-lt"/>
                <a:cs typeface="+mn-lt"/>
              </a:rPr>
              <a:t>Players above the average rating are considered "Good" players,</a:t>
            </a:r>
            <a:endParaRPr lang="en-US" dirty="0"/>
          </a:p>
          <a:p>
            <a:r>
              <a:rPr lang="en-US" dirty="0">
                <a:ea typeface="+mn-lt"/>
                <a:cs typeface="+mn-lt"/>
              </a:rPr>
              <a:t>Players equal to or below the average are considered "Bad" players.</a:t>
            </a:r>
          </a:p>
          <a:p>
            <a:r>
              <a:rPr lang="en-US" dirty="0">
                <a:ea typeface="+mn-lt"/>
                <a:cs typeface="+mn-lt"/>
              </a:rPr>
              <a:t>In total, there are: </a:t>
            </a:r>
          </a:p>
          <a:p>
            <a:r>
              <a:rPr lang="en-US" dirty="0">
                <a:ea typeface="+mn-lt"/>
                <a:cs typeface="+mn-lt"/>
              </a:rPr>
              <a:t>938 Good Players</a:t>
            </a:r>
          </a:p>
          <a:p>
            <a:r>
              <a:rPr lang="en-US" dirty="0">
                <a:ea typeface="+mn-lt"/>
                <a:cs typeface="+mn-lt"/>
              </a:rPr>
              <a:t>931 Bad Players</a:t>
            </a:r>
          </a:p>
          <a:p>
            <a:r>
              <a:rPr lang="en-US" dirty="0">
                <a:ea typeface="+mn-lt"/>
                <a:cs typeface="+mn-lt"/>
              </a:rPr>
              <a:t>This near-equal distribution confirms that our dataset is balanced, making it suitable for training unbiased classification models.</a:t>
            </a:r>
            <a:endParaRPr lang="en-US" dirty="0"/>
          </a:p>
          <a:p>
            <a:r>
              <a:rPr lang="en-US" dirty="0">
                <a:ea typeface="+mn-lt"/>
                <a:cs typeface="+mn-lt"/>
              </a:rPr>
              <a:t>Since our dataset is balanced, no further resampling techniques were applied.</a:t>
            </a:r>
          </a:p>
          <a:p>
            <a:endParaRPr lang="en-US" b="1" dirty="0">
              <a:ea typeface="+mn-lt"/>
              <a:cs typeface="+mn-lt"/>
            </a:endParaRPr>
          </a:p>
          <a:p>
            <a:endParaRPr lang="en-US" dirty="0"/>
          </a:p>
          <a:p>
            <a:endParaRPr lang="en-US" dirty="0"/>
          </a:p>
          <a:p>
            <a:endParaRPr lang="en-US"/>
          </a:p>
        </p:txBody>
      </p:sp>
    </p:spTree>
    <p:extLst>
      <p:ext uri="{BB962C8B-B14F-4D97-AF65-F5344CB8AC3E}">
        <p14:creationId xmlns:p14="http://schemas.microsoft.com/office/powerpoint/2010/main" val="3414793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0EA9031-A4B7-4CEF-D769-1F2A5D9DB07C}"/>
              </a:ext>
            </a:extLst>
          </p:cNvPr>
          <p:cNvSpPr>
            <a:spLocks noGrp="1"/>
          </p:cNvSpPr>
          <p:nvPr>
            <p:ph idx="1"/>
          </p:nvPr>
        </p:nvSpPr>
        <p:spPr>
          <a:xfrm>
            <a:off x="718874" y="2325158"/>
            <a:ext cx="4534048" cy="3854979"/>
          </a:xfrm>
        </p:spPr>
        <p:txBody>
          <a:bodyPr vert="horz" lIns="91440" tIns="45720" rIns="91440" bIns="45720" rtlCol="0">
            <a:normAutofit/>
          </a:bodyPr>
          <a:lstStyle/>
          <a:p>
            <a:r>
              <a:rPr lang="en-US" dirty="0">
                <a:ea typeface="+mn-lt"/>
                <a:cs typeface="+mn-lt"/>
              </a:rPr>
              <a:t>Here, we visualize the distribution of Good and Bad players, confirming the balance in class sizes.</a:t>
            </a:r>
            <a:endParaRPr lang="en-US" dirty="0"/>
          </a:p>
        </p:txBody>
      </p:sp>
      <p:pic>
        <p:nvPicPr>
          <p:cNvPr id="9" name="Picture 8" descr="A graph of a number of good vs bad players&#10;&#10;AI-generated content may be incorrect.">
            <a:extLst>
              <a:ext uri="{FF2B5EF4-FFF2-40B4-BE49-F238E27FC236}">
                <a16:creationId xmlns:a16="http://schemas.microsoft.com/office/drawing/2014/main" id="{7D958270-1568-B5FF-2569-63E88CB55993}"/>
              </a:ext>
            </a:extLst>
          </p:cNvPr>
          <p:cNvPicPr>
            <a:picLocks noChangeAspect="1"/>
          </p:cNvPicPr>
          <p:nvPr/>
        </p:nvPicPr>
        <p:blipFill>
          <a:blip r:embed="rId2"/>
          <a:stretch>
            <a:fillRect/>
          </a:stretch>
        </p:blipFill>
        <p:spPr>
          <a:xfrm>
            <a:off x="5633157" y="824005"/>
            <a:ext cx="5209989" cy="5209989"/>
          </a:xfrm>
          <a:prstGeom prst="rect">
            <a:avLst/>
          </a:prstGeom>
        </p:spPr>
      </p:pic>
    </p:spTree>
    <p:extLst>
      <p:ext uri="{BB962C8B-B14F-4D97-AF65-F5344CB8AC3E}">
        <p14:creationId xmlns:p14="http://schemas.microsoft.com/office/powerpoint/2010/main" val="3982092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D34E-4F80-CBEC-60A6-7068DDB3FB89}"/>
              </a:ext>
            </a:extLst>
          </p:cNvPr>
          <p:cNvSpPr>
            <a:spLocks noGrp="1"/>
          </p:cNvSpPr>
          <p:nvPr>
            <p:ph type="title"/>
          </p:nvPr>
        </p:nvSpPr>
        <p:spPr/>
        <p:txBody>
          <a:bodyPr/>
          <a:lstStyle/>
          <a:p>
            <a:r>
              <a:rPr lang="en-US" b="1" dirty="0">
                <a:ea typeface="+mj-lt"/>
                <a:cs typeface="+mj-lt"/>
              </a:rPr>
              <a:t>MODEL PERFORMANCE EVALUATION</a:t>
            </a:r>
          </a:p>
        </p:txBody>
      </p:sp>
      <p:sp>
        <p:nvSpPr>
          <p:cNvPr id="3" name="Content Placeholder 2">
            <a:extLst>
              <a:ext uri="{FF2B5EF4-FFF2-40B4-BE49-F238E27FC236}">
                <a16:creationId xmlns:a16="http://schemas.microsoft.com/office/drawing/2014/main" id="{735A8419-BA20-C585-63AA-1B9D3769434F}"/>
              </a:ext>
            </a:extLst>
          </p:cNvPr>
          <p:cNvSpPr>
            <a:spLocks noGrp="1"/>
          </p:cNvSpPr>
          <p:nvPr>
            <p:ph idx="1"/>
          </p:nvPr>
        </p:nvSpPr>
        <p:spPr/>
        <p:txBody>
          <a:bodyPr vert="horz" lIns="91440" tIns="45720" rIns="91440" bIns="45720" rtlCol="0" anchor="t">
            <a:normAutofit/>
          </a:bodyPr>
          <a:lstStyle/>
          <a:p>
            <a:r>
              <a:rPr lang="en-US" dirty="0">
                <a:ea typeface="+mn-lt"/>
                <a:cs typeface="+mn-lt"/>
              </a:rPr>
              <a:t>After classifying players as Good or Bad based on the average rating, we trained a Logistic Regression model to predict these labels using the remaining player statistics. We also applied Linear Regression to predict the exact player rating as a continuous value. Below are the performance results of both models:</a:t>
            </a:r>
            <a:endParaRPr lang="en-US" dirty="0"/>
          </a:p>
        </p:txBody>
      </p:sp>
    </p:spTree>
    <p:extLst>
      <p:ext uri="{BB962C8B-B14F-4D97-AF65-F5344CB8AC3E}">
        <p14:creationId xmlns:p14="http://schemas.microsoft.com/office/powerpoint/2010/main" val="415962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57356-B60E-0AA8-B2D3-2A95199AB259}"/>
              </a:ext>
            </a:extLst>
          </p:cNvPr>
          <p:cNvSpPr>
            <a:spLocks noGrp="1"/>
          </p:cNvSpPr>
          <p:nvPr>
            <p:ph type="title"/>
          </p:nvPr>
        </p:nvSpPr>
        <p:spPr>
          <a:xfrm>
            <a:off x="7878675" y="640079"/>
            <a:ext cx="3075836" cy="1366141"/>
          </a:xfrm>
        </p:spPr>
        <p:txBody>
          <a:bodyPr>
            <a:normAutofit/>
          </a:bodyPr>
          <a:lstStyle/>
          <a:p>
            <a:endParaRPr lang="en-US" sz="3200" b="1">
              <a:ea typeface="+mj-lt"/>
              <a:cs typeface="+mj-lt"/>
            </a:endParaRPr>
          </a:p>
        </p:txBody>
      </p:sp>
      <p:pic>
        <p:nvPicPr>
          <p:cNvPr id="5" name="Content Placeholder 4" descr="A screenshot of a computer&#10;&#10;AI-generated content may be incorrect.">
            <a:extLst>
              <a:ext uri="{FF2B5EF4-FFF2-40B4-BE49-F238E27FC236}">
                <a16:creationId xmlns:a16="http://schemas.microsoft.com/office/drawing/2014/main" id="{BE069EF1-D41B-AC3F-DD7F-F596F6A77D97}"/>
              </a:ext>
            </a:extLst>
          </p:cNvPr>
          <p:cNvPicPr>
            <a:picLocks noChangeAspect="1"/>
          </p:cNvPicPr>
          <p:nvPr/>
        </p:nvPicPr>
        <p:blipFill>
          <a:blip r:embed="rId2"/>
          <a:stretch>
            <a:fillRect/>
          </a:stretch>
        </p:blipFill>
        <p:spPr>
          <a:xfrm>
            <a:off x="2391678" y="1139532"/>
            <a:ext cx="6927007" cy="4568876"/>
          </a:xfrm>
          <a:prstGeom prst="rect">
            <a:avLst/>
          </a:prstGeom>
        </p:spPr>
      </p:pic>
      <p:sp>
        <p:nvSpPr>
          <p:cNvPr id="9" name="Content Placeholder 8">
            <a:extLst>
              <a:ext uri="{FF2B5EF4-FFF2-40B4-BE49-F238E27FC236}">
                <a16:creationId xmlns:a16="http://schemas.microsoft.com/office/drawing/2014/main" id="{5DDC5ADF-BD2B-90FC-C238-40F0AE7C081F}"/>
              </a:ext>
            </a:extLst>
          </p:cNvPr>
          <p:cNvSpPr>
            <a:spLocks noGrp="1"/>
          </p:cNvSpPr>
          <p:nvPr>
            <p:ph idx="1"/>
          </p:nvPr>
        </p:nvSpPr>
        <p:spPr>
          <a:xfrm>
            <a:off x="7878675" y="2325157"/>
            <a:ext cx="3075836" cy="3854979"/>
          </a:xfrm>
        </p:spPr>
        <p:txBody>
          <a:bodyPr>
            <a:normAutofit/>
          </a:bodyPr>
          <a:lstStyle/>
          <a:p>
            <a:endParaRPr lang="en-US" sz="1600"/>
          </a:p>
        </p:txBody>
      </p:sp>
    </p:spTree>
    <p:extLst>
      <p:ext uri="{BB962C8B-B14F-4D97-AF65-F5344CB8AC3E}">
        <p14:creationId xmlns:p14="http://schemas.microsoft.com/office/powerpoint/2010/main" val="20439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graph with blue dots&#10;&#10;AI-generated content may be incorrect.">
            <a:extLst>
              <a:ext uri="{FF2B5EF4-FFF2-40B4-BE49-F238E27FC236}">
                <a16:creationId xmlns:a16="http://schemas.microsoft.com/office/drawing/2014/main" id="{BC6C76B9-1420-7418-A44F-D3494DDBC30A}"/>
              </a:ext>
            </a:extLst>
          </p:cNvPr>
          <p:cNvPicPr>
            <a:picLocks noGrp="1" noChangeAspect="1"/>
          </p:cNvPicPr>
          <p:nvPr>
            <p:ph idx="1"/>
          </p:nvPr>
        </p:nvPicPr>
        <p:blipFill>
          <a:blip r:embed="rId2"/>
          <a:stretch>
            <a:fillRect/>
          </a:stretch>
        </p:blipFill>
        <p:spPr>
          <a:xfrm>
            <a:off x="633998" y="1693720"/>
            <a:ext cx="6927007" cy="3480821"/>
          </a:xfrm>
          <a:prstGeom prst="rect">
            <a:avLst/>
          </a:prstGeom>
        </p:spPr>
      </p:pic>
      <p:sp>
        <p:nvSpPr>
          <p:cNvPr id="6" name="TextBox 5">
            <a:extLst>
              <a:ext uri="{FF2B5EF4-FFF2-40B4-BE49-F238E27FC236}">
                <a16:creationId xmlns:a16="http://schemas.microsoft.com/office/drawing/2014/main" id="{BD5ECAB3-D983-6876-D2F3-91F37264C7B2}"/>
              </a:ext>
            </a:extLst>
          </p:cNvPr>
          <p:cNvSpPr txBox="1"/>
          <p:nvPr/>
        </p:nvSpPr>
        <p:spPr>
          <a:xfrm>
            <a:off x="7878675" y="2325157"/>
            <a:ext cx="3075836" cy="385497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182880">
              <a:spcAft>
                <a:spcPts val="600"/>
              </a:spcAft>
              <a:buClr>
                <a:schemeClr val="accent1"/>
              </a:buClr>
            </a:pPr>
            <a:r>
              <a:rPr lang="en-US" sz="1600"/>
              <a:t>This scatter plot compares actual versus predicted ratings, where points close to the red dashed line indicate high prediction accuracy.</a:t>
            </a:r>
          </a:p>
        </p:txBody>
      </p:sp>
    </p:spTree>
    <p:extLst>
      <p:ext uri="{BB962C8B-B14F-4D97-AF65-F5344CB8AC3E}">
        <p14:creationId xmlns:p14="http://schemas.microsoft.com/office/powerpoint/2010/main" val="1885174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340E-E292-86BA-7CA8-18202457794C}"/>
              </a:ext>
            </a:extLst>
          </p:cNvPr>
          <p:cNvSpPr>
            <a:spLocks noGrp="1"/>
          </p:cNvSpPr>
          <p:nvPr>
            <p:ph type="title"/>
          </p:nvPr>
        </p:nvSpPr>
        <p:spPr/>
        <p:txBody>
          <a:bodyPr/>
          <a:lstStyle/>
          <a:p>
            <a:r>
              <a:rPr lang="en-US" b="1" dirty="0">
                <a:ea typeface="+mj-lt"/>
                <a:cs typeface="+mj-lt"/>
              </a:rPr>
              <a:t>OVERALL EVALUATION</a:t>
            </a:r>
          </a:p>
        </p:txBody>
      </p:sp>
      <p:sp>
        <p:nvSpPr>
          <p:cNvPr id="6" name="Content Placeholder 5">
            <a:extLst>
              <a:ext uri="{FF2B5EF4-FFF2-40B4-BE49-F238E27FC236}">
                <a16:creationId xmlns:a16="http://schemas.microsoft.com/office/drawing/2014/main" id="{BDD1678E-6A57-DE3C-D66B-575BDDEE2EF1}"/>
              </a:ext>
            </a:extLst>
          </p:cNvPr>
          <p:cNvSpPr>
            <a:spLocks noGrp="1"/>
          </p:cNvSpPr>
          <p:nvPr>
            <p:ph idx="1"/>
          </p:nvPr>
        </p:nvSpPr>
        <p:spPr/>
        <p:txBody>
          <a:bodyPr vert="horz" lIns="91440" tIns="45720" rIns="91440" bIns="45720" rtlCol="0" anchor="t">
            <a:normAutofit/>
          </a:bodyPr>
          <a:lstStyle/>
          <a:p>
            <a:r>
              <a:rPr lang="en-US" dirty="0">
                <a:ea typeface="+mn-lt"/>
                <a:cs typeface="+mn-lt"/>
              </a:rPr>
              <a:t>Our classification model effectively distinguishes between "Good" and "Bad" players with high accuracy. Precision, recall, and F1-score are consistently strong and balanced across both classes. The regression model accurately predicts players’ rating values, demonstrating strong predictive capability. The scatter plot shows that predicted ratings closely match the actual ratings; the red dashed line represents a perfect prediction. These results confirm that, based on our dataset, we can reliably classify player performance and predict their ratings.</a:t>
            </a:r>
            <a:endParaRPr lang="en-US" dirty="0"/>
          </a:p>
        </p:txBody>
      </p:sp>
    </p:spTree>
    <p:extLst>
      <p:ext uri="{BB962C8B-B14F-4D97-AF65-F5344CB8AC3E}">
        <p14:creationId xmlns:p14="http://schemas.microsoft.com/office/powerpoint/2010/main" val="3422424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5FCE-6A7D-501C-E000-2029D5FD146A}"/>
              </a:ext>
            </a:extLst>
          </p:cNvPr>
          <p:cNvSpPr>
            <a:spLocks noGrp="1"/>
          </p:cNvSpPr>
          <p:nvPr>
            <p:ph type="title"/>
          </p:nvPr>
        </p:nvSpPr>
        <p:spPr/>
        <p:txBody>
          <a:bodyPr/>
          <a:lstStyle/>
          <a:p>
            <a:r>
              <a:rPr lang="en-US" b="1" dirty="0">
                <a:ea typeface="+mj-lt"/>
                <a:cs typeface="+mj-lt"/>
              </a:rPr>
              <a:t>THANK YOU FOR LISTENING</a:t>
            </a:r>
            <a:endParaRPr lang="en-US" b="1" dirty="0"/>
          </a:p>
        </p:txBody>
      </p:sp>
      <p:sp>
        <p:nvSpPr>
          <p:cNvPr id="3" name="Content Placeholder 2">
            <a:extLst>
              <a:ext uri="{FF2B5EF4-FFF2-40B4-BE49-F238E27FC236}">
                <a16:creationId xmlns:a16="http://schemas.microsoft.com/office/drawing/2014/main" id="{D885591E-4EF1-A92F-1E9A-B51A6DE5CD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88025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View</vt:lpstr>
      <vt:lpstr>PLAYER PERFORMANCE ANALYSIS WITH CLASSIFICATION &amp; REGRESSION</vt:lpstr>
      <vt:lpstr>player_stats</vt:lpstr>
      <vt:lpstr>PLAYER STATISTICS (GOOD &amp; BAD)</vt:lpstr>
      <vt:lpstr>PowerPoint Presentation</vt:lpstr>
      <vt:lpstr>MODEL PERFORMANCE EVALUATION</vt:lpstr>
      <vt:lpstr>PowerPoint Presentation</vt:lpstr>
      <vt:lpstr>PowerPoint Presentation</vt:lpstr>
      <vt:lpstr>OVERALL EVALUATION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288</cp:revision>
  <dcterms:created xsi:type="dcterms:W3CDTF">2025-05-25T18:57:34Z</dcterms:created>
  <dcterms:modified xsi:type="dcterms:W3CDTF">2025-05-28T21:36:44Z</dcterms:modified>
</cp:coreProperties>
</file>