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5" r:id="rId3"/>
    <p:sldId id="264" r:id="rId4"/>
    <p:sldId id="263" r:id="rId5"/>
    <p:sldId id="262" r:id="rId6"/>
    <p:sldId id="261" r:id="rId7"/>
    <p:sldId id="268" r:id="rId8"/>
    <p:sldId id="260" r:id="rId9"/>
    <p:sldId id="259" r:id="rId10"/>
    <p:sldId id="258" r:id="rId11"/>
    <p:sldId id="267" r:id="rId12"/>
    <p:sldId id="266" r:id="rId13"/>
    <p:sldId id="25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A8FF0-3FC4-DDCB-7407-6E4BC938B72F}" v="21" dt="2025-06-10T14:47:56.223"/>
    <p1510:client id="{2EA682A6-1B91-C967-40E0-81136154FE23}" v="60" dt="2025-06-10T09:53:23.979"/>
    <p1510:client id="{74EEEDA6-7134-D605-92E8-AD7B9DC872DC}" v="1" dt="2025-06-10T14:50:57.080"/>
    <p1510:client id="{7F53A473-1F8D-0B8B-6171-EDBFA4702AD9}" v="597" dt="2025-06-09T22:57:07.912"/>
    <p1510:client id="{8F63C3FD-1087-5F1C-2BF7-F2DA77FBDDF9}" v="36" dt="2025-06-10T13:13:26.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dirty="0"/>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807E39B8-A7CB-4B82-AC0C-44B99F546761}" type="datetimeFigureOut">
              <a:rPr lang="en-US" dirty="0"/>
              <a:t>6/10/2025</a:t>
            </a:fld>
            <a:endParaRPr lang="en-US" dirty="0"/>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34020118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01742F6F-0846-489A-A4BC-61B476BE2887}" type="datetimeFigureOut">
              <a:rPr lang="en-US" dirty="0"/>
              <a:t>6/10/2025</a:t>
            </a:fld>
            <a:endParaRPr lang="en-US" dirty="0"/>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855757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B229DF21-A340-467A-94AB-9502647BB771}" type="datetimeFigureOut">
              <a:rPr lang="en-US" dirty="0"/>
              <a:t>6/10/2025</a:t>
            </a:fld>
            <a:endParaRPr lang="en-US" dirty="0"/>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3506932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FE7E3940-CA92-4FEE-A698-62CF7BC5AC36}" type="datetimeFigureOut">
              <a:rPr lang="en-US" dirty="0"/>
              <a:t>6/10/2025</a:t>
            </a:fld>
            <a:endParaRPr lang="en-US" dirty="0"/>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77691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dirty="0"/>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1600">
                <a:solidFill>
                  <a:schemeClr val="tx1">
                    <a:tint val="82000"/>
                  </a:schemeClr>
                </a:solidFill>
              </a:defRPr>
            </a:lvl2pPr>
            <a:lvl3pPr marL="914400" indent="0">
              <a:buNone/>
              <a:defRPr sz="16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E33CD641-6C35-45D1-9313-2719E9EA8AD8}" type="datetimeFigureOut">
              <a:rPr lang="en-US" dirty="0"/>
              <a:t>6/10/2025</a:t>
            </a:fld>
            <a:endParaRPr lang="en-US" dirty="0"/>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3025191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35301268-3A74-4110-8F08-063DFB8BB885}" type="datetimeFigureOut">
              <a:rPr lang="en-US" dirty="0"/>
              <a:t>6/10/2025</a:t>
            </a:fld>
            <a:endParaRPr lang="en-US" dirty="0"/>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395603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BF91C1AF-C1FB-48A7-98B4-E595E63F6614}" type="datetimeFigureOut">
              <a:rPr lang="en-US" dirty="0"/>
              <a:t>6/10/2025</a:t>
            </a:fld>
            <a:endParaRPr lang="en-US" dirty="0"/>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618305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97144C44-5F8C-4BEA-BBCE-8694F126DC43}" type="datetimeFigureOut">
              <a:rPr lang="en-US" dirty="0"/>
              <a:t>6/10/2025</a:t>
            </a:fld>
            <a:endParaRPr lang="en-US" dirty="0"/>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1051006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039E56F9-C8F2-4EF7-8042-704C94FF2795}" type="datetimeFigureOut">
              <a:rPr lang="en-US" dirty="0"/>
              <a:t>6/10/2025</a:t>
            </a:fld>
            <a:endParaRPr lang="en-US" dirty="0"/>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863354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4F6932DF-953D-44BD-83F8-5D8DA76EA12A}" type="datetimeFigureOut">
              <a:rPr lang="en-US" dirty="0"/>
              <a:t>6/10/2025</a:t>
            </a:fld>
            <a:endParaRPr lang="en-US" dirty="0"/>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2486910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noChangeAspect="1"/>
          </p:cNvSpPr>
          <p:nvPr>
            <p:ph type="pic" idx="1"/>
          </p:nvPr>
        </p:nvSpPr>
        <p:spPr>
          <a:xfrm>
            <a:off x="5247408" y="919595"/>
            <a:ext cx="6107979" cy="501361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52F326D-65F4-4B2F-9A62-9E4BD9402C47}" type="datetimeFigureOut">
              <a:rPr lang="en-US" dirty="0"/>
              <a:t>6/10/2025</a:t>
            </a:fld>
            <a:endParaRPr lang="en-US" dirty="0"/>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5E4DE196-8A13-4FF7-A07E-102851959EAB}" type="slidenum">
              <a:rPr lang="en-US" dirty="0"/>
              <a:t>‹#›</a:t>
            </a:fld>
            <a:endParaRPr lang="en-US" dirty="0"/>
          </a:p>
        </p:txBody>
      </p:sp>
    </p:spTree>
    <p:extLst>
      <p:ext uri="{BB962C8B-B14F-4D97-AF65-F5344CB8AC3E}">
        <p14:creationId xmlns:p14="http://schemas.microsoft.com/office/powerpoint/2010/main" val="374509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F9B0CB28-85DB-480B-8C99-FD493ACC7120}" type="datetimeFigureOut">
              <a:rPr lang="en-US" dirty="0"/>
              <a:t>6/10/2025</a:t>
            </a:fld>
            <a:endParaRPr lang="en-US" dirty="0"/>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dirty="0"/>
              <a:t>
              </a:t>
            </a:r>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5E4DE196-8A13-4FF7-A07E-102851959EAB}" type="slidenum">
              <a:rPr lang="en-US" dirty="0"/>
              <a:pPr/>
              <a:t>‹#›</a:t>
            </a:fld>
            <a:endParaRPr lang="en-US" dirty="0"/>
          </a:p>
        </p:txBody>
      </p:sp>
    </p:spTree>
    <p:extLst>
      <p:ext uri="{BB962C8B-B14F-4D97-AF65-F5344CB8AC3E}">
        <p14:creationId xmlns:p14="http://schemas.microsoft.com/office/powerpoint/2010/main" val="40672776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orient="horz" pos="3816">
          <p15:clr>
            <a:srgbClr val="F26B43"/>
          </p15:clr>
        </p15:guide>
        <p15:guide id="6" orient="horz" pos="117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ea typeface="+mj-lt"/>
                <a:cs typeface="+mj-lt"/>
              </a:rPr>
              <a:t>DATA-DRIVEN PLAYER PERFORMANCE CLASSIFICATION USING ML TECHNIQUES</a:t>
            </a:r>
            <a:endParaRPr lang="en-US" b="1" dirty="0"/>
          </a:p>
        </p:txBody>
      </p:sp>
      <p:sp>
        <p:nvSpPr>
          <p:cNvPr id="3" name="Subtitle 2"/>
          <p:cNvSpPr>
            <a:spLocks noGrp="1"/>
          </p:cNvSpPr>
          <p:nvPr>
            <p:ph type="subTitle" idx="1"/>
          </p:nvPr>
        </p:nvSpPr>
        <p:spPr/>
        <p:txBody>
          <a:bodyPr/>
          <a:lstStyle/>
          <a:p>
            <a:r>
              <a:rPr lang="en-US" dirty="0"/>
              <a:t>İSHAK ORÇUN AYDEMİR</a:t>
            </a:r>
          </a:p>
          <a:p>
            <a:r>
              <a:rPr lang="en-US" dirty="0"/>
              <a:t>UTKU ÖZYİĞİT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D9B43-0619-9B82-FF67-BF618CEEDCD3}"/>
              </a:ext>
            </a:extLst>
          </p:cNvPr>
          <p:cNvSpPr>
            <a:spLocks noGrp="1"/>
          </p:cNvSpPr>
          <p:nvPr>
            <p:ph type="title"/>
          </p:nvPr>
        </p:nvSpPr>
        <p:spPr/>
        <p:txBody>
          <a:bodyPr/>
          <a:lstStyle/>
          <a:p>
            <a:pPr algn="ctr"/>
            <a:r>
              <a:rPr lang="en-US" b="1" dirty="0">
                <a:ea typeface="+mj-lt"/>
                <a:cs typeface="+mj-lt"/>
              </a:rPr>
              <a:t>FEATURE SELECTION – RANDOM FOREST</a:t>
            </a:r>
            <a:endParaRPr lang="en-US" b="1" dirty="0"/>
          </a:p>
        </p:txBody>
      </p:sp>
      <p:sp>
        <p:nvSpPr>
          <p:cNvPr id="3" name="Content Placeholder 2">
            <a:extLst>
              <a:ext uri="{FF2B5EF4-FFF2-40B4-BE49-F238E27FC236}">
                <a16:creationId xmlns:a16="http://schemas.microsoft.com/office/drawing/2014/main" id="{0231555B-3E6B-D3FF-481D-2E2EBDE959AC}"/>
              </a:ext>
            </a:extLst>
          </p:cNvPr>
          <p:cNvSpPr>
            <a:spLocks noGrp="1"/>
          </p:cNvSpPr>
          <p:nvPr>
            <p:ph idx="1"/>
          </p:nvPr>
        </p:nvSpPr>
        <p:spPr/>
        <p:txBody>
          <a:bodyPr vert="horz" lIns="91440" tIns="45720" rIns="91440" bIns="45720" rtlCol="0" anchor="t">
            <a:normAutofit/>
          </a:bodyPr>
          <a:lstStyle/>
          <a:p>
            <a:r>
              <a:rPr lang="en-US" sz="1800" b="1" dirty="0">
                <a:ea typeface="+mn-lt"/>
                <a:cs typeface="+mn-lt"/>
              </a:rPr>
              <a:t>Most Important Features:</a:t>
            </a:r>
            <a:endParaRPr lang="en-US" sz="1800" b="1"/>
          </a:p>
          <a:p>
            <a:r>
              <a:rPr lang="en-US" sz="1800" dirty="0" err="1">
                <a:ea typeface="+mn-lt"/>
                <a:cs typeface="+mn-lt"/>
              </a:rPr>
              <a:t>kd_diff</a:t>
            </a:r>
            <a:r>
              <a:rPr lang="en-US" sz="1800" dirty="0">
                <a:ea typeface="+mn-lt"/>
                <a:cs typeface="+mn-lt"/>
              </a:rPr>
              <a:t> – 50.6%</a:t>
            </a:r>
            <a:endParaRPr lang="en-US" sz="1800" dirty="0"/>
          </a:p>
          <a:p>
            <a:r>
              <a:rPr lang="en-US" sz="1800" dirty="0" err="1">
                <a:ea typeface="+mn-lt"/>
                <a:cs typeface="+mn-lt"/>
              </a:rPr>
              <a:t>kd</a:t>
            </a:r>
            <a:r>
              <a:rPr lang="en-US" sz="1800" dirty="0">
                <a:ea typeface="+mn-lt"/>
                <a:cs typeface="+mn-lt"/>
              </a:rPr>
              <a:t> – 37.7%</a:t>
            </a:r>
            <a:endParaRPr lang="en-US" sz="1800" dirty="0"/>
          </a:p>
          <a:p>
            <a:r>
              <a:rPr lang="en-US" sz="1800" dirty="0" err="1">
                <a:ea typeface="+mn-lt"/>
                <a:cs typeface="+mn-lt"/>
              </a:rPr>
              <a:t>total_rounds</a:t>
            </a:r>
            <a:r>
              <a:rPr lang="en-US" sz="1800" dirty="0">
                <a:ea typeface="+mn-lt"/>
                <a:cs typeface="+mn-lt"/>
              </a:rPr>
              <a:t>, </a:t>
            </a:r>
            <a:r>
              <a:rPr lang="en-US" sz="1800" dirty="0" err="1">
                <a:ea typeface="+mn-lt"/>
                <a:cs typeface="+mn-lt"/>
              </a:rPr>
              <a:t>total_maps</a:t>
            </a:r>
            <a:r>
              <a:rPr lang="en-US" sz="1800" dirty="0">
                <a:ea typeface="+mn-lt"/>
                <a:cs typeface="+mn-lt"/>
              </a:rPr>
              <a:t> – ~5% each</a:t>
            </a:r>
            <a:endParaRPr lang="en-US" sz="1800" dirty="0"/>
          </a:p>
          <a:p>
            <a:endParaRPr lang="en-US" sz="1800" dirty="0"/>
          </a:p>
          <a:p>
            <a:r>
              <a:rPr lang="en-US" sz="1800" dirty="0">
                <a:ea typeface="+mn-lt"/>
                <a:cs typeface="+mn-lt"/>
              </a:rPr>
              <a:t>KD-related features are most predictive</a:t>
            </a:r>
            <a:endParaRPr lang="en-US" sz="1800" dirty="0"/>
          </a:p>
        </p:txBody>
      </p:sp>
      <p:pic>
        <p:nvPicPr>
          <p:cNvPr id="4" name="Picture 3" descr="A screenshot of a computer screen&#10;&#10;AI-generated content may be incorrect.">
            <a:extLst>
              <a:ext uri="{FF2B5EF4-FFF2-40B4-BE49-F238E27FC236}">
                <a16:creationId xmlns:a16="http://schemas.microsoft.com/office/drawing/2014/main" id="{6D4DDA38-5927-F5B4-D05C-3E3C4B9CEEC0}"/>
              </a:ext>
            </a:extLst>
          </p:cNvPr>
          <p:cNvPicPr>
            <a:picLocks noChangeAspect="1"/>
          </p:cNvPicPr>
          <p:nvPr/>
        </p:nvPicPr>
        <p:blipFill>
          <a:blip r:embed="rId2"/>
          <a:stretch>
            <a:fillRect/>
          </a:stretch>
        </p:blipFill>
        <p:spPr>
          <a:xfrm>
            <a:off x="7414711" y="2156995"/>
            <a:ext cx="3057525" cy="1447800"/>
          </a:xfrm>
          <a:prstGeom prst="rect">
            <a:avLst/>
          </a:prstGeom>
        </p:spPr>
      </p:pic>
      <p:pic>
        <p:nvPicPr>
          <p:cNvPr id="5" name="Picture 4">
            <a:extLst>
              <a:ext uri="{FF2B5EF4-FFF2-40B4-BE49-F238E27FC236}">
                <a16:creationId xmlns:a16="http://schemas.microsoft.com/office/drawing/2014/main" id="{CA582138-DD85-B1D5-EC8F-1298BC0FBD28}"/>
              </a:ext>
            </a:extLst>
          </p:cNvPr>
          <p:cNvPicPr>
            <a:picLocks noChangeAspect="1"/>
          </p:cNvPicPr>
          <p:nvPr/>
        </p:nvPicPr>
        <p:blipFill>
          <a:blip r:embed="rId3"/>
          <a:stretch>
            <a:fillRect/>
          </a:stretch>
        </p:blipFill>
        <p:spPr>
          <a:xfrm>
            <a:off x="6761079" y="3886868"/>
            <a:ext cx="4351422" cy="2667000"/>
          </a:xfrm>
          <a:prstGeom prst="rect">
            <a:avLst/>
          </a:prstGeom>
        </p:spPr>
      </p:pic>
    </p:spTree>
    <p:extLst>
      <p:ext uri="{BB962C8B-B14F-4D97-AF65-F5344CB8AC3E}">
        <p14:creationId xmlns:p14="http://schemas.microsoft.com/office/powerpoint/2010/main" val="163623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30AF-4889-0544-2557-8526D834CEE6}"/>
              </a:ext>
            </a:extLst>
          </p:cNvPr>
          <p:cNvSpPr>
            <a:spLocks noGrp="1"/>
          </p:cNvSpPr>
          <p:nvPr>
            <p:ph type="title"/>
          </p:nvPr>
        </p:nvSpPr>
        <p:spPr/>
        <p:txBody>
          <a:bodyPr/>
          <a:lstStyle/>
          <a:p>
            <a:pPr algn="ctr"/>
            <a:r>
              <a:rPr lang="en-US" b="1" dirty="0">
                <a:ea typeface="+mj-lt"/>
                <a:cs typeface="+mj-lt"/>
              </a:rPr>
              <a:t>DIMENSIONALITY REDUCTION – PCA</a:t>
            </a:r>
            <a:endParaRPr lang="en-US" b="1" dirty="0"/>
          </a:p>
        </p:txBody>
      </p:sp>
      <p:sp>
        <p:nvSpPr>
          <p:cNvPr id="3" name="Content Placeholder 2">
            <a:extLst>
              <a:ext uri="{FF2B5EF4-FFF2-40B4-BE49-F238E27FC236}">
                <a16:creationId xmlns:a16="http://schemas.microsoft.com/office/drawing/2014/main" id="{05B816DF-30A3-D990-1681-21F8C3D9E938}"/>
              </a:ext>
            </a:extLst>
          </p:cNvPr>
          <p:cNvSpPr>
            <a:spLocks noGrp="1"/>
          </p:cNvSpPr>
          <p:nvPr>
            <p:ph idx="1"/>
          </p:nvPr>
        </p:nvSpPr>
        <p:spPr/>
        <p:txBody>
          <a:bodyPr vert="horz" lIns="91440" tIns="45720" rIns="91440" bIns="45720" rtlCol="0" anchor="t">
            <a:normAutofit/>
          </a:bodyPr>
          <a:lstStyle/>
          <a:p>
            <a:r>
              <a:rPr lang="en-US" sz="1800" dirty="0">
                <a:ea typeface="+mn-lt"/>
                <a:cs typeface="+mn-lt"/>
              </a:rPr>
              <a:t>PCA with </a:t>
            </a:r>
            <a:r>
              <a:rPr lang="en-US" sz="1800" dirty="0" err="1">
                <a:ea typeface="+mn-lt"/>
                <a:cs typeface="+mn-lt"/>
              </a:rPr>
              <a:t>n_components</a:t>
            </a:r>
            <a:r>
              <a:rPr lang="en-US" sz="1800" dirty="0">
                <a:ea typeface="+mn-lt"/>
                <a:cs typeface="+mn-lt"/>
              </a:rPr>
              <a:t> = 5</a:t>
            </a:r>
            <a:endParaRPr lang="en-US" sz="1800" dirty="0"/>
          </a:p>
          <a:p>
            <a:r>
              <a:rPr lang="en-US" sz="1800" dirty="0">
                <a:ea typeface="+mn-lt"/>
                <a:cs typeface="+mn-lt"/>
              </a:rPr>
              <a:t>Preserved ~100% of variance</a:t>
            </a:r>
            <a:endParaRPr lang="en-US" sz="1800" dirty="0"/>
          </a:p>
          <a:p>
            <a:r>
              <a:rPr lang="en-US" sz="1800" dirty="0">
                <a:ea typeface="+mn-lt"/>
                <a:cs typeface="+mn-lt"/>
              </a:rPr>
              <a:t>Classification Accuracy remained 95%</a:t>
            </a:r>
            <a:endParaRPr lang="en-US" sz="1800" dirty="0"/>
          </a:p>
          <a:p>
            <a:endParaRPr lang="en-US" sz="1800" dirty="0"/>
          </a:p>
          <a:p>
            <a:r>
              <a:rPr lang="en-US" sz="1800" dirty="0">
                <a:ea typeface="+mn-lt"/>
                <a:cs typeface="+mn-lt"/>
              </a:rPr>
              <a:t>PCA did not degrade performance</a:t>
            </a:r>
            <a:endParaRPr lang="en-US" sz="1800" dirty="0"/>
          </a:p>
          <a:p>
            <a:endParaRPr lang="en-US" dirty="0"/>
          </a:p>
        </p:txBody>
      </p:sp>
      <p:sp>
        <p:nvSpPr>
          <p:cNvPr id="4" name="Date Placeholder 3">
            <a:extLst>
              <a:ext uri="{FF2B5EF4-FFF2-40B4-BE49-F238E27FC236}">
                <a16:creationId xmlns:a16="http://schemas.microsoft.com/office/drawing/2014/main" id="{69B00F26-A651-9C4A-6B32-7EEF75C819F1}"/>
              </a:ext>
            </a:extLst>
          </p:cNvPr>
          <p:cNvSpPr>
            <a:spLocks noGrp="1"/>
          </p:cNvSpPr>
          <p:nvPr>
            <p:ph type="dt" sz="half" idx="10"/>
          </p:nvPr>
        </p:nvSpPr>
        <p:spPr/>
        <p:txBody>
          <a:bodyPr/>
          <a:lstStyle/>
          <a:p>
            <a:fld id="{6228D913-B8AC-47DE-88D5-7D93255F91F9}" type="datetime1">
              <a:t>6/10/2025</a:t>
            </a:fld>
            <a:endParaRPr lang="en-US" dirty="0"/>
          </a:p>
        </p:txBody>
      </p:sp>
      <p:sp>
        <p:nvSpPr>
          <p:cNvPr id="5" name="Footer Placeholder 4">
            <a:extLst>
              <a:ext uri="{FF2B5EF4-FFF2-40B4-BE49-F238E27FC236}">
                <a16:creationId xmlns:a16="http://schemas.microsoft.com/office/drawing/2014/main" id="{ECB9617D-967B-A0A2-217F-89E98DA5789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E24B4FC-0D36-FE4F-D7F0-567EA504A677}"/>
              </a:ext>
            </a:extLst>
          </p:cNvPr>
          <p:cNvSpPr>
            <a:spLocks noGrp="1"/>
          </p:cNvSpPr>
          <p:nvPr>
            <p:ph type="sldNum" sz="quarter" idx="12"/>
          </p:nvPr>
        </p:nvSpPr>
        <p:spPr/>
        <p:txBody>
          <a:bodyPr/>
          <a:lstStyle/>
          <a:p>
            <a:fld id="{5E4DE196-8A13-4FF7-A07E-102851959EAB}" type="slidenum">
              <a:rPr lang="en-US" dirty="0"/>
              <a:t>11</a:t>
            </a:fld>
            <a:endParaRPr lang="en-US" dirty="0"/>
          </a:p>
        </p:txBody>
      </p:sp>
      <p:pic>
        <p:nvPicPr>
          <p:cNvPr id="7" name="Picture 6" descr="A screenshot of a computer screen&#10;&#10;AI-generated content may be incorrect.">
            <a:extLst>
              <a:ext uri="{FF2B5EF4-FFF2-40B4-BE49-F238E27FC236}">
                <a16:creationId xmlns:a16="http://schemas.microsoft.com/office/drawing/2014/main" id="{205F5A8A-573C-6129-3F2D-9FF10FB6B156}"/>
              </a:ext>
            </a:extLst>
          </p:cNvPr>
          <p:cNvPicPr>
            <a:picLocks noChangeAspect="1"/>
          </p:cNvPicPr>
          <p:nvPr/>
        </p:nvPicPr>
        <p:blipFill>
          <a:blip r:embed="rId2"/>
          <a:stretch>
            <a:fillRect/>
          </a:stretch>
        </p:blipFill>
        <p:spPr>
          <a:xfrm>
            <a:off x="6096919" y="2161841"/>
            <a:ext cx="4543425" cy="2266950"/>
          </a:xfrm>
          <a:prstGeom prst="rect">
            <a:avLst/>
          </a:prstGeom>
        </p:spPr>
      </p:pic>
      <p:pic>
        <p:nvPicPr>
          <p:cNvPr id="8" name="Picture 7" descr="A graph with a line&#10;&#10;AI-generated content may be incorrect.">
            <a:extLst>
              <a:ext uri="{FF2B5EF4-FFF2-40B4-BE49-F238E27FC236}">
                <a16:creationId xmlns:a16="http://schemas.microsoft.com/office/drawing/2014/main" id="{A7DB2CD1-B9DA-3EF3-457E-B113E554B87A}"/>
              </a:ext>
            </a:extLst>
          </p:cNvPr>
          <p:cNvPicPr>
            <a:picLocks noChangeAspect="1"/>
          </p:cNvPicPr>
          <p:nvPr/>
        </p:nvPicPr>
        <p:blipFill>
          <a:blip r:embed="rId3"/>
          <a:stretch>
            <a:fillRect/>
          </a:stretch>
        </p:blipFill>
        <p:spPr>
          <a:xfrm>
            <a:off x="1026027" y="4421605"/>
            <a:ext cx="3736474" cy="2252579"/>
          </a:xfrm>
          <a:prstGeom prst="rect">
            <a:avLst/>
          </a:prstGeom>
        </p:spPr>
      </p:pic>
    </p:spTree>
    <p:extLst>
      <p:ext uri="{BB962C8B-B14F-4D97-AF65-F5344CB8AC3E}">
        <p14:creationId xmlns:p14="http://schemas.microsoft.com/office/powerpoint/2010/main" val="4033341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0088-8945-9BD7-E76F-16F127A8DB01}"/>
              </a:ext>
            </a:extLst>
          </p:cNvPr>
          <p:cNvSpPr>
            <a:spLocks noGrp="1"/>
          </p:cNvSpPr>
          <p:nvPr>
            <p:ph type="title"/>
          </p:nvPr>
        </p:nvSpPr>
        <p:spPr>
          <a:xfrm>
            <a:off x="871108" y="-46755"/>
            <a:ext cx="10449784" cy="1265928"/>
          </a:xfrm>
        </p:spPr>
        <p:txBody>
          <a:bodyPr/>
          <a:lstStyle/>
          <a:p>
            <a:pPr algn="ctr"/>
            <a:r>
              <a:rPr lang="en-US" b="1" dirty="0">
                <a:ea typeface="+mj-lt"/>
                <a:cs typeface="+mj-lt"/>
              </a:rPr>
              <a:t>CONCLUSION</a:t>
            </a:r>
            <a:endParaRPr lang="en-US" b="1" dirty="0"/>
          </a:p>
        </p:txBody>
      </p:sp>
      <p:sp>
        <p:nvSpPr>
          <p:cNvPr id="3" name="Content Placeholder 2">
            <a:extLst>
              <a:ext uri="{FF2B5EF4-FFF2-40B4-BE49-F238E27FC236}">
                <a16:creationId xmlns:a16="http://schemas.microsoft.com/office/drawing/2014/main" id="{82FBDC5D-CFFE-1B27-F64F-E6FFD6EE5C3D}"/>
              </a:ext>
            </a:extLst>
          </p:cNvPr>
          <p:cNvSpPr>
            <a:spLocks noGrp="1"/>
          </p:cNvSpPr>
          <p:nvPr>
            <p:ph idx="1"/>
          </p:nvPr>
        </p:nvSpPr>
        <p:spPr>
          <a:xfrm>
            <a:off x="877824" y="986762"/>
            <a:ext cx="10442448" cy="3903819"/>
          </a:xfrm>
        </p:spPr>
        <p:txBody>
          <a:bodyPr vert="horz" lIns="91440" tIns="45720" rIns="91440" bIns="45720" rtlCol="0" anchor="t">
            <a:noAutofit/>
          </a:bodyPr>
          <a:lstStyle/>
          <a:p>
            <a:endParaRPr lang="en-US" sz="1800" dirty="0">
              <a:ea typeface="+mn-lt"/>
              <a:cs typeface="+mn-lt"/>
            </a:endParaRPr>
          </a:p>
          <a:p>
            <a:r>
              <a:rPr lang="en-US" sz="1800" dirty="0">
                <a:ea typeface="+mn-lt"/>
                <a:cs typeface="+mn-lt"/>
              </a:rPr>
              <a:t>As a result of our research and analyses, we observed that the number of players from Turkey in the dataset is quite low, and the number of high-performing players is also limited. The comparatively low number of players and teams coming from Turkey indicates that the professional e-sports infrastructure and player development opportunities in the country have not yet reached the desired level. In our analyses, we identified that the most important factors affecting players’ performance worldwide are the total number of matches played, total rounds played, and players’ kill/death (KD) ratios. However, we saw that players from Turkey do not rank high in these metrics, and therefore, their competitiveness on the international stage is not yet sufficiently strong. This situation reveals that there is a need to increase infrastructure investments and support talented players within the Turkish e-sports ecosystem. The development of skilled players and the activity of more teams will contribute to strengthening Turkey’s position in the e-sports arena. Additionally, increasing education, training, and organizations that support player development will be key to long-term success for the country. In summary, we believe this study shows that although Turkey has great potential in the e-sports scene, it currently lacks a sufficient number of players and team density. Strategic efforts are needed to address these deficiencies.</a:t>
            </a:r>
            <a:endParaRPr lang="en-US" sz="1800">
              <a:solidFill>
                <a:srgbClr val="000000"/>
              </a:solidFill>
              <a:ea typeface="+mn-lt"/>
              <a:cs typeface="+mn-lt"/>
            </a:endParaRPr>
          </a:p>
          <a:p>
            <a:pPr marL="0" indent="0">
              <a:buNone/>
            </a:pPr>
            <a:endParaRPr lang="en-US" dirty="0">
              <a:ea typeface="+mn-lt"/>
              <a:cs typeface="+mn-lt"/>
            </a:endParaRPr>
          </a:p>
        </p:txBody>
      </p:sp>
      <p:sp>
        <p:nvSpPr>
          <p:cNvPr id="4" name="Date Placeholder 3">
            <a:extLst>
              <a:ext uri="{FF2B5EF4-FFF2-40B4-BE49-F238E27FC236}">
                <a16:creationId xmlns:a16="http://schemas.microsoft.com/office/drawing/2014/main" id="{D159029F-B4DE-C4D5-EAAD-902E70E4516A}"/>
              </a:ext>
            </a:extLst>
          </p:cNvPr>
          <p:cNvSpPr>
            <a:spLocks noGrp="1"/>
          </p:cNvSpPr>
          <p:nvPr>
            <p:ph type="dt" sz="half" idx="10"/>
          </p:nvPr>
        </p:nvSpPr>
        <p:spPr/>
        <p:txBody>
          <a:bodyPr/>
          <a:lstStyle/>
          <a:p>
            <a:fld id="{A1FDC994-7E62-406E-A0E7-2CA1F418848E}" type="datetime1">
              <a:t>6/10/2025</a:t>
            </a:fld>
            <a:endParaRPr lang="en-US" dirty="0"/>
          </a:p>
        </p:txBody>
      </p:sp>
      <p:sp>
        <p:nvSpPr>
          <p:cNvPr id="5" name="Footer Placeholder 4">
            <a:extLst>
              <a:ext uri="{FF2B5EF4-FFF2-40B4-BE49-F238E27FC236}">
                <a16:creationId xmlns:a16="http://schemas.microsoft.com/office/drawing/2014/main" id="{B5AE64BF-1A25-8124-2CCC-CABB13D276A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23F938C-1FEF-1358-568D-0694C99A99FA}"/>
              </a:ext>
            </a:extLst>
          </p:cNvPr>
          <p:cNvSpPr>
            <a:spLocks noGrp="1"/>
          </p:cNvSpPr>
          <p:nvPr>
            <p:ph type="sldNum" sz="quarter" idx="12"/>
          </p:nvPr>
        </p:nvSpPr>
        <p:spPr/>
        <p:txBody>
          <a:bodyPr/>
          <a:lstStyle/>
          <a:p>
            <a:fld id="{5E4DE196-8A13-4FF7-A07E-102851959EAB}" type="slidenum">
              <a:rPr lang="en-US" dirty="0"/>
              <a:t>12</a:t>
            </a:fld>
            <a:endParaRPr lang="en-US" dirty="0"/>
          </a:p>
        </p:txBody>
      </p:sp>
    </p:spTree>
    <p:extLst>
      <p:ext uri="{BB962C8B-B14F-4D97-AF65-F5344CB8AC3E}">
        <p14:creationId xmlns:p14="http://schemas.microsoft.com/office/powerpoint/2010/main" val="12375437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3C8A2-4DB5-FD62-958E-D4B72B8EBE25}"/>
              </a:ext>
            </a:extLst>
          </p:cNvPr>
          <p:cNvSpPr>
            <a:spLocks noGrp="1"/>
          </p:cNvSpPr>
          <p:nvPr>
            <p:ph type="title"/>
          </p:nvPr>
        </p:nvSpPr>
        <p:spPr/>
        <p:txBody>
          <a:bodyPr/>
          <a:lstStyle/>
          <a:p>
            <a:pPr algn="ctr"/>
            <a:r>
              <a:rPr lang="en-US" b="1" dirty="0"/>
              <a:t>THANKS FOR THE LISTENING</a:t>
            </a:r>
            <a:endParaRPr lang="en-US" dirty="0"/>
          </a:p>
        </p:txBody>
      </p:sp>
      <p:sp>
        <p:nvSpPr>
          <p:cNvPr id="3" name="Content Placeholder 2">
            <a:extLst>
              <a:ext uri="{FF2B5EF4-FFF2-40B4-BE49-F238E27FC236}">
                <a16:creationId xmlns:a16="http://schemas.microsoft.com/office/drawing/2014/main" id="{92F5544B-A55E-A100-F051-B2280B61F5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0731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DCA02-701E-1C92-BFC2-AC3F50BA0F87}"/>
              </a:ext>
            </a:extLst>
          </p:cNvPr>
          <p:cNvSpPr>
            <a:spLocks noGrp="1"/>
          </p:cNvSpPr>
          <p:nvPr>
            <p:ph type="title"/>
          </p:nvPr>
        </p:nvSpPr>
        <p:spPr/>
        <p:txBody>
          <a:bodyPr/>
          <a:lstStyle/>
          <a:p>
            <a:pPr algn="ctr"/>
            <a:r>
              <a:rPr lang="en-US" b="1" dirty="0">
                <a:ea typeface="+mj-lt"/>
                <a:cs typeface="+mj-lt"/>
              </a:rPr>
              <a:t>PROJECT OVERVIEW</a:t>
            </a:r>
            <a:endParaRPr lang="en-US" b="1" dirty="0"/>
          </a:p>
        </p:txBody>
      </p:sp>
      <p:sp>
        <p:nvSpPr>
          <p:cNvPr id="3" name="Content Placeholder 2">
            <a:extLst>
              <a:ext uri="{FF2B5EF4-FFF2-40B4-BE49-F238E27FC236}">
                <a16:creationId xmlns:a16="http://schemas.microsoft.com/office/drawing/2014/main" id="{99B50C5D-9F06-E948-E6EC-2CC22AA527A0}"/>
              </a:ext>
            </a:extLst>
          </p:cNvPr>
          <p:cNvSpPr>
            <a:spLocks noGrp="1"/>
          </p:cNvSpPr>
          <p:nvPr>
            <p:ph idx="1"/>
          </p:nvPr>
        </p:nvSpPr>
        <p:spPr/>
        <p:txBody>
          <a:bodyPr vert="horz" lIns="91440" tIns="45720" rIns="91440" bIns="45720" rtlCol="0" anchor="t">
            <a:normAutofit/>
          </a:bodyPr>
          <a:lstStyle/>
          <a:p>
            <a:r>
              <a:rPr lang="en-US" sz="1800" b="1" dirty="0"/>
              <a:t>Our Goal: </a:t>
            </a:r>
            <a:r>
              <a:rPr lang="en-US" sz="1800" dirty="0">
                <a:ea typeface="+mn-lt"/>
                <a:cs typeface="+mn-lt"/>
              </a:rPr>
              <a:t>To analyze Counter Strike player statistics and classify them based on performance using machine learning.</a:t>
            </a:r>
          </a:p>
          <a:p>
            <a:r>
              <a:rPr lang="en-US" sz="1800" b="1" dirty="0"/>
              <a:t>Our Steps:</a:t>
            </a:r>
          </a:p>
          <a:p>
            <a:r>
              <a:rPr lang="en-US" sz="1800" dirty="0">
                <a:ea typeface="+mn-lt"/>
                <a:cs typeface="+mn-lt"/>
              </a:rPr>
              <a:t>Data Cleaning &amp; EDA</a:t>
            </a:r>
            <a:endParaRPr lang="en-US" sz="1800"/>
          </a:p>
          <a:p>
            <a:r>
              <a:rPr lang="en-US" sz="1800" dirty="0">
                <a:ea typeface="+mn-lt"/>
                <a:cs typeface="+mn-lt"/>
              </a:rPr>
              <a:t>Classification &amp; Regression</a:t>
            </a:r>
            <a:endParaRPr lang="en-US" sz="1800"/>
          </a:p>
          <a:p>
            <a:r>
              <a:rPr lang="en-US" sz="1800" dirty="0">
                <a:ea typeface="+mn-lt"/>
                <a:cs typeface="+mn-lt"/>
              </a:rPr>
              <a:t>Feature Selection (Random Forest)</a:t>
            </a:r>
            <a:endParaRPr lang="en-US" sz="1800"/>
          </a:p>
          <a:p>
            <a:r>
              <a:rPr lang="en-US" sz="1800" dirty="0">
                <a:ea typeface="+mn-lt"/>
                <a:cs typeface="+mn-lt"/>
              </a:rPr>
              <a:t>Dimensionality Reduction (PCA)</a:t>
            </a:r>
            <a:endParaRPr lang="en-US" dirty="0"/>
          </a:p>
          <a:p>
            <a:endParaRPr lang="en-US" dirty="0"/>
          </a:p>
        </p:txBody>
      </p:sp>
    </p:spTree>
    <p:extLst>
      <p:ext uri="{BB962C8B-B14F-4D97-AF65-F5344CB8AC3E}">
        <p14:creationId xmlns:p14="http://schemas.microsoft.com/office/powerpoint/2010/main" val="2758682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6DB9-581C-9398-9EA3-A9FCE132FD1F}"/>
              </a:ext>
            </a:extLst>
          </p:cNvPr>
          <p:cNvSpPr>
            <a:spLocks noGrp="1"/>
          </p:cNvSpPr>
          <p:nvPr>
            <p:ph type="title"/>
          </p:nvPr>
        </p:nvSpPr>
        <p:spPr/>
        <p:txBody>
          <a:bodyPr/>
          <a:lstStyle/>
          <a:p>
            <a:pPr algn="ctr"/>
            <a:r>
              <a:rPr lang="en-US" b="1" dirty="0">
                <a:ea typeface="+mj-lt"/>
                <a:cs typeface="+mj-lt"/>
              </a:rPr>
              <a:t>DATASET OVERVIEW (PLAYER_STATS)</a:t>
            </a:r>
            <a:endParaRPr lang="en-US" b="1" dirty="0"/>
          </a:p>
        </p:txBody>
      </p:sp>
      <p:sp>
        <p:nvSpPr>
          <p:cNvPr id="3" name="Content Placeholder 2">
            <a:extLst>
              <a:ext uri="{FF2B5EF4-FFF2-40B4-BE49-F238E27FC236}">
                <a16:creationId xmlns:a16="http://schemas.microsoft.com/office/drawing/2014/main" id="{A53F1867-8311-738B-2184-F962F7EDC17D}"/>
              </a:ext>
            </a:extLst>
          </p:cNvPr>
          <p:cNvSpPr>
            <a:spLocks noGrp="1"/>
          </p:cNvSpPr>
          <p:nvPr>
            <p:ph idx="1"/>
          </p:nvPr>
        </p:nvSpPr>
        <p:spPr/>
        <p:txBody>
          <a:bodyPr vert="horz" lIns="91440" tIns="45720" rIns="91440" bIns="45720" rtlCol="0" anchor="t">
            <a:noAutofit/>
          </a:bodyPr>
          <a:lstStyle/>
          <a:p>
            <a:r>
              <a:rPr lang="en-US" sz="1800" b="1" dirty="0">
                <a:ea typeface="+mn-lt"/>
                <a:cs typeface="+mn-lt"/>
              </a:rPr>
              <a:t>Dataset Info:</a:t>
            </a:r>
          </a:p>
          <a:p>
            <a:r>
              <a:rPr lang="en-US" sz="1800" dirty="0">
                <a:ea typeface="+mn-lt"/>
                <a:cs typeface="+mn-lt"/>
              </a:rPr>
              <a:t>Shape: 1869 rows × 8 columns</a:t>
            </a:r>
            <a:endParaRPr lang="en-US" sz="1800" b="1" dirty="0">
              <a:ea typeface="+mn-lt"/>
              <a:cs typeface="+mn-lt"/>
            </a:endParaRPr>
          </a:p>
          <a:p>
            <a:r>
              <a:rPr lang="en-US" sz="1800" dirty="0">
                <a:ea typeface="+mn-lt"/>
                <a:cs typeface="+mn-lt"/>
              </a:rPr>
              <a:t>No missing values</a:t>
            </a:r>
          </a:p>
          <a:p>
            <a:r>
              <a:rPr lang="en-US" sz="1800" dirty="0">
                <a:ea typeface="+mn-lt"/>
                <a:cs typeface="+mn-lt"/>
              </a:rPr>
              <a:t>Features: name, country, teams, </a:t>
            </a:r>
            <a:r>
              <a:rPr lang="en-US" sz="1800" err="1">
                <a:ea typeface="+mn-lt"/>
                <a:cs typeface="+mn-lt"/>
              </a:rPr>
              <a:t>total_maps</a:t>
            </a:r>
            <a:r>
              <a:rPr lang="en-US" sz="1800" dirty="0">
                <a:ea typeface="+mn-lt"/>
                <a:cs typeface="+mn-lt"/>
              </a:rPr>
              <a:t>, </a:t>
            </a:r>
            <a:r>
              <a:rPr lang="en-US" sz="1800" err="1">
                <a:ea typeface="+mn-lt"/>
                <a:cs typeface="+mn-lt"/>
              </a:rPr>
              <a:t>total_rounds</a:t>
            </a:r>
            <a:r>
              <a:rPr lang="en-US" sz="1800" dirty="0">
                <a:ea typeface="+mn-lt"/>
                <a:cs typeface="+mn-lt"/>
              </a:rPr>
              <a:t>, </a:t>
            </a:r>
            <a:r>
              <a:rPr lang="en-US" sz="1800" err="1">
                <a:ea typeface="+mn-lt"/>
                <a:cs typeface="+mn-lt"/>
              </a:rPr>
              <a:t>kd_diff</a:t>
            </a:r>
            <a:r>
              <a:rPr lang="en-US" sz="1800" dirty="0">
                <a:ea typeface="+mn-lt"/>
                <a:cs typeface="+mn-lt"/>
              </a:rPr>
              <a:t>, </a:t>
            </a:r>
            <a:r>
              <a:rPr lang="en-US" sz="1800" err="1">
                <a:ea typeface="+mn-lt"/>
                <a:cs typeface="+mn-lt"/>
              </a:rPr>
              <a:t>kd</a:t>
            </a:r>
            <a:r>
              <a:rPr lang="en-US" sz="1800" dirty="0">
                <a:ea typeface="+mn-lt"/>
                <a:cs typeface="+mn-lt"/>
              </a:rPr>
              <a:t>, rating</a:t>
            </a:r>
            <a:endParaRPr lang="en-US" sz="1800" dirty="0"/>
          </a:p>
          <a:p>
            <a:r>
              <a:rPr lang="en-US" sz="1800" b="1" dirty="0">
                <a:ea typeface="+mn-lt"/>
                <a:cs typeface="+mn-lt"/>
              </a:rPr>
              <a:t>Numerical Features:</a:t>
            </a:r>
          </a:p>
          <a:p>
            <a:r>
              <a:rPr lang="en-US" sz="1800" dirty="0" err="1">
                <a:ea typeface="+mn-lt"/>
                <a:cs typeface="+mn-lt"/>
              </a:rPr>
              <a:t>total_maps</a:t>
            </a:r>
            <a:r>
              <a:rPr lang="en-US" sz="1800" dirty="0">
                <a:ea typeface="+mn-lt"/>
                <a:cs typeface="+mn-lt"/>
              </a:rPr>
              <a:t>, </a:t>
            </a:r>
            <a:r>
              <a:rPr lang="en-US" sz="1800" dirty="0" err="1">
                <a:ea typeface="+mn-lt"/>
                <a:cs typeface="+mn-lt"/>
              </a:rPr>
              <a:t>total_rounds</a:t>
            </a:r>
            <a:r>
              <a:rPr lang="en-US" sz="1800" dirty="0">
                <a:ea typeface="+mn-lt"/>
                <a:cs typeface="+mn-lt"/>
              </a:rPr>
              <a:t>, </a:t>
            </a:r>
            <a:r>
              <a:rPr lang="en-US" sz="1800" dirty="0" err="1">
                <a:ea typeface="+mn-lt"/>
                <a:cs typeface="+mn-lt"/>
              </a:rPr>
              <a:t>kd_diff</a:t>
            </a:r>
            <a:r>
              <a:rPr lang="en-US" sz="1800" dirty="0">
                <a:ea typeface="+mn-lt"/>
                <a:cs typeface="+mn-lt"/>
              </a:rPr>
              <a:t>, </a:t>
            </a:r>
            <a:r>
              <a:rPr lang="en-US" sz="1800" dirty="0" err="1">
                <a:ea typeface="+mn-lt"/>
                <a:cs typeface="+mn-lt"/>
              </a:rPr>
              <a:t>kd</a:t>
            </a:r>
            <a:r>
              <a:rPr lang="en-US" sz="1800" dirty="0">
                <a:ea typeface="+mn-lt"/>
                <a:cs typeface="+mn-lt"/>
              </a:rPr>
              <a:t>, rating</a:t>
            </a:r>
            <a:endParaRPr lang="en-US" sz="1800" b="1" dirty="0">
              <a:ea typeface="+mn-lt"/>
              <a:cs typeface="+mn-lt"/>
            </a:endParaRPr>
          </a:p>
          <a:p>
            <a:r>
              <a:rPr lang="en-US" sz="1800" b="1" dirty="0">
                <a:ea typeface="+mn-lt"/>
                <a:cs typeface="+mn-lt"/>
              </a:rPr>
              <a:t>Target Variable for Classification:</a:t>
            </a:r>
          </a:p>
          <a:p>
            <a:r>
              <a:rPr lang="en-US" sz="1800" dirty="0">
                <a:ea typeface="+mn-lt"/>
                <a:cs typeface="+mn-lt"/>
              </a:rPr>
              <a:t>rating ≥ mean → Good Player (1)</a:t>
            </a:r>
            <a:endParaRPr lang="en-US" sz="1800" b="1" dirty="0">
              <a:ea typeface="+mn-lt"/>
              <a:cs typeface="+mn-lt"/>
            </a:endParaRPr>
          </a:p>
          <a:p>
            <a:r>
              <a:rPr lang="en-US" sz="1800" dirty="0">
                <a:ea typeface="+mn-lt"/>
                <a:cs typeface="+mn-lt"/>
              </a:rPr>
              <a:t>rating &lt; mean → Bad Player (0)</a:t>
            </a:r>
            <a:endParaRPr lang="en-US" sz="1800" dirty="0"/>
          </a:p>
          <a:p>
            <a:r>
              <a:rPr lang="en-US" sz="1800" dirty="0">
                <a:ea typeface="+mn-lt"/>
                <a:cs typeface="+mn-lt"/>
              </a:rPr>
              <a:t>Resulting in 938 good and 931 bad players</a:t>
            </a:r>
            <a:endParaRPr lang="en-US" sz="1800" dirty="0"/>
          </a:p>
        </p:txBody>
      </p:sp>
    </p:spTree>
    <p:extLst>
      <p:ext uri="{BB962C8B-B14F-4D97-AF65-F5344CB8AC3E}">
        <p14:creationId xmlns:p14="http://schemas.microsoft.com/office/powerpoint/2010/main" val="365738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EF8C-ED6B-BB22-0851-A474FABF5991}"/>
              </a:ext>
            </a:extLst>
          </p:cNvPr>
          <p:cNvSpPr>
            <a:spLocks noGrp="1"/>
          </p:cNvSpPr>
          <p:nvPr>
            <p:ph type="title"/>
          </p:nvPr>
        </p:nvSpPr>
        <p:spPr/>
        <p:txBody>
          <a:bodyPr/>
          <a:lstStyle/>
          <a:p>
            <a:endParaRPr lang="en-US"/>
          </a:p>
        </p:txBody>
      </p:sp>
      <p:pic>
        <p:nvPicPr>
          <p:cNvPr id="4" name="Content Placeholder 3" descr="A screenshot of a computer&#10;&#10;AI-generated content may be incorrect.">
            <a:extLst>
              <a:ext uri="{FF2B5EF4-FFF2-40B4-BE49-F238E27FC236}">
                <a16:creationId xmlns:a16="http://schemas.microsoft.com/office/drawing/2014/main" id="{2A870DC6-F393-9130-E6F7-B783145D6683}"/>
              </a:ext>
            </a:extLst>
          </p:cNvPr>
          <p:cNvPicPr>
            <a:picLocks noGrp="1" noChangeAspect="1"/>
          </p:cNvPicPr>
          <p:nvPr>
            <p:ph idx="1"/>
          </p:nvPr>
        </p:nvPicPr>
        <p:blipFill>
          <a:blip r:embed="rId2"/>
          <a:stretch>
            <a:fillRect/>
          </a:stretch>
        </p:blipFill>
        <p:spPr>
          <a:xfrm>
            <a:off x="870523" y="2211458"/>
            <a:ext cx="3505470" cy="3903819"/>
          </a:xfrm>
        </p:spPr>
      </p:pic>
      <p:pic>
        <p:nvPicPr>
          <p:cNvPr id="5" name="Picture 4">
            <a:extLst>
              <a:ext uri="{FF2B5EF4-FFF2-40B4-BE49-F238E27FC236}">
                <a16:creationId xmlns:a16="http://schemas.microsoft.com/office/drawing/2014/main" id="{29CA2DC7-AB0A-A8E3-3ABA-48CAB6436D8F}"/>
              </a:ext>
            </a:extLst>
          </p:cNvPr>
          <p:cNvPicPr>
            <a:picLocks noChangeAspect="1"/>
          </p:cNvPicPr>
          <p:nvPr/>
        </p:nvPicPr>
        <p:blipFill>
          <a:blip r:embed="rId3"/>
          <a:stretch>
            <a:fillRect/>
          </a:stretch>
        </p:blipFill>
        <p:spPr>
          <a:xfrm>
            <a:off x="8851816" y="3930900"/>
            <a:ext cx="2295525" cy="466725"/>
          </a:xfrm>
          <a:prstGeom prst="rect">
            <a:avLst/>
          </a:prstGeom>
        </p:spPr>
      </p:pic>
      <p:pic>
        <p:nvPicPr>
          <p:cNvPr id="6" name="Picture 5" descr="A black background with white text&#10;&#10;AI-generated content may be incorrect.">
            <a:extLst>
              <a:ext uri="{FF2B5EF4-FFF2-40B4-BE49-F238E27FC236}">
                <a16:creationId xmlns:a16="http://schemas.microsoft.com/office/drawing/2014/main" id="{A5254BA1-52CF-1A02-C0B3-D0EAD74FD9C1}"/>
              </a:ext>
            </a:extLst>
          </p:cNvPr>
          <p:cNvPicPr>
            <a:picLocks noChangeAspect="1"/>
          </p:cNvPicPr>
          <p:nvPr/>
        </p:nvPicPr>
        <p:blipFill>
          <a:blip r:embed="rId4"/>
          <a:stretch>
            <a:fillRect/>
          </a:stretch>
        </p:blipFill>
        <p:spPr>
          <a:xfrm>
            <a:off x="8847221" y="2770940"/>
            <a:ext cx="2438400" cy="647700"/>
          </a:xfrm>
          <a:prstGeom prst="rect">
            <a:avLst/>
          </a:prstGeom>
        </p:spPr>
      </p:pic>
      <p:pic>
        <p:nvPicPr>
          <p:cNvPr id="3" name="Picture 2" descr="A graph of a number of good vs bad players&#10;&#10;AI-generated content may be incorrect.">
            <a:extLst>
              <a:ext uri="{FF2B5EF4-FFF2-40B4-BE49-F238E27FC236}">
                <a16:creationId xmlns:a16="http://schemas.microsoft.com/office/drawing/2014/main" id="{EB7ABAE3-B4EC-99A0-FE9B-AD370E7283CD}"/>
              </a:ext>
            </a:extLst>
          </p:cNvPr>
          <p:cNvPicPr>
            <a:picLocks noChangeAspect="1"/>
          </p:cNvPicPr>
          <p:nvPr/>
        </p:nvPicPr>
        <p:blipFill>
          <a:blip r:embed="rId5"/>
          <a:stretch>
            <a:fillRect/>
          </a:stretch>
        </p:blipFill>
        <p:spPr>
          <a:xfrm>
            <a:off x="4682289" y="2215816"/>
            <a:ext cx="3963737" cy="3910264"/>
          </a:xfrm>
          <a:prstGeom prst="rect">
            <a:avLst/>
          </a:prstGeom>
        </p:spPr>
      </p:pic>
    </p:spTree>
    <p:extLst>
      <p:ext uri="{BB962C8B-B14F-4D97-AF65-F5344CB8AC3E}">
        <p14:creationId xmlns:p14="http://schemas.microsoft.com/office/powerpoint/2010/main" val="4218486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89310-23C4-D3C3-52C0-F76D984E79CE}"/>
              </a:ext>
            </a:extLst>
          </p:cNvPr>
          <p:cNvSpPr>
            <a:spLocks noGrp="1"/>
          </p:cNvSpPr>
          <p:nvPr>
            <p:ph type="title"/>
          </p:nvPr>
        </p:nvSpPr>
        <p:spPr/>
        <p:txBody>
          <a:bodyPr/>
          <a:lstStyle/>
          <a:p>
            <a:pPr algn="ctr"/>
            <a:r>
              <a:rPr lang="en-US" b="1" dirty="0">
                <a:ea typeface="+mj-lt"/>
                <a:cs typeface="+mj-lt"/>
              </a:rPr>
              <a:t>EXPLORATORY DATA ANALYSIS (EDA)</a:t>
            </a:r>
            <a:endParaRPr lang="en-US" b="1" dirty="0"/>
          </a:p>
        </p:txBody>
      </p:sp>
      <p:sp>
        <p:nvSpPr>
          <p:cNvPr id="3" name="Content Placeholder 2">
            <a:extLst>
              <a:ext uri="{FF2B5EF4-FFF2-40B4-BE49-F238E27FC236}">
                <a16:creationId xmlns:a16="http://schemas.microsoft.com/office/drawing/2014/main" id="{1402222A-B390-20D6-D1BF-38C7894956C9}"/>
              </a:ext>
            </a:extLst>
          </p:cNvPr>
          <p:cNvSpPr>
            <a:spLocks noGrp="1"/>
          </p:cNvSpPr>
          <p:nvPr>
            <p:ph idx="1"/>
          </p:nvPr>
        </p:nvSpPr>
        <p:spPr/>
        <p:txBody>
          <a:bodyPr vert="horz" lIns="91440" tIns="45720" rIns="91440" bIns="45720" rtlCol="0" anchor="t">
            <a:noAutofit/>
          </a:bodyPr>
          <a:lstStyle/>
          <a:p>
            <a:r>
              <a:rPr lang="en-US" sz="1800" b="1" dirty="0">
                <a:ea typeface="+mn-lt"/>
                <a:cs typeface="+mn-lt"/>
              </a:rPr>
              <a:t>Top Players by Rating:</a:t>
            </a:r>
            <a:endParaRPr lang="en-US" sz="1800" b="1" dirty="0"/>
          </a:p>
          <a:p>
            <a:r>
              <a:rPr lang="en-US" sz="1800" dirty="0" err="1">
                <a:ea typeface="+mn-lt"/>
                <a:cs typeface="+mn-lt"/>
              </a:rPr>
              <a:t>ZywOo</a:t>
            </a:r>
            <a:r>
              <a:rPr lang="en-US" sz="1800" dirty="0">
                <a:ea typeface="+mn-lt"/>
                <a:cs typeface="+mn-lt"/>
              </a:rPr>
              <a:t>: 1.28</a:t>
            </a:r>
            <a:endParaRPr lang="en-US" sz="1800" b="1"/>
          </a:p>
          <a:p>
            <a:r>
              <a:rPr lang="en-US" sz="1800" dirty="0">
                <a:ea typeface="+mn-lt"/>
                <a:cs typeface="+mn-lt"/>
              </a:rPr>
              <a:t>s1mple: 1.25</a:t>
            </a:r>
          </a:p>
          <a:p>
            <a:r>
              <a:rPr lang="en-US" sz="1800" dirty="0">
                <a:ea typeface="+mn-lt"/>
                <a:cs typeface="+mn-lt"/>
              </a:rPr>
              <a:t>sh1ro: 1.22</a:t>
            </a:r>
            <a:endParaRPr lang="en-US" sz="1800"/>
          </a:p>
          <a:p>
            <a:r>
              <a:rPr lang="en-US" sz="1800" b="1" dirty="0">
                <a:ea typeface="+mn-lt"/>
                <a:cs typeface="+mn-lt"/>
              </a:rPr>
              <a:t>Player Distribution by Country:</a:t>
            </a:r>
            <a:endParaRPr lang="en-US" sz="1800"/>
          </a:p>
          <a:p>
            <a:r>
              <a:rPr lang="en-US" sz="1800" dirty="0">
                <a:ea typeface="+mn-lt"/>
                <a:cs typeface="+mn-lt"/>
              </a:rPr>
              <a:t>US: 204 </a:t>
            </a:r>
            <a:endParaRPr lang="en-US" sz="1800" dirty="0"/>
          </a:p>
          <a:p>
            <a:r>
              <a:rPr lang="en-US" sz="1800" dirty="0">
                <a:ea typeface="+mn-lt"/>
                <a:cs typeface="+mn-lt"/>
              </a:rPr>
              <a:t>Brazil: 138 </a:t>
            </a:r>
            <a:endParaRPr lang="en-US" sz="1800"/>
          </a:p>
          <a:p>
            <a:r>
              <a:rPr lang="en-US" sz="1800" dirty="0">
                <a:ea typeface="+mn-lt"/>
                <a:cs typeface="+mn-lt"/>
              </a:rPr>
              <a:t>Australia: 134</a:t>
            </a:r>
            <a:endParaRPr lang="en-US" sz="1800" dirty="0"/>
          </a:p>
          <a:p>
            <a:endParaRPr lang="en-US"/>
          </a:p>
          <a:p>
            <a:endParaRPr lang="en-US" dirty="0"/>
          </a:p>
        </p:txBody>
      </p:sp>
      <p:sp>
        <p:nvSpPr>
          <p:cNvPr id="4" name="TextBox 3">
            <a:extLst>
              <a:ext uri="{FF2B5EF4-FFF2-40B4-BE49-F238E27FC236}">
                <a16:creationId xmlns:a16="http://schemas.microsoft.com/office/drawing/2014/main" id="{8058249A-060C-5ADE-C37A-66F1BFAB04CE}"/>
              </a:ext>
            </a:extLst>
          </p:cNvPr>
          <p:cNvSpPr txBox="1"/>
          <p:nvPr/>
        </p:nvSpPr>
        <p:spPr>
          <a:xfrm>
            <a:off x="6195521" y="2154544"/>
            <a:ext cx="3076222" cy="4591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20000"/>
              </a:lnSpc>
              <a:spcBef>
                <a:spcPts val="1000"/>
              </a:spcBef>
              <a:buFont typeface="Arial"/>
              <a:buChar char="•"/>
            </a:pPr>
            <a:r>
              <a:rPr lang="en-US" b="1" dirty="0">
                <a:solidFill>
                  <a:srgbClr val="35403A"/>
                </a:solidFill>
              </a:rPr>
              <a:t>Rating Distribution Summary:</a:t>
            </a:r>
            <a:endParaRPr lang="en-US" dirty="0"/>
          </a:p>
          <a:p>
            <a:pPr marL="285750" indent="-285750">
              <a:lnSpc>
                <a:spcPct val="120000"/>
              </a:lnSpc>
              <a:spcBef>
                <a:spcPts val="1000"/>
              </a:spcBef>
              <a:buFont typeface="Arial"/>
              <a:buChar char="•"/>
            </a:pPr>
            <a:r>
              <a:rPr lang="en-US" dirty="0">
                <a:solidFill>
                  <a:srgbClr val="35403A"/>
                </a:solidFill>
              </a:rPr>
              <a:t>Mean: 0.9858</a:t>
            </a:r>
            <a:endParaRPr lang="en-US" dirty="0"/>
          </a:p>
          <a:p>
            <a:pPr marL="285750" indent="-285750">
              <a:lnSpc>
                <a:spcPct val="120000"/>
              </a:lnSpc>
              <a:spcBef>
                <a:spcPts val="1000"/>
              </a:spcBef>
              <a:buFont typeface="Arial"/>
              <a:buChar char="•"/>
            </a:pPr>
            <a:r>
              <a:rPr lang="en-US" dirty="0">
                <a:solidFill>
                  <a:srgbClr val="35403A"/>
                </a:solidFill>
              </a:rPr>
              <a:t>Max: 1.28, Min: 0.68</a:t>
            </a:r>
            <a:endParaRPr lang="en-US" dirty="0"/>
          </a:p>
          <a:p>
            <a:pPr marL="285750" indent="-285750">
              <a:lnSpc>
                <a:spcPct val="120000"/>
              </a:lnSpc>
              <a:spcBef>
                <a:spcPts val="1000"/>
              </a:spcBef>
              <a:buFont typeface="Arial"/>
              <a:buChar char="•"/>
            </a:pPr>
            <a:r>
              <a:rPr lang="en-US" dirty="0">
                <a:solidFill>
                  <a:srgbClr val="35403A"/>
                </a:solidFill>
              </a:rPr>
              <a:t>75% of players have rating ≤ 1.03</a:t>
            </a:r>
            <a:endParaRPr lang="en-US" dirty="0"/>
          </a:p>
          <a:p>
            <a:pPr marL="285750" indent="-285750">
              <a:lnSpc>
                <a:spcPct val="120000"/>
              </a:lnSpc>
              <a:spcBef>
                <a:spcPts val="1000"/>
              </a:spcBef>
              <a:buFont typeface="Arial"/>
              <a:buChar char="•"/>
            </a:pPr>
            <a:r>
              <a:rPr lang="en-US" b="1" dirty="0">
                <a:solidFill>
                  <a:srgbClr val="35403A"/>
                </a:solidFill>
              </a:rPr>
              <a:t>Top Players by KD:</a:t>
            </a:r>
          </a:p>
          <a:p>
            <a:pPr marL="285750" indent="-285750">
              <a:lnSpc>
                <a:spcPct val="120000"/>
              </a:lnSpc>
              <a:spcBef>
                <a:spcPts val="1000"/>
              </a:spcBef>
              <a:buFont typeface="Arial"/>
              <a:buChar char="•"/>
            </a:pPr>
            <a:r>
              <a:rPr lang="en-US" dirty="0">
                <a:solidFill>
                  <a:srgbClr val="35403A"/>
                </a:solidFill>
              </a:rPr>
              <a:t>sh1ro 1.43</a:t>
            </a:r>
          </a:p>
          <a:p>
            <a:pPr marL="285750" indent="-285750">
              <a:lnSpc>
                <a:spcPct val="120000"/>
              </a:lnSpc>
              <a:spcBef>
                <a:spcPts val="1000"/>
              </a:spcBef>
              <a:buFont typeface="Arial"/>
              <a:buChar char="•"/>
            </a:pPr>
            <a:r>
              <a:rPr lang="en-US" dirty="0" err="1">
                <a:solidFill>
                  <a:srgbClr val="35403A"/>
                </a:solidFill>
              </a:rPr>
              <a:t>deko</a:t>
            </a:r>
            <a:r>
              <a:rPr lang="en-US" dirty="0">
                <a:solidFill>
                  <a:srgbClr val="35403A"/>
                </a:solidFill>
              </a:rPr>
              <a:t> 1.42</a:t>
            </a:r>
          </a:p>
          <a:p>
            <a:pPr marL="285750" indent="-285750">
              <a:lnSpc>
                <a:spcPct val="120000"/>
              </a:lnSpc>
              <a:spcBef>
                <a:spcPts val="1000"/>
              </a:spcBef>
              <a:buFont typeface="Arial"/>
              <a:buChar char="•"/>
            </a:pPr>
            <a:r>
              <a:rPr lang="en-US" dirty="0">
                <a:solidFill>
                  <a:srgbClr val="35403A"/>
                </a:solidFill>
              </a:rPr>
              <a:t>Zyw0o 1.38</a:t>
            </a:r>
          </a:p>
          <a:p>
            <a:endParaRPr lang="en-US" dirty="0">
              <a:solidFill>
                <a:srgbClr val="000000"/>
              </a:solidFill>
            </a:endParaRPr>
          </a:p>
        </p:txBody>
      </p:sp>
    </p:spTree>
    <p:extLst>
      <p:ext uri="{BB962C8B-B14F-4D97-AF65-F5344CB8AC3E}">
        <p14:creationId xmlns:p14="http://schemas.microsoft.com/office/powerpoint/2010/main" val="2229995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4BAC-136E-9071-BF9C-AC4B931D7A04}"/>
              </a:ext>
            </a:extLst>
          </p:cNvPr>
          <p:cNvSpPr>
            <a:spLocks noGrp="1"/>
          </p:cNvSpPr>
          <p:nvPr>
            <p:ph type="title"/>
          </p:nvPr>
        </p:nvSpPr>
        <p:spPr/>
        <p:txBody>
          <a:bodyPr/>
          <a:lstStyle/>
          <a:p>
            <a:endParaRPr lang="en-US"/>
          </a:p>
        </p:txBody>
      </p:sp>
      <p:pic>
        <p:nvPicPr>
          <p:cNvPr id="4" name="Content Placeholder 3" descr="A screenshot of a computer screen&#10;&#10;AI-generated content may be incorrect.">
            <a:extLst>
              <a:ext uri="{FF2B5EF4-FFF2-40B4-BE49-F238E27FC236}">
                <a16:creationId xmlns:a16="http://schemas.microsoft.com/office/drawing/2014/main" id="{764F67F8-FBA1-241D-7433-D0CF539862D3}"/>
              </a:ext>
            </a:extLst>
          </p:cNvPr>
          <p:cNvPicPr>
            <a:picLocks noGrp="1" noChangeAspect="1"/>
          </p:cNvPicPr>
          <p:nvPr>
            <p:ph idx="1"/>
          </p:nvPr>
        </p:nvPicPr>
        <p:blipFill>
          <a:blip r:embed="rId2"/>
          <a:stretch>
            <a:fillRect/>
          </a:stretch>
        </p:blipFill>
        <p:spPr>
          <a:xfrm>
            <a:off x="872664" y="1954988"/>
            <a:ext cx="6629400" cy="1743075"/>
          </a:xfrm>
        </p:spPr>
      </p:pic>
      <p:pic>
        <p:nvPicPr>
          <p:cNvPr id="5" name="Picture 4" descr="A screenshot of a computer&#10;&#10;AI-generated content may be incorrect.">
            <a:extLst>
              <a:ext uri="{FF2B5EF4-FFF2-40B4-BE49-F238E27FC236}">
                <a16:creationId xmlns:a16="http://schemas.microsoft.com/office/drawing/2014/main" id="{B6231705-F9C0-547C-6AB7-4355017B61FD}"/>
              </a:ext>
            </a:extLst>
          </p:cNvPr>
          <p:cNvPicPr>
            <a:picLocks noChangeAspect="1"/>
          </p:cNvPicPr>
          <p:nvPr/>
        </p:nvPicPr>
        <p:blipFill>
          <a:blip r:embed="rId3"/>
          <a:stretch>
            <a:fillRect/>
          </a:stretch>
        </p:blipFill>
        <p:spPr>
          <a:xfrm>
            <a:off x="8150142" y="2320507"/>
            <a:ext cx="3190875" cy="3152775"/>
          </a:xfrm>
          <a:prstGeom prst="rect">
            <a:avLst/>
          </a:prstGeom>
        </p:spPr>
      </p:pic>
      <p:pic>
        <p:nvPicPr>
          <p:cNvPr id="6" name="Picture 5" descr="A screenshot of a computer screen&#10;&#10;AI-generated content may be incorrect.">
            <a:extLst>
              <a:ext uri="{FF2B5EF4-FFF2-40B4-BE49-F238E27FC236}">
                <a16:creationId xmlns:a16="http://schemas.microsoft.com/office/drawing/2014/main" id="{06FB4965-1EF6-FA81-9FA8-3226759FA8FA}"/>
              </a:ext>
            </a:extLst>
          </p:cNvPr>
          <p:cNvPicPr>
            <a:picLocks noChangeAspect="1"/>
          </p:cNvPicPr>
          <p:nvPr/>
        </p:nvPicPr>
        <p:blipFill>
          <a:blip r:embed="rId4"/>
          <a:stretch>
            <a:fillRect/>
          </a:stretch>
        </p:blipFill>
        <p:spPr>
          <a:xfrm>
            <a:off x="873208" y="3885949"/>
            <a:ext cx="2638425" cy="2695575"/>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55455AE8-D49A-1D53-83E6-EB8D4DC52BA7}"/>
              </a:ext>
            </a:extLst>
          </p:cNvPr>
          <p:cNvPicPr>
            <a:picLocks noChangeAspect="1"/>
          </p:cNvPicPr>
          <p:nvPr/>
        </p:nvPicPr>
        <p:blipFill>
          <a:blip r:embed="rId5"/>
          <a:stretch>
            <a:fillRect/>
          </a:stretch>
        </p:blipFill>
        <p:spPr>
          <a:xfrm>
            <a:off x="4189412" y="3863056"/>
            <a:ext cx="3305175" cy="2714625"/>
          </a:xfrm>
          <a:prstGeom prst="rect">
            <a:avLst/>
          </a:prstGeom>
        </p:spPr>
      </p:pic>
    </p:spTree>
    <p:extLst>
      <p:ext uri="{BB962C8B-B14F-4D97-AF65-F5344CB8AC3E}">
        <p14:creationId xmlns:p14="http://schemas.microsoft.com/office/powerpoint/2010/main" val="86343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F4F59-3BF2-BA02-7F52-E410B5936C54}"/>
              </a:ext>
            </a:extLst>
          </p:cNvPr>
          <p:cNvSpPr>
            <a:spLocks noGrp="1"/>
          </p:cNvSpPr>
          <p:nvPr>
            <p:ph type="title"/>
          </p:nvPr>
        </p:nvSpPr>
        <p:spPr>
          <a:xfrm>
            <a:off x="871108" y="151365"/>
            <a:ext cx="10449784" cy="1265928"/>
          </a:xfrm>
        </p:spPr>
        <p:txBody>
          <a:bodyPr>
            <a:normAutofit/>
          </a:bodyPr>
          <a:lstStyle/>
          <a:p>
            <a:pPr algn="ctr"/>
            <a:r>
              <a:rPr lang="tr-TR" b="1" dirty="0"/>
              <a:t>CLUSTERING DENDROGRAM</a:t>
            </a:r>
            <a:br>
              <a:rPr lang="tr-TR" b="1" dirty="0"/>
            </a:br>
            <a:endParaRPr lang="tr-TR" b="1" dirty="0"/>
          </a:p>
        </p:txBody>
      </p:sp>
      <p:pic>
        <p:nvPicPr>
          <p:cNvPr id="7" name="Content Placeholder 6" descr="metin, diyagram, çizgi, plan içeren bir resim&#10;&#10;Yapay zeka tarafından oluşturulmuş içerik yanlış olabilir.">
            <a:extLst>
              <a:ext uri="{FF2B5EF4-FFF2-40B4-BE49-F238E27FC236}">
                <a16:creationId xmlns:a16="http://schemas.microsoft.com/office/drawing/2014/main" id="{D367EA53-C8CF-B1CE-B557-6AC460C42443}"/>
              </a:ext>
            </a:extLst>
          </p:cNvPr>
          <p:cNvPicPr>
            <a:picLocks noGrp="1" noChangeAspect="1"/>
          </p:cNvPicPr>
          <p:nvPr>
            <p:ph idx="1"/>
          </p:nvPr>
        </p:nvPicPr>
        <p:blipFill>
          <a:blip r:embed="rId2"/>
          <a:stretch>
            <a:fillRect/>
          </a:stretch>
        </p:blipFill>
        <p:spPr>
          <a:xfrm>
            <a:off x="1209114" y="2808224"/>
            <a:ext cx="9759547" cy="3903819"/>
          </a:xfrm>
        </p:spPr>
      </p:pic>
      <p:sp>
        <p:nvSpPr>
          <p:cNvPr id="4" name="Date Placeholder 3">
            <a:extLst>
              <a:ext uri="{FF2B5EF4-FFF2-40B4-BE49-F238E27FC236}">
                <a16:creationId xmlns:a16="http://schemas.microsoft.com/office/drawing/2014/main" id="{90566412-8919-C8DB-4DFF-B128706112C5}"/>
              </a:ext>
            </a:extLst>
          </p:cNvPr>
          <p:cNvSpPr>
            <a:spLocks noGrp="1"/>
          </p:cNvSpPr>
          <p:nvPr>
            <p:ph type="dt" sz="half" idx="10"/>
          </p:nvPr>
        </p:nvSpPr>
        <p:spPr/>
        <p:txBody>
          <a:bodyPr/>
          <a:lstStyle/>
          <a:p>
            <a:fld id="{BC3D9CCE-6B1B-4272-AA42-3A5F1DFCDE03}" type="datetime1">
              <a:t>6/10/2025</a:t>
            </a:fld>
            <a:endParaRPr lang="en-US" dirty="0"/>
          </a:p>
        </p:txBody>
      </p:sp>
      <p:sp>
        <p:nvSpPr>
          <p:cNvPr id="5" name="Footer Placeholder 4">
            <a:extLst>
              <a:ext uri="{FF2B5EF4-FFF2-40B4-BE49-F238E27FC236}">
                <a16:creationId xmlns:a16="http://schemas.microsoft.com/office/drawing/2014/main" id="{636DFF38-16F9-C8F9-6F2E-9594DA25B56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14DABCC-AB3B-5497-8C64-FDE4F06746E5}"/>
              </a:ext>
            </a:extLst>
          </p:cNvPr>
          <p:cNvSpPr>
            <a:spLocks noGrp="1"/>
          </p:cNvSpPr>
          <p:nvPr>
            <p:ph type="sldNum" sz="quarter" idx="12"/>
          </p:nvPr>
        </p:nvSpPr>
        <p:spPr/>
        <p:txBody>
          <a:bodyPr/>
          <a:lstStyle/>
          <a:p>
            <a:fld id="{5E4DE196-8A13-4FF7-A07E-102851959EAB}" type="slidenum">
              <a:rPr lang="en-US" dirty="0"/>
              <a:t>7</a:t>
            </a:fld>
            <a:endParaRPr lang="en-US" dirty="0"/>
          </a:p>
        </p:txBody>
      </p:sp>
      <p:sp>
        <p:nvSpPr>
          <p:cNvPr id="8" name="Metin kutusu 7">
            <a:extLst>
              <a:ext uri="{FF2B5EF4-FFF2-40B4-BE49-F238E27FC236}">
                <a16:creationId xmlns:a16="http://schemas.microsoft.com/office/drawing/2014/main" id="{10C13680-8B1E-1F18-7DFD-18EFC0F6D5BF}"/>
              </a:ext>
            </a:extLst>
          </p:cNvPr>
          <p:cNvSpPr txBox="1"/>
          <p:nvPr/>
        </p:nvSpPr>
        <p:spPr>
          <a:xfrm>
            <a:off x="1209040" y="934720"/>
            <a:ext cx="976376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tr-TR" dirty="0">
                <a:ea typeface="+mn-lt"/>
                <a:cs typeface="+mn-lt"/>
              </a:rPr>
              <a:t>        </a:t>
            </a:r>
            <a:r>
              <a:rPr lang="tr-TR" dirty="0" err="1">
                <a:ea typeface="+mn-lt"/>
                <a:cs typeface="+mn-lt"/>
              </a:rPr>
              <a:t>We</a:t>
            </a:r>
            <a:r>
              <a:rPr lang="tr-TR" dirty="0">
                <a:ea typeface="+mn-lt"/>
                <a:cs typeface="+mn-lt"/>
              </a:rPr>
              <a:t> </a:t>
            </a:r>
            <a:r>
              <a:rPr lang="tr-TR" dirty="0" err="1">
                <a:ea typeface="+mn-lt"/>
                <a:cs typeface="+mn-lt"/>
              </a:rPr>
              <a:t>visualized</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hierarchical</a:t>
            </a:r>
            <a:r>
              <a:rPr lang="tr-TR" dirty="0">
                <a:ea typeface="+mn-lt"/>
                <a:cs typeface="+mn-lt"/>
              </a:rPr>
              <a:t> </a:t>
            </a:r>
            <a:r>
              <a:rPr lang="tr-TR" dirty="0" err="1">
                <a:ea typeface="+mn-lt"/>
                <a:cs typeface="+mn-lt"/>
              </a:rPr>
              <a:t>clustering</a:t>
            </a:r>
            <a:r>
              <a:rPr lang="tr-TR" dirty="0">
                <a:ea typeface="+mn-lt"/>
                <a:cs typeface="+mn-lt"/>
              </a:rPr>
              <a:t> </a:t>
            </a:r>
            <a:r>
              <a:rPr lang="tr-TR" dirty="0" err="1">
                <a:ea typeface="+mn-lt"/>
                <a:cs typeface="+mn-lt"/>
              </a:rPr>
              <a:t>based</a:t>
            </a:r>
            <a:r>
              <a:rPr lang="tr-TR" dirty="0">
                <a:ea typeface="+mn-lt"/>
                <a:cs typeface="+mn-lt"/>
              </a:rPr>
              <a:t> on </a:t>
            </a:r>
            <a:r>
              <a:rPr lang="tr-TR" dirty="0" err="1">
                <a:ea typeface="+mn-lt"/>
                <a:cs typeface="+mn-lt"/>
              </a:rPr>
              <a:t>similarity</a:t>
            </a:r>
            <a:r>
              <a:rPr lang="tr-TR" dirty="0">
                <a:ea typeface="+mn-lt"/>
                <a:cs typeface="+mn-lt"/>
              </a:rPr>
              <a:t> </a:t>
            </a:r>
            <a:r>
              <a:rPr lang="tr-TR" dirty="0" err="1">
                <a:ea typeface="+mn-lt"/>
                <a:cs typeface="+mn-lt"/>
              </a:rPr>
              <a:t>between</a:t>
            </a:r>
            <a:r>
              <a:rPr lang="tr-TR" dirty="0">
                <a:ea typeface="+mn-lt"/>
                <a:cs typeface="+mn-lt"/>
              </a:rPr>
              <a:t> </a:t>
            </a:r>
            <a:r>
              <a:rPr lang="tr-TR" dirty="0" err="1">
                <a:ea typeface="+mn-lt"/>
                <a:cs typeface="+mn-lt"/>
              </a:rPr>
              <a:t>players</a:t>
            </a:r>
            <a:r>
              <a:rPr lang="tr-TR" dirty="0">
                <a:ea typeface="+mn-lt"/>
                <a:cs typeface="+mn-lt"/>
              </a:rPr>
              <a:t> </a:t>
            </a:r>
            <a:r>
              <a:rPr lang="tr-TR" dirty="0" err="1">
                <a:ea typeface="+mn-lt"/>
                <a:cs typeface="+mn-lt"/>
              </a:rPr>
              <a:t>using</a:t>
            </a:r>
            <a:r>
              <a:rPr lang="tr-TR" dirty="0">
                <a:ea typeface="+mn-lt"/>
                <a:cs typeface="+mn-lt"/>
              </a:rPr>
              <a:t> a </a:t>
            </a:r>
            <a:r>
              <a:rPr lang="tr-TR" dirty="0" err="1">
                <a:ea typeface="+mn-lt"/>
                <a:cs typeface="+mn-lt"/>
              </a:rPr>
              <a:t>dendrogram</a:t>
            </a:r>
            <a:r>
              <a:rPr lang="tr-TR" dirty="0">
                <a:ea typeface="+mn-lt"/>
                <a:cs typeface="+mn-lt"/>
              </a:rPr>
              <a:t>. </a:t>
            </a:r>
            <a:r>
              <a:rPr lang="tr-TR" dirty="0" err="1">
                <a:ea typeface="+mn-lt"/>
                <a:cs typeface="+mn-lt"/>
              </a:rPr>
              <a:t>The</a:t>
            </a:r>
            <a:r>
              <a:rPr lang="tr-TR" dirty="0">
                <a:ea typeface="+mn-lt"/>
                <a:cs typeface="+mn-lt"/>
              </a:rPr>
              <a:t> X-</a:t>
            </a:r>
            <a:r>
              <a:rPr lang="tr-TR" dirty="0" err="1">
                <a:ea typeface="+mn-lt"/>
                <a:cs typeface="+mn-lt"/>
              </a:rPr>
              <a:t>axis</a:t>
            </a:r>
            <a:r>
              <a:rPr lang="tr-TR" dirty="0">
                <a:ea typeface="+mn-lt"/>
                <a:cs typeface="+mn-lt"/>
              </a:rPr>
              <a:t> </a:t>
            </a:r>
            <a:r>
              <a:rPr lang="tr-TR" dirty="0" err="1">
                <a:ea typeface="+mn-lt"/>
                <a:cs typeface="+mn-lt"/>
              </a:rPr>
              <a:t>represents</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players</a:t>
            </a:r>
            <a:r>
              <a:rPr lang="tr-TR" dirty="0">
                <a:ea typeface="+mn-lt"/>
                <a:cs typeface="+mn-lt"/>
              </a:rPr>
              <a:t> (</a:t>
            </a:r>
            <a:r>
              <a:rPr lang="tr-TR" dirty="0" err="1">
                <a:ea typeface="+mn-lt"/>
                <a:cs typeface="+mn-lt"/>
              </a:rPr>
              <a:t>or</a:t>
            </a:r>
            <a:r>
              <a:rPr lang="tr-TR" dirty="0">
                <a:ea typeface="+mn-lt"/>
                <a:cs typeface="+mn-lt"/>
              </a:rPr>
              <a:t> </a:t>
            </a:r>
            <a:r>
              <a:rPr lang="tr-TR" dirty="0" err="1">
                <a:ea typeface="+mn-lt"/>
                <a:cs typeface="+mn-lt"/>
              </a:rPr>
              <a:t>clusters</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the</a:t>
            </a:r>
            <a:r>
              <a:rPr lang="tr-TR" dirty="0">
                <a:ea typeface="+mn-lt"/>
                <a:cs typeface="+mn-lt"/>
              </a:rPr>
              <a:t> Y-</a:t>
            </a:r>
            <a:r>
              <a:rPr lang="tr-TR" dirty="0" err="1">
                <a:ea typeface="+mn-lt"/>
                <a:cs typeface="+mn-lt"/>
              </a:rPr>
              <a:t>axis</a:t>
            </a:r>
            <a:r>
              <a:rPr lang="tr-TR" dirty="0">
                <a:ea typeface="+mn-lt"/>
                <a:cs typeface="+mn-lt"/>
              </a:rPr>
              <a:t> </a:t>
            </a:r>
            <a:r>
              <a:rPr lang="tr-TR" dirty="0" err="1">
                <a:ea typeface="+mn-lt"/>
                <a:cs typeface="+mn-lt"/>
              </a:rPr>
              <a:t>reflects</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dissimilarity</a:t>
            </a:r>
            <a:r>
              <a:rPr lang="tr-TR" dirty="0">
                <a:ea typeface="+mn-lt"/>
                <a:cs typeface="+mn-lt"/>
              </a:rPr>
              <a:t> (</a:t>
            </a:r>
            <a:r>
              <a:rPr lang="tr-TR" dirty="0" err="1">
                <a:ea typeface="+mn-lt"/>
                <a:cs typeface="+mn-lt"/>
              </a:rPr>
              <a:t>distance</a:t>
            </a:r>
            <a:r>
              <a:rPr lang="tr-TR" dirty="0">
                <a:ea typeface="+mn-lt"/>
                <a:cs typeface="+mn-lt"/>
              </a:rPr>
              <a:t>) </a:t>
            </a:r>
            <a:r>
              <a:rPr lang="tr-TR" dirty="0" err="1">
                <a:ea typeface="+mn-lt"/>
                <a:cs typeface="+mn-lt"/>
              </a:rPr>
              <a:t>between</a:t>
            </a:r>
            <a:r>
              <a:rPr lang="tr-TR" dirty="0">
                <a:ea typeface="+mn-lt"/>
                <a:cs typeface="+mn-lt"/>
              </a:rPr>
              <a:t> </a:t>
            </a:r>
            <a:r>
              <a:rPr lang="tr-TR" dirty="0" err="1">
                <a:ea typeface="+mn-lt"/>
                <a:cs typeface="+mn-lt"/>
              </a:rPr>
              <a:t>clusters</a:t>
            </a:r>
            <a:r>
              <a:rPr lang="tr-TR" dirty="0">
                <a:ea typeface="+mn-lt"/>
                <a:cs typeface="+mn-lt"/>
              </a:rPr>
              <a:t>. </a:t>
            </a:r>
            <a:r>
              <a:rPr lang="tr-TR" dirty="0" err="1">
                <a:ea typeface="+mn-lt"/>
                <a:cs typeface="+mn-lt"/>
              </a:rPr>
              <a:t>Players</a:t>
            </a:r>
            <a:r>
              <a:rPr lang="tr-TR" dirty="0">
                <a:ea typeface="+mn-lt"/>
                <a:cs typeface="+mn-lt"/>
              </a:rPr>
              <a:t> </a:t>
            </a:r>
            <a:r>
              <a:rPr lang="tr-TR" dirty="0" err="1">
                <a:ea typeface="+mn-lt"/>
                <a:cs typeface="+mn-lt"/>
              </a:rPr>
              <a:t>that</a:t>
            </a:r>
            <a:r>
              <a:rPr lang="tr-TR" dirty="0">
                <a:ea typeface="+mn-lt"/>
                <a:cs typeface="+mn-lt"/>
              </a:rPr>
              <a:t> </a:t>
            </a:r>
            <a:r>
              <a:rPr lang="tr-TR" dirty="0" err="1">
                <a:ea typeface="+mn-lt"/>
                <a:cs typeface="+mn-lt"/>
              </a:rPr>
              <a:t>merge</a:t>
            </a:r>
            <a:r>
              <a:rPr lang="tr-TR" dirty="0">
                <a:ea typeface="+mn-lt"/>
                <a:cs typeface="+mn-lt"/>
              </a:rPr>
              <a:t> at </a:t>
            </a:r>
            <a:r>
              <a:rPr lang="tr-TR" dirty="0" err="1">
                <a:ea typeface="+mn-lt"/>
                <a:cs typeface="+mn-lt"/>
              </a:rPr>
              <a:t>lower</a:t>
            </a:r>
            <a:r>
              <a:rPr lang="tr-TR" dirty="0">
                <a:ea typeface="+mn-lt"/>
                <a:cs typeface="+mn-lt"/>
              </a:rPr>
              <a:t> </a:t>
            </a:r>
            <a:r>
              <a:rPr lang="tr-TR" dirty="0" err="1">
                <a:ea typeface="+mn-lt"/>
                <a:cs typeface="+mn-lt"/>
              </a:rPr>
              <a:t>points</a:t>
            </a:r>
            <a:r>
              <a:rPr lang="tr-TR" dirty="0">
                <a:ea typeface="+mn-lt"/>
                <a:cs typeface="+mn-lt"/>
              </a:rPr>
              <a:t> </a:t>
            </a:r>
            <a:r>
              <a:rPr lang="tr-TR" dirty="0" err="1">
                <a:ea typeface="+mn-lt"/>
                <a:cs typeface="+mn-lt"/>
              </a:rPr>
              <a:t>are</a:t>
            </a:r>
            <a:r>
              <a:rPr lang="tr-TR" dirty="0">
                <a:ea typeface="+mn-lt"/>
                <a:cs typeface="+mn-lt"/>
              </a:rPr>
              <a:t> </a:t>
            </a:r>
            <a:r>
              <a:rPr lang="tr-TR" dirty="0" err="1">
                <a:ea typeface="+mn-lt"/>
                <a:cs typeface="+mn-lt"/>
              </a:rPr>
              <a:t>more</a:t>
            </a:r>
            <a:r>
              <a:rPr lang="tr-TR" dirty="0">
                <a:ea typeface="+mn-lt"/>
                <a:cs typeface="+mn-lt"/>
              </a:rPr>
              <a:t> </a:t>
            </a:r>
            <a:r>
              <a:rPr lang="tr-TR" dirty="0" err="1">
                <a:ea typeface="+mn-lt"/>
                <a:cs typeface="+mn-lt"/>
              </a:rPr>
              <a:t>similar</a:t>
            </a:r>
            <a:r>
              <a:rPr lang="tr-TR" dirty="0">
                <a:ea typeface="+mn-lt"/>
                <a:cs typeface="+mn-lt"/>
              </a:rPr>
              <a:t> </a:t>
            </a:r>
            <a:r>
              <a:rPr lang="tr-TR" dirty="0" err="1">
                <a:ea typeface="+mn-lt"/>
                <a:cs typeface="+mn-lt"/>
              </a:rPr>
              <a:t>to</a:t>
            </a:r>
            <a:r>
              <a:rPr lang="tr-TR" dirty="0">
                <a:ea typeface="+mn-lt"/>
                <a:cs typeface="+mn-lt"/>
              </a:rPr>
              <a:t> </a:t>
            </a:r>
            <a:r>
              <a:rPr lang="tr-TR" dirty="0" err="1">
                <a:ea typeface="+mn-lt"/>
                <a:cs typeface="+mn-lt"/>
              </a:rPr>
              <a:t>each</a:t>
            </a:r>
            <a:r>
              <a:rPr lang="tr-TR" dirty="0">
                <a:ea typeface="+mn-lt"/>
                <a:cs typeface="+mn-lt"/>
              </a:rPr>
              <a:t> </a:t>
            </a:r>
            <a:r>
              <a:rPr lang="tr-TR" dirty="0" err="1">
                <a:ea typeface="+mn-lt"/>
                <a:cs typeface="+mn-lt"/>
              </a:rPr>
              <a:t>other</a:t>
            </a:r>
            <a:r>
              <a:rPr lang="tr-TR" dirty="0">
                <a:ea typeface="+mn-lt"/>
                <a:cs typeface="+mn-lt"/>
              </a:rPr>
              <a:t>. Using </a:t>
            </a:r>
            <a:r>
              <a:rPr lang="tr-TR" dirty="0" err="1">
                <a:ea typeface="+mn-lt"/>
                <a:cs typeface="+mn-lt"/>
              </a:rPr>
              <a:t>the</a:t>
            </a:r>
            <a:r>
              <a:rPr lang="tr-TR" dirty="0">
                <a:ea typeface="+mn-lt"/>
                <a:cs typeface="+mn-lt"/>
              </a:rPr>
              <a:t> </a:t>
            </a:r>
            <a:r>
              <a:rPr lang="tr-TR" dirty="0" err="1">
                <a:ea typeface="+mn-lt"/>
                <a:cs typeface="+mn-lt"/>
              </a:rPr>
              <a:t>Ward</a:t>
            </a:r>
            <a:r>
              <a:rPr lang="tr-TR" dirty="0">
                <a:ea typeface="+mn-lt"/>
                <a:cs typeface="+mn-lt"/>
              </a:rPr>
              <a:t> </a:t>
            </a:r>
            <a:r>
              <a:rPr lang="tr-TR" dirty="0" err="1">
                <a:ea typeface="+mn-lt"/>
                <a:cs typeface="+mn-lt"/>
              </a:rPr>
              <a:t>method</a:t>
            </a:r>
            <a:r>
              <a:rPr lang="tr-TR" dirty="0">
                <a:ea typeface="+mn-lt"/>
                <a:cs typeface="+mn-lt"/>
              </a:rPr>
              <a:t>, </a:t>
            </a:r>
            <a:r>
              <a:rPr lang="tr-TR" dirty="0" err="1">
                <a:ea typeface="+mn-lt"/>
                <a:cs typeface="+mn-lt"/>
              </a:rPr>
              <a:t>we</a:t>
            </a:r>
            <a:r>
              <a:rPr lang="tr-TR" dirty="0">
                <a:ea typeface="+mn-lt"/>
                <a:cs typeface="+mn-lt"/>
              </a:rPr>
              <a:t> </a:t>
            </a:r>
            <a:r>
              <a:rPr lang="tr-TR" dirty="0" err="1">
                <a:ea typeface="+mn-lt"/>
                <a:cs typeface="+mn-lt"/>
              </a:rPr>
              <a:t>created</a:t>
            </a:r>
            <a:r>
              <a:rPr lang="tr-TR" dirty="0">
                <a:ea typeface="+mn-lt"/>
                <a:cs typeface="+mn-lt"/>
              </a:rPr>
              <a:t> </a:t>
            </a:r>
            <a:r>
              <a:rPr lang="tr-TR" dirty="0" err="1">
                <a:ea typeface="+mn-lt"/>
                <a:cs typeface="+mn-lt"/>
              </a:rPr>
              <a:t>clusters</a:t>
            </a:r>
            <a:r>
              <a:rPr lang="tr-TR" dirty="0">
                <a:ea typeface="+mn-lt"/>
                <a:cs typeface="+mn-lt"/>
              </a:rPr>
              <a:t> </a:t>
            </a:r>
            <a:r>
              <a:rPr lang="tr-TR" dirty="0" err="1">
                <a:ea typeface="+mn-lt"/>
                <a:cs typeface="+mn-lt"/>
              </a:rPr>
              <a:t>while</a:t>
            </a:r>
            <a:r>
              <a:rPr lang="tr-TR" dirty="0">
                <a:ea typeface="+mn-lt"/>
                <a:cs typeface="+mn-lt"/>
              </a:rPr>
              <a:t> </a:t>
            </a:r>
            <a:r>
              <a:rPr lang="tr-TR" dirty="0" err="1">
                <a:ea typeface="+mn-lt"/>
                <a:cs typeface="+mn-lt"/>
              </a:rPr>
              <a:t>keeping</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variance</a:t>
            </a:r>
            <a:r>
              <a:rPr lang="tr-TR" dirty="0">
                <a:ea typeface="+mn-lt"/>
                <a:cs typeface="+mn-lt"/>
              </a:rPr>
              <a:t> </a:t>
            </a:r>
            <a:r>
              <a:rPr lang="tr-TR" dirty="0" err="1">
                <a:ea typeface="+mn-lt"/>
                <a:cs typeface="+mn-lt"/>
              </a:rPr>
              <a:t>to</a:t>
            </a:r>
            <a:r>
              <a:rPr lang="tr-TR" dirty="0">
                <a:ea typeface="+mn-lt"/>
                <a:cs typeface="+mn-lt"/>
              </a:rPr>
              <a:t> a minimum. </a:t>
            </a:r>
            <a:r>
              <a:rPr lang="tr-TR" dirty="0" err="1">
                <a:ea typeface="+mn-lt"/>
                <a:cs typeface="+mn-lt"/>
              </a:rPr>
              <a:t>This</a:t>
            </a:r>
            <a:r>
              <a:rPr lang="tr-TR" dirty="0">
                <a:ea typeface="+mn-lt"/>
                <a:cs typeface="+mn-lt"/>
              </a:rPr>
              <a:t> </a:t>
            </a:r>
            <a:r>
              <a:rPr lang="tr-TR" dirty="0" err="1">
                <a:ea typeface="+mn-lt"/>
                <a:cs typeface="+mn-lt"/>
              </a:rPr>
              <a:t>allows</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graph</a:t>
            </a:r>
            <a:r>
              <a:rPr lang="tr-TR" dirty="0">
                <a:ea typeface="+mn-lt"/>
                <a:cs typeface="+mn-lt"/>
              </a:rPr>
              <a:t> </a:t>
            </a:r>
            <a:r>
              <a:rPr lang="tr-TR" dirty="0" err="1">
                <a:ea typeface="+mn-lt"/>
                <a:cs typeface="+mn-lt"/>
              </a:rPr>
              <a:t>to</a:t>
            </a:r>
            <a:r>
              <a:rPr lang="tr-TR" dirty="0">
                <a:ea typeface="+mn-lt"/>
                <a:cs typeface="+mn-lt"/>
              </a:rPr>
              <a:t> </a:t>
            </a:r>
            <a:r>
              <a:rPr lang="tr-TR" dirty="0" err="1">
                <a:ea typeface="+mn-lt"/>
                <a:cs typeface="+mn-lt"/>
              </a:rPr>
              <a:t>help</a:t>
            </a:r>
            <a:r>
              <a:rPr lang="tr-TR" dirty="0">
                <a:ea typeface="+mn-lt"/>
                <a:cs typeface="+mn-lt"/>
              </a:rPr>
              <a:t> </a:t>
            </a:r>
            <a:r>
              <a:rPr lang="tr-TR" dirty="0" err="1">
                <a:ea typeface="+mn-lt"/>
                <a:cs typeface="+mn-lt"/>
              </a:rPr>
              <a:t>determine</a:t>
            </a:r>
            <a:r>
              <a:rPr lang="tr-TR" dirty="0">
                <a:ea typeface="+mn-lt"/>
                <a:cs typeface="+mn-lt"/>
              </a:rPr>
              <a:t> </a:t>
            </a:r>
            <a:r>
              <a:rPr lang="tr-TR" dirty="0" err="1">
                <a:ea typeface="+mn-lt"/>
                <a:cs typeface="+mn-lt"/>
              </a:rPr>
              <a:t>the</a:t>
            </a:r>
            <a:r>
              <a:rPr lang="tr-TR" dirty="0">
                <a:ea typeface="+mn-lt"/>
                <a:cs typeface="+mn-lt"/>
              </a:rPr>
              <a:t> </a:t>
            </a:r>
            <a:r>
              <a:rPr lang="tr-TR" dirty="0" err="1">
                <a:ea typeface="+mn-lt"/>
                <a:cs typeface="+mn-lt"/>
              </a:rPr>
              <a:t>meaningful</a:t>
            </a:r>
            <a:r>
              <a:rPr lang="tr-TR" dirty="0">
                <a:ea typeface="+mn-lt"/>
                <a:cs typeface="+mn-lt"/>
              </a:rPr>
              <a:t> </a:t>
            </a:r>
            <a:r>
              <a:rPr lang="tr-TR" dirty="0" err="1">
                <a:ea typeface="+mn-lt"/>
                <a:cs typeface="+mn-lt"/>
              </a:rPr>
              <a:t>number</a:t>
            </a:r>
            <a:r>
              <a:rPr lang="tr-TR" dirty="0">
                <a:ea typeface="+mn-lt"/>
                <a:cs typeface="+mn-lt"/>
              </a:rPr>
              <a:t> of </a:t>
            </a:r>
            <a:r>
              <a:rPr lang="tr-TR" dirty="0" err="1">
                <a:ea typeface="+mn-lt"/>
                <a:cs typeface="+mn-lt"/>
              </a:rPr>
              <a:t>clusters</a:t>
            </a:r>
            <a:r>
              <a:rPr lang="tr-TR" dirty="0">
                <a:ea typeface="+mn-lt"/>
                <a:cs typeface="+mn-lt"/>
              </a:rPr>
              <a:t>, </a:t>
            </a:r>
            <a:r>
              <a:rPr lang="tr-TR" dirty="0" err="1">
                <a:ea typeface="+mn-lt"/>
                <a:cs typeface="+mn-lt"/>
              </a:rPr>
              <a:t>and</a:t>
            </a:r>
            <a:r>
              <a:rPr lang="tr-TR" dirty="0">
                <a:ea typeface="+mn-lt"/>
                <a:cs typeface="+mn-lt"/>
              </a:rPr>
              <a:t> </a:t>
            </a:r>
            <a:r>
              <a:rPr lang="tr-TR" dirty="0" err="1">
                <a:ea typeface="+mn-lt"/>
                <a:cs typeface="+mn-lt"/>
              </a:rPr>
              <a:t>branches</a:t>
            </a:r>
            <a:r>
              <a:rPr lang="tr-TR" dirty="0">
                <a:ea typeface="+mn-lt"/>
                <a:cs typeface="+mn-lt"/>
              </a:rPr>
              <a:t> </a:t>
            </a:r>
            <a:r>
              <a:rPr lang="tr-TR" dirty="0" err="1">
                <a:ea typeface="+mn-lt"/>
                <a:cs typeface="+mn-lt"/>
              </a:rPr>
              <a:t>that</a:t>
            </a:r>
            <a:r>
              <a:rPr lang="tr-TR" dirty="0">
                <a:ea typeface="+mn-lt"/>
                <a:cs typeface="+mn-lt"/>
              </a:rPr>
              <a:t> </a:t>
            </a:r>
            <a:r>
              <a:rPr lang="tr-TR" dirty="0" err="1">
                <a:ea typeface="+mn-lt"/>
                <a:cs typeface="+mn-lt"/>
              </a:rPr>
              <a:t>merge</a:t>
            </a:r>
            <a:r>
              <a:rPr lang="tr-TR" dirty="0">
                <a:ea typeface="+mn-lt"/>
                <a:cs typeface="+mn-lt"/>
              </a:rPr>
              <a:t> </a:t>
            </a:r>
            <a:r>
              <a:rPr lang="tr-TR" dirty="0" err="1">
                <a:ea typeface="+mn-lt"/>
                <a:cs typeface="+mn-lt"/>
              </a:rPr>
              <a:t>higher</a:t>
            </a:r>
            <a:r>
              <a:rPr lang="tr-TR" dirty="0">
                <a:ea typeface="+mn-lt"/>
                <a:cs typeface="+mn-lt"/>
              </a:rPr>
              <a:t> </a:t>
            </a:r>
            <a:r>
              <a:rPr lang="tr-TR" dirty="0" err="1">
                <a:ea typeface="+mn-lt"/>
                <a:cs typeface="+mn-lt"/>
              </a:rPr>
              <a:t>up</a:t>
            </a:r>
            <a:r>
              <a:rPr lang="tr-TR" dirty="0">
                <a:ea typeface="+mn-lt"/>
                <a:cs typeface="+mn-lt"/>
              </a:rPr>
              <a:t> </a:t>
            </a:r>
            <a:r>
              <a:rPr lang="tr-TR" dirty="0" err="1">
                <a:ea typeface="+mn-lt"/>
                <a:cs typeface="+mn-lt"/>
              </a:rPr>
              <a:t>show</a:t>
            </a:r>
            <a:r>
              <a:rPr lang="tr-TR" dirty="0">
                <a:ea typeface="+mn-lt"/>
                <a:cs typeface="+mn-lt"/>
              </a:rPr>
              <a:t> </a:t>
            </a:r>
            <a:r>
              <a:rPr lang="tr-TR" dirty="0" err="1">
                <a:ea typeface="+mn-lt"/>
                <a:cs typeface="+mn-lt"/>
              </a:rPr>
              <a:t>player</a:t>
            </a:r>
            <a:r>
              <a:rPr lang="tr-TR" dirty="0">
                <a:ea typeface="+mn-lt"/>
                <a:cs typeface="+mn-lt"/>
              </a:rPr>
              <a:t> </a:t>
            </a:r>
            <a:r>
              <a:rPr lang="tr-TR" dirty="0" err="1">
                <a:ea typeface="+mn-lt"/>
                <a:cs typeface="+mn-lt"/>
              </a:rPr>
              <a:t>groups</a:t>
            </a:r>
            <a:r>
              <a:rPr lang="tr-TR" dirty="0">
                <a:ea typeface="+mn-lt"/>
                <a:cs typeface="+mn-lt"/>
              </a:rPr>
              <a:t> </a:t>
            </a:r>
            <a:r>
              <a:rPr lang="tr-TR" dirty="0" err="1">
                <a:ea typeface="+mn-lt"/>
                <a:cs typeface="+mn-lt"/>
              </a:rPr>
              <a:t>that</a:t>
            </a:r>
            <a:r>
              <a:rPr lang="tr-TR" dirty="0">
                <a:ea typeface="+mn-lt"/>
                <a:cs typeface="+mn-lt"/>
              </a:rPr>
              <a:t> </a:t>
            </a:r>
            <a:r>
              <a:rPr lang="tr-TR" dirty="0" err="1">
                <a:ea typeface="+mn-lt"/>
                <a:cs typeface="+mn-lt"/>
              </a:rPr>
              <a:t>are</a:t>
            </a:r>
            <a:r>
              <a:rPr lang="tr-TR" dirty="0">
                <a:ea typeface="+mn-lt"/>
                <a:cs typeface="+mn-lt"/>
              </a:rPr>
              <a:t> </a:t>
            </a:r>
            <a:r>
              <a:rPr lang="tr-TR" dirty="0" err="1">
                <a:ea typeface="+mn-lt"/>
                <a:cs typeface="+mn-lt"/>
              </a:rPr>
              <a:t>more</a:t>
            </a:r>
            <a:r>
              <a:rPr lang="tr-TR" dirty="0">
                <a:ea typeface="+mn-lt"/>
                <a:cs typeface="+mn-lt"/>
              </a:rPr>
              <a:t> </a:t>
            </a:r>
            <a:r>
              <a:rPr lang="tr-TR" dirty="0" err="1">
                <a:ea typeface="+mn-lt"/>
                <a:cs typeface="+mn-lt"/>
              </a:rPr>
              <a:t>distinct</a:t>
            </a:r>
            <a:r>
              <a:rPr lang="tr-TR" dirty="0">
                <a:ea typeface="+mn-lt"/>
                <a:cs typeface="+mn-lt"/>
              </a:rPr>
              <a:t> </a:t>
            </a:r>
            <a:r>
              <a:rPr lang="tr-TR" dirty="0" err="1">
                <a:ea typeface="+mn-lt"/>
                <a:cs typeface="+mn-lt"/>
              </a:rPr>
              <a:t>from</a:t>
            </a:r>
            <a:r>
              <a:rPr lang="tr-TR" dirty="0">
                <a:ea typeface="+mn-lt"/>
                <a:cs typeface="+mn-lt"/>
              </a:rPr>
              <a:t> </a:t>
            </a:r>
            <a:r>
              <a:rPr lang="tr-TR" dirty="0" err="1">
                <a:ea typeface="+mn-lt"/>
                <a:cs typeface="+mn-lt"/>
              </a:rPr>
              <a:t>each</a:t>
            </a:r>
            <a:r>
              <a:rPr lang="tr-TR" dirty="0">
                <a:ea typeface="+mn-lt"/>
                <a:cs typeface="+mn-lt"/>
              </a:rPr>
              <a:t> </a:t>
            </a:r>
            <a:r>
              <a:rPr lang="tr-TR" dirty="0" err="1">
                <a:ea typeface="+mn-lt"/>
                <a:cs typeface="+mn-lt"/>
              </a:rPr>
              <a:t>other</a:t>
            </a:r>
            <a:r>
              <a:rPr lang="tr-TR" dirty="0">
                <a:ea typeface="+mn-lt"/>
                <a:cs typeface="+mn-lt"/>
              </a:rPr>
              <a:t>.</a:t>
            </a:r>
            <a:endParaRPr lang="tr-TR" dirty="0"/>
          </a:p>
        </p:txBody>
      </p:sp>
    </p:spTree>
    <p:extLst>
      <p:ext uri="{BB962C8B-B14F-4D97-AF65-F5344CB8AC3E}">
        <p14:creationId xmlns:p14="http://schemas.microsoft.com/office/powerpoint/2010/main" val="2970553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3E14-2F93-ACAC-45B9-5510B3BADA81}"/>
              </a:ext>
            </a:extLst>
          </p:cNvPr>
          <p:cNvSpPr>
            <a:spLocks noGrp="1"/>
          </p:cNvSpPr>
          <p:nvPr>
            <p:ph type="title"/>
          </p:nvPr>
        </p:nvSpPr>
        <p:spPr/>
        <p:txBody>
          <a:bodyPr/>
          <a:lstStyle/>
          <a:p>
            <a:pPr algn="ctr"/>
            <a:r>
              <a:rPr lang="en-US" b="1" dirty="0">
                <a:ea typeface="+mj-lt"/>
                <a:cs typeface="+mj-lt"/>
              </a:rPr>
              <a:t>CLASSIFICATION – LOGISTIC REGRESSION</a:t>
            </a:r>
            <a:endParaRPr lang="en-US" b="1"/>
          </a:p>
        </p:txBody>
      </p:sp>
      <p:sp>
        <p:nvSpPr>
          <p:cNvPr id="3" name="Content Placeholder 2">
            <a:extLst>
              <a:ext uri="{FF2B5EF4-FFF2-40B4-BE49-F238E27FC236}">
                <a16:creationId xmlns:a16="http://schemas.microsoft.com/office/drawing/2014/main" id="{C861029C-3FAB-F285-230E-8B31D40B338F}"/>
              </a:ext>
            </a:extLst>
          </p:cNvPr>
          <p:cNvSpPr>
            <a:spLocks noGrp="1"/>
          </p:cNvSpPr>
          <p:nvPr>
            <p:ph idx="1"/>
          </p:nvPr>
        </p:nvSpPr>
        <p:spPr/>
        <p:txBody>
          <a:bodyPr vert="horz" lIns="91440" tIns="45720" rIns="91440" bIns="45720" rtlCol="0" anchor="t">
            <a:normAutofit/>
          </a:bodyPr>
          <a:lstStyle/>
          <a:p>
            <a:r>
              <a:rPr lang="en-US" sz="1800" b="1" dirty="0">
                <a:ea typeface="+mn-lt"/>
                <a:cs typeface="+mn-lt"/>
              </a:rPr>
              <a:t>Model:</a:t>
            </a:r>
            <a:r>
              <a:rPr lang="en-US" sz="1800" dirty="0">
                <a:ea typeface="+mn-lt"/>
                <a:cs typeface="+mn-lt"/>
              </a:rPr>
              <a:t> Logistic Regression</a:t>
            </a:r>
            <a:endParaRPr lang="en-US" sz="1800"/>
          </a:p>
          <a:p>
            <a:r>
              <a:rPr lang="en-US" sz="1800" b="1" dirty="0">
                <a:ea typeface="+mn-lt"/>
                <a:cs typeface="+mn-lt"/>
              </a:rPr>
              <a:t>Target:</a:t>
            </a:r>
            <a:r>
              <a:rPr lang="en-US" sz="1800" dirty="0">
                <a:ea typeface="+mn-lt"/>
                <a:cs typeface="+mn-lt"/>
              </a:rPr>
              <a:t> Good (1) vs Bad (0) players</a:t>
            </a:r>
            <a:endParaRPr lang="en-US" sz="1800"/>
          </a:p>
          <a:p>
            <a:r>
              <a:rPr lang="en-US" sz="1800" b="1" dirty="0">
                <a:ea typeface="+mn-lt"/>
                <a:cs typeface="+mn-lt"/>
              </a:rPr>
              <a:t>Results:</a:t>
            </a:r>
          </a:p>
          <a:p>
            <a:r>
              <a:rPr lang="en-US" sz="1800" dirty="0">
                <a:ea typeface="+mn-lt"/>
                <a:cs typeface="+mn-lt"/>
              </a:rPr>
              <a:t>Accuracy: 95%</a:t>
            </a:r>
          </a:p>
          <a:p>
            <a:r>
              <a:rPr lang="en-US" sz="1800" dirty="0">
                <a:ea typeface="+mn-lt"/>
                <a:cs typeface="+mn-lt"/>
              </a:rPr>
              <a:t>Precision/Recall/F1-score: All above 0.93 for both classes</a:t>
            </a:r>
            <a:endParaRPr lang="en-US" sz="1800" dirty="0"/>
          </a:p>
          <a:p>
            <a:endParaRPr lang="en-US" sz="1800" dirty="0">
              <a:ea typeface="+mn-lt"/>
              <a:cs typeface="+mn-lt"/>
            </a:endParaRPr>
          </a:p>
          <a:p>
            <a:r>
              <a:rPr lang="en-US" sz="1800" dirty="0">
                <a:ea typeface="+mn-lt"/>
                <a:cs typeface="+mn-lt"/>
              </a:rPr>
              <a:t>High performance even with a simple model.</a:t>
            </a:r>
            <a:endParaRPr lang="en-US" sz="1800" dirty="0"/>
          </a:p>
          <a:p>
            <a:endParaRPr lang="en-US" dirty="0"/>
          </a:p>
        </p:txBody>
      </p:sp>
      <p:pic>
        <p:nvPicPr>
          <p:cNvPr id="4" name="Picture 3" descr="A screenshot of a computer screen&#10;&#10;AI-generated content may be incorrect.">
            <a:extLst>
              <a:ext uri="{FF2B5EF4-FFF2-40B4-BE49-F238E27FC236}">
                <a16:creationId xmlns:a16="http://schemas.microsoft.com/office/drawing/2014/main" id="{FFF2C9DA-3B64-0C10-FCAA-B539BB423D07}"/>
              </a:ext>
            </a:extLst>
          </p:cNvPr>
          <p:cNvPicPr>
            <a:picLocks noChangeAspect="1"/>
          </p:cNvPicPr>
          <p:nvPr/>
        </p:nvPicPr>
        <p:blipFill>
          <a:blip r:embed="rId2"/>
          <a:stretch>
            <a:fillRect/>
          </a:stretch>
        </p:blipFill>
        <p:spPr>
          <a:xfrm>
            <a:off x="6829258" y="2828257"/>
            <a:ext cx="4495800" cy="2190750"/>
          </a:xfrm>
          <a:prstGeom prst="rect">
            <a:avLst/>
          </a:prstGeom>
        </p:spPr>
      </p:pic>
    </p:spTree>
    <p:extLst>
      <p:ext uri="{BB962C8B-B14F-4D97-AF65-F5344CB8AC3E}">
        <p14:creationId xmlns:p14="http://schemas.microsoft.com/office/powerpoint/2010/main" val="2745010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1694-5F7D-5E9B-388C-E00B658FFBA9}"/>
              </a:ext>
            </a:extLst>
          </p:cNvPr>
          <p:cNvSpPr>
            <a:spLocks noGrp="1"/>
          </p:cNvSpPr>
          <p:nvPr>
            <p:ph type="title"/>
          </p:nvPr>
        </p:nvSpPr>
        <p:spPr/>
        <p:txBody>
          <a:bodyPr/>
          <a:lstStyle/>
          <a:p>
            <a:pPr algn="ctr"/>
            <a:r>
              <a:rPr lang="en-US" b="1" dirty="0">
                <a:ea typeface="+mj-lt"/>
                <a:cs typeface="+mj-lt"/>
              </a:rPr>
              <a:t>REGRESSION – LINEAR REGRESSION</a:t>
            </a:r>
            <a:endParaRPr lang="en-US" b="1"/>
          </a:p>
        </p:txBody>
      </p:sp>
      <p:sp>
        <p:nvSpPr>
          <p:cNvPr id="3" name="Content Placeholder 2">
            <a:extLst>
              <a:ext uri="{FF2B5EF4-FFF2-40B4-BE49-F238E27FC236}">
                <a16:creationId xmlns:a16="http://schemas.microsoft.com/office/drawing/2014/main" id="{81BDB586-37B5-4FBC-4046-B6C02E76804B}"/>
              </a:ext>
            </a:extLst>
          </p:cNvPr>
          <p:cNvSpPr>
            <a:spLocks noGrp="1"/>
          </p:cNvSpPr>
          <p:nvPr>
            <p:ph idx="1"/>
          </p:nvPr>
        </p:nvSpPr>
        <p:spPr/>
        <p:txBody>
          <a:bodyPr vert="horz" lIns="91440" tIns="45720" rIns="91440" bIns="45720" rtlCol="0" anchor="t">
            <a:normAutofit/>
          </a:bodyPr>
          <a:lstStyle/>
          <a:p>
            <a:r>
              <a:rPr lang="en-US" sz="1800" b="1" dirty="0">
                <a:ea typeface="+mn-lt"/>
                <a:cs typeface="+mn-lt"/>
              </a:rPr>
              <a:t>Our Goal:</a:t>
            </a:r>
            <a:r>
              <a:rPr lang="en-US" sz="1800" dirty="0">
                <a:ea typeface="+mn-lt"/>
                <a:cs typeface="+mn-lt"/>
              </a:rPr>
              <a:t> Predict rating from other variables</a:t>
            </a:r>
            <a:endParaRPr lang="en-US" sz="1800" dirty="0"/>
          </a:p>
          <a:p>
            <a:r>
              <a:rPr lang="en-US" sz="1800" b="1" dirty="0">
                <a:ea typeface="+mn-lt"/>
                <a:cs typeface="+mn-lt"/>
              </a:rPr>
              <a:t>Performance Metrics:</a:t>
            </a:r>
            <a:endParaRPr lang="en-US" sz="1800" b="1"/>
          </a:p>
          <a:p>
            <a:r>
              <a:rPr lang="en-US" sz="1800" dirty="0">
                <a:ea typeface="+mn-lt"/>
                <a:cs typeface="+mn-lt"/>
              </a:rPr>
              <a:t>R² Score: 0.9646</a:t>
            </a:r>
            <a:endParaRPr lang="en-US" sz="1800" dirty="0"/>
          </a:p>
          <a:p>
            <a:r>
              <a:rPr lang="en-US" sz="1800" dirty="0">
                <a:ea typeface="+mn-lt"/>
                <a:cs typeface="+mn-lt"/>
              </a:rPr>
              <a:t>MSE: 0.0002</a:t>
            </a:r>
            <a:endParaRPr lang="en-US" sz="1800" dirty="0"/>
          </a:p>
          <a:p>
            <a:endParaRPr lang="en-US" sz="1800" dirty="0"/>
          </a:p>
          <a:p>
            <a:r>
              <a:rPr lang="en-US" sz="1800" dirty="0">
                <a:ea typeface="+mn-lt"/>
                <a:cs typeface="+mn-lt"/>
              </a:rPr>
              <a:t>Very good fit → Features explain 96% of variance in rating</a:t>
            </a:r>
            <a:endParaRPr lang="en-US" sz="1800" dirty="0"/>
          </a:p>
        </p:txBody>
      </p:sp>
      <p:pic>
        <p:nvPicPr>
          <p:cNvPr id="4" name="Picture 3" descr="A black background with white text&#10;&#10;AI-generated content may be incorrect.">
            <a:extLst>
              <a:ext uri="{FF2B5EF4-FFF2-40B4-BE49-F238E27FC236}">
                <a16:creationId xmlns:a16="http://schemas.microsoft.com/office/drawing/2014/main" id="{A50C8EE4-3B7F-FC66-4FC5-13F899C0FF09}"/>
              </a:ext>
            </a:extLst>
          </p:cNvPr>
          <p:cNvPicPr>
            <a:picLocks noChangeAspect="1"/>
          </p:cNvPicPr>
          <p:nvPr/>
        </p:nvPicPr>
        <p:blipFill>
          <a:blip r:embed="rId2"/>
          <a:stretch>
            <a:fillRect/>
          </a:stretch>
        </p:blipFill>
        <p:spPr>
          <a:xfrm>
            <a:off x="7412622" y="2156159"/>
            <a:ext cx="3676650" cy="781050"/>
          </a:xfrm>
          <a:prstGeom prst="rect">
            <a:avLst/>
          </a:prstGeom>
        </p:spPr>
      </p:pic>
      <p:pic>
        <p:nvPicPr>
          <p:cNvPr id="5" name="Picture 4" descr="A graph with blue dots and red line&#10;&#10;AI-generated content may be incorrect.">
            <a:extLst>
              <a:ext uri="{FF2B5EF4-FFF2-40B4-BE49-F238E27FC236}">
                <a16:creationId xmlns:a16="http://schemas.microsoft.com/office/drawing/2014/main" id="{3DECBCB2-18CE-7527-48B6-B4F0BECB7849}"/>
              </a:ext>
            </a:extLst>
          </p:cNvPr>
          <p:cNvPicPr>
            <a:picLocks noChangeAspect="1"/>
          </p:cNvPicPr>
          <p:nvPr/>
        </p:nvPicPr>
        <p:blipFill>
          <a:blip r:embed="rId3"/>
          <a:stretch>
            <a:fillRect/>
          </a:stretch>
        </p:blipFill>
        <p:spPr>
          <a:xfrm>
            <a:off x="7045157" y="3191711"/>
            <a:ext cx="4424947" cy="3362158"/>
          </a:xfrm>
          <a:prstGeom prst="rect">
            <a:avLst/>
          </a:prstGeom>
        </p:spPr>
      </p:pic>
    </p:spTree>
    <p:extLst>
      <p:ext uri="{BB962C8B-B14F-4D97-AF65-F5344CB8AC3E}">
        <p14:creationId xmlns:p14="http://schemas.microsoft.com/office/powerpoint/2010/main" val="3553754755"/>
      </p:ext>
    </p:extLst>
  </p:cSld>
  <p:clrMapOvr>
    <a:masterClrMapping/>
  </p:clrMapOvr>
</p:sld>
</file>

<file path=ppt/theme/theme1.xml><?xml version="1.0" encoding="utf-8"?>
<a:theme xmlns:a="http://schemas.openxmlformats.org/drawingml/2006/main" name="BohoVogueVTI">
  <a:themeElements>
    <a:clrScheme name="BohoVogueVTI">
      <a:dk1>
        <a:sysClr val="windowText" lastClr="000000"/>
      </a:dk1>
      <a:lt1>
        <a:sysClr val="window" lastClr="FFFFFF"/>
      </a:lt1>
      <a:dk2>
        <a:srgbClr val="35403A"/>
      </a:dk2>
      <a:lt2>
        <a:srgbClr val="F1EFEB"/>
      </a:lt2>
      <a:accent1>
        <a:srgbClr val="9E8B50"/>
      </a:accent1>
      <a:accent2>
        <a:srgbClr val="D5966B"/>
      </a:accent2>
      <a:accent3>
        <a:srgbClr val="9BA6BB"/>
      </a:accent3>
      <a:accent4>
        <a:srgbClr val="869880"/>
      </a:accent4>
      <a:accent5>
        <a:srgbClr val="588267"/>
      </a:accent5>
      <a:accent6>
        <a:srgbClr val="B89C46"/>
      </a:accent6>
      <a:hlink>
        <a:srgbClr val="C77138"/>
      </a:hlink>
      <a:folHlink>
        <a:srgbClr val="589374"/>
      </a:folHlink>
    </a:clrScheme>
    <a:fontScheme name="BohoVogueVTI">
      <a:majorFont>
        <a:latin typeface="Walbaum Display"/>
        <a:ea typeface=""/>
        <a:cs typeface=""/>
      </a:majorFont>
      <a:minorFont>
        <a:latin typeface="Aptos Light"/>
        <a:ea typeface=""/>
        <a:cs typeface=""/>
      </a:minorFont>
    </a:fontScheme>
    <a:fmtScheme name="BohoVogu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587E0025-A466-4551-A341-1A9F570FDF06}" vid="{F615CBBD-D1BB-4663-887F-92A47C7C6AB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BohoVogueVTI</vt:lpstr>
      <vt:lpstr>DATA-DRIVEN PLAYER PERFORMANCE CLASSIFICATION USING ML TECHNIQUES</vt:lpstr>
      <vt:lpstr>PROJECT OVERVIEW</vt:lpstr>
      <vt:lpstr>DATASET OVERVIEW (PLAYER_STATS)</vt:lpstr>
      <vt:lpstr>PowerPoint Presentation</vt:lpstr>
      <vt:lpstr>EXPLORATORY DATA ANALYSIS (EDA)</vt:lpstr>
      <vt:lpstr>PowerPoint Presentation</vt:lpstr>
      <vt:lpstr>CLUSTERING DENDROGRAM </vt:lpstr>
      <vt:lpstr>CLASSIFICATION – LOGISTIC REGRESSION</vt:lpstr>
      <vt:lpstr>REGRESSION – LINEAR REGRESSION</vt:lpstr>
      <vt:lpstr>FEATURE SELECTION – RANDOM FOREST</vt:lpstr>
      <vt:lpstr>DIMENSIONALITY REDUCTION – PCA</vt:lpstr>
      <vt:lpstr>CONCLUSION</vt:lpstr>
      <vt:lpstr>THANKS FOR THE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203</cp:revision>
  <dcterms:created xsi:type="dcterms:W3CDTF">2025-06-09T22:29:12Z</dcterms:created>
  <dcterms:modified xsi:type="dcterms:W3CDTF">2025-06-10T14:51:45Z</dcterms:modified>
</cp:coreProperties>
</file>