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B46-EBC9-457A-9A8C-AC1D6B7705D7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4BBD-1344-410F-8892-E2DCEC3BBF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9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B46-EBC9-457A-9A8C-AC1D6B7705D7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4BBD-1344-410F-8892-E2DCEC3BBF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439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B46-EBC9-457A-9A8C-AC1D6B7705D7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4BBD-1344-410F-8892-E2DCEC3BBF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85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B46-EBC9-457A-9A8C-AC1D6B7705D7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4BBD-1344-410F-8892-E2DCEC3BBF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13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B46-EBC9-457A-9A8C-AC1D6B7705D7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4BBD-1344-410F-8892-E2DCEC3BBF9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66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B46-EBC9-457A-9A8C-AC1D6B7705D7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4BBD-1344-410F-8892-E2DCEC3BBF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14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B46-EBC9-457A-9A8C-AC1D6B7705D7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4BBD-1344-410F-8892-E2DCEC3BBF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54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B46-EBC9-457A-9A8C-AC1D6B7705D7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4BBD-1344-410F-8892-E2DCEC3BBF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232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B46-EBC9-457A-9A8C-AC1D6B7705D7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4BBD-1344-410F-8892-E2DCEC3BBF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13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265B46-EBC9-457A-9A8C-AC1D6B7705D7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474BBD-1344-410F-8892-E2DCEC3BBF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180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B46-EBC9-457A-9A8C-AC1D6B7705D7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4BBD-1344-410F-8892-E2DCEC3BBF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945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265B46-EBC9-457A-9A8C-AC1D6B7705D7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474BBD-1344-410F-8892-E2DCEC3BBF9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9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D53447-99F8-C2D5-E21D-A36160F3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736" y="757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Quantitative Trading Strategy:  Relative β-Strength and Market Regime Detection</a:t>
            </a:r>
            <a:br>
              <a:rPr lang="en-US" dirty="0"/>
            </a:b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C25E840-59B0-91AE-1CF0-BD5A1529A0D6}"/>
              </a:ext>
            </a:extLst>
          </p:cNvPr>
          <p:cNvSpPr txBox="1"/>
          <p:nvPr/>
        </p:nvSpPr>
        <p:spPr>
          <a:xfrm>
            <a:off x="1163053" y="4523874"/>
            <a:ext cx="861460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Presented By: Or Dadush, Ophir Raphael, Shir </a:t>
            </a:r>
            <a:r>
              <a:rPr lang="en-US" sz="2400" dirty="0" err="1"/>
              <a:t>Mesica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97206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05A734-775C-BA47-4EE4-4F87FA01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427" y="-272715"/>
            <a:ext cx="10541267" cy="1977992"/>
          </a:xfrm>
        </p:spPr>
        <p:txBody>
          <a:bodyPr/>
          <a:lstStyle/>
          <a:p>
            <a:r>
              <a:rPr lang="en-US" sz="4300" b="1" dirty="0"/>
              <a:t>Portfolio hedging</a:t>
            </a:r>
            <a:endParaRPr lang="he-IL" sz="4300" b="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DD3FAFA-3565-92C6-6B59-1438C806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47" y="2078366"/>
            <a:ext cx="9368589" cy="35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FD1449-B86C-4692-AB58-C3E6039D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6144"/>
            <a:ext cx="10058400" cy="931216"/>
          </a:xfrm>
        </p:spPr>
        <p:txBody>
          <a:bodyPr/>
          <a:lstStyle/>
          <a:p>
            <a:r>
              <a:rPr lang="en-US" b="1" dirty="0"/>
              <a:t>Enhancing Trading Strategy</a:t>
            </a:r>
            <a:endParaRPr lang="he-IL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1627D05-A7D8-8154-57B8-3ED3232BA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36" y="982607"/>
            <a:ext cx="7728033" cy="530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65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0EC98E-25AD-F977-6372-E7057A58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the Strategy</a:t>
            </a:r>
            <a:br>
              <a:rPr lang="en-US" b="1" dirty="0"/>
            </a:b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56246-6448-3FDC-5A3E-2A7C2C76E0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96" y="2543583"/>
            <a:ext cx="7208369" cy="40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ED75180-8F33-F718-EAD6-0845485D3E0B}"/>
              </a:ext>
            </a:extLst>
          </p:cNvPr>
          <p:cNvSpPr txBox="1"/>
          <p:nvPr/>
        </p:nvSpPr>
        <p:spPr>
          <a:xfrm>
            <a:off x="1217596" y="1876926"/>
            <a:ext cx="9041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/>
              <a:t>Project Goal:</a:t>
            </a:r>
            <a:r>
              <a:rPr lang="en-US" dirty="0"/>
              <a:t> To identify stocks that consistently outperform (stronger) or underperform (weaker) the overall market, and to profit from these relative performance discrepancies.</a:t>
            </a:r>
          </a:p>
        </p:txBody>
      </p:sp>
    </p:spTree>
    <p:extLst>
      <p:ext uri="{BB962C8B-B14F-4D97-AF65-F5344CB8AC3E}">
        <p14:creationId xmlns:p14="http://schemas.microsoft.com/office/powerpoint/2010/main" val="373565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7AD2-17F0-ADD0-7CB3-E6761994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35166"/>
            <a:ext cx="10058400" cy="8122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Market Regime Detection</a:t>
            </a:r>
            <a:br>
              <a:rPr lang="en-US" b="1" dirty="0"/>
            </a:b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D2C2159-DB9E-6B0E-8C8A-2BB6ACF25150}"/>
              </a:ext>
            </a:extLst>
          </p:cNvPr>
          <p:cNvSpPr txBox="1"/>
          <p:nvPr/>
        </p:nvSpPr>
        <p:spPr>
          <a:xfrm>
            <a:off x="1203156" y="1828346"/>
            <a:ext cx="9208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/>
              <a:t>Regime Modeling:</a:t>
            </a:r>
            <a:r>
              <a:rPr lang="en-US" dirty="0"/>
              <a:t> The market regime is modeled using a combination of Fast Fourier Transform (FFT) and Markov chains.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0E4F04-B57F-013F-4744-141D40F32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722" y="2037347"/>
            <a:ext cx="2994384" cy="446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1BDF4E8-AA97-41B6-C8F2-29ECFC60F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58" y="2474677"/>
            <a:ext cx="7980947" cy="38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5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6CE26D-4FC0-BCAC-E9A6-1125D430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Look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620EAC9-C726-EC27-19E3-B7189ED68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9" y="1737360"/>
            <a:ext cx="9914021" cy="45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3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ADA399-30C1-6C88-AFA8-32BEA36A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78029"/>
          </a:xfrm>
        </p:spPr>
        <p:txBody>
          <a:bodyPr/>
          <a:lstStyle/>
          <a:p>
            <a:r>
              <a:rPr lang="el-GR" b="1" dirty="0"/>
              <a:t>β-</a:t>
            </a:r>
            <a:r>
              <a:rPr lang="en-US" b="1" dirty="0"/>
              <a:t>Strength Computation</a:t>
            </a:r>
            <a:br>
              <a:rPr lang="en-US" dirty="0"/>
            </a:b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F96E846-97A4-4D80-A7FE-239675AAC931}"/>
              </a:ext>
            </a:extLst>
          </p:cNvPr>
          <p:cNvSpPr txBox="1"/>
          <p:nvPr/>
        </p:nvSpPr>
        <p:spPr>
          <a:xfrm>
            <a:off x="840607" y="1852864"/>
            <a:ext cx="1078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b="1" dirty="0" err="1"/>
              <a:t>score</a:t>
            </a:r>
            <a:r>
              <a:rPr lang="he-IL" b="1" dirty="0"/>
              <a:t> = </a:t>
            </a:r>
            <a:r>
              <a:rPr lang="en-US" b="1" dirty="0"/>
              <a:t>days</a:t>
            </a:r>
            <a:r>
              <a:rPr lang="he-IL" b="1" dirty="0"/>
              <a:t>_</a:t>
            </a:r>
            <a:r>
              <a:rPr lang="he-IL" b="1" dirty="0" err="1"/>
              <a:t>up</a:t>
            </a:r>
            <a:r>
              <a:rPr lang="he-IL" b="1" dirty="0"/>
              <a:t> *(</a:t>
            </a:r>
            <a:r>
              <a:rPr lang="he-IL" b="1" dirty="0" err="1"/>
              <a:t>sum_stock_up</a:t>
            </a:r>
            <a:r>
              <a:rPr lang="he-IL" b="1" dirty="0"/>
              <a:t> - </a:t>
            </a:r>
            <a:r>
              <a:rPr lang="he-IL" b="1" dirty="0" err="1"/>
              <a:t>sum_market_up</a:t>
            </a:r>
            <a:r>
              <a:rPr lang="he-IL" b="1" dirty="0"/>
              <a:t>) - </a:t>
            </a:r>
            <a:r>
              <a:rPr lang="en-US" b="1" dirty="0"/>
              <a:t>days</a:t>
            </a:r>
            <a:r>
              <a:rPr lang="he-IL" b="1" dirty="0"/>
              <a:t>_</a:t>
            </a:r>
            <a:r>
              <a:rPr lang="he-IL" b="1" dirty="0" err="1"/>
              <a:t>down</a:t>
            </a:r>
            <a:r>
              <a:rPr lang="he-IL" b="1" dirty="0"/>
              <a:t> * (</a:t>
            </a:r>
            <a:r>
              <a:rPr lang="he-IL" b="1" dirty="0" err="1"/>
              <a:t>sum_market_down</a:t>
            </a:r>
            <a:r>
              <a:rPr lang="he-IL" b="1" dirty="0"/>
              <a:t> - </a:t>
            </a:r>
            <a:r>
              <a:rPr lang="he-IL" b="1" dirty="0" err="1"/>
              <a:t>sum_stock_down</a:t>
            </a:r>
            <a:r>
              <a:rPr lang="he-IL" b="1" dirty="0"/>
              <a:t>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8E4BE1C-13D3-ADF1-3388-906A9E07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92" y="1347537"/>
            <a:ext cx="3914216" cy="522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40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87873E-AFFE-744B-AD8F-F8B5E246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Quantitative Trading Strategy Sequence</a:t>
            </a:r>
            <a:br>
              <a:rPr lang="en-US" b="1" dirty="0"/>
            </a:br>
            <a:endParaRPr lang="he-IL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5187556-F015-A0E2-9083-E7C7ABF2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79" y="100262"/>
            <a:ext cx="8213558" cy="616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97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B952F8-FE9B-CB00-4FCD-5591E702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114450"/>
            <a:ext cx="10669604" cy="1450757"/>
          </a:xfrm>
        </p:spPr>
        <p:txBody>
          <a:bodyPr/>
          <a:lstStyle/>
          <a:p>
            <a:r>
              <a:rPr lang="en-US" dirty="0"/>
              <a:t>Positions Managing</a:t>
            </a:r>
            <a:endParaRPr lang="he-IL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A156E66-7F26-5A12-BDD6-243FE7752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416" y="281585"/>
            <a:ext cx="8097669" cy="629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02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2B70ED-1F81-5E1F-BAB5-041646A8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07" y="294624"/>
            <a:ext cx="10990446" cy="9807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Trading Strategy: Metrics and Parameter Sensitivity</a:t>
            </a:r>
            <a:endParaRPr lang="he-I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6715ECB-DA04-C736-FCD1-02C4DE33C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47" y="784985"/>
            <a:ext cx="10578910" cy="499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21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D75C91-3DEE-91FD-42D1-77A15B87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50807"/>
            <a:ext cx="10058400" cy="1450757"/>
          </a:xfrm>
        </p:spPr>
        <p:txBody>
          <a:bodyPr/>
          <a:lstStyle/>
          <a:p>
            <a:r>
              <a:rPr lang="en-US" sz="4300" b="1" dirty="0"/>
              <a:t>Results Till Now</a:t>
            </a:r>
            <a:endParaRPr lang="he-IL" sz="4300" b="1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0F42ACC8-B9E4-1979-BDC6-F5BEAC953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52257"/>
              </p:ext>
            </p:extLst>
          </p:nvPr>
        </p:nvGraphicFramePr>
        <p:xfrm>
          <a:off x="786063" y="2029326"/>
          <a:ext cx="10433466" cy="3717760"/>
        </p:xfrm>
        <a:graphic>
          <a:graphicData uri="http://schemas.openxmlformats.org/drawingml/2006/table">
            <a:tbl>
              <a:tblPr/>
              <a:tblGrid>
                <a:gridCol w="1738911">
                  <a:extLst>
                    <a:ext uri="{9D8B030D-6E8A-4147-A177-3AD203B41FA5}">
                      <a16:colId xmlns:a16="http://schemas.microsoft.com/office/drawing/2014/main" val="1499558602"/>
                    </a:ext>
                  </a:extLst>
                </a:gridCol>
                <a:gridCol w="1738911">
                  <a:extLst>
                    <a:ext uri="{9D8B030D-6E8A-4147-A177-3AD203B41FA5}">
                      <a16:colId xmlns:a16="http://schemas.microsoft.com/office/drawing/2014/main" val="3010815335"/>
                    </a:ext>
                  </a:extLst>
                </a:gridCol>
                <a:gridCol w="1738911">
                  <a:extLst>
                    <a:ext uri="{9D8B030D-6E8A-4147-A177-3AD203B41FA5}">
                      <a16:colId xmlns:a16="http://schemas.microsoft.com/office/drawing/2014/main" val="4196159389"/>
                    </a:ext>
                  </a:extLst>
                </a:gridCol>
                <a:gridCol w="1738911">
                  <a:extLst>
                    <a:ext uri="{9D8B030D-6E8A-4147-A177-3AD203B41FA5}">
                      <a16:colId xmlns:a16="http://schemas.microsoft.com/office/drawing/2014/main" val="2827261164"/>
                    </a:ext>
                  </a:extLst>
                </a:gridCol>
                <a:gridCol w="1738911">
                  <a:extLst>
                    <a:ext uri="{9D8B030D-6E8A-4147-A177-3AD203B41FA5}">
                      <a16:colId xmlns:a16="http://schemas.microsoft.com/office/drawing/2014/main" val="873403067"/>
                    </a:ext>
                  </a:extLst>
                </a:gridCol>
                <a:gridCol w="1738911">
                  <a:extLst>
                    <a:ext uri="{9D8B030D-6E8A-4147-A177-3AD203B41FA5}">
                      <a16:colId xmlns:a16="http://schemas.microsoft.com/office/drawing/2014/main" val="4249030253"/>
                    </a:ext>
                  </a:extLst>
                </a:gridCol>
              </a:tblGrid>
              <a:tr h="419000">
                <a:tc>
                  <a:txBody>
                    <a:bodyPr/>
                    <a:lstStyle/>
                    <a:p>
                      <a:r>
                        <a:rPr lang="en-US" dirty="0"/>
                        <a:t>Period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Trades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Win-Rate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 P&amp;L ($)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DD 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Sharpe 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679477"/>
                  </a:ext>
                </a:extLst>
              </a:tr>
              <a:tr h="419000">
                <a:tc>
                  <a:txBody>
                    <a:bodyPr/>
                    <a:lstStyle/>
                    <a:p>
                      <a:r>
                        <a:rPr lang="he-IL" b="1"/>
                        <a:t>2014-2018</a:t>
                      </a:r>
                      <a:endParaRPr lang="he-I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482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b="1" dirty="0">
                          <a:highlight>
                            <a:srgbClr val="00FF00"/>
                          </a:highlight>
                        </a:rPr>
                        <a:t>54.8 %</a:t>
                      </a:r>
                      <a:endParaRPr lang="he-IL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+15233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5.68 %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b="1"/>
                        <a:t>2.20</a:t>
                      </a:r>
                      <a:endParaRPr lang="he-I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934913"/>
                  </a:ext>
                </a:extLst>
              </a:tr>
              <a:tr h="419000">
                <a:tc>
                  <a:txBody>
                    <a:bodyPr/>
                    <a:lstStyle/>
                    <a:p>
                      <a:r>
                        <a:rPr lang="he-IL" b="1"/>
                        <a:t>2019</a:t>
                      </a:r>
                      <a:endParaRPr lang="he-I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50.0 %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-834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b="1"/>
                        <a:t>0.98 %</a:t>
                      </a:r>
                      <a:endParaRPr lang="he-I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1.16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567268"/>
                  </a:ext>
                </a:extLst>
              </a:tr>
              <a:tr h="419000">
                <a:tc>
                  <a:txBody>
                    <a:bodyPr/>
                    <a:lstStyle/>
                    <a:p>
                      <a:r>
                        <a:rPr lang="he-IL" b="1"/>
                        <a:t>2020</a:t>
                      </a:r>
                      <a:endParaRPr lang="he-I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465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42.6 %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0000"/>
                          </a:highlight>
                        </a:rPr>
                        <a:t>-41704</a:t>
                      </a:r>
                      <a:endParaRPr lang="he-IL" b="1" dirty="0">
                        <a:highlight>
                          <a:srgbClr val="FF00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b="1"/>
                        <a:t>47.22 %</a:t>
                      </a:r>
                      <a:endParaRPr lang="he-I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1.91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237546"/>
                  </a:ext>
                </a:extLst>
              </a:tr>
              <a:tr h="419000">
                <a:tc>
                  <a:txBody>
                    <a:bodyPr/>
                    <a:lstStyle/>
                    <a:p>
                      <a:r>
                        <a:rPr lang="he-IL" b="1"/>
                        <a:t>2021</a:t>
                      </a:r>
                      <a:endParaRPr lang="he-I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53.3 %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+456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0.69 %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0.64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97023"/>
                  </a:ext>
                </a:extLst>
              </a:tr>
              <a:tr h="419000">
                <a:tc>
                  <a:txBody>
                    <a:bodyPr/>
                    <a:lstStyle/>
                    <a:p>
                      <a:r>
                        <a:rPr lang="he-IL" b="1"/>
                        <a:t>2022</a:t>
                      </a:r>
                      <a:endParaRPr lang="he-I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238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55.0 %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+3672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0.95 %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b="1"/>
                        <a:t>1.28</a:t>
                      </a:r>
                      <a:endParaRPr lang="he-I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2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e-IL" b="1"/>
                        <a:t>2023</a:t>
                      </a:r>
                      <a:endParaRPr lang="he-I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52.1 %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-227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3.45 %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-0.95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070521"/>
                  </a:ext>
                </a:extLst>
              </a:tr>
              <a:tr h="419000">
                <a:tc>
                  <a:txBody>
                    <a:bodyPr/>
                    <a:lstStyle/>
                    <a:p>
                      <a:r>
                        <a:rPr lang="he-IL" b="1"/>
                        <a:t>2024</a:t>
                      </a:r>
                      <a:endParaRPr lang="he-I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54.7 %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+8603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7.63 %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1.04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755826"/>
                  </a:ext>
                </a:extLst>
              </a:tr>
              <a:tr h="419000">
                <a:tc>
                  <a:txBody>
                    <a:bodyPr/>
                    <a:lstStyle/>
                    <a:p>
                      <a:r>
                        <a:rPr lang="he-IL" b="1"/>
                        <a:t>2019-2024</a:t>
                      </a:r>
                      <a:endParaRPr lang="he-IL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1430</a:t>
                      </a:r>
                      <a:endParaRPr lang="he-IL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49.9 %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-29758</a:t>
                      </a:r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/>
                        <a:t>35.56 %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0.45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038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034263"/>
      </p:ext>
    </p:extLst>
  </p:cSld>
  <p:clrMapOvr>
    <a:masterClrMapping/>
  </p:clrMapOvr>
</p:sld>
</file>

<file path=ppt/theme/theme1.xml><?xml version="1.0" encoding="utf-8"?>
<a:theme xmlns:a="http://schemas.openxmlformats.org/drawingml/2006/main" name="מבט לאחור">
  <a:themeElements>
    <a:clrScheme name="מבט לאחור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</TotalTime>
  <Words>234</Words>
  <Application>Microsoft Office PowerPoint</Application>
  <PresentationFormat>מסך רחב</PresentationFormat>
  <Paragraphs>69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מבט לאחור</vt:lpstr>
      <vt:lpstr>Quantitative Trading Strategy:  Relative β-Strength and Market Regime Detection </vt:lpstr>
      <vt:lpstr>Introduction to the Strategy </vt:lpstr>
      <vt:lpstr>Market Regime Detection </vt:lpstr>
      <vt:lpstr>Inside Look</vt:lpstr>
      <vt:lpstr>β-Strength Computation </vt:lpstr>
      <vt:lpstr>Quantitative Trading Strategy Sequence </vt:lpstr>
      <vt:lpstr>Positions Managing</vt:lpstr>
      <vt:lpstr>Trading Strategy: Metrics and Parameter Sensitivity</vt:lpstr>
      <vt:lpstr>Results Till Now</vt:lpstr>
      <vt:lpstr>Portfolio hedging</vt:lpstr>
      <vt:lpstr>Enhancing Trading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6</cp:revision>
  <dcterms:created xsi:type="dcterms:W3CDTF">2025-07-03T07:08:00Z</dcterms:created>
  <dcterms:modified xsi:type="dcterms:W3CDTF">2025-07-03T14:55:29Z</dcterms:modified>
</cp:coreProperties>
</file>