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6" r:id="rId4"/>
    <p:sldId id="283" r:id="rId5"/>
    <p:sldId id="284" r:id="rId6"/>
    <p:sldId id="285" r:id="rId7"/>
    <p:sldId id="287" r:id="rId8"/>
    <p:sldId id="259" r:id="rId9"/>
    <p:sldId id="260" r:id="rId10"/>
    <p:sldId id="261" r:id="rId11"/>
    <p:sldId id="264" r:id="rId12"/>
    <p:sldId id="262" r:id="rId13"/>
    <p:sldId id="263" r:id="rId14"/>
    <p:sldId id="266" r:id="rId15"/>
    <p:sldId id="267" r:id="rId16"/>
    <p:sldId id="269" r:id="rId17"/>
    <p:sldId id="265" r:id="rId18"/>
    <p:sldId id="268" r:id="rId19"/>
    <p:sldId id="270" r:id="rId20"/>
    <p:sldId id="272" r:id="rId21"/>
    <p:sldId id="271" r:id="rId22"/>
    <p:sldId id="289" r:id="rId23"/>
    <p:sldId id="290" r:id="rId24"/>
    <p:sldId id="291" r:id="rId25"/>
    <p:sldId id="292" r:id="rId26"/>
    <p:sldId id="293" r:id="rId27"/>
    <p:sldId id="274" r:id="rId28"/>
    <p:sldId id="275" r:id="rId29"/>
    <p:sldId id="276" r:id="rId30"/>
    <p:sldId id="277" r:id="rId31"/>
    <p:sldId id="294" r:id="rId32"/>
    <p:sldId id="278" r:id="rId33"/>
    <p:sldId id="279" r:id="rId34"/>
    <p:sldId id="280" r:id="rId35"/>
    <p:sldId id="281" r:id="rId36"/>
    <p:sldId id="282" r:id="rId37"/>
    <p:sldId id="295" r:id="rId38"/>
    <p:sldId id="297" r:id="rId39"/>
    <p:sldId id="298" r:id="rId40"/>
    <p:sldId id="296" r:id="rId41"/>
    <p:sldId id="299" r:id="rId42"/>
    <p:sldId id="301" r:id="rId43"/>
    <p:sldId id="30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5" autoAdjust="0"/>
    <p:restoredTop sz="87111" autoAdjust="0"/>
  </p:normalViewPr>
  <p:slideViewPr>
    <p:cSldViewPr snapToGrid="0">
      <p:cViewPr varScale="1">
        <p:scale>
          <a:sx n="108" d="100"/>
          <a:sy n="108" d="100"/>
        </p:scale>
        <p:origin x="25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8B626-D6AC-4CA9-A8CA-30000AD0A964}" type="datetimeFigureOut">
              <a:rPr lang="de-DE" smtClean="0"/>
              <a:t>20.06.2021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CB57-4B27-4FA6-B4AB-A41B0E499E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31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präsentieren euch unser Text Analytics Projekt Cyberpunk 2077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22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Die positiven Kommentare nehmen bis zum Dezember, also bis zum Release stetig zu. Im Dezember erreichen sie ihren Peak und nehmen dann stetig ab.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Die neutralen Kommentare verhalten sich ähnlich zu den positiven Kommentaren.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Die negativen Kommentare hingegen haben einen Peak im Oktober und einen weiteren Peak im Dezember.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Diese Peaks stimmen mit den Peaks der negativen Begriffe überein, die wir auch schon in der Explorativen Datenanalyse entdeckt haben. (Im Oktober: "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crunch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", "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overtime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", "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delay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". Im Dezember "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bug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", "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issue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", "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refund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", "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patch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")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8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Versionen machen Probleme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8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 wirklich </a:t>
            </a:r>
            <a:r>
              <a:rPr lang="de-DE" dirty="0" err="1"/>
              <a:t>aussagekräfitg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505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Allgemein Probleme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15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 Gameplay des Spiels betreffen.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50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-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character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creation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 screen", welcher eine Stelle am Start des Spiels darstellt, oft Abstürze des Spiels zu Folge hatte.</a:t>
            </a:r>
          </a:p>
          <a:p>
            <a:r>
              <a:rPr lang="de-DE" dirty="0"/>
              <a:t>-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 Interaktionen und die Spielmechaniken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-Bewegungen/Animationen der AI,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- fehlende AI für den Straßenverkehr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2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Nachrichten von den größten Spielemagazinen in Deutschland  -&gt; </a:t>
            </a:r>
            <a:r>
              <a:rPr lang="de-DE" dirty="0" err="1"/>
              <a:t>Gamestar</a:t>
            </a:r>
            <a:r>
              <a:rPr lang="de-DE" dirty="0"/>
              <a:t> und USA -&gt; IGN</a:t>
            </a:r>
          </a:p>
          <a:p>
            <a:r>
              <a:rPr lang="de-DE" dirty="0"/>
              <a:t>Platin Award aberkennen -&gt; Wertung vom Spiel zurücknehmen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65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Vertrag mit </a:t>
            </a:r>
            <a:r>
              <a:rPr lang="de-DE" dirty="0" err="1"/>
              <a:t>Cd</a:t>
            </a:r>
            <a:r>
              <a:rPr lang="de-DE" dirty="0"/>
              <a:t> Project </a:t>
            </a:r>
            <a:r>
              <a:rPr lang="de-DE" dirty="0" err="1"/>
              <a:t>Red</a:t>
            </a:r>
            <a:r>
              <a:rPr lang="de-DE" dirty="0"/>
              <a:t>, Entwickler von Cyberpunk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77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Datensatz besorgen</a:t>
            </a:r>
          </a:p>
          <a:p>
            <a:r>
              <a:rPr lang="de-DE" dirty="0"/>
              <a:t>Reddit Kommentare aus Cyberpunk Subreddit</a:t>
            </a:r>
          </a:p>
          <a:p>
            <a:r>
              <a:rPr lang="de-DE" dirty="0"/>
              <a:t>Wieso verschiedene APIs im Notebook nachlesen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1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Worte ohne </a:t>
            </a:r>
            <a:r>
              <a:rPr lang="de-DE" dirty="0" err="1"/>
              <a:t>Stopwords</a:t>
            </a:r>
            <a:r>
              <a:rPr lang="de-DE" dirty="0"/>
              <a:t> sind unspezifisch -&gt; entfernen für bessere Analyse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31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5D5D5"/>
                </a:solidFill>
                <a:effectLst/>
                <a:latin typeface="Roboto" panose="020B0604020202020204" pitchFamily="2" charset="0"/>
              </a:rPr>
              <a:t>Firma CDPR (CD PROJEKT RED) oft Erwähnung</a:t>
            </a:r>
          </a:p>
          <a:p>
            <a:r>
              <a:rPr lang="de-DE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bug</a:t>
            </a:r>
            <a:r>
              <a:rPr lang="de-DE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de-DE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problem</a:t>
            </a:r>
            <a:r>
              <a:rPr lang="de-DE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de-DE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issue</a:t>
            </a:r>
            <a:r>
              <a:rPr lang="de-DE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de-DE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refund</a:t>
            </a:r>
            <a:r>
              <a:rPr lang="de-DE" b="0" i="0" dirty="0">
                <a:solidFill>
                  <a:srgbClr val="D5D5D5"/>
                </a:solidFill>
                <a:effectLst/>
                <a:latin typeface="Roboto" panose="020B0604020202020204" pitchFamily="2" charset="0"/>
              </a:rPr>
              <a:t> -&gt; Indiz das die negativen Schlagzeilen in Spieler Meinung vertreten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40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Wordclouds</a:t>
            </a:r>
            <a:r>
              <a:rPr lang="de-DE" dirty="0"/>
              <a:t> über jeweils zwei Monate</a:t>
            </a:r>
          </a:p>
          <a:p>
            <a:pPr marL="228600" indent="-228600">
              <a:buAutoNum type="arabicPeriod"/>
            </a:pP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WordCloud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	-baldige Erscheinung des Spiels dreht ("release", "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week</a:t>
            </a: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") 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	- verschoben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	-Überstunden von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entwickler</a:t>
            </a:r>
            <a:endParaRPr lang="de-DE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2.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Helvetica Neue"/>
              </a:rPr>
              <a:t>Wordcloud</a:t>
            </a:r>
            <a:endParaRPr lang="de-DE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	-Probleme von vorhin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3.Wordcloud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	-Probleme kleiner </a:t>
            </a:r>
          </a:p>
          <a:p>
            <a:pPr marL="0" indent="0">
              <a:buNone/>
            </a:pPr>
            <a:r>
              <a:rPr lang="de-DE" b="0" i="0" dirty="0">
                <a:solidFill>
                  <a:srgbClr val="000000"/>
                </a:solidFill>
                <a:effectLst/>
                <a:latin typeface="Helvetica Neue"/>
              </a:rPr>
              <a:t>	-spielspezifischer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46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vor Release Delay und bei Release nochmal</a:t>
            </a:r>
          </a:p>
          <a:p>
            <a:r>
              <a:rPr lang="de-DE" dirty="0"/>
              <a:t>Peak von Bug um Release herum -&gt; negativen Schlagzeilen</a:t>
            </a:r>
          </a:p>
          <a:p>
            <a:r>
              <a:rPr lang="de-DE" dirty="0"/>
              <a:t>Abnahme nach Release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79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-Entwicklerspezifische Begriffe vor Release wie bei </a:t>
            </a:r>
            <a:r>
              <a:rPr lang="de-DE" dirty="0" err="1"/>
              <a:t>Wordcloud</a:t>
            </a:r>
            <a:endParaRPr lang="de-DE" dirty="0"/>
          </a:p>
          <a:p>
            <a:r>
              <a:rPr lang="de-DE" dirty="0"/>
              <a:t>-Beim Release die vielen Probleme</a:t>
            </a:r>
          </a:p>
          <a:p>
            <a:r>
              <a:rPr lang="de-DE" dirty="0"/>
              <a:t>-Nach Release Besserung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7CB57-4B27-4FA6-B4AB-A41B0E499EC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4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yberpunk 2077 - Twitch">
            <a:extLst>
              <a:ext uri="{FF2B5EF4-FFF2-40B4-BE49-F238E27FC236}">
                <a16:creationId xmlns:a16="http://schemas.microsoft.com/office/drawing/2014/main" id="{04956F07-DB09-4D69-9D6B-FE49901B6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5" r="10375" b="13327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734718-BE4D-413C-9636-BAAF5E0C4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600" dirty="0">
                <a:solidFill>
                  <a:schemeClr val="tx1"/>
                </a:solidFill>
              </a:rPr>
              <a:t>Text Analytics – </a:t>
            </a:r>
            <a:r>
              <a:rPr lang="de-DE" sz="4600" dirty="0" err="1">
                <a:solidFill>
                  <a:schemeClr val="tx1"/>
                </a:solidFill>
              </a:rPr>
              <a:t>Cyperpunk</a:t>
            </a:r>
            <a:r>
              <a:rPr lang="de-DE" sz="4600" dirty="0">
                <a:solidFill>
                  <a:schemeClr val="tx1"/>
                </a:solidFill>
              </a:rPr>
              <a:t> 2077</a:t>
            </a:r>
          </a:p>
        </p:txBody>
      </p:sp>
    </p:spTree>
    <p:extLst>
      <p:ext uri="{BB962C8B-B14F-4D97-AF65-F5344CB8AC3E}">
        <p14:creationId xmlns:p14="http://schemas.microsoft.com/office/powerpoint/2010/main" val="400429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FF184E-AEF0-4A7C-B734-CCFC203F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46" y="1204976"/>
            <a:ext cx="8596312" cy="3273933"/>
          </a:xfr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E03E4AB-B127-4157-858F-859D9B17FF28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Textaufbereitung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6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9FBCC8B-BC13-4D6D-BB16-2FC2803E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01" y="1496987"/>
            <a:ext cx="8596312" cy="1108634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20D8AA9-819E-4750-A732-912A0DBE8C62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Textaufbereitung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60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4BF63F-BCAB-4B3D-AA55-786BEBC82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163" y="1727720"/>
            <a:ext cx="7498935" cy="388143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59F8CB1-5229-41D5-8D54-E600B57F49CE}"/>
              </a:ext>
            </a:extLst>
          </p:cNvPr>
          <p:cNvSpPr txBox="1"/>
          <p:nvPr/>
        </p:nvSpPr>
        <p:spPr>
          <a:xfrm>
            <a:off x="1091163" y="1266055"/>
            <a:ext cx="4053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Ergebnis des NLP mit </a:t>
            </a:r>
            <a:r>
              <a:rPr lang="de-DE" sz="2400" dirty="0" err="1"/>
              <a:t>spaCy</a:t>
            </a:r>
            <a:r>
              <a:rPr lang="de-DE" sz="2400" dirty="0"/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D842892-F4C2-4F35-BFAC-88471D252416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Textaufbereitung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467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50933-BB29-4C48-B024-17AA566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5" y="120808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Analyse der Kommentarlängen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E54E80-DDE5-4E5B-890D-2B8FD4A7D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72"/>
          <a:stretch/>
        </p:blipFill>
        <p:spPr>
          <a:xfrm>
            <a:off x="675745" y="1749552"/>
            <a:ext cx="8841858" cy="1905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E79174D-1CC6-4FF6-9134-6E524C6F1FF4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24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01DCC12-82A9-4B4B-84CB-A4C8F664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74" y="1371490"/>
            <a:ext cx="7620000" cy="190500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91B4A26-6EE8-43D8-87E8-9AD5FD21EF3C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A909C63-8906-46AC-8AD5-18925136C424}"/>
              </a:ext>
            </a:extLst>
          </p:cNvPr>
          <p:cNvSpPr txBox="1">
            <a:spLocks/>
          </p:cNvSpPr>
          <p:nvPr/>
        </p:nvSpPr>
        <p:spPr>
          <a:xfrm>
            <a:off x="675745" y="120808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2400" dirty="0">
                <a:solidFill>
                  <a:schemeClr val="tx1"/>
                </a:solidFill>
              </a:rPr>
              <a:t>Analyse der Kommentarlängen</a:t>
            </a:r>
          </a:p>
        </p:txBody>
      </p:sp>
    </p:spTree>
    <p:extLst>
      <p:ext uri="{BB962C8B-B14F-4D97-AF65-F5344CB8AC3E}">
        <p14:creationId xmlns:p14="http://schemas.microsoft.com/office/powerpoint/2010/main" val="422821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C33D3D7-8650-4E4C-89DE-776B19B9E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584" y="1191511"/>
            <a:ext cx="5668168" cy="5413940"/>
          </a:xfr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4D258A4-D492-4FF6-9832-0E9E142C8CDD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10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5F1843-E6A3-4753-86EB-1D9278AAC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516" y="1488281"/>
            <a:ext cx="7053125" cy="3881437"/>
          </a:xfr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E0E62709-AD5E-4885-B609-2532820C0049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983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AD91C-2BEC-4B3E-B699-0C07E360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5" y="103282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Analyse der zeitlichen Entwicklung der Kommentare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1EF9B6-FBB3-4CA2-BB32-9AD7BF82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93" y="1750021"/>
            <a:ext cx="4296375" cy="26292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657B11-F75E-495F-8B92-F4D00CC2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08" y="2225709"/>
            <a:ext cx="2896004" cy="1333686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9492D20C-934E-44DD-A8DA-D42DE89FE364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546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0598947-CC0A-44EA-93CD-97D6E35E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28" y="1274490"/>
            <a:ext cx="7830102" cy="4309019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CB12E16A-514D-4BBA-97EC-7832264F3C49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90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39166-6201-4A96-9122-61C0FDE5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5" y="115440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Spike 2020/Week 43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B3F73D-42D8-48DB-AFCA-3D9D9488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98" y="1565816"/>
            <a:ext cx="1476581" cy="30579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C0E62E5-70DE-478F-8E8B-450EC8E1B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6" y="5035178"/>
            <a:ext cx="8596668" cy="77163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3D70FF00-BBAA-414E-A415-26DBCF5EF6FD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6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5EEA2-F6F1-434E-91D6-8A2E52E3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46A0E-D891-474B-99F2-1B4E6EFA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/>
                </a:solidFill>
              </a:rPr>
              <a:t>Historie vom Spiel</a:t>
            </a:r>
          </a:p>
          <a:p>
            <a:r>
              <a:rPr lang="de-DE" sz="2000" dirty="0">
                <a:solidFill>
                  <a:schemeClr val="tx1"/>
                </a:solidFill>
              </a:rPr>
              <a:t>Vertrag</a:t>
            </a:r>
          </a:p>
          <a:p>
            <a:r>
              <a:rPr lang="de-DE" sz="2000" dirty="0" err="1">
                <a:solidFill>
                  <a:schemeClr val="tx1"/>
                </a:solidFill>
              </a:rPr>
              <a:t>Crawling</a:t>
            </a:r>
            <a:r>
              <a:rPr lang="de-DE" sz="2000" dirty="0">
                <a:solidFill>
                  <a:schemeClr val="tx1"/>
                </a:solidFill>
              </a:rPr>
              <a:t> und </a:t>
            </a:r>
            <a:r>
              <a:rPr lang="de-DE" sz="2000" dirty="0" err="1">
                <a:solidFill>
                  <a:schemeClr val="tx1"/>
                </a:solidFill>
              </a:rPr>
              <a:t>Scraping</a:t>
            </a:r>
            <a:r>
              <a:rPr lang="de-DE" sz="2000" dirty="0">
                <a:solidFill>
                  <a:schemeClr val="tx1"/>
                </a:solidFill>
              </a:rPr>
              <a:t> der Daten</a:t>
            </a:r>
          </a:p>
          <a:p>
            <a:r>
              <a:rPr lang="de-DE" sz="2000" dirty="0">
                <a:solidFill>
                  <a:schemeClr val="tx1"/>
                </a:solidFill>
              </a:rPr>
              <a:t>Textaufbereitung</a:t>
            </a:r>
          </a:p>
          <a:p>
            <a:r>
              <a:rPr lang="de-DE" sz="2000" dirty="0">
                <a:solidFill>
                  <a:schemeClr val="tx1"/>
                </a:solidFill>
              </a:rPr>
              <a:t>Explorative Datenanalyse</a:t>
            </a:r>
          </a:p>
          <a:p>
            <a:r>
              <a:rPr lang="de-DE" sz="2000" dirty="0">
                <a:solidFill>
                  <a:schemeClr val="tx1"/>
                </a:solidFill>
              </a:rPr>
              <a:t>Sentiment und Topic Analyse</a:t>
            </a:r>
          </a:p>
          <a:p>
            <a:r>
              <a:rPr lang="de-DE" sz="2000" dirty="0">
                <a:solidFill>
                  <a:schemeClr val="tx1"/>
                </a:solidFill>
              </a:rPr>
              <a:t>Zusammenfassung</a:t>
            </a:r>
          </a:p>
          <a:p>
            <a:r>
              <a:rPr lang="de-DE" sz="2000" dirty="0">
                <a:solidFill>
                  <a:schemeClr val="tx1"/>
                </a:solidFill>
              </a:rPr>
              <a:t>Handlungsempfehlung</a:t>
            </a:r>
          </a:p>
        </p:txBody>
      </p:sp>
    </p:spTree>
    <p:extLst>
      <p:ext uri="{BB962C8B-B14F-4D97-AF65-F5344CB8AC3E}">
        <p14:creationId xmlns:p14="http://schemas.microsoft.com/office/powerpoint/2010/main" val="72736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D59CF3-CCC2-4EF7-B25D-F00C180E7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262" y="1488281"/>
            <a:ext cx="6822345" cy="3881437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52FB4B7-28B0-4A68-8D38-7F5925F6F3F4}"/>
              </a:ext>
            </a:extLst>
          </p:cNvPr>
          <p:cNvSpPr/>
          <p:nvPr/>
        </p:nvSpPr>
        <p:spPr>
          <a:xfrm>
            <a:off x="3341479" y="2211972"/>
            <a:ext cx="492905" cy="4014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631B1B9-56B9-47C8-9038-468E3292905F}"/>
              </a:ext>
            </a:extLst>
          </p:cNvPr>
          <p:cNvSpPr/>
          <p:nvPr/>
        </p:nvSpPr>
        <p:spPr>
          <a:xfrm>
            <a:off x="3341479" y="3004451"/>
            <a:ext cx="492905" cy="4014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2A588B-3474-405E-BC5C-FCE1CEFA89AB}"/>
              </a:ext>
            </a:extLst>
          </p:cNvPr>
          <p:cNvSpPr/>
          <p:nvPr/>
        </p:nvSpPr>
        <p:spPr>
          <a:xfrm>
            <a:off x="3341478" y="3680237"/>
            <a:ext cx="492905" cy="32961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404FB43-3211-4D1E-ADCC-C39B317FDC31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86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391DE91-0247-4F5A-A143-8D54EAAB4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38" y="1240964"/>
            <a:ext cx="7779681" cy="437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3C59478-F9B2-491D-AAEF-BFE31F540008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90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59F42C-D66C-4332-8544-C5AAD294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145" y="1636668"/>
            <a:ext cx="5420256" cy="576262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Ohne </a:t>
            </a:r>
            <a:r>
              <a:rPr lang="de-DE" sz="2000" dirty="0" err="1">
                <a:solidFill>
                  <a:schemeClr val="tx1"/>
                </a:solidFill>
              </a:rPr>
              <a:t>Stopwords</a:t>
            </a:r>
            <a:r>
              <a:rPr lang="de-DE" sz="2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0550A5-C415-4461-831D-BE5DD8799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5191" y="1636668"/>
            <a:ext cx="5420256" cy="576262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Mit </a:t>
            </a:r>
            <a:r>
              <a:rPr lang="de-DE" sz="2000" dirty="0" err="1">
                <a:solidFill>
                  <a:schemeClr val="tx1"/>
                </a:solidFill>
              </a:rPr>
              <a:t>Stopwords</a:t>
            </a:r>
            <a:r>
              <a:rPr lang="de-DE" sz="20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57C0B3-C7C0-4F0B-A7FC-BDAD10B6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91" y="2372076"/>
            <a:ext cx="5420250" cy="350446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2465F4-E15A-4DDB-ADFA-8788D8F06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3" y="2372076"/>
            <a:ext cx="5420249" cy="3504468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76C80AE-AD93-437D-BFBA-DA82CFF0249A}"/>
              </a:ext>
            </a:extLst>
          </p:cNvPr>
          <p:cNvSpPr txBox="1">
            <a:spLocks/>
          </p:cNvSpPr>
          <p:nvPr/>
        </p:nvSpPr>
        <p:spPr>
          <a:xfrm>
            <a:off x="828145" y="1266679"/>
            <a:ext cx="8596668" cy="4147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Analyse von Worthäufigkeiten</a:t>
            </a:r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3A9B246-5691-458F-8A83-B543296BCE72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172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476A8-9934-4DEA-BD90-50CFB37B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87" y="896112"/>
            <a:ext cx="8596668" cy="1320800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/>
                </a:solidFill>
              </a:rPr>
              <a:t>WordCloud</a:t>
            </a:r>
            <a:r>
              <a:rPr lang="de-DE" sz="2400" dirty="0">
                <a:solidFill>
                  <a:schemeClr val="tx1"/>
                </a:solidFill>
              </a:rPr>
              <a:t> gefiltert mit </a:t>
            </a:r>
            <a:r>
              <a:rPr lang="de-DE" sz="2400" dirty="0" err="1">
                <a:solidFill>
                  <a:schemeClr val="tx1"/>
                </a:solidFill>
              </a:rPr>
              <a:t>Stopwords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FC5FAD-D4C4-4A85-86B4-A071B98F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87" y="1509776"/>
            <a:ext cx="8253984" cy="414297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AF152626-A420-4015-96F4-4A787A97CEBA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4879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83633-932D-4BB1-810F-CE92E120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91" y="1365504"/>
            <a:ext cx="8596668" cy="13208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Mehrere </a:t>
            </a:r>
            <a:r>
              <a:rPr lang="de-DE" sz="2400" dirty="0" err="1">
                <a:solidFill>
                  <a:schemeClr val="tx1"/>
                </a:solidFill>
              </a:rPr>
              <a:t>WordClouds</a:t>
            </a:r>
            <a:r>
              <a:rPr lang="de-DE" sz="2400" dirty="0">
                <a:solidFill>
                  <a:schemeClr val="tx1"/>
                </a:solidFill>
              </a:rPr>
              <a:t> im Vergleich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23EF5C-E273-4331-9900-CB8C0492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1" y="2160589"/>
            <a:ext cx="11605017" cy="228339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B59F196A-5CBF-499F-9B52-B96206561AE4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21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73DEB-A876-454F-99D8-276BF923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1171004"/>
            <a:ext cx="8596668" cy="13208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Worthäufigkeit pro Zeit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074311-6462-4AE4-8FBC-D71CA1810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5919" y="1721676"/>
            <a:ext cx="6899498" cy="3881437"/>
          </a:xfr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3D3901A-84F0-417A-86C3-8648D2D34853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091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BF36A-95AA-46E8-B3EF-39929F45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1085088"/>
            <a:ext cx="8596668" cy="1320800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/>
                </a:solidFill>
              </a:rPr>
              <a:t>Heatmap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2BFC645-F59F-4FBB-B4CF-77DB818FB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1842" y="1745488"/>
            <a:ext cx="5352450" cy="3881437"/>
          </a:xfr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A4A4C14B-1EA8-4919-90B2-BD213A675B27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Explorative Datenanalyse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58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0B8FF-E6A9-4220-9892-AAF2B994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5" y="104502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Sentiment Analyse mit Vader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ECC596-9711-4085-BF1A-F4D4BEBA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36" y="1703832"/>
            <a:ext cx="6382641" cy="9145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5704F86-9C76-4E91-BBAC-A2364FE4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36" y="2892270"/>
            <a:ext cx="3115110" cy="1305107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6CFF2535-E41F-455E-9BBA-E4AD3ACB527C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17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5FBA68-2822-4BCE-A9E4-C9B9BBED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5" y="92919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Sentiment Analyse mit Vader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1BD9E9-8E24-490D-B200-A80D1DED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5" y="1446337"/>
            <a:ext cx="9173855" cy="1514686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D255C4F1-B470-429F-B996-D2F723E8DBC0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59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94C02A8-BD3C-4261-8ACF-2A88468DF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45" y="1088618"/>
            <a:ext cx="6858957" cy="3324689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3299A93-2029-4B0B-A80F-D457438D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58" y="2332152"/>
            <a:ext cx="2288635" cy="138625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8D85ABF3-9039-4749-8513-B577BCCDFD19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43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5885606-9F15-4A13-95BC-13C726F5A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679" y="2581275"/>
            <a:ext cx="8296275" cy="169545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EA4451-98C6-4B3F-81CF-B5938336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9" y="1100264"/>
            <a:ext cx="7344800" cy="914528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AC6D362-E897-49F5-958C-83488F8CAB4B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Cyberpunk vor Release</a:t>
            </a:r>
          </a:p>
        </p:txBody>
      </p:sp>
    </p:spTree>
    <p:extLst>
      <p:ext uri="{BB962C8B-B14F-4D97-AF65-F5344CB8AC3E}">
        <p14:creationId xmlns:p14="http://schemas.microsoft.com/office/powerpoint/2010/main" val="2570159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9B3312-238B-473B-B985-6CEDB322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5" y="9535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Roberta Definition:</a:t>
            </a:r>
          </a:p>
          <a:p>
            <a:r>
              <a:rPr lang="de-DE" sz="2000" dirty="0">
                <a:solidFill>
                  <a:schemeClr val="tx1"/>
                </a:solidFill>
              </a:rPr>
              <a:t>Basiert auf Bert</a:t>
            </a:r>
          </a:p>
          <a:p>
            <a:r>
              <a:rPr lang="de-DE" sz="2000" dirty="0">
                <a:solidFill>
                  <a:schemeClr val="tx1"/>
                </a:solidFill>
              </a:rPr>
              <a:t>Modifiziert Hyperparameter</a:t>
            </a:r>
          </a:p>
          <a:p>
            <a:r>
              <a:rPr lang="de-DE" sz="2000" dirty="0">
                <a:solidFill>
                  <a:schemeClr val="tx1"/>
                </a:solidFill>
              </a:rPr>
              <a:t>Trainiert mit 58 Mio. Tweets </a:t>
            </a:r>
          </a:p>
          <a:p>
            <a:r>
              <a:rPr lang="de-DE" sz="2000" dirty="0">
                <a:solidFill>
                  <a:schemeClr val="tx1"/>
                </a:solidFill>
              </a:rPr>
              <a:t>Feinjustiert auf Sentiment-Analyse mit </a:t>
            </a:r>
            <a:r>
              <a:rPr lang="de-DE" sz="2000" dirty="0" err="1">
                <a:solidFill>
                  <a:schemeClr val="tx1"/>
                </a:solidFill>
              </a:rPr>
              <a:t>TweetEval</a:t>
            </a:r>
            <a:r>
              <a:rPr lang="de-DE" sz="2000" dirty="0">
                <a:solidFill>
                  <a:schemeClr val="tx1"/>
                </a:solidFill>
              </a:rPr>
              <a:t>-Benchmark</a:t>
            </a:r>
          </a:p>
          <a:p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9A32074-3E64-403E-AFA9-75155B8E4769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65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D88C7-1DAE-49ED-96C3-4D466FEE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02" y="1046163"/>
            <a:ext cx="8596668" cy="13208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Sentiment Plot von Roberta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93831A0-493C-4AA3-B88E-15EACBF1CFC7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52CF436-5D30-48CA-B21E-E1EF916B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6EE3C2D-C9F2-47EF-AF56-E887DF73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36" y="1976804"/>
            <a:ext cx="8717885" cy="42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4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F527A-B733-4C19-837D-F317395A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8" y="1026591"/>
            <a:ext cx="532790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Vader im Vergleich mit Roberta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8F04D2-AD7D-4588-A186-5EBC2D31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03" y="1622745"/>
            <a:ext cx="7446052" cy="431839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69F88FB7-1475-4529-8EE8-6A0F03044B28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504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A4CDAA-B979-445D-9DB9-4C014447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54" y="103606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Vader im Vergleich mit Roberta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6ECA6C2-9606-4A6D-B46A-E2F1E1F9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42" y="1720672"/>
            <a:ext cx="3643958" cy="102702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F289E7A1-414F-4076-8BE2-C16C8A241069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415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49DF-4435-460D-BC2F-71E73373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25" y="98386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Roberta </a:t>
            </a:r>
            <a:r>
              <a:rPr lang="de-DE" sz="2400" dirty="0" err="1">
                <a:solidFill>
                  <a:schemeClr val="tx1"/>
                </a:solidFill>
              </a:rPr>
              <a:t>Unigramm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52A951-BE3D-432C-858B-57FA8C4D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38" y="1563719"/>
            <a:ext cx="6744641" cy="409632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D1EAD07-A8F0-4D4F-9E99-999152C52558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197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49DF-4435-460D-BC2F-71E73373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54" y="97989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Roberta </a:t>
            </a:r>
            <a:r>
              <a:rPr lang="de-DE" sz="2400" dirty="0" err="1">
                <a:solidFill>
                  <a:schemeClr val="tx1"/>
                </a:solidFill>
              </a:rPr>
              <a:t>Bigramm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54D717F-C01A-4786-86B3-7358168C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83" y="1569494"/>
            <a:ext cx="6535062" cy="460121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A17D6BB4-EFA3-4EC7-B9BB-624669457298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718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49DF-4435-460D-BC2F-71E73373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78" y="99079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Roberta </a:t>
            </a:r>
            <a:r>
              <a:rPr lang="de-DE" sz="2400" dirty="0" err="1">
                <a:solidFill>
                  <a:schemeClr val="tx1"/>
                </a:solidFill>
              </a:rPr>
              <a:t>Trigramm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FEECB55-4483-4247-A61C-12883BEC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78" y="1449967"/>
            <a:ext cx="6506483" cy="4953691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EB84AC9-2A3F-43FD-B74A-005158FB1BC7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108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F8C4B-A4F7-48AC-9789-386FE933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954214"/>
            <a:ext cx="8596668" cy="13208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Topic Plot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52302E6-D582-4E00-8B08-742584157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3728" y="1530476"/>
            <a:ext cx="8190259" cy="4493641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20AA933C-518A-4C04-B1FA-0128DC53907A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885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0B6A844-42F0-4926-B5E9-7354F567D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5409" y="1571942"/>
            <a:ext cx="7746796" cy="4357275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B32F9C8E-5B1D-4AC5-A688-B1BD317A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911542"/>
            <a:ext cx="8596668" cy="13208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Topic Plot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0A34A8F-0167-489A-9444-DE1221663BBD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593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455C5F-CF3F-4FD8-B71F-3E4D0F0F2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660" y="1602422"/>
            <a:ext cx="7721661" cy="4383850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2D4A5AF1-7933-4502-B623-5526EEFA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942022"/>
            <a:ext cx="8596668" cy="13208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Topic Plot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0F6E0F1-926D-4515-9D5B-13E0591D1A0D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9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01BC543-3038-49FF-9FC9-D3715A98B3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" r="1" b="2693"/>
          <a:stretch/>
        </p:blipFill>
        <p:spPr bwMode="auto">
          <a:xfrm>
            <a:off x="439597" y="482600"/>
            <a:ext cx="11408817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el 1">
            <a:extLst>
              <a:ext uri="{FF2B5EF4-FFF2-40B4-BE49-F238E27FC236}">
                <a16:creationId xmlns:a16="http://schemas.microsoft.com/office/drawing/2014/main" id="{A50091FA-88E4-40DF-80A0-9164078A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652" y="-76861"/>
            <a:ext cx="8596668" cy="631243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Cyberpunk während Release</a:t>
            </a:r>
          </a:p>
        </p:txBody>
      </p:sp>
    </p:spTree>
    <p:extLst>
      <p:ext uri="{BB962C8B-B14F-4D97-AF65-F5344CB8AC3E}">
        <p14:creationId xmlns:p14="http://schemas.microsoft.com/office/powerpoint/2010/main" val="2436654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BAA6365-F8B5-4C6D-96D5-D2A11AF77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0758" y="1515080"/>
            <a:ext cx="7612281" cy="4289201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6B3CADCD-DB73-493F-B061-E948DDE3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874966"/>
            <a:ext cx="8596668" cy="1320800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Topic Plot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29BD264-18F8-4358-BEDF-3446EB357AD2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808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F1DBA56-A517-4F63-A7AB-8825F10C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4" y="992821"/>
            <a:ext cx="9070767" cy="5379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sz="2600" dirty="0" err="1">
                <a:solidFill>
                  <a:schemeClr val="tx1"/>
                </a:solidFill>
              </a:rPr>
              <a:t>Trigramme</a:t>
            </a:r>
            <a:r>
              <a:rPr lang="de-DE" sz="2600" dirty="0">
                <a:solidFill>
                  <a:schemeClr val="tx1"/>
                </a:solidFill>
              </a:rPr>
              <a:t> und Samples</a:t>
            </a:r>
          </a:p>
          <a:p>
            <a:pPr marL="0" indent="0">
              <a:buNone/>
            </a:pPr>
            <a:endParaRPr lang="de-DE" sz="2600" dirty="0">
              <a:solidFill>
                <a:schemeClr val="tx1"/>
              </a:solidFill>
            </a:endParaRPr>
          </a:p>
          <a:p>
            <a:r>
              <a:rPr lang="de-DE" sz="2400" dirty="0" err="1">
                <a:solidFill>
                  <a:schemeClr val="tx1"/>
                </a:solidFill>
              </a:rPr>
              <a:t>character</a:t>
            </a:r>
            <a:r>
              <a:rPr lang="de-DE" sz="2400" dirty="0">
                <a:solidFill>
                  <a:schemeClr val="tx1"/>
                </a:solidFill>
              </a:rPr>
              <a:t> =&gt; </a:t>
            </a:r>
            <a:r>
              <a:rPr lang="de-DE" sz="2400" dirty="0" err="1">
                <a:solidFill>
                  <a:schemeClr val="tx1"/>
                </a:solidFill>
              </a:rPr>
              <a:t>character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creation</a:t>
            </a:r>
            <a:r>
              <a:rPr lang="de-DE" sz="2400" dirty="0">
                <a:solidFill>
                  <a:schemeClr val="tx1"/>
                </a:solidFill>
              </a:rPr>
              <a:t> screen: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be in   </a:t>
            </a:r>
            <a:r>
              <a:rPr lang="en-US" sz="2400" dirty="0">
                <a:solidFill>
                  <a:srgbClr val="FF0000"/>
                </a:solidFill>
              </a:rPr>
              <a:t>character creation screen   </a:t>
            </a:r>
            <a:r>
              <a:rPr lang="en-US" sz="2400" dirty="0">
                <a:solidFill>
                  <a:schemeClr val="tx1"/>
                </a:solidFill>
              </a:rPr>
              <a:t>game crash and screen go black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 err="1">
                <a:solidFill>
                  <a:schemeClr val="tx1"/>
                </a:solidFill>
              </a:rPr>
              <a:t>world</a:t>
            </a:r>
            <a:r>
              <a:rPr lang="de-DE" sz="2400" dirty="0">
                <a:solidFill>
                  <a:schemeClr val="tx1"/>
                </a:solidFill>
              </a:rPr>
              <a:t> =&gt; </a:t>
            </a:r>
            <a:r>
              <a:rPr lang="de-DE" sz="2400" dirty="0" err="1">
                <a:solidFill>
                  <a:schemeClr val="tx1"/>
                </a:solidFill>
              </a:rPr>
              <a:t>bad</a:t>
            </a:r>
            <a:r>
              <a:rPr lang="de-DE" sz="2400" dirty="0">
                <a:solidFill>
                  <a:schemeClr val="tx1"/>
                </a:solidFill>
              </a:rPr>
              <a:t> open </a:t>
            </a:r>
            <a:r>
              <a:rPr lang="de-DE" sz="2400" dirty="0" err="1">
                <a:solidFill>
                  <a:schemeClr val="tx1"/>
                </a:solidFill>
              </a:rPr>
              <a:t>world</a:t>
            </a:r>
            <a:r>
              <a:rPr lang="de-DE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sadly be actually one of </a:t>
            </a:r>
            <a:r>
              <a:rPr lang="en-US" sz="2400" dirty="0">
                <a:solidFill>
                  <a:srgbClr val="FF0000"/>
                </a:solidFill>
              </a:rPr>
              <a:t>  bad open world   </a:t>
            </a:r>
            <a:r>
              <a:rPr lang="en-US" sz="2400" dirty="0">
                <a:solidFill>
                  <a:schemeClr val="tx1"/>
                </a:solidFill>
              </a:rPr>
              <a:t>game think 've ever play in term of game mechanic and interaction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AI =&gt; non existent ai: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CDPR promise even go dive into   </a:t>
            </a:r>
            <a:r>
              <a:rPr lang="en-US" sz="2400" dirty="0">
                <a:solidFill>
                  <a:srgbClr val="FF0000"/>
                </a:solidFill>
              </a:rPr>
              <a:t>non existent ai   </a:t>
            </a:r>
            <a:r>
              <a:rPr lang="en-US" sz="2400" dirty="0">
                <a:solidFill>
                  <a:schemeClr val="tx1"/>
                </a:solidFill>
              </a:rPr>
              <a:t>clunky movement and combat mechanic drive</a:t>
            </a:r>
          </a:p>
          <a:p>
            <a:pPr marL="0" indent="0">
              <a:buNone/>
            </a:pP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AI =&gt; </a:t>
            </a:r>
            <a:r>
              <a:rPr lang="de-DE" sz="2400" dirty="0" err="1">
                <a:solidFill>
                  <a:schemeClr val="tx1"/>
                </a:solidFill>
              </a:rPr>
              <a:t>brain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dirty="0" err="1">
                <a:solidFill>
                  <a:schemeClr val="tx1"/>
                </a:solidFill>
              </a:rPr>
              <a:t>dead</a:t>
            </a:r>
            <a:r>
              <a:rPr lang="de-DE" sz="2400" dirty="0">
                <a:solidFill>
                  <a:schemeClr val="tx1"/>
                </a:solidFill>
              </a:rPr>
              <a:t> ai: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 brain dead ai   </a:t>
            </a:r>
            <a:r>
              <a:rPr lang="en-US" sz="2100" dirty="0">
                <a:solidFill>
                  <a:schemeClr val="tx1"/>
                </a:solidFill>
              </a:rPr>
              <a:t>of citizen LITERALLY missing ai of traffic car</a:t>
            </a:r>
            <a:endParaRPr lang="de-DE" sz="2100" dirty="0">
              <a:solidFill>
                <a:schemeClr val="tx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AE16947-5503-43D2-AB9D-46D7FF5656CA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Sentiment und Topic 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960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5DCFE-A75F-48E2-A35A-D8A2C742B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5" y="809042"/>
            <a:ext cx="9064195" cy="5884366"/>
          </a:xfrm>
        </p:spPr>
        <p:txBody>
          <a:bodyPr>
            <a:normAutofit fontScale="62500" lnSpcReduction="20000"/>
          </a:bodyPr>
          <a:lstStyle/>
          <a:p>
            <a:r>
              <a:rPr lang="de-DE" sz="2900" b="1" dirty="0">
                <a:solidFill>
                  <a:schemeClr val="tx1"/>
                </a:solidFill>
              </a:rPr>
              <a:t>Zentrale Analyse-Ergebnisse:</a:t>
            </a:r>
          </a:p>
          <a:p>
            <a:r>
              <a:rPr lang="de-DE" sz="2900" dirty="0">
                <a:solidFill>
                  <a:schemeClr val="tx1"/>
                </a:solidFill>
              </a:rPr>
              <a:t>Explorative Datenanalyse:</a:t>
            </a:r>
          </a:p>
          <a:p>
            <a:pPr lvl="1"/>
            <a:r>
              <a:rPr lang="de-DE" sz="2900" dirty="0">
                <a:solidFill>
                  <a:schemeClr val="tx1"/>
                </a:solidFill>
              </a:rPr>
              <a:t>Vor allem zu Release und bei Verschiebung des Erscheinungsdatums steigende Anzahl an Kommentaren</a:t>
            </a:r>
          </a:p>
          <a:p>
            <a:pPr lvl="1"/>
            <a:r>
              <a:rPr lang="de-DE" sz="2900" dirty="0">
                <a:solidFill>
                  <a:schemeClr val="tx1"/>
                </a:solidFill>
              </a:rPr>
              <a:t>Wörter wie </a:t>
            </a:r>
            <a:r>
              <a:rPr lang="de-DE" sz="2900" b="1" dirty="0" err="1">
                <a:solidFill>
                  <a:schemeClr val="tx1"/>
                </a:solidFill>
              </a:rPr>
              <a:t>delay</a:t>
            </a:r>
            <a:r>
              <a:rPr lang="de-DE" sz="2900" dirty="0">
                <a:solidFill>
                  <a:schemeClr val="tx1"/>
                </a:solidFill>
              </a:rPr>
              <a:t> und </a:t>
            </a:r>
            <a:r>
              <a:rPr lang="de-DE" sz="2900" b="1" dirty="0">
                <a:solidFill>
                  <a:schemeClr val="tx1"/>
                </a:solidFill>
              </a:rPr>
              <a:t>release</a:t>
            </a:r>
            <a:r>
              <a:rPr lang="de-DE" sz="2900" dirty="0">
                <a:solidFill>
                  <a:schemeClr val="tx1"/>
                </a:solidFill>
              </a:rPr>
              <a:t> treten verstärkt kurz vor Release auf, </a:t>
            </a:r>
            <a:r>
              <a:rPr lang="de-DE" sz="2900" b="1" dirty="0" err="1">
                <a:solidFill>
                  <a:schemeClr val="tx1"/>
                </a:solidFill>
              </a:rPr>
              <a:t>bug</a:t>
            </a:r>
            <a:r>
              <a:rPr lang="de-DE" sz="2900" dirty="0">
                <a:solidFill>
                  <a:schemeClr val="tx1"/>
                </a:solidFill>
              </a:rPr>
              <a:t>, </a:t>
            </a:r>
            <a:r>
              <a:rPr lang="de-DE" sz="2900" b="1" dirty="0" err="1">
                <a:solidFill>
                  <a:schemeClr val="tx1"/>
                </a:solidFill>
              </a:rPr>
              <a:t>console</a:t>
            </a:r>
            <a:r>
              <a:rPr lang="de-DE" sz="2900" dirty="0">
                <a:solidFill>
                  <a:schemeClr val="tx1"/>
                </a:solidFill>
              </a:rPr>
              <a:t> und </a:t>
            </a:r>
            <a:r>
              <a:rPr lang="de-DE" sz="2900" b="1" dirty="0" err="1">
                <a:solidFill>
                  <a:schemeClr val="tx1"/>
                </a:solidFill>
              </a:rPr>
              <a:t>issue</a:t>
            </a:r>
            <a:r>
              <a:rPr lang="de-DE" sz="2900" dirty="0">
                <a:solidFill>
                  <a:schemeClr val="tx1"/>
                </a:solidFill>
              </a:rPr>
              <a:t> währenddessen und </a:t>
            </a:r>
            <a:r>
              <a:rPr lang="de-DE" sz="2900" b="1" dirty="0" err="1">
                <a:solidFill>
                  <a:schemeClr val="tx1"/>
                </a:solidFill>
              </a:rPr>
              <a:t>bug</a:t>
            </a:r>
            <a:r>
              <a:rPr lang="de-DE" sz="2900" dirty="0">
                <a:solidFill>
                  <a:schemeClr val="tx1"/>
                </a:solidFill>
              </a:rPr>
              <a:t>, </a:t>
            </a:r>
            <a:r>
              <a:rPr lang="de-DE" sz="2900" b="1" dirty="0" err="1">
                <a:solidFill>
                  <a:schemeClr val="tx1"/>
                </a:solidFill>
              </a:rPr>
              <a:t>story</a:t>
            </a:r>
            <a:r>
              <a:rPr lang="de-DE" sz="2900" dirty="0">
                <a:solidFill>
                  <a:schemeClr val="tx1"/>
                </a:solidFill>
              </a:rPr>
              <a:t> und </a:t>
            </a:r>
            <a:r>
              <a:rPr lang="de-DE" sz="2900" b="1" dirty="0" err="1">
                <a:solidFill>
                  <a:schemeClr val="tx1"/>
                </a:solidFill>
              </a:rPr>
              <a:t>issue</a:t>
            </a:r>
            <a:r>
              <a:rPr lang="de-DE" sz="2900" dirty="0">
                <a:solidFill>
                  <a:schemeClr val="tx1"/>
                </a:solidFill>
              </a:rPr>
              <a:t> nach dem Release</a:t>
            </a:r>
          </a:p>
          <a:p>
            <a:pPr lvl="1"/>
            <a:r>
              <a:rPr lang="de-DE" sz="2900" dirty="0">
                <a:solidFill>
                  <a:schemeClr val="tx1"/>
                </a:solidFill>
              </a:rPr>
              <a:t>-&gt; Probleme stehen über kompletten Zeitraum in der Kritik</a:t>
            </a:r>
          </a:p>
          <a:p>
            <a:r>
              <a:rPr lang="de-DE" sz="2900" dirty="0">
                <a:solidFill>
                  <a:schemeClr val="tx1"/>
                </a:solidFill>
              </a:rPr>
              <a:t>Sentiment Analyse: </a:t>
            </a:r>
          </a:p>
          <a:p>
            <a:pPr lvl="1"/>
            <a:r>
              <a:rPr lang="de-DE" sz="2900" dirty="0">
                <a:solidFill>
                  <a:schemeClr val="tx1"/>
                </a:solidFill>
              </a:rPr>
              <a:t>Skeptische Einstellung gegenüber dem Spiel hat sich bewahrheitet</a:t>
            </a:r>
          </a:p>
          <a:p>
            <a:pPr lvl="1"/>
            <a:r>
              <a:rPr lang="de-DE" sz="2900" dirty="0">
                <a:solidFill>
                  <a:schemeClr val="tx1"/>
                </a:solidFill>
              </a:rPr>
              <a:t>Von knapp 442.000 Kommentaren wurden 166.000 als negativ eingestuft und nur 80.000 als positiv</a:t>
            </a:r>
          </a:p>
          <a:p>
            <a:r>
              <a:rPr lang="de-DE" sz="2900" dirty="0">
                <a:solidFill>
                  <a:schemeClr val="tx1"/>
                </a:solidFill>
              </a:rPr>
              <a:t>Topic Analyse:</a:t>
            </a:r>
          </a:p>
          <a:p>
            <a:pPr lvl="1"/>
            <a:r>
              <a:rPr lang="de-DE" sz="2900" dirty="0">
                <a:solidFill>
                  <a:schemeClr val="tx1"/>
                </a:solidFill>
              </a:rPr>
              <a:t>Hauptkritikpunkt wie </a:t>
            </a:r>
            <a:r>
              <a:rPr lang="de-DE" sz="2900" b="1" dirty="0">
                <a:solidFill>
                  <a:schemeClr val="tx1"/>
                </a:solidFill>
              </a:rPr>
              <a:t>game </a:t>
            </a:r>
            <a:r>
              <a:rPr lang="de-DE" sz="2900" b="1" dirty="0" err="1">
                <a:solidFill>
                  <a:schemeClr val="tx1"/>
                </a:solidFill>
              </a:rPr>
              <a:t>breaking</a:t>
            </a:r>
            <a:r>
              <a:rPr lang="de-DE" sz="2900" b="1" dirty="0">
                <a:solidFill>
                  <a:schemeClr val="tx1"/>
                </a:solidFill>
              </a:rPr>
              <a:t> </a:t>
            </a:r>
            <a:r>
              <a:rPr lang="de-DE" sz="2900" b="1" dirty="0" err="1">
                <a:solidFill>
                  <a:schemeClr val="tx1"/>
                </a:solidFill>
              </a:rPr>
              <a:t>bug</a:t>
            </a:r>
            <a:r>
              <a:rPr lang="de-DE" sz="2900" dirty="0">
                <a:solidFill>
                  <a:schemeClr val="tx1"/>
                </a:solidFill>
              </a:rPr>
              <a:t>,</a:t>
            </a:r>
            <a:r>
              <a:rPr lang="de-DE" sz="2900" b="1" dirty="0">
                <a:solidFill>
                  <a:schemeClr val="tx1"/>
                </a:solidFill>
              </a:rPr>
              <a:t> </a:t>
            </a:r>
            <a:r>
              <a:rPr lang="de-DE" sz="2900" b="1" dirty="0" err="1">
                <a:solidFill>
                  <a:schemeClr val="tx1"/>
                </a:solidFill>
              </a:rPr>
              <a:t>run</a:t>
            </a:r>
            <a:r>
              <a:rPr lang="de-DE" sz="2900" b="1" dirty="0">
                <a:solidFill>
                  <a:schemeClr val="tx1"/>
                </a:solidFill>
              </a:rPr>
              <a:t> like </a:t>
            </a:r>
            <a:r>
              <a:rPr lang="de-DE" sz="2900" b="1" dirty="0" err="1">
                <a:solidFill>
                  <a:schemeClr val="tx1"/>
                </a:solidFill>
              </a:rPr>
              <a:t>shit</a:t>
            </a:r>
            <a:r>
              <a:rPr lang="de-DE" sz="2900" b="1" dirty="0">
                <a:solidFill>
                  <a:schemeClr val="tx1"/>
                </a:solidFill>
              </a:rPr>
              <a:t> </a:t>
            </a:r>
            <a:r>
              <a:rPr lang="de-DE" sz="2900" dirty="0">
                <a:solidFill>
                  <a:schemeClr val="tx1"/>
                </a:solidFill>
              </a:rPr>
              <a:t>und</a:t>
            </a:r>
            <a:r>
              <a:rPr lang="de-DE" sz="2900" b="1" dirty="0">
                <a:solidFill>
                  <a:schemeClr val="tx1"/>
                </a:solidFill>
              </a:rPr>
              <a:t> </a:t>
            </a:r>
            <a:r>
              <a:rPr lang="de-DE" sz="2900" b="1" dirty="0" err="1">
                <a:solidFill>
                  <a:schemeClr val="tx1"/>
                </a:solidFill>
              </a:rPr>
              <a:t>cancel</a:t>
            </a:r>
            <a:r>
              <a:rPr lang="de-DE" sz="2900" b="1" dirty="0">
                <a:solidFill>
                  <a:schemeClr val="tx1"/>
                </a:solidFill>
              </a:rPr>
              <a:t> </a:t>
            </a:r>
            <a:r>
              <a:rPr lang="de-DE" sz="2900" b="1" dirty="0" err="1">
                <a:solidFill>
                  <a:schemeClr val="tx1"/>
                </a:solidFill>
              </a:rPr>
              <a:t>pre</a:t>
            </a:r>
            <a:r>
              <a:rPr lang="de-DE" sz="2900" b="1" dirty="0">
                <a:solidFill>
                  <a:schemeClr val="tx1"/>
                </a:solidFill>
              </a:rPr>
              <a:t> </a:t>
            </a:r>
            <a:r>
              <a:rPr lang="de-DE" sz="2900" b="1" dirty="0" err="1">
                <a:solidFill>
                  <a:schemeClr val="tx1"/>
                </a:solidFill>
              </a:rPr>
              <a:t>order</a:t>
            </a:r>
            <a:endParaRPr lang="de-DE" sz="2900" b="1" dirty="0">
              <a:solidFill>
                <a:schemeClr val="tx1"/>
              </a:solidFill>
            </a:endParaRPr>
          </a:p>
          <a:p>
            <a:pPr lvl="1"/>
            <a:r>
              <a:rPr lang="de-DE" sz="2900" dirty="0">
                <a:solidFill>
                  <a:schemeClr val="tx1"/>
                </a:solidFill>
              </a:rPr>
              <a:t>Verschiedene Versionen machen Probleme </a:t>
            </a:r>
            <a:r>
              <a:rPr lang="de-DE" sz="2900" b="1" dirty="0" err="1">
                <a:solidFill>
                  <a:schemeClr val="tx1"/>
                </a:solidFill>
              </a:rPr>
              <a:t>Console</a:t>
            </a:r>
            <a:r>
              <a:rPr lang="de-DE" sz="2900" b="1" dirty="0">
                <a:solidFill>
                  <a:schemeClr val="tx1"/>
                </a:solidFill>
              </a:rPr>
              <a:t>, </a:t>
            </a:r>
            <a:r>
              <a:rPr lang="de-DE" sz="2900" b="1" dirty="0" err="1">
                <a:solidFill>
                  <a:schemeClr val="tx1"/>
                </a:solidFill>
              </a:rPr>
              <a:t>pc</a:t>
            </a:r>
            <a:r>
              <a:rPr lang="de-DE" sz="2900" b="1" dirty="0">
                <a:solidFill>
                  <a:schemeClr val="tx1"/>
                </a:solidFill>
              </a:rPr>
              <a:t>, gen, ps4 </a:t>
            </a:r>
          </a:p>
          <a:p>
            <a:pPr marL="0" indent="0">
              <a:buNone/>
            </a:pPr>
            <a:r>
              <a:rPr lang="de-DE" sz="2900" b="1" dirty="0">
                <a:solidFill>
                  <a:schemeClr val="tx1"/>
                </a:solidFill>
              </a:rPr>
              <a:t>-&gt; Negative Schlagzeilen der Medien spiegeln die Meinung der Benutzer wider</a:t>
            </a:r>
          </a:p>
          <a:p>
            <a:pPr marL="0" indent="0">
              <a:buNone/>
            </a:pPr>
            <a:r>
              <a:rPr lang="de-DE" sz="2900" b="1" dirty="0">
                <a:solidFill>
                  <a:schemeClr val="tx1"/>
                </a:solidFill>
              </a:rPr>
              <a:t>-&gt; Negative Haltung gegenüber dem Spiel wegen den vielen Problemen streckt sich über den kompletten Zeitraum und überdeckt positive Aspekte wie die Story</a:t>
            </a:r>
          </a:p>
          <a:p>
            <a:pPr lvl="1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60C2E71-3ADB-4AED-A147-43FF2F9DABF7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640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78EB2-378E-4525-AF15-90834A74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45" y="1488613"/>
            <a:ext cx="8596668" cy="3880773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1"/>
                </a:solidFill>
              </a:rPr>
              <a:t>Spiel hat großes Potential</a:t>
            </a:r>
          </a:p>
          <a:p>
            <a:r>
              <a:rPr lang="de-DE" sz="2000" dirty="0">
                <a:solidFill>
                  <a:schemeClr val="tx1"/>
                </a:solidFill>
              </a:rPr>
              <a:t>Empfehlung, an den Problemen zu arbeiten </a:t>
            </a:r>
          </a:p>
          <a:p>
            <a:r>
              <a:rPr lang="de-DE" sz="2000" dirty="0">
                <a:solidFill>
                  <a:schemeClr val="tx1"/>
                </a:solidFill>
              </a:rPr>
              <a:t>Versionen des Spiels sollten verbessert werden</a:t>
            </a:r>
          </a:p>
          <a:p>
            <a:r>
              <a:rPr lang="de-DE" sz="2000" dirty="0">
                <a:solidFill>
                  <a:schemeClr val="tx1"/>
                </a:solidFill>
              </a:rPr>
              <a:t>Bugs sollten unbedingt behoben werden</a:t>
            </a:r>
          </a:p>
          <a:p>
            <a:r>
              <a:rPr lang="de-DE" sz="2000" dirty="0">
                <a:solidFill>
                  <a:schemeClr val="tx1"/>
                </a:solidFill>
              </a:rPr>
              <a:t>„open </a:t>
            </a:r>
            <a:r>
              <a:rPr lang="de-DE" sz="2000" dirty="0" err="1">
                <a:solidFill>
                  <a:schemeClr val="tx1"/>
                </a:solidFill>
              </a:rPr>
              <a:t>world</a:t>
            </a:r>
            <a:r>
              <a:rPr lang="de-DE" sz="2000" dirty="0">
                <a:solidFill>
                  <a:schemeClr val="tx1"/>
                </a:solidFill>
              </a:rPr>
              <a:t>“ mangelt es an Interaktionen</a:t>
            </a:r>
          </a:p>
          <a:p>
            <a:r>
              <a:rPr lang="de-DE" sz="2000" dirty="0">
                <a:solidFill>
                  <a:schemeClr val="tx1"/>
                </a:solidFill>
              </a:rPr>
              <a:t>AI der NPC, Polizei und des Straßenverkehrs müssen verbessert werden</a:t>
            </a:r>
          </a:p>
          <a:p>
            <a:r>
              <a:rPr lang="de-DE" sz="2000" dirty="0">
                <a:solidFill>
                  <a:schemeClr val="tx1"/>
                </a:solidFill>
              </a:rPr>
              <a:t>Spieler über die nächsten Schritte informieren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C7105B-587B-4CE6-8C88-E916A6D3D7E4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Handlungsempfehlungen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03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59F42C-D66C-4332-8544-C5AAD294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078843"/>
            <a:ext cx="5420256" cy="576262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Gamestar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0550A5-C415-4461-831D-BE5DD8799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1290" y="1078843"/>
            <a:ext cx="5420256" cy="576262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IGN: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E097EB6-9852-416B-B749-9706C19C526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72" y="1730889"/>
            <a:ext cx="5419725" cy="5584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AA1529-CFFB-456E-84BB-9AC8B08155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5743" y="2365094"/>
            <a:ext cx="5419725" cy="7893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75B565-1DC3-488D-92B8-A010C2516EF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5742" y="3230183"/>
            <a:ext cx="5419725" cy="6057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2A9526A-DC66-4D20-8FCC-01114C3919A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5742" y="3882229"/>
            <a:ext cx="5419725" cy="6165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DDD0D3-D2D4-4E21-9042-CE8E784805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75742" y="4545070"/>
            <a:ext cx="5419725" cy="773430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063F246E-D840-4192-8B50-BA0612D3CE7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8"/>
          <a:stretch>
            <a:fillRect/>
          </a:stretch>
        </p:blipFill>
        <p:spPr>
          <a:xfrm>
            <a:off x="675741" y="5411051"/>
            <a:ext cx="5419725" cy="73294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F7BCEF-4895-4AC3-8A53-5EA783A79B36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211290" y="1786598"/>
            <a:ext cx="5419725" cy="10572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F0075CE-FB33-452A-B8F8-87389B728F7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211290" y="2927016"/>
            <a:ext cx="5419725" cy="87884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D1D19CF-B56B-4748-83BB-5226A63648B1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211290" y="3908155"/>
            <a:ext cx="5419725" cy="613410"/>
          </a:xfrm>
          <a:prstGeom prst="rect">
            <a:avLst/>
          </a:prstGeom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DE0204FE-19A3-4606-A6B9-BBCEEA560410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Cyberpunk nach Release</a:t>
            </a:r>
          </a:p>
        </p:txBody>
      </p:sp>
    </p:spTree>
    <p:extLst>
      <p:ext uri="{BB962C8B-B14F-4D97-AF65-F5344CB8AC3E}">
        <p14:creationId xmlns:p14="http://schemas.microsoft.com/office/powerpoint/2010/main" val="79579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ffizielles dokument signieren - vertrag stock-fotos und bilder">
            <a:extLst>
              <a:ext uri="{FF2B5EF4-FFF2-40B4-BE49-F238E27FC236}">
                <a16:creationId xmlns:a16="http://schemas.microsoft.com/office/drawing/2014/main" id="{16C90AFC-D2B1-4311-91B5-0DF96FB20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E95EBF8-A70E-4416-B8D8-6D67354ED312}"/>
              </a:ext>
            </a:extLst>
          </p:cNvPr>
          <p:cNvSpPr txBox="1">
            <a:spLocks/>
          </p:cNvSpPr>
          <p:nvPr/>
        </p:nvSpPr>
        <p:spPr>
          <a:xfrm>
            <a:off x="811446" y="90256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tx1"/>
                </a:solidFill>
              </a:rPr>
              <a:t>Wie wurde das Spiel vor, während und nach dem Release des Spiels von den Spielern aufgenommen?</a:t>
            </a:r>
          </a:p>
          <a:p>
            <a:r>
              <a:rPr lang="de-DE" sz="2000" dirty="0">
                <a:solidFill>
                  <a:schemeClr val="tx1"/>
                </a:solidFill>
              </a:rPr>
              <a:t>Spiegeln sich die negativen Schlagzeilen diverser Magazine in der Meinung der Spieler wider?</a:t>
            </a:r>
          </a:p>
          <a:p>
            <a:r>
              <a:rPr lang="de-DE" sz="2000" dirty="0">
                <a:solidFill>
                  <a:schemeClr val="tx1"/>
                </a:solidFill>
              </a:rPr>
              <a:t>Falls dies der Fall ist: Analyse, wo die Probleme liegen, damit der Auftraggeber passende Lösungen finden kann.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A525577-C1B7-42C8-AE07-F09BDA856253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Vertrag</a:t>
            </a:r>
          </a:p>
        </p:txBody>
      </p:sp>
    </p:spTree>
    <p:extLst>
      <p:ext uri="{BB962C8B-B14F-4D97-AF65-F5344CB8AC3E}">
        <p14:creationId xmlns:p14="http://schemas.microsoft.com/office/powerpoint/2010/main" val="6793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BBDD5-F111-4698-BD04-80A58EAE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310" y="1087693"/>
            <a:ext cx="8596668" cy="3880773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Analyse auf Reddit Kommentare</a:t>
            </a:r>
          </a:p>
          <a:p>
            <a:r>
              <a:rPr lang="en-US" sz="2000" dirty="0">
                <a:solidFill>
                  <a:schemeClr val="tx1"/>
                </a:solidFill>
              </a:rPr>
              <a:t>Crawling/Scraping: </a:t>
            </a:r>
            <a:r>
              <a:rPr lang="en-US" sz="2000" dirty="0" err="1">
                <a:solidFill>
                  <a:schemeClr val="tx1"/>
                </a:solidFill>
              </a:rPr>
              <a:t>Pushshift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Api</a:t>
            </a:r>
            <a:r>
              <a:rPr lang="en-US" sz="2000" dirty="0">
                <a:solidFill>
                  <a:schemeClr val="tx1"/>
                </a:solidFill>
              </a:rPr>
              <a:t> und Reddit API (PRAW)</a:t>
            </a:r>
          </a:p>
          <a:p>
            <a:r>
              <a:rPr lang="de-DE" sz="2000" b="0" i="0" dirty="0">
                <a:solidFill>
                  <a:schemeClr val="tx1"/>
                </a:solidFill>
                <a:effectLst/>
                <a:latin typeface="Helvetica Neue"/>
              </a:rPr>
              <a:t>Top 10 Subreddit Beiträge innerhalb einer Woche im Zeitraum von 10-09-2020 bis 10-03-2021, also drei Monate vor und nach Release</a:t>
            </a:r>
          </a:p>
          <a:p>
            <a:r>
              <a:rPr lang="de-DE" sz="2000" dirty="0">
                <a:solidFill>
                  <a:schemeClr val="tx1"/>
                </a:solidFill>
              </a:rPr>
              <a:t>Keine Beiträge über 18, Spoiler enthalten oder im Contest Mode sind</a:t>
            </a:r>
            <a:br>
              <a:rPr lang="de-DE" sz="2000" dirty="0"/>
            </a:br>
            <a:r>
              <a:rPr lang="de-DE" sz="2000" dirty="0">
                <a:solidFill>
                  <a:srgbClr val="FF0000"/>
                </a:solidFill>
              </a:rPr>
              <a:t>=&gt; 260 Beiträge</a:t>
            </a:r>
          </a:p>
          <a:p>
            <a:r>
              <a:rPr lang="de-DE" sz="2000" dirty="0">
                <a:solidFill>
                  <a:schemeClr val="tx1"/>
                </a:solidFill>
              </a:rPr>
              <a:t>Alle Kommentare zu jedem Beitrag </a:t>
            </a:r>
            <a:br>
              <a:rPr lang="de-DE" sz="2000" dirty="0"/>
            </a:br>
            <a:r>
              <a:rPr lang="de-DE" sz="2000" dirty="0">
                <a:solidFill>
                  <a:srgbClr val="FF0000"/>
                </a:solidFill>
              </a:rPr>
              <a:t>=&gt; 441k Kommentare</a:t>
            </a:r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260D065-9256-4590-B506-7F1E53EDC425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 err="1">
                <a:solidFill>
                  <a:schemeClr val="tx1"/>
                </a:solidFill>
              </a:rPr>
              <a:t>Crawling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Scraping</a:t>
            </a:r>
            <a:r>
              <a:rPr lang="de-DE" dirty="0">
                <a:solidFill>
                  <a:schemeClr val="tx1"/>
                </a:solidFill>
              </a:rPr>
              <a:t> der Daten</a:t>
            </a:r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79386214-D453-4F51-BBAD-7179980B3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66" y="4290007"/>
            <a:ext cx="8596312" cy="21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6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2BA8D2-B450-4B90-B831-A891B618C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441" y="1137920"/>
            <a:ext cx="8421275" cy="2000529"/>
          </a:xfr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10D837DD-6A70-4A2B-A107-F96CBF2EFFA9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Textaufbereitung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314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38905E0-B248-4640-A5CE-E87B2A191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470" y="1467104"/>
            <a:ext cx="4601217" cy="2343477"/>
          </a:xfr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A5D5C1C-3F04-4AC0-9E81-525B0DED32A9}"/>
              </a:ext>
            </a:extLst>
          </p:cNvPr>
          <p:cNvSpPr txBox="1">
            <a:spLocks/>
          </p:cNvSpPr>
          <p:nvPr/>
        </p:nvSpPr>
        <p:spPr>
          <a:xfrm>
            <a:off x="675745" y="164592"/>
            <a:ext cx="8596668" cy="576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dirty="0">
                <a:solidFill>
                  <a:schemeClr val="tx1"/>
                </a:solidFill>
              </a:rPr>
              <a:t>Textaufbereitung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675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CF300"/>
      </a:accent1>
      <a:accent2>
        <a:srgbClr val="000000"/>
      </a:accent2>
      <a:accent3>
        <a:srgbClr val="FCF300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968</Words>
  <Application>Microsoft Office PowerPoint</Application>
  <PresentationFormat>Breitbild</PresentationFormat>
  <Paragraphs>176</Paragraphs>
  <Slides>43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Arial</vt:lpstr>
      <vt:lpstr>Calibri</vt:lpstr>
      <vt:lpstr>Helvetica Neue</vt:lpstr>
      <vt:lpstr>Roboto</vt:lpstr>
      <vt:lpstr>Trebuchet MS</vt:lpstr>
      <vt:lpstr>Wingdings 3</vt:lpstr>
      <vt:lpstr>Facette</vt:lpstr>
      <vt:lpstr>Text Analytics – Cyperpunk 2077</vt:lpstr>
      <vt:lpstr>Gliederung</vt:lpstr>
      <vt:lpstr>PowerPoint-Präsentation</vt:lpstr>
      <vt:lpstr>Cyberpunk während Release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WordCloud gefiltert mit Stopwords</vt:lpstr>
      <vt:lpstr>Mehrere WordClouds im Vergleich</vt:lpstr>
      <vt:lpstr>Worthäufigkeit pro Zeit</vt:lpstr>
      <vt:lpstr>Heatmap</vt:lpstr>
      <vt:lpstr>PowerPoint-Präsentation</vt:lpstr>
      <vt:lpstr>PowerPoint-Präsentation</vt:lpstr>
      <vt:lpstr>PowerPoint-Präsentation</vt:lpstr>
      <vt:lpstr>PowerPoint-Präsentation</vt:lpstr>
      <vt:lpstr>Sentiment Plot von Roberta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Topic Plot</vt:lpstr>
      <vt:lpstr>Topic Plot</vt:lpstr>
      <vt:lpstr>Topic Plot</vt:lpstr>
      <vt:lpstr>Topic Plot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– Cyperpunk 2077</dc:title>
  <dc:creator>Oliver Dassinger</dc:creator>
  <cp:lastModifiedBy>bruckmannar76841</cp:lastModifiedBy>
  <cp:revision>66</cp:revision>
  <dcterms:created xsi:type="dcterms:W3CDTF">2021-06-18T10:04:08Z</dcterms:created>
  <dcterms:modified xsi:type="dcterms:W3CDTF">2021-06-20T20:06:15Z</dcterms:modified>
</cp:coreProperties>
</file>