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60" r:id="rId5"/>
    <p:sldId id="294" r:id="rId6"/>
    <p:sldId id="295" r:id="rId7"/>
    <p:sldId id="266" r:id="rId8"/>
    <p:sldId id="259" r:id="rId9"/>
    <p:sldId id="258" r:id="rId10"/>
    <p:sldId id="265" r:id="rId11"/>
    <p:sldId id="262" r:id="rId12"/>
    <p:sldId id="291" r:id="rId13"/>
    <p:sldId id="292" r:id="rId14"/>
    <p:sldId id="293" r:id="rId15"/>
    <p:sldId id="268" r:id="rId16"/>
    <p:sldId id="269" r:id="rId17"/>
    <p:sldId id="270" r:id="rId18"/>
    <p:sldId id="271" r:id="rId19"/>
  </p:sldIdLst>
  <p:sldSz cx="10080625" cy="567055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el Gat" initials="YG" lastIdx="1" clrIdx="0">
    <p:extLst>
      <p:ext uri="{19B8F6BF-5375-455C-9EA6-DF929625EA0E}">
        <p15:presenceInfo xmlns:p15="http://schemas.microsoft.com/office/powerpoint/2012/main" userId="Yael G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728" autoAdjust="0"/>
  </p:normalViewPr>
  <p:slideViewPr>
    <p:cSldViewPr snapToGrid="0">
      <p:cViewPr varScale="1">
        <p:scale>
          <a:sx n="69" d="100"/>
          <a:sy n="69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6A84-5113-4EB9-99FA-F86BC4EB98F4}" type="datetimeFigureOut">
              <a:rPr lang="en-IL" smtClean="0"/>
              <a:t>07/05/2021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B93CC-BF50-4A38-BC93-69B1C3B9F2A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23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B93CC-BF50-4A38-BC93-69B1C3B9F2AF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92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lang="en" sz="12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Create an application that recieves actigraph data and uses it to predict sleep quality, as represented by EEG data, in the following night </a:t>
            </a:r>
            <a:endParaRPr lang="he-IL" sz="1200" b="0" strike="noStrike" spc="-1" dirty="0">
              <a:solidFill>
                <a:srgbClr val="000000"/>
              </a:solidFill>
              <a:latin typeface="Candara"/>
              <a:ea typeface="DejaVu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B93CC-BF50-4A38-BC93-69B1C3B9F2AF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32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B93CC-BF50-4A38-BC93-69B1C3B9F2AF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63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7633800" y="65880"/>
            <a:ext cx="2369880" cy="47160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43160"/>
            <a:ext cx="7557840" cy="19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-apple-system"/>
              </a:rPr>
              <a:t>Comparing sleep patterns as measured in actigraphy versus EEG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7840" cy="9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spc="-1">
                <a:solidFill>
                  <a:srgbClr val="000000"/>
                </a:solidFill>
                <a:latin typeface="Candara"/>
                <a:ea typeface="Cambria"/>
              </a:rPr>
              <a:t>Niv Siton</a:t>
            </a: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, Yonatan Goldstein,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spc="-1">
                <a:solidFill>
                  <a:srgbClr val="000000"/>
                </a:solidFill>
                <a:latin typeface="Candara"/>
                <a:ea typeface="Cambria"/>
              </a:rPr>
              <a:t>Or Dezachyo, Gilad Schrift, Yael Gat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80" name="Picture 4"/>
          <p:cNvPicPr/>
          <p:nvPr/>
        </p:nvPicPr>
        <p:blipFill>
          <a:blip r:embed="rId3"/>
          <a:stretch/>
        </p:blipFill>
        <p:spPr>
          <a:xfrm>
            <a:off x="157680" y="227160"/>
            <a:ext cx="4415760" cy="87984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7840" cy="12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ndara"/>
                <a:ea typeface="Cambria"/>
              </a:rPr>
              <a:t>July 2021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784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onsolas"/>
                <a:ea typeface="Cambria"/>
              </a:rPr>
              <a:t>[</a:t>
            </a:r>
            <a:r>
              <a:rPr lang="en-US" sz="2400" b="0" strike="noStrike" spc="-1" dirty="0">
                <a:solidFill>
                  <a:srgbClr val="000000"/>
                </a:solidFill>
                <a:latin typeface="Consolas"/>
                <a:ea typeface="Cambria"/>
              </a:rPr>
              <a:t>https://github.com/ordezachyo/Hackaton</a:t>
            </a:r>
            <a:r>
              <a:rPr lang="en" sz="2400" b="0" strike="noStrike" spc="-1" dirty="0">
                <a:solidFill>
                  <a:srgbClr val="000000"/>
                </a:solidFill>
                <a:latin typeface="Consolas"/>
                <a:ea typeface="Cambria"/>
              </a:rPr>
              <a:t>]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502EA-5187-4B54-879F-6B2DBC65E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419" y="2943051"/>
            <a:ext cx="2312906" cy="15464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2640" y="2762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UI Key Features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*** IMAGE OF UI ***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*** CODE SAMPLE ***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2F771-1381-4DD5-9236-2A66A4A8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288574"/>
            <a:ext cx="9471025" cy="30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B20A2-0438-4827-B991-5030A9A9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8574"/>
            <a:ext cx="10080625" cy="3953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7EBA0-1A6B-419E-931D-9EC053E7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2" y="99"/>
            <a:ext cx="9267740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C1399-BA68-4E7D-B504-48AD5E2A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1" y="99"/>
            <a:ext cx="9684642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2A0D3-6BE6-4936-81F7-0ACC961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" y="99"/>
            <a:ext cx="9162263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6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6026101-6468-CF44-ABB5-B86A3FE92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92" y="425778"/>
            <a:ext cx="4889240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EB96280E-65D7-7D48-A130-55F319D8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04" y="383628"/>
            <a:ext cx="5035815" cy="4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256F23-08D1-9342-9461-8C003307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60" y="394137"/>
            <a:ext cx="5103503" cy="48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2E0D7A-7BD8-1547-9BE3-28F25430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22" y="378372"/>
            <a:ext cx="5308979" cy="529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5800" y="104976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4392" y="1843014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Candara"/>
              </a:rPr>
              <a:t>The goal of the project is to assess the relationship between sleep scoring as evaluated using EEG versus its evaluation from actigraphy using standard measures.</a:t>
            </a:r>
            <a:endParaRPr lang="en-IL" sz="2800" spc="-1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15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 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Picture 2" descr="A picture containing indoor, watch, electronic, charger&#10;&#10;Description automatically generated">
            <a:extLst>
              <a:ext uri="{FF2B5EF4-FFF2-40B4-BE49-F238E27FC236}">
                <a16:creationId xmlns:a16="http://schemas.microsoft.com/office/drawing/2014/main" id="{3E3B57A1-4A89-4AF4-9C7F-15A520B86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23" y="3794791"/>
            <a:ext cx="2574999" cy="175126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7982A259-66FA-454E-8094-1D3864C63852}"/>
              </a:ext>
            </a:extLst>
          </p:cNvPr>
          <p:cNvSpPr/>
          <p:nvPr/>
        </p:nvSpPr>
        <p:spPr>
          <a:xfrm>
            <a:off x="4461810" y="413615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9BA8E8-F30A-4B6A-8F09-35CB8765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5" y="3794790"/>
            <a:ext cx="3895725" cy="175125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10B0F9B-57D3-49BD-AE50-3C5278004FFA}"/>
              </a:ext>
            </a:extLst>
          </p:cNvPr>
          <p:cNvSpPr/>
          <p:nvPr/>
        </p:nvSpPr>
        <p:spPr>
          <a:xfrm>
            <a:off x="4537328" y="46704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874893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060974" y="1604637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Subject Class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12D25983-8C1F-4B41-B1D4-29D7E99D24E3}"/>
              </a:ext>
            </a:extLst>
          </p:cNvPr>
          <p:cNvSpPr/>
          <p:nvPr/>
        </p:nvSpPr>
        <p:spPr>
          <a:xfrm>
            <a:off x="6751120" y="1571986"/>
            <a:ext cx="191369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Figures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A255F06-C198-4BFF-B798-BDAD44F7ADA6}"/>
              </a:ext>
            </a:extLst>
          </p:cNvPr>
          <p:cNvSpPr/>
          <p:nvPr/>
        </p:nvSpPr>
        <p:spPr>
          <a:xfrm flipV="1">
            <a:off x="2867602" y="2513637"/>
            <a:ext cx="1083463" cy="840349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AFF3045B-3319-4721-8F04-1336455F4564}"/>
              </a:ext>
            </a:extLst>
          </p:cNvPr>
          <p:cNvSpPr/>
          <p:nvPr/>
        </p:nvSpPr>
        <p:spPr>
          <a:xfrm>
            <a:off x="6720782" y="3306780"/>
            <a:ext cx="1913690" cy="106179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Regression </a:t>
            </a:r>
          </a:p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model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8AC3310-960E-40F0-89EF-1086BBC57429}"/>
              </a:ext>
            </a:extLst>
          </p:cNvPr>
          <p:cNvSpPr/>
          <p:nvPr/>
        </p:nvSpPr>
        <p:spPr>
          <a:xfrm>
            <a:off x="1102998" y="2759986"/>
            <a:ext cx="173664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52133FB1-F1DB-4482-9FBE-E198B06027B5}"/>
              </a:ext>
            </a:extLst>
          </p:cNvPr>
          <p:cNvSpPr/>
          <p:nvPr/>
        </p:nvSpPr>
        <p:spPr>
          <a:xfrm>
            <a:off x="6751120" y="4499573"/>
            <a:ext cx="1913690" cy="106179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pc="-1" dirty="0">
                <a:solidFill>
                  <a:srgbClr val="000000"/>
                </a:solidFill>
                <a:latin typeface="Arial"/>
              </a:rPr>
              <a:t>Correlations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30D2CC6-A13F-4F10-B588-0DD0D236EE2D}"/>
              </a:ext>
            </a:extLst>
          </p:cNvPr>
          <p:cNvSpPr/>
          <p:nvPr/>
        </p:nvSpPr>
        <p:spPr>
          <a:xfrm>
            <a:off x="5822650" y="2207821"/>
            <a:ext cx="828138" cy="8906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FE1CFF96-4FEE-42C2-ADDD-BFD686638F00}"/>
              </a:ext>
            </a:extLst>
          </p:cNvPr>
          <p:cNvSpPr/>
          <p:nvPr/>
        </p:nvSpPr>
        <p:spPr>
          <a:xfrm>
            <a:off x="4008342" y="3905573"/>
            <a:ext cx="1848698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3F30782F-4CE9-43DD-ABC5-924542D2DCD9}"/>
              </a:ext>
            </a:extLst>
          </p:cNvPr>
          <p:cNvSpPr/>
          <p:nvPr/>
        </p:nvSpPr>
        <p:spPr>
          <a:xfrm>
            <a:off x="2860654" y="3364053"/>
            <a:ext cx="998378" cy="1004517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3D5FF5BF-5773-43A2-A0E4-4F92C7A81227}"/>
              </a:ext>
            </a:extLst>
          </p:cNvPr>
          <p:cNvSpPr/>
          <p:nvPr/>
        </p:nvSpPr>
        <p:spPr>
          <a:xfrm flipV="1">
            <a:off x="5895717" y="4078702"/>
            <a:ext cx="755071" cy="47757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E6502E88-AF56-4EF3-A142-43AC151C4516}"/>
              </a:ext>
            </a:extLst>
          </p:cNvPr>
          <p:cNvSpPr/>
          <p:nvPr/>
        </p:nvSpPr>
        <p:spPr>
          <a:xfrm>
            <a:off x="5895717" y="4556272"/>
            <a:ext cx="755071" cy="477569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6FC0-E901-450D-AC7B-429EFA42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Yasa</a:t>
            </a:r>
            <a:r>
              <a:rPr lang="en-US" dirty="0"/>
              <a:t>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37C80-0B13-40D8-9A87-F6D20B9379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2312" y="1326600"/>
            <a:ext cx="9656000" cy="41178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Sleep Period Time (SPT): </a:t>
            </a:r>
            <a:r>
              <a:rPr lang="en-US" dirty="0"/>
              <a:t>duration from first to last period of sleep</a:t>
            </a:r>
          </a:p>
          <a:p>
            <a:pPr marL="0" indent="0">
              <a:buNone/>
            </a:pPr>
            <a:r>
              <a:rPr lang="en-US" b="1" dirty="0"/>
              <a:t>Wake After Sleep Onset (WASO): </a:t>
            </a:r>
            <a:r>
              <a:rPr lang="en-US" dirty="0"/>
              <a:t>duration of wake periods within SPT</a:t>
            </a:r>
          </a:p>
          <a:p>
            <a:pPr marL="0" indent="0">
              <a:buNone/>
            </a:pPr>
            <a:r>
              <a:rPr lang="en-US" b="1" dirty="0"/>
              <a:t>Total Sleep Time (TST): </a:t>
            </a:r>
            <a:r>
              <a:rPr lang="en-US" dirty="0"/>
              <a:t>SPT – WASO</a:t>
            </a:r>
          </a:p>
          <a:p>
            <a:pPr marL="0" indent="0">
              <a:buNone/>
            </a:pPr>
            <a:r>
              <a:rPr lang="en-US" b="1" dirty="0"/>
              <a:t>Sleep Maintenance Efficiency (SME): </a:t>
            </a:r>
            <a:r>
              <a:rPr lang="en-US" dirty="0"/>
              <a:t>TST / SPT * 100 (%)</a:t>
            </a:r>
          </a:p>
        </p:txBody>
      </p:sp>
    </p:spTree>
    <p:extLst>
      <p:ext uri="{BB962C8B-B14F-4D97-AF65-F5344CB8AC3E}">
        <p14:creationId xmlns:p14="http://schemas.microsoft.com/office/powerpoint/2010/main" val="25585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</a:rPr>
              <a:t>Creating time stamps was a chall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e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</a:rPr>
              <a:t>nge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spc="-1" dirty="0">
                <a:solidFill>
                  <a:srgbClr val="000000"/>
                </a:solidFill>
                <a:latin typeface="Candara"/>
              </a:rPr>
              <a:t>We had trouble downloading ‘action_4’ software.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</a:rPr>
              <a:t>D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ndara"/>
              </a:rPr>
              <a:t>ata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 was not uniform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spc="-1" dirty="0">
                <a:solidFill>
                  <a:srgbClr val="000000"/>
                </a:solidFill>
                <a:latin typeface="Candara"/>
              </a:rPr>
              <a:t>Epoching the nights turned out to be a hassle.</a:t>
            </a:r>
          </a:p>
          <a:p>
            <a:pPr marL="2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Candara"/>
              </a:rPr>
              <a:t>Finally,</a:t>
            </a:r>
            <a:r>
              <a:rPr lang="en" sz="2800" spc="-1" dirty="0">
                <a:solidFill>
                  <a:srgbClr val="000000"/>
                </a:solidFill>
                <a:latin typeface="Candara"/>
              </a:rPr>
              <a:t> we decided to epoch it by hours and then cut off the wake time from each file. </a:t>
            </a:r>
          </a:p>
          <a:p>
            <a:pPr marL="2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25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161984"/>
            <a:ext cx="8691840" cy="4508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Database – The database handles the actigraph &amp; EEG data for each subject for each night.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Class and Methods – The class allows the user to load each participant and access immmmedietly </a:t>
            </a:r>
            <a:r>
              <a:rPr lang="en-US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all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his relevant data and calaulate for him sleep parameters.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3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</a:t>
            </a:r>
            <a:r>
              <a:rPr lang="en" sz="2000" spc="-1" dirty="0">
                <a:solidFill>
                  <a:srgbClr val="000000"/>
                </a:solidFill>
                <a:latin typeface="Candara"/>
                <a:ea typeface="DejaVu Sans"/>
              </a:rPr>
              <a:t>Fi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gures – The Figures allows the user to visualize each subject’s night data and assess it.</a:t>
            </a:r>
            <a:endParaRPr lang="he-IL" sz="2000" b="0" strike="noStrike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</a:t>
            </a:r>
            <a:r>
              <a:rPr lang="en-US" sz="2000" u="sng" spc="-1" dirty="0">
                <a:solidFill>
                  <a:srgbClr val="000000"/>
                </a:solidFill>
                <a:latin typeface="Candara"/>
                <a:ea typeface="DejaVu Sans"/>
              </a:rPr>
              <a:t> 4: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Regression model – </a:t>
            </a:r>
            <a:r>
              <a:rPr lang="en-US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To examine how well actigraphy data predicts EEG data regarding sleep quality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Database – The database handles the…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GUI – The GUI allows the user to…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76491" y="430923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5800" y="214596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A19A-C523-4C3B-B403-406ACF98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491"/>
            <a:ext cx="10080625" cy="3953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184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1840" cy="35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1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Is the project usable?</a:t>
            </a:r>
          </a:p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andara"/>
                <a:ea typeface="DejaVu Sans"/>
              </a:rPr>
              <a:t>The project is usable and user friendly. Scientists can choose which features they would like to use: our application suggests ploting figures for different physiology data for each subject, as well as calculating different statistics based on sleep parameters, in order to predict and understand the correlations. 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spcBef>
                <a:spcPts val="1001"/>
              </a:spcBef>
            </a:pPr>
            <a:endParaRPr lang="en-US" sz="2000" b="1" strike="noStrike" spc="-1" dirty="0">
              <a:latin typeface="Arial"/>
            </a:endParaRPr>
          </a:p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1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</a:p>
          <a:p>
            <a:pPr marL="228600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ndara"/>
              </a:rPr>
              <a:t>Integrating physiological measurements with other advanced monitors.</a:t>
            </a:r>
            <a:endParaRPr lang="en-US" sz="2000" b="0" strike="noStrike" spc="-1" dirty="0">
              <a:latin typeface="Arial"/>
            </a:endParaRPr>
          </a:p>
          <a:p>
            <a:pPr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425</Words>
  <Application>Microsoft Office PowerPoint</Application>
  <PresentationFormat>Custom</PresentationFormat>
  <Paragraphs>66</Paragraphs>
  <Slides>17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Cambria</vt:lpstr>
      <vt:lpstr>Candara</vt:lpstr>
      <vt:lpstr>Consolas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Yasa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Yaeli</dc:creator>
  <dc:description/>
  <cp:lastModifiedBy>Niv Siton</cp:lastModifiedBy>
  <cp:revision>32</cp:revision>
  <dcterms:created xsi:type="dcterms:W3CDTF">2019-06-11T17:34:15Z</dcterms:created>
  <dcterms:modified xsi:type="dcterms:W3CDTF">2021-07-05T11:28:45Z</dcterms:modified>
  <dc:language>en-US</dc:language>
</cp:coreProperties>
</file>