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D4D"/>
    <a:srgbClr val="FF0000"/>
    <a:srgbClr val="FF5F1F"/>
    <a:srgbClr val="F58F29"/>
    <a:srgbClr val="0EB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C39C3-EF45-432C-A4BB-B548DDCC9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C4E2AA-DE55-4628-8D8A-DD59D320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19CFDAC-2DB3-4CD9-B3E9-5F6C81F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DF7A36-22C2-490A-A0CD-50D46CC2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44971AD-3770-43CB-A74E-5A429B9E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F81F85-F163-441F-A4DF-C4DFF0B8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6AF3761-374C-4BDE-AD62-9F8E762C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ACDA15-CDD4-4886-92CF-448A7520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FB5727-BEED-416F-9ADC-4CEE4507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23D521-929A-494A-926C-3EBAC79C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AF0731D-0B8D-486A-B4F4-5810F96A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694646-655D-4D97-844C-8350555A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5C1508-A1F0-41F6-9429-D450DBEC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161EDA-E43E-43AA-9EB1-2887D9E0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DC83F0-23AC-45EC-9268-ADC3B100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8A4E2B-FA36-45F7-9719-640A8D3C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F9091E-FA1A-4335-A500-C67E007A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A60DBF-5098-49FE-94EB-5DF3C91B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461D04-59ED-46A8-8D77-0CD51689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1B3287-D97D-4328-9C04-D3A8EA72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2251E-D84A-4ADE-86A1-104CE327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527A63-07AF-4359-A3A6-49E699D2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6F71A5-BF37-41A6-9717-B264476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92180A-96DB-4100-907A-419DFB68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B1797A-018F-49B8-A1E9-8F732395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B9D112-8277-4250-90D6-FB400E06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18EC20-A75F-4D70-9DE0-0759B431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C36AEB-7AA2-469E-97A5-12AC16E7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3FE6833-486F-4B08-AC9E-13E6DD94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624FD63-16F9-4109-B698-5FE48F6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9BCB4A0-32A2-4A6B-B5BB-CE4CEA61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0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5A51AF-018D-4667-8C12-614F936D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2493E4C-F134-4F52-9025-E04E971D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2D950B5-73E6-43E4-84A2-81A72E437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6F22C8B-D6C8-44A0-9F2D-94C881732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7600D3A-7E4E-4AA1-A917-2CA8D32D8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5AEE6C4-8899-4DBF-BFD0-E278A3C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0E05112-E144-4E7C-91F7-BF6F6EA7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8AAC56E-30B5-40EA-9595-BBDFA68E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042359-DA26-40B2-8F53-6602148F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B89B01E-9DA3-4068-9AEB-8B4C256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1560C24-5787-4FE1-A87C-479D5C9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5234B47-381E-48A2-A8FC-227EC74E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27AAE22-0AFF-494E-BA7C-BB89B071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77D09E-915D-428B-ACE6-31B7117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628010C-D2C7-4BF2-9ACA-1DD7761F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2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DB1E58-C9BC-45D7-9F98-3E993D89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B259D7-3BB7-4414-952B-761EFF18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D48128-86CC-489A-8C9C-2E398AF2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897761A-5890-4361-BA7F-8F08CD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39AE312-DAC8-4A67-9A3A-5E843C3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A255DB8-C82D-4BC2-AD61-F4C3859C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BC31A-01D3-4ED7-A477-C6CDE1BB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49E6245-C873-4985-951E-0B432EA89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3C74C8D-0CB5-4736-846A-FA9D2743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2BC8DAB-67B8-4666-8917-99CFE9CA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886951-CF32-4769-AA19-7DF91E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788CE1A-C413-4731-B0D4-DCB3AF03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101B7E0-DB51-4869-889E-8A677FA9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2E13747-9C79-4950-AE62-5239E998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981E65-67F2-4FF9-9396-FB3933B17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077D-CB2F-496A-AEBA-15111D7DA2CF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EE3360-1D62-4C13-9DA9-FDD1A0CD3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C1E05D-D714-492C-A104-DDC1765E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59C1-6A13-4D84-B206-DAFA92939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bandicam%202018-04-07%2019-19-44-449.mp4" TargetMode="External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40E4C8-9C30-410D-9FDF-309E78E78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8743"/>
            <a:ext cx="9144000" cy="1231220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</a:rPr>
              <a:t>机器人学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81555C1-B2D0-403B-9766-23CAE8DBBB59}"/>
              </a:ext>
            </a:extLst>
          </p:cNvPr>
          <p:cNvSpPr/>
          <p:nvPr/>
        </p:nvSpPr>
        <p:spPr>
          <a:xfrm>
            <a:off x="0" y="0"/>
            <a:ext cx="3164114" cy="6858000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xmlns="" id="{CC273F7E-C0CB-4887-9349-24CA7BFF0942}"/>
              </a:ext>
            </a:extLst>
          </p:cNvPr>
          <p:cNvSpPr txBox="1">
            <a:spLocks/>
          </p:cNvSpPr>
          <p:nvPr/>
        </p:nvSpPr>
        <p:spPr>
          <a:xfrm>
            <a:off x="1524000" y="2278741"/>
            <a:ext cx="9144000" cy="1231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机器人学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C575FB08-3BA9-4ADD-A94A-C46C3D832BA6}"/>
              </a:ext>
            </a:extLst>
          </p:cNvPr>
          <p:cNvCxnSpPr/>
          <p:nvPr/>
        </p:nvCxnSpPr>
        <p:spPr>
          <a:xfrm>
            <a:off x="3309257" y="2235201"/>
            <a:ext cx="7228114" cy="0"/>
          </a:xfrm>
          <a:prstGeom prst="line">
            <a:avLst/>
          </a:prstGeom>
          <a:ln>
            <a:solidFill>
              <a:srgbClr val="F95D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44652AA-A442-4028-BA6C-19DCAB554FF8}"/>
              </a:ext>
            </a:extLst>
          </p:cNvPr>
          <p:cNvCxnSpPr/>
          <p:nvPr/>
        </p:nvCxnSpPr>
        <p:spPr>
          <a:xfrm>
            <a:off x="3309257" y="3560761"/>
            <a:ext cx="7228114" cy="0"/>
          </a:xfrm>
          <a:prstGeom prst="line">
            <a:avLst/>
          </a:prstGeom>
          <a:ln>
            <a:solidFill>
              <a:srgbClr val="F95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6580C8C0-F544-4321-9342-8BEBA3AC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9" y="480557"/>
            <a:ext cx="2494440" cy="240823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3513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0237066-96FB-4211-87CC-EBD4F22155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88" y="1682396"/>
            <a:ext cx="6962412" cy="34932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BA72614-A2B7-44A9-A80C-B923172A4740}"/>
              </a:ext>
            </a:extLst>
          </p:cNvPr>
          <p:cNvSpPr txBox="1"/>
          <p:nvPr/>
        </p:nvSpPr>
        <p:spPr>
          <a:xfrm>
            <a:off x="4978399" y="5169608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运动动画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18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711408"/>
            <a:ext cx="4778375" cy="11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</a:t>
            </a: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异点分析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47045B9-57C8-479C-B810-649FE1FF9591}"/>
              </a:ext>
            </a:extLst>
          </p:cNvPr>
          <p:cNvSpPr/>
          <p:nvPr/>
        </p:nvSpPr>
        <p:spPr>
          <a:xfrm>
            <a:off x="667657" y="1862493"/>
            <a:ext cx="108566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由于机器人的工作空间是连续的，我们没法简单地遍历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工作空间的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而找到奇异点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，只能离散地采样，找到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奇异点可能存在的空间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。我们通过使用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Jocobi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矩阵的条件数来寻找可能的奇异点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条件数的定义如下：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对于线性方程组</a:t>
            </a:r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Jε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，如果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的条件数大，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的微小改变就能引起解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较大的改变，数值稳定性差。如果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的条件数小，当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有微小的改变，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的改变也会很微小，数值稳定性好。它也可以表示当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不变，而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有微小改变时，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的变化情况。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条件数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的大小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事实上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反映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了矩阵计算对于误差的敏感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程度</a:t>
            </a:r>
            <a:r>
              <a:rPr lang="zh-CN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585A1A4-DDF5-4C68-9EBD-75482AF7B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3377180"/>
            <a:ext cx="3571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8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条件数的空间分布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47045B9-57C8-479C-B810-649FE1FF9591}"/>
              </a:ext>
            </a:extLst>
          </p:cNvPr>
          <p:cNvSpPr/>
          <p:nvPr/>
        </p:nvSpPr>
        <p:spPr>
          <a:xfrm>
            <a:off x="554402" y="4996378"/>
            <a:ext cx="10856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从图中可以看到，靠近中部的大都是蓝色的点，即条件数较小。条件数大的点大多都环绕在工作空间的外围。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B734605-D93F-4800-83C9-F79ADE9EBF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" y="1820129"/>
            <a:ext cx="6202279" cy="30011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5BF275C-4B92-4634-9551-B622792B67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62" y="1820129"/>
            <a:ext cx="6202279" cy="30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条件数大时的工作位姿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AB9400D-D847-4CD5-9AA8-A6DB8CBF01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2000948"/>
            <a:ext cx="5136880" cy="23265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C6289E31-E753-45EF-BA74-6D51145562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60" y="2000948"/>
            <a:ext cx="5136880" cy="23265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56BD547-B309-4F77-B8E4-8047B2C1A38C}"/>
              </a:ext>
            </a:extLst>
          </p:cNvPr>
          <p:cNvSpPr/>
          <p:nvPr/>
        </p:nvSpPr>
        <p:spPr>
          <a:xfrm>
            <a:off x="757979" y="4407917"/>
            <a:ext cx="10524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由图可见，此时机器人的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关节接近共轴。此时机器人相当于少了一个旋转自由度。故即使位姿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有一点很小的变化，都可能使得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关节微量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ε产生很大的变化。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Robot2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而言，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奇异点一般存在于工作空间外围，以及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4,6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共轴的位姿情况。</a:t>
            </a: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0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CF1D3A92-4A55-4019-8780-19424C59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65304A7-E9DB-4CEB-9711-544AB1E1C0FB}"/>
              </a:ext>
            </a:extLst>
          </p:cNvPr>
          <p:cNvSpPr txBox="1"/>
          <p:nvPr/>
        </p:nvSpPr>
        <p:spPr>
          <a:xfrm>
            <a:off x="4265636" y="2828835"/>
            <a:ext cx="3660727" cy="120032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Microsoft Sans Serif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chemeClr val="bg1"/>
              </a:solidFill>
              <a:latin typeface="Microsoft Sans Serif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2862545" y="655452"/>
            <a:ext cx="5120312" cy="5547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机器人构型及其坐标系</a:t>
            </a:r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正运动学</a:t>
            </a:r>
          </a:p>
          <a:p>
            <a:pPr marL="742950" lvl="1" indent="-285750"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</a:p>
          <a:p>
            <a:pPr marL="742950" lvl="1" indent="-285750"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逆运动学</a:t>
            </a:r>
          </a:p>
          <a:p>
            <a:pPr marL="742950" lvl="1" indent="-285750"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奇异点分析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D48A1C7-2C44-4CDD-9A13-8169FA664A3F}"/>
              </a:ext>
            </a:extLst>
          </p:cNvPr>
          <p:cNvSpPr/>
          <p:nvPr/>
        </p:nvSpPr>
        <p:spPr>
          <a:xfrm>
            <a:off x="2640802" y="9788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9DB9035-8D58-4C6A-80BC-AACB7B384DD1}"/>
              </a:ext>
            </a:extLst>
          </p:cNvPr>
          <p:cNvSpPr/>
          <p:nvPr/>
        </p:nvSpPr>
        <p:spPr>
          <a:xfrm>
            <a:off x="2640803" y="2126808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466E481-35F3-40AE-A525-8AAF5697A7B4}"/>
              </a:ext>
            </a:extLst>
          </p:cNvPr>
          <p:cNvSpPr/>
          <p:nvPr/>
        </p:nvSpPr>
        <p:spPr>
          <a:xfrm>
            <a:off x="2629519" y="3281160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704CF92-18C9-4F95-A483-CFC181A5144C}"/>
              </a:ext>
            </a:extLst>
          </p:cNvPr>
          <p:cNvSpPr/>
          <p:nvPr/>
        </p:nvSpPr>
        <p:spPr>
          <a:xfrm>
            <a:off x="2640803" y="4471479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E1A610F-3A4D-415F-8657-E95D44E97093}"/>
              </a:ext>
            </a:extLst>
          </p:cNvPr>
          <p:cNvSpPr/>
          <p:nvPr/>
        </p:nvSpPr>
        <p:spPr>
          <a:xfrm>
            <a:off x="2640803" y="5647284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3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43289" y="720610"/>
            <a:ext cx="4981575" cy="11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40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zh-CN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器人构型及其坐标系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8A484BE6-568A-4019-9FFF-EF84CA9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09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A6EC7502-1AD2-435C-9556-11F2898B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9484"/>
              </p:ext>
            </p:extLst>
          </p:nvPr>
        </p:nvGraphicFramePr>
        <p:xfrm>
          <a:off x="609600" y="1768554"/>
          <a:ext cx="48768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Visio" r:id="rId3" imgW="9877505" imgH="7134405" progId="Visio.Drawing.15">
                  <p:embed/>
                </p:oleObj>
              </mc:Choice>
              <mc:Fallback>
                <p:oleObj name="Visio" r:id="rId3" imgW="9877505" imgH="71344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68554"/>
                        <a:ext cx="4876800" cy="35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E88F6A22-6DB2-43F0-B0A9-39992BEAE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85218"/>
              </p:ext>
            </p:extLst>
          </p:nvPr>
        </p:nvGraphicFramePr>
        <p:xfrm>
          <a:off x="6299200" y="1749504"/>
          <a:ext cx="49815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Visio" r:id="rId5" imgW="9877505" imgH="7134405" progId="Visio.Drawing.15">
                  <p:embed/>
                </p:oleObj>
              </mc:Choice>
              <mc:Fallback>
                <p:oleObj name="Visio" r:id="rId5" imgW="9877505" imgH="713440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749504"/>
                        <a:ext cx="498157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ADC9E2E-8FB0-4675-8580-EEF27F91FEA4}"/>
              </a:ext>
            </a:extLst>
          </p:cNvPr>
          <p:cNvSpPr txBox="1"/>
          <p:nvPr/>
        </p:nvSpPr>
        <p:spPr>
          <a:xfrm>
            <a:off x="2534077" y="5502798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Sans Serif" panose="020B0604020202020204" pitchFamily="34" charset="0"/>
                <a:ea typeface="微软雅黑" panose="020B0503020204020204" pitchFamily="34" charset="-122"/>
              </a:rPr>
              <a:t>Robot-1</a:t>
            </a:r>
            <a:endParaRPr lang="zh-CN" altLang="en-US" sz="2800" dirty="0">
              <a:latin typeface="Microsoft Sans Serif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2DC9D99-CBC8-4C44-915A-EBE122ADFC18}"/>
              </a:ext>
            </a:extLst>
          </p:cNvPr>
          <p:cNvSpPr txBox="1"/>
          <p:nvPr/>
        </p:nvSpPr>
        <p:spPr>
          <a:xfrm>
            <a:off x="8116155" y="5525923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Sans Serif" panose="020B0604020202020204" pitchFamily="34" charset="0"/>
                <a:ea typeface="微软雅黑" panose="020B0503020204020204" pitchFamily="34" charset="-122"/>
              </a:rPr>
              <a:t>Robot-2</a:t>
            </a:r>
            <a:endParaRPr lang="zh-CN" altLang="en-US" sz="2800" dirty="0">
              <a:latin typeface="Microsoft Sans Serif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9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r>
              <a:rPr lang="en-US" altLang="zh-CN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8A484BE6-568A-4019-9FFF-EF84CA9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09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5CDB9BA1-9AB3-4050-A92A-528D8C57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62713"/>
              </p:ext>
            </p:extLst>
          </p:nvPr>
        </p:nvGraphicFramePr>
        <p:xfrm>
          <a:off x="470263" y="1800147"/>
          <a:ext cx="5405392" cy="3555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745">
                  <a:extLst>
                    <a:ext uri="{9D8B030D-6E8A-4147-A177-3AD203B41FA5}">
                      <a16:colId xmlns:a16="http://schemas.microsoft.com/office/drawing/2014/main" xmlns="" val="2448434750"/>
                    </a:ext>
                  </a:extLst>
                </a:gridCol>
                <a:gridCol w="1155052">
                  <a:extLst>
                    <a:ext uri="{9D8B030D-6E8A-4147-A177-3AD203B41FA5}">
                      <a16:colId xmlns:a16="http://schemas.microsoft.com/office/drawing/2014/main" xmlns="" val="3499483308"/>
                    </a:ext>
                  </a:extLst>
                </a:gridCol>
                <a:gridCol w="975399">
                  <a:extLst>
                    <a:ext uri="{9D8B030D-6E8A-4147-A177-3AD203B41FA5}">
                      <a16:colId xmlns:a16="http://schemas.microsoft.com/office/drawing/2014/main" xmlns="" val="2476066003"/>
                    </a:ext>
                  </a:extLst>
                </a:gridCol>
                <a:gridCol w="542718">
                  <a:extLst>
                    <a:ext uri="{9D8B030D-6E8A-4147-A177-3AD203B41FA5}">
                      <a16:colId xmlns:a16="http://schemas.microsoft.com/office/drawing/2014/main" xmlns="" val="17198545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486916743"/>
                    </a:ext>
                  </a:extLst>
                </a:gridCol>
                <a:gridCol w="377371">
                  <a:extLst>
                    <a:ext uri="{9D8B030D-6E8A-4147-A177-3AD203B41FA5}">
                      <a16:colId xmlns:a16="http://schemas.microsoft.com/office/drawing/2014/main" xmlns="" val="3786225599"/>
                    </a:ext>
                  </a:extLst>
                </a:gridCol>
                <a:gridCol w="601164">
                  <a:extLst>
                    <a:ext uri="{9D8B030D-6E8A-4147-A177-3AD203B41FA5}">
                      <a16:colId xmlns:a16="http://schemas.microsoft.com/office/drawing/2014/main" xmlns="" val="972236882"/>
                    </a:ext>
                  </a:extLst>
                </a:gridCol>
              </a:tblGrid>
              <a:tr h="324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关节编号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θ(°)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α(°)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36377473"/>
                  </a:ext>
                </a:extLst>
              </a:tr>
              <a:tr h="324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1^T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15242321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1^T_2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-90(θ_1)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200(y_2)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-90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8596086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2^T_3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6669262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3^T_4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0(θ_3)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-90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9847745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4^T_5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90(θ_4)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887191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5^T_6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90(θ_5)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-40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2444580"/>
                  </a:ext>
                </a:extLst>
              </a:tr>
              <a:tr h="484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6^T_7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0(θ_6)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523005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FCBF2F19-9628-4A37-80B0-84708A8B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58861"/>
              </p:ext>
            </p:extLst>
          </p:nvPr>
        </p:nvGraphicFramePr>
        <p:xfrm>
          <a:off x="6316347" y="1766160"/>
          <a:ext cx="5535476" cy="358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558">
                  <a:extLst>
                    <a:ext uri="{9D8B030D-6E8A-4147-A177-3AD203B41FA5}">
                      <a16:colId xmlns:a16="http://schemas.microsoft.com/office/drawing/2014/main" xmlns="" val="3685198284"/>
                    </a:ext>
                  </a:extLst>
                </a:gridCol>
                <a:gridCol w="1106375">
                  <a:extLst>
                    <a:ext uri="{9D8B030D-6E8A-4147-A177-3AD203B41FA5}">
                      <a16:colId xmlns:a16="http://schemas.microsoft.com/office/drawing/2014/main" xmlns="" val="2799452431"/>
                    </a:ext>
                  </a:extLst>
                </a:gridCol>
                <a:gridCol w="972458">
                  <a:extLst>
                    <a:ext uri="{9D8B030D-6E8A-4147-A177-3AD203B41FA5}">
                      <a16:colId xmlns:a16="http://schemas.microsoft.com/office/drawing/2014/main" xmlns="" val="4153499039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xmlns="" val="1217482721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xmlns="" val="658579253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xmlns="" val="2202891174"/>
                    </a:ext>
                  </a:extLst>
                </a:gridCol>
                <a:gridCol w="537028">
                  <a:extLst>
                    <a:ext uri="{9D8B030D-6E8A-4147-A177-3AD203B41FA5}">
                      <a16:colId xmlns:a16="http://schemas.microsoft.com/office/drawing/2014/main" xmlns="" val="3034503297"/>
                    </a:ext>
                  </a:extLst>
                </a:gridCol>
              </a:tblGrid>
              <a:tr h="2966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关节编号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θ(°)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α(°)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44789"/>
                  </a:ext>
                </a:extLst>
              </a:tr>
              <a:tr h="2403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1^T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4853811"/>
                  </a:ext>
                </a:extLst>
              </a:tr>
              <a:tr h="6966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1^T_2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-90(θ_1)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200(y_2)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83718786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2^T_3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180(y_3)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0664948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3^T_4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-60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6137083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4^T_5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90(θ_4)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71349084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5^T_6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90(θ_5)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5961024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6^T_7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0(θ_6)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261516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68AA2F4-97D5-44D9-A654-CC351849E993}"/>
              </a:ext>
            </a:extLst>
          </p:cNvPr>
          <p:cNvSpPr txBox="1"/>
          <p:nvPr/>
        </p:nvSpPr>
        <p:spPr>
          <a:xfrm>
            <a:off x="2315267" y="5473992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Sans Serif" panose="020B0604020202020204" pitchFamily="34" charset="0"/>
                <a:ea typeface="微软雅黑" panose="020B0503020204020204" pitchFamily="34" charset="-122"/>
              </a:rPr>
              <a:t>Robot-1</a:t>
            </a:r>
            <a:endParaRPr lang="zh-CN" altLang="en-US" sz="2800" dirty="0">
              <a:latin typeface="Microsoft Sans Serif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6C0369A-AAA3-4DDC-97E8-AF609C14B0D3}"/>
              </a:ext>
            </a:extLst>
          </p:cNvPr>
          <p:cNvSpPr txBox="1"/>
          <p:nvPr/>
        </p:nvSpPr>
        <p:spPr>
          <a:xfrm>
            <a:off x="8411269" y="5476098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Sans Serif" panose="020B0604020202020204" pitchFamily="34" charset="0"/>
                <a:ea typeface="微软雅黑" panose="020B0503020204020204" pitchFamily="34" charset="-122"/>
              </a:rPr>
              <a:t>Robot-2</a:t>
            </a:r>
            <a:endParaRPr lang="zh-CN" altLang="en-US" sz="2800" dirty="0">
              <a:latin typeface="Microsoft Sans Serif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73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参数范围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8A484BE6-568A-4019-9FFF-EF84CA9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1820111"/>
            <a:ext cx="118048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/>
              <a:t>Robot-1:</a:t>
            </a:r>
            <a:endParaRPr lang="zh-CN" altLang="zh-CN" sz="2800" dirty="0"/>
          </a:p>
          <a:p>
            <a:r>
              <a:rPr lang="zh-CN" altLang="zh-CN" sz="2800" dirty="0"/>
              <a:t>如上</a:t>
            </a:r>
            <a:r>
              <a:rPr lang="en-US" altLang="zh-CN" sz="2800" dirty="0"/>
              <a:t>DH</a:t>
            </a:r>
            <a:r>
              <a:rPr lang="zh-CN" altLang="zh-CN" sz="2800" dirty="0"/>
              <a:t>表所示，有参数</a:t>
            </a:r>
            <a:r>
              <a:rPr lang="en-US" altLang="zh-CN" sz="2800" dirty="0"/>
              <a:t>θ_1</a:t>
            </a:r>
            <a:r>
              <a:rPr lang="zh-CN" altLang="zh-CN" sz="2800" dirty="0"/>
              <a:t>，</a:t>
            </a:r>
            <a:r>
              <a:rPr lang="en-US" altLang="zh-CN" sz="2800" dirty="0"/>
              <a:t>y_2</a:t>
            </a:r>
            <a:r>
              <a:rPr lang="zh-CN" altLang="zh-CN" sz="2800" dirty="0"/>
              <a:t>，</a:t>
            </a:r>
            <a:r>
              <a:rPr lang="en-US" altLang="zh-CN" sz="2800" dirty="0"/>
              <a:t>θ_3</a:t>
            </a:r>
            <a:r>
              <a:rPr lang="zh-CN" altLang="zh-CN" sz="2800" dirty="0"/>
              <a:t>，</a:t>
            </a:r>
            <a:r>
              <a:rPr lang="en-US" altLang="zh-CN" sz="2800" dirty="0"/>
              <a:t>θ_4</a:t>
            </a:r>
            <a:r>
              <a:rPr lang="zh-CN" altLang="zh-CN" sz="2800" dirty="0"/>
              <a:t>，</a:t>
            </a:r>
            <a:r>
              <a:rPr lang="en-US" altLang="zh-CN" sz="2800" dirty="0"/>
              <a:t>θ_5</a:t>
            </a:r>
            <a:r>
              <a:rPr lang="zh-CN" altLang="zh-CN" sz="2800" dirty="0"/>
              <a:t>，</a:t>
            </a:r>
            <a:r>
              <a:rPr lang="en-US" altLang="zh-CN" sz="2800" dirty="0"/>
              <a:t>θ_6</a:t>
            </a:r>
            <a:r>
              <a:rPr lang="zh-CN" altLang="zh-CN" sz="2800" dirty="0"/>
              <a:t>，其范围分别为：</a:t>
            </a:r>
          </a:p>
          <a:p>
            <a:r>
              <a:rPr lang="en-US" altLang="zh-CN" sz="2800" dirty="0"/>
              <a:t>-180°&lt;θ_1&lt;180°	50&lt;y_2&lt;500	-180°&lt;θ_3&lt;180°</a:t>
            </a:r>
            <a:endParaRPr lang="zh-CN" altLang="zh-CN" sz="2800" dirty="0"/>
          </a:p>
          <a:p>
            <a:r>
              <a:rPr lang="en-US" altLang="zh-CN" sz="2800" dirty="0"/>
              <a:t>-90°&lt;θ_4&lt;90°	-45°&lt;θ_5&lt;90°	-180°&lt;θ_6&lt;180°</a:t>
            </a:r>
            <a:endParaRPr lang="zh-CN" altLang="zh-CN" sz="2800" dirty="0"/>
          </a:p>
          <a:p>
            <a:r>
              <a:rPr lang="en-US" altLang="zh-CN" sz="2800" b="1" dirty="0"/>
              <a:t>Robot-2:</a:t>
            </a:r>
            <a:endParaRPr lang="zh-CN" altLang="zh-CN" sz="2800" dirty="0"/>
          </a:p>
          <a:p>
            <a:r>
              <a:rPr lang="zh-CN" altLang="zh-CN" sz="2800" dirty="0"/>
              <a:t>如上</a:t>
            </a:r>
            <a:r>
              <a:rPr lang="en-US" altLang="zh-CN" sz="2800" dirty="0"/>
              <a:t>DH</a:t>
            </a:r>
            <a:r>
              <a:rPr lang="zh-CN" altLang="zh-CN" sz="2800" dirty="0"/>
              <a:t>表所示，有参数</a:t>
            </a:r>
            <a:r>
              <a:rPr lang="en-US" altLang="zh-CN" sz="2800" dirty="0"/>
              <a:t>θ_1</a:t>
            </a:r>
            <a:r>
              <a:rPr lang="zh-CN" altLang="zh-CN" sz="2800" dirty="0"/>
              <a:t>，</a:t>
            </a:r>
            <a:r>
              <a:rPr lang="en-US" altLang="zh-CN" sz="2800" dirty="0"/>
              <a:t>y_2</a:t>
            </a:r>
            <a:r>
              <a:rPr lang="zh-CN" altLang="zh-CN" sz="2800" dirty="0"/>
              <a:t>，</a:t>
            </a:r>
            <a:r>
              <a:rPr lang="en-US" altLang="zh-CN" sz="2800" dirty="0"/>
              <a:t>d_3</a:t>
            </a:r>
            <a:r>
              <a:rPr lang="zh-CN" altLang="zh-CN" sz="2800" dirty="0"/>
              <a:t>，</a:t>
            </a:r>
            <a:r>
              <a:rPr lang="en-US" altLang="zh-CN" sz="2800" dirty="0"/>
              <a:t>θ_4</a:t>
            </a:r>
            <a:r>
              <a:rPr lang="zh-CN" altLang="zh-CN" sz="2800" dirty="0"/>
              <a:t>，</a:t>
            </a:r>
            <a:r>
              <a:rPr lang="en-US" altLang="zh-CN" sz="2800" dirty="0"/>
              <a:t>θ_5</a:t>
            </a:r>
            <a:r>
              <a:rPr lang="zh-CN" altLang="zh-CN" sz="2800" dirty="0"/>
              <a:t>，</a:t>
            </a:r>
            <a:r>
              <a:rPr lang="en-US" altLang="zh-CN" sz="2800" dirty="0"/>
              <a:t>θ_6</a:t>
            </a:r>
            <a:r>
              <a:rPr lang="zh-CN" altLang="zh-CN" sz="2800" dirty="0"/>
              <a:t>，其范围分别为：</a:t>
            </a:r>
          </a:p>
          <a:p>
            <a:r>
              <a:rPr lang="en-US" altLang="zh-CN" sz="2800" dirty="0"/>
              <a:t>-180°&lt;θ_1&lt;180°	50&lt;y_2&lt;500	30&lt;d_3&lt;270</a:t>
            </a:r>
            <a:endParaRPr lang="zh-CN" altLang="zh-CN" sz="2800" dirty="0"/>
          </a:p>
          <a:p>
            <a:r>
              <a:rPr lang="en-US" altLang="zh-CN" sz="2800" dirty="0"/>
              <a:t>-90°&lt;θ_4&lt;90°	-90°&lt;θ_5&lt;90°	-180°&lt;θ_6&lt;180°</a:t>
            </a:r>
            <a:endParaRPr lang="zh-CN" altLang="zh-CN" sz="28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720480"/>
            <a:ext cx="4778375" cy="11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运动学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8A484BE6-568A-4019-9FFF-EF84CA9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955" y="1600590"/>
            <a:ext cx="124239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表变换顺序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θ, d, y, a, α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可得出相邻两个坐标系间的齐次变换矩阵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i^T_j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表中的数据依次代入则能够得到每个相邻坐标系间的变换矩阵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公式3">
            <a:extLst>
              <a:ext uri="{FF2B5EF4-FFF2-40B4-BE49-F238E27FC236}">
                <a16:creationId xmlns:a16="http://schemas.microsoft.com/office/drawing/2014/main" xmlns="" id="{514E10F6-626D-4DD4-B469-043DADE98B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6669" y="2318162"/>
            <a:ext cx="8888188" cy="2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716129"/>
            <a:ext cx="4778375" cy="11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作空间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05C66F0-4259-41F1-A59C-EAED6A8206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66" y="1901490"/>
            <a:ext cx="5044214" cy="16624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FAC8702-4282-4F7E-9A0D-E126FCD4A2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48" y="1862953"/>
            <a:ext cx="5044214" cy="16624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941EEEB-A76A-40FE-83D3-731D0B4F5C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73" y="3610141"/>
            <a:ext cx="5044214" cy="16624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29F7B98-B12B-48CB-BE3C-6876A250B66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48" y="3602510"/>
            <a:ext cx="5044214" cy="16624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6E1C069-CD28-49D9-8395-DB08CAFB67B9}"/>
              </a:ext>
            </a:extLst>
          </p:cNvPr>
          <p:cNvSpPr/>
          <p:nvPr/>
        </p:nvSpPr>
        <p:spPr>
          <a:xfrm>
            <a:off x="3490158" y="543521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工作空间的初始化图以及鸟瞰图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470A607-6AB7-420A-BFF5-8AB3BCCB48AC}"/>
              </a:ext>
            </a:extLst>
          </p:cNvPr>
          <p:cNvSpPr txBox="1"/>
          <p:nvPr/>
        </p:nvSpPr>
        <p:spPr>
          <a:xfrm>
            <a:off x="297201" y="2467328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Robot-1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E29E501-E415-486E-A844-5B1735ED1B3C}"/>
              </a:ext>
            </a:extLst>
          </p:cNvPr>
          <p:cNvSpPr txBox="1"/>
          <p:nvPr/>
        </p:nvSpPr>
        <p:spPr>
          <a:xfrm>
            <a:off x="297200" y="4187667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Robot-2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99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860788"/>
            <a:ext cx="4778375" cy="8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6E1C069-CD28-49D9-8395-DB08CAFB67B9}"/>
              </a:ext>
            </a:extLst>
          </p:cNvPr>
          <p:cNvSpPr/>
          <p:nvPr/>
        </p:nvSpPr>
        <p:spPr>
          <a:xfrm>
            <a:off x="3306129" y="5412013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工作空间主视图，左视图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以及俯视图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470A607-6AB7-420A-BFF5-8AB3BCCB48AC}"/>
              </a:ext>
            </a:extLst>
          </p:cNvPr>
          <p:cNvSpPr txBox="1"/>
          <p:nvPr/>
        </p:nvSpPr>
        <p:spPr>
          <a:xfrm>
            <a:off x="297201" y="2467328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Robot-1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E29E501-E415-486E-A844-5B1735ED1B3C}"/>
              </a:ext>
            </a:extLst>
          </p:cNvPr>
          <p:cNvSpPr txBox="1"/>
          <p:nvPr/>
        </p:nvSpPr>
        <p:spPr>
          <a:xfrm>
            <a:off x="297200" y="4187667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Robot-2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5C7B30FD-77FD-4DB9-AA3E-53C51BB05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13" y="1981230"/>
            <a:ext cx="3048000" cy="13953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88376E4-CA0B-492C-B562-2C94686739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70" y="1981230"/>
            <a:ext cx="3048000" cy="13953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C696097F-F2A1-4416-B9BF-E22E9CE69CA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72" y="1981230"/>
            <a:ext cx="3048000" cy="13953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80AFB34-7305-41F8-8A21-2E6EAAEBA96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12" y="3783703"/>
            <a:ext cx="3048000" cy="13953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A581C197-5942-44E2-A934-F9FEC890F14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80" y="3778783"/>
            <a:ext cx="3048000" cy="139538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2957CE21-0563-4AE5-9ACD-3CB240D6CA0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71" y="3778782"/>
            <a:ext cx="3048000" cy="13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9EF3C0-2463-4598-9324-2344006D7EF8}"/>
              </a:ext>
            </a:extLst>
          </p:cNvPr>
          <p:cNvSpPr/>
          <p:nvPr/>
        </p:nvSpPr>
        <p:spPr>
          <a:xfrm>
            <a:off x="0" y="0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63C8FEA-1D26-4294-BE71-209D1FBA153D}"/>
              </a:ext>
            </a:extLst>
          </p:cNvPr>
          <p:cNvSpPr/>
          <p:nvPr/>
        </p:nvSpPr>
        <p:spPr>
          <a:xfrm>
            <a:off x="9144000" y="0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B2BAE5C-CA14-4DF5-BE74-016D201DEBB9}"/>
              </a:ext>
            </a:extLst>
          </p:cNvPr>
          <p:cNvSpPr/>
          <p:nvPr/>
        </p:nvSpPr>
        <p:spPr>
          <a:xfrm>
            <a:off x="0" y="6464103"/>
            <a:ext cx="3048000" cy="393895"/>
          </a:xfrm>
          <a:prstGeom prst="rect">
            <a:avLst/>
          </a:prstGeom>
          <a:solidFill>
            <a:srgbClr val="F95D4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1767C3-F8BC-4DB1-B576-A44AC0B05C01}"/>
              </a:ext>
            </a:extLst>
          </p:cNvPr>
          <p:cNvSpPr/>
          <p:nvPr/>
        </p:nvSpPr>
        <p:spPr>
          <a:xfrm>
            <a:off x="3048000" y="6464104"/>
            <a:ext cx="9144000" cy="393895"/>
          </a:xfrm>
          <a:prstGeom prst="rect">
            <a:avLst/>
          </a:prstGeom>
          <a:solidFill>
            <a:srgbClr val="0EB1FA"/>
          </a:solidFill>
          <a:ln>
            <a:solidFill>
              <a:srgbClr val="0EB1F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B0BF7A-F2FC-429D-8788-3493BB05876E}"/>
              </a:ext>
            </a:extLst>
          </p:cNvPr>
          <p:cNvSpPr/>
          <p:nvPr/>
        </p:nvSpPr>
        <p:spPr>
          <a:xfrm>
            <a:off x="0" y="713523"/>
            <a:ext cx="4778375" cy="11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</a:t>
            </a:r>
            <a:r>
              <a:rPr lang="zh-CN" altLang="en-US" sz="3200" dirty="0">
                <a:solidFill>
                  <a:srgbClr val="F95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运动学</a:t>
            </a:r>
            <a:endParaRPr lang="en-US" altLang="zh-CN" sz="3200" dirty="0">
              <a:solidFill>
                <a:srgbClr val="F95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E64A85C-6742-473F-840F-C557AE7D4308}"/>
              </a:ext>
            </a:extLst>
          </p:cNvPr>
          <p:cNvSpPr/>
          <p:nvPr/>
        </p:nvSpPr>
        <p:spPr>
          <a:xfrm>
            <a:off x="0" y="1175657"/>
            <a:ext cx="391885" cy="393895"/>
          </a:xfrm>
          <a:prstGeom prst="rect">
            <a:avLst/>
          </a:prstGeom>
          <a:solidFill>
            <a:srgbClr val="F95D4D"/>
          </a:solidFill>
          <a:ln>
            <a:solidFill>
              <a:srgbClr val="F9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8FF1392F-A57F-4766-8A8A-D4E00ED7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4" y="2290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92E7D41-C00A-4DA6-A2A0-4DF3B17B3865}"/>
              </a:ext>
            </a:extLst>
          </p:cNvPr>
          <p:cNvSpPr/>
          <p:nvPr/>
        </p:nvSpPr>
        <p:spPr>
          <a:xfrm>
            <a:off x="1338371" y="1768909"/>
            <a:ext cx="3440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Jocobi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微分运动矩阵为：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EC14FE4-2FFB-4375-BC3C-1567C651BB8D}"/>
              </a:ext>
            </a:extLst>
          </p:cNvPr>
          <p:cNvSpPr/>
          <p:nvPr/>
        </p:nvSpPr>
        <p:spPr>
          <a:xfrm>
            <a:off x="1338371" y="3238293"/>
            <a:ext cx="239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微分运动方程：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FD68880-CA33-441F-B1B7-16E737460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89" y="3378898"/>
            <a:ext cx="2794746" cy="29120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4EE34DD-0BF5-4EC8-BE17-3ACD2B5A4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3" y="2305915"/>
            <a:ext cx="11211053" cy="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293</Words>
  <Application>Microsoft Office PowerPoint</Application>
  <PresentationFormat>宽屏</PresentationFormat>
  <Paragraphs>170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Microsoft Sans Serif</vt:lpstr>
      <vt:lpstr>Times New Roman</vt:lpstr>
      <vt:lpstr>Office 主题​​</vt:lpstr>
      <vt:lpstr>Visio</vt:lpstr>
      <vt:lpstr>机器人学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文嘉 蔡</cp:lastModifiedBy>
  <cp:revision>74</cp:revision>
  <dcterms:created xsi:type="dcterms:W3CDTF">2018-04-10T16:11:57Z</dcterms:created>
  <dcterms:modified xsi:type="dcterms:W3CDTF">2019-07-04T10:49:40Z</dcterms:modified>
</cp:coreProperties>
</file>