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8"/>
  </p:notesMasterIdLst>
  <p:sldIdLst>
    <p:sldId id="256" r:id="rId2"/>
    <p:sldId id="257" r:id="rId3"/>
    <p:sldId id="258" r:id="rId4"/>
    <p:sldId id="259" r:id="rId5"/>
    <p:sldId id="260" r:id="rId6"/>
    <p:sldId id="261" r:id="rId7"/>
    <p:sldId id="307" r:id="rId8"/>
    <p:sldId id="262" r:id="rId9"/>
    <p:sldId id="264" r:id="rId10"/>
    <p:sldId id="308" r:id="rId11"/>
    <p:sldId id="309" r:id="rId12"/>
    <p:sldId id="269" r:id="rId13"/>
    <p:sldId id="270" r:id="rId14"/>
    <p:sldId id="271" r:id="rId15"/>
    <p:sldId id="272" r:id="rId16"/>
    <p:sldId id="335" r:id="rId17"/>
    <p:sldId id="299" r:id="rId18"/>
    <p:sldId id="300" r:id="rId19"/>
    <p:sldId id="302" r:id="rId20"/>
    <p:sldId id="277" r:id="rId21"/>
    <p:sldId id="279" r:id="rId22"/>
    <p:sldId id="280" r:id="rId23"/>
    <p:sldId id="281" r:id="rId24"/>
    <p:sldId id="282" r:id="rId25"/>
    <p:sldId id="283" r:id="rId26"/>
    <p:sldId id="278" r:id="rId27"/>
    <p:sldId id="301" r:id="rId28"/>
    <p:sldId id="303" r:id="rId29"/>
    <p:sldId id="304" r:id="rId30"/>
    <p:sldId id="285" r:id="rId31"/>
    <p:sldId id="286" r:id="rId32"/>
    <p:sldId id="287" r:id="rId33"/>
    <p:sldId id="288" r:id="rId34"/>
    <p:sldId id="289" r:id="rId35"/>
    <p:sldId id="290" r:id="rId36"/>
    <p:sldId id="342" r:id="rId37"/>
    <p:sldId id="291" r:id="rId38"/>
    <p:sldId id="292" r:id="rId39"/>
    <p:sldId id="293" r:id="rId40"/>
    <p:sldId id="294" r:id="rId41"/>
    <p:sldId id="295" r:id="rId42"/>
    <p:sldId id="296" r:id="rId43"/>
    <p:sldId id="297" r:id="rId44"/>
    <p:sldId id="306" r:id="rId45"/>
    <p:sldId id="305" r:id="rId46"/>
    <p:sldId id="336" r:id="rId47"/>
    <p:sldId id="322" r:id="rId48"/>
    <p:sldId id="323" r:id="rId49"/>
    <p:sldId id="324" r:id="rId50"/>
    <p:sldId id="325" r:id="rId51"/>
    <p:sldId id="326" r:id="rId52"/>
    <p:sldId id="327" r:id="rId53"/>
    <p:sldId id="329" r:id="rId54"/>
    <p:sldId id="337" r:id="rId55"/>
    <p:sldId id="338" r:id="rId56"/>
    <p:sldId id="339" r:id="rId57"/>
    <p:sldId id="345" r:id="rId58"/>
    <p:sldId id="346" r:id="rId59"/>
    <p:sldId id="347" r:id="rId60"/>
    <p:sldId id="348" r:id="rId61"/>
    <p:sldId id="334" r:id="rId62"/>
    <p:sldId id="344" r:id="rId63"/>
    <p:sldId id="310" r:id="rId64"/>
    <p:sldId id="321" r:id="rId65"/>
    <p:sldId id="311" r:id="rId66"/>
    <p:sldId id="284" r:id="rId67"/>
    <p:sldId id="312" r:id="rId68"/>
    <p:sldId id="313" r:id="rId69"/>
    <p:sldId id="314" r:id="rId70"/>
    <p:sldId id="315" r:id="rId71"/>
    <p:sldId id="316" r:id="rId72"/>
    <p:sldId id="317" r:id="rId73"/>
    <p:sldId id="318" r:id="rId74"/>
    <p:sldId id="319" r:id="rId75"/>
    <p:sldId id="320" r:id="rId76"/>
    <p:sldId id="343" r:id="rId77"/>
  </p:sldIdLst>
  <p:sldSz cx="9144000" cy="5143500" type="screen16x9"/>
  <p:notesSz cx="6858000" cy="9144000"/>
  <p:embeddedFontLst>
    <p:embeddedFont>
      <p:font typeface="Average" panose="020B0604020202020204" charset="0"/>
      <p:regular r:id="rId79"/>
    </p:embeddedFont>
    <p:embeddedFont>
      <p:font typeface="Cambria" panose="02040503050406030204" pitchFamily="18" charset="0"/>
      <p:regular r:id="rId80"/>
      <p:bold r:id="rId81"/>
      <p:italic r:id="rId82"/>
      <p:boldItalic r:id="rId83"/>
    </p:embeddedFont>
    <p:embeddedFont>
      <p:font typeface="Cambria Math" panose="02040503050406030204" pitchFamily="18" charset="0"/>
      <p:regular r:id="rId84"/>
    </p:embeddedFont>
    <p:embeddedFont>
      <p:font typeface="Lato" panose="020F0502020204030203" pitchFamily="34" charset="0"/>
      <p:regular r:id="rId85"/>
      <p:bold r:id="rId86"/>
      <p:italic r:id="rId87"/>
      <p:boldItalic r:id="rId88"/>
    </p:embeddedFont>
    <p:embeddedFont>
      <p:font typeface="Oswald" panose="00000500000000000000" pitchFamily="2" charset="0"/>
      <p:regular r:id="rId89"/>
      <p:bold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3E01220-D4C6-4712-93BA-6FF63E46B0D8}">
          <p14:sldIdLst>
            <p14:sldId id="256"/>
            <p14:sldId id="257"/>
            <p14:sldId id="258"/>
            <p14:sldId id="259"/>
            <p14:sldId id="260"/>
            <p14:sldId id="261"/>
            <p14:sldId id="307"/>
            <p14:sldId id="262"/>
            <p14:sldId id="264"/>
            <p14:sldId id="308"/>
            <p14:sldId id="309"/>
            <p14:sldId id="269"/>
            <p14:sldId id="270"/>
            <p14:sldId id="271"/>
            <p14:sldId id="272"/>
          </p14:sldIdLst>
        </p14:section>
        <p14:section name="Cuckoo hashing" id="{822D3128-CD12-4148-A8B6-A24EC2D4D427}">
          <p14:sldIdLst>
            <p14:sldId id="335"/>
            <p14:sldId id="299"/>
            <p14:sldId id="300"/>
            <p14:sldId id="302"/>
            <p14:sldId id="277"/>
          </p14:sldIdLst>
        </p14:section>
        <p14:section name="Example - Hashing" id="{238E15E2-9A80-4219-BAF6-A3D87D59B17B}">
          <p14:sldIdLst>
            <p14:sldId id="279"/>
            <p14:sldId id="280"/>
            <p14:sldId id="281"/>
            <p14:sldId id="282"/>
            <p14:sldId id="283"/>
            <p14:sldId id="278"/>
            <p14:sldId id="301"/>
            <p14:sldId id="303"/>
            <p14:sldId id="304"/>
          </p14:sldIdLst>
        </p14:section>
        <p14:section name="Example - Cuckoo" id="{89A3A3A6-F945-4D77-9C03-F8E893430BAC}">
          <p14:sldIdLst>
            <p14:sldId id="285"/>
            <p14:sldId id="286"/>
            <p14:sldId id="287"/>
            <p14:sldId id="288"/>
            <p14:sldId id="289"/>
            <p14:sldId id="290"/>
            <p14:sldId id="342"/>
            <p14:sldId id="291"/>
            <p14:sldId id="292"/>
            <p14:sldId id="293"/>
            <p14:sldId id="294"/>
            <p14:sldId id="295"/>
            <p14:sldId id="296"/>
            <p14:sldId id="297"/>
            <p14:sldId id="306"/>
            <p14:sldId id="305"/>
          </p14:sldIdLst>
        </p14:section>
        <p14:section name="Balanced Allocation" id="{2C58B67C-2A97-4C3D-A82B-4626F085331D}">
          <p14:sldIdLst>
            <p14:sldId id="336"/>
            <p14:sldId id="322"/>
            <p14:sldId id="323"/>
            <p14:sldId id="324"/>
            <p14:sldId id="325"/>
            <p14:sldId id="326"/>
            <p14:sldId id="327"/>
            <p14:sldId id="329"/>
            <p14:sldId id="337"/>
            <p14:sldId id="338"/>
            <p14:sldId id="339"/>
            <p14:sldId id="345"/>
            <p14:sldId id="346"/>
            <p14:sldId id="347"/>
            <p14:sldId id="348"/>
            <p14:sldId id="334"/>
            <p14:sldId id="344"/>
            <p14:sldId id="310"/>
            <p14:sldId id="321"/>
            <p14:sldId id="311"/>
            <p14:sldId id="284"/>
            <p14:sldId id="312"/>
            <p14:sldId id="313"/>
            <p14:sldId id="314"/>
            <p14:sldId id="315"/>
            <p14:sldId id="316"/>
            <p14:sldId id="317"/>
            <p14:sldId id="318"/>
            <p14:sldId id="319"/>
            <p14:sldId id="320"/>
            <p14:sldId id="34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1" roundtripDataSignature="AMtx7mjTPlO/cTlTyyFermr0vzRN85XD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947"/>
    <a:srgbClr val="FFD757"/>
    <a:srgbClr val="FFBC97"/>
    <a:srgbClr val="FFE79B"/>
    <a:srgbClr val="FF9D67"/>
    <a:srgbClr val="FF6B19"/>
    <a:srgbClr val="FFCD2D"/>
    <a:srgbClr val="37474F"/>
    <a:srgbClr val="1818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BB30D9-6020-434E-AC6E-C0ADF062F379}">
  <a:tblStyle styleId="{36BB30D9-6020-434E-AC6E-C0ADF062F379}"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2" autoAdjust="0"/>
    <p:restoredTop sz="94660"/>
  </p:normalViewPr>
  <p:slideViewPr>
    <p:cSldViewPr snapToGrid="0">
      <p:cViewPr varScale="1">
        <p:scale>
          <a:sx n="142" d="100"/>
          <a:sy n="142" d="100"/>
        </p:scale>
        <p:origin x="97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6.fntdata"/><Relationship Id="rId89"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1.fntdata"/><Relationship Id="rId87"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4.fntdata"/><Relationship Id="rId90" Type="http://schemas.openxmlformats.org/officeDocument/2006/relationships/font" Target="fonts/font12.fntdata"/><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2.fntdata"/><Relationship Id="rId85" Type="http://schemas.openxmlformats.org/officeDocument/2006/relationships/font" Target="fonts/font7.fntdata"/><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5.fntdata"/><Relationship Id="rId88" Type="http://schemas.openxmlformats.org/officeDocument/2006/relationships/font" Target="fonts/font10.fntdata"/><Relationship Id="rId9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font" Target="fonts/font3.fntdata"/><Relationship Id="rId86" Type="http://schemas.openxmlformats.org/officeDocument/2006/relationships/font" Target="fonts/font8.fntdata"/><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3T17:35:30.168"/>
    </inkml:context>
    <inkml:brush xml:id="br0">
      <inkml:brushProperty name="width" value="0.05" units="cm"/>
      <inkml:brushProperty name="height" value="0.05" units="cm"/>
      <inkml:brushProperty name="color" value="#E71224"/>
    </inkml:brush>
  </inkml:definitions>
  <inkml:trace contextRef="#ctx0" brushRef="#br0">1 1 24575,'4'2'0,"1"0"0,0 0 0,-1 1 0,0 0 0,0 0 0,0 0 0,0 0 0,0 0 0,0 1 0,-1 0 0,5 6 0,2 1 0,56 47 0,12 13 0,35 60 0,-55-70 0,-33-37 0,40 53 0,178 221 0,-226-276 0,25 40 0,8 10 0,-8-23-682,71 64-1,-97-100-6143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3:03.952"/>
    </inkml:context>
    <inkml:brush xml:id="br0">
      <inkml:brushProperty name="width" value="0.05" units="cm"/>
      <inkml:brushProperty name="height" value="0.05" units="cm"/>
      <inkml:brushProperty name="color" value="#E71224"/>
    </inkml:brush>
  </inkml:definitions>
  <inkml:trace contextRef="#ctx0" brushRef="#br0">1029 8 24575,'-1'-1'0,"0"0"0,0 0 0,-1 0 0,1 1 0,0-1 0,0 1 0,0-1 0,-1 1 0,1-1 0,0 1 0,-1 0 0,1-1 0,0 1 0,-1 0 0,1 0 0,0 0 0,-1 0 0,1 0 0,0 1 0,-1-1 0,1 0 0,0 1 0,-1-1 0,1 0 0,0 1 0,0 0 0,0-1 0,-1 1 0,1 0 0,0-1 0,0 1 0,0 0 0,0 0 0,0 0 0,0 0 0,0 0 0,1 0 0,-2 2 0,-6 6 0,0 0 0,1 1 0,-7 13 0,9-15 0,-11 13 0,-1-1 0,-1 0 0,0-1 0,-27 20 0,9-7 0,-67 62 0,-89 83 0,145-125 0,31-33 0,-37 32 0,-65 58 0,105-97 0,2 1 0,0 0 0,0 0 0,-15 27 0,14-22 0,0 0 0,-20 22 0,10-17-273,0 2 0,2 0 0,1 1 0,-24 43 0,36-55-6553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3T17:35:31.990"/>
    </inkml:context>
    <inkml:brush xml:id="br0">
      <inkml:brushProperty name="width" value="0.05" units="cm"/>
      <inkml:brushProperty name="height" value="0.05" units="cm"/>
      <inkml:brushProperty name="color" value="#E71224"/>
    </inkml:brush>
  </inkml:definitions>
  <inkml:trace contextRef="#ctx0" brushRef="#br0">1267 1 24575,'-5'1'0,"1"0"0,-1 1 0,0-1 0,1 1 0,0 0 0,-1 0 0,1 1 0,0 0 0,0-1 0,0 1 0,1 0 0,-1 1 0,-5 6 0,-15 11 0,-59 49 0,17-12 0,-111 89 0,56-44 0,-14-6 0,66-50 0,50-36 0,0 1 0,-29 26 0,-49 41 0,22-21 0,-46 63 0,71-67 0,-5-7 57,27-26-1479,12-8-5404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1:21.815"/>
    </inkml:context>
    <inkml:brush xml:id="br0">
      <inkml:brushProperty name="width" value="0.05" units="cm"/>
      <inkml:brushProperty name="height" value="0.05" units="cm"/>
      <inkml:brushProperty name="color" value="#E71224"/>
    </inkml:brush>
  </inkml:definitions>
  <inkml:trace contextRef="#ctx0" brushRef="#br0">0 1 24575,'5'1'0,"0"-1"0,-1 2 0,1-1 0,-1 0 0,1 1 0,-1 0 0,0 0 0,0 0 0,0 0 0,0 1 0,0 0 0,0 0 0,-1 0 0,0 0 0,4 4 0,6 7 0,0 1 0,13 21 0,-11-15 0,1-1 0,0 0 0,2-1 0,0-1 0,25 18 0,-5-5 0,0 1 0,-3 2 0,36 43 0,-44-41 0,1-1 0,2-2 0,1 0 0,69 53 0,-61-57 0,-2 1 0,-2 1 0,50 57 0,-72-74 0,1-1 0,18 12 0,-18-14 0,0 1 0,21 22 0,24 39-1365,-51-63-5461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1:23.746"/>
    </inkml:context>
    <inkml:brush xml:id="br0">
      <inkml:brushProperty name="width" value="0.05" units="cm"/>
      <inkml:brushProperty name="height" value="0.05" units="cm"/>
      <inkml:brushProperty name="color" value="#E71224"/>
    </inkml:brush>
  </inkml:definitions>
  <inkml:trace contextRef="#ctx0" brushRef="#br0">1061 10 24575,'0'0'0,"0"-1"0,0 1 0,-1-1 0,1 1 0,0-1 0,0 1 0,-1-1 0,1 1 0,0 0 0,0-1 0,-1 1 0,1-1 0,-1 1 0,1 0 0,0-1 0,-1 1 0,1 0 0,-1 0 0,1-1 0,0 1 0,-1 0 0,1 0 0,-1 0 0,1-1 0,-1 1 0,1 0 0,-1 0 0,1 0 0,-1 0 0,1 0 0,-1 0 0,1 0 0,-1 0 0,1 0 0,-1 0 0,1 0 0,-1 1 0,1-1 0,-1 0 0,1 0 0,-1 0 0,1 1 0,-1-1 0,-23 10 0,11-1 0,-1 0 0,2 2 0,0-1 0,0 2 0,1-1 0,0 2 0,1-1 0,-11 19 0,-11 11 0,-37 39 0,15-20 0,25-30 0,-1-1 0,-48 36 0,38-34 0,-109 105 0,127-120 0,-32 18 0,-11 8 0,-7 6 0,47-34 0,-42 34 0,-15 33-176,61-59-1013,8-10-5637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1:06.588"/>
    </inkml:context>
    <inkml:brush xml:id="br0">
      <inkml:brushProperty name="width" value="0.05" units="cm"/>
      <inkml:brushProperty name="height" value="0.05" units="cm"/>
      <inkml:brushProperty name="color" value="#E71224"/>
    </inkml:brush>
  </inkml:definitions>
  <inkml:trace contextRef="#ctx0" brushRef="#br0">1 1 24575,'0'6'0,"1"1"0,0 0 0,0-1 0,0 0 0,1 1 0,0-1 0,1 0 0,-1 0 0,1 0 0,0 0 0,0 0 0,1-1 0,8 10 0,5 4 0,1 0 0,27 20 0,-25-22 0,29 31 0,61 90 0,28 32 0,-86-105 0,-34-41 0,0-1 0,25 22 0,6 4 0,81 103 0,-92-106 0,46 41 0,-58-61 0,-17-15 23,0 0-1,-1 0 0,0 1 1,7 14-1,-9-14-317,0-1-1,1 0 1,1-1-1,17 20 1,-10-17-6531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1:09.106"/>
    </inkml:context>
    <inkml:brush xml:id="br0">
      <inkml:brushProperty name="width" value="0.05" units="cm"/>
      <inkml:brushProperty name="height" value="0.05" units="cm"/>
      <inkml:brushProperty name="color" value="#E71224"/>
    </inkml:brush>
  </inkml:definitions>
  <inkml:trace contextRef="#ctx0" brushRef="#br0">1163 1 24575,'-5'0'0,"0"1"0,-1 0 0,1 0 0,0 1 0,0-1 0,0 1 0,0 0 0,0 1 0,0-1 0,1 1 0,-1 0 0,1 0 0,-1 0 0,1 0 0,-5 6 0,-4 5 0,0 1 0,-21 31 0,-2 11 0,18-27 0,-37 46 0,33-51 0,0-1 0,-2-1 0,0-1 0,-1-1 0,-56 34 0,65-45 0,1 1 0,-23 23 0,10-9 0,-37 27 0,-71 66 0,125-108 0,0-1 0,-23 14 0,2-1 0,1 3 0,-40 43 0,24-22 0,-7-5 0,45-35 0,-1 0 0,1 1 0,0 0 0,1 0 0,0 1 0,0 0 0,0 1 0,-11 17 0,-9 15-1365,20-29-5461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2:46.821"/>
    </inkml:context>
    <inkml:brush xml:id="br0">
      <inkml:brushProperty name="width" value="0.05" units="cm"/>
      <inkml:brushProperty name="height" value="0.05" units="cm"/>
      <inkml:brushProperty name="color" value="#E71224"/>
    </inkml:brush>
  </inkml:definitions>
  <inkml:trace contextRef="#ctx0" brushRef="#br0">5 1 24575,'0'0'0,"-1"0"0,1 1 0,0-1 0,-1 1 0,1-1 0,0 0 0,0 1 0,-1-1 0,1 1 0,0-1 0,0 0 0,-1 1 0,1-1 0,0 1 0,0-1 0,0 1 0,0-1 0,0 1 0,0-1 0,0 1 0,0-1 0,0 1 0,0-1 0,0 1 0,0-1 0,0 1 0,0-1 0,1 0 0,-1 1 0,0-1 0,0 1 0,0-1 0,1 1 0,-1-1 0,7 21 0,0-9 0,1 1 0,0-1 0,1 0 0,0 0 0,1-1 0,14 13 0,76 56 0,-39-32 0,130 106 0,132 113 0,-307-254 0,-1 1 0,-1 0 0,0 1 0,-1 1 0,0 0 0,-2 0 0,0 1 0,12 25 0,-17-30 10,0 0-1,1 0 0,1-1 1,0 0-1,0 0 1,13 11-1,65 55-448,-53-49-553,-17-15-5834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2:48.011"/>
    </inkml:context>
    <inkml:brush xml:id="br0">
      <inkml:brushProperty name="width" value="0.05" units="cm"/>
      <inkml:brushProperty name="height" value="0.05" units="cm"/>
      <inkml:brushProperty name="color" value="#E71224"/>
    </inkml:brush>
  </inkml:definitions>
  <inkml:trace contextRef="#ctx0" brushRef="#br0">1092 5 24575,'-23'-2'0,"22"1"0,-1 0 0,0 1 0,0 0 0,0 0 0,1-1 0,-1 1 0,0 0 0,0 0 0,0 1 0,0-1 0,1 0 0,-1 1 0,0-1 0,0 1 0,1-1 0,-1 1 0,0 0 0,1 0 0,-1-1 0,0 1 0,1 0 0,-2 2 0,-17 14 0,0 0 0,2 2 0,-17 21 0,-35 34 0,-73 45 0,-42 37 0,42-35 0,49-44 0,70-54 0,2 1 0,1 1 0,-32 48 0,38-49 0,-1-2 0,-1 0 0,-1 0 0,-1-2 0,-40 34 0,40-43-1365,2-2-5461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2:03:02.447"/>
    </inkml:context>
    <inkml:brush xml:id="br0">
      <inkml:brushProperty name="width" value="0.05" units="cm"/>
      <inkml:brushProperty name="height" value="0.05" units="cm"/>
      <inkml:brushProperty name="color" value="#E71224"/>
    </inkml:brush>
  </inkml:definitions>
  <inkml:trace contextRef="#ctx0" brushRef="#br0">1 0 24575,'1'3'0,"0"-1"0,0 1 0,0 0 0,0-1 0,1 1 0,-1-1 0,1 0 0,3 4 0,4 7 0,2 9 0,2-1 0,0 0 0,2-1 0,0 0 0,1-1 0,1-1 0,1-1 0,0 0 0,1-2 0,26 17 0,200 139 0,-235-164 0,19 14 0,-15-12 0,1 2 0,19 19 0,-14-11 0,1-2 0,25 17 0,24 20 0,19 37 0,-79-83 0,0 1 0,0-1 0,22 12 0,-22-14 0,-1 0 0,0 0 0,0 1 0,0 0 0,-1 1 0,10 10 0,17 35 29,-30-42-228,2-1 0,0 1 0,0-1-1,1 0 1,0-1 0,12 11 0,-9-12-6627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0388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21089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63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AD9D8C81-9121-5A48-82EF-D8C497F11163}"/>
            </a:ext>
          </a:extLst>
        </p:cNvPr>
        <p:cNvGrpSpPr/>
        <p:nvPr/>
      </p:nvGrpSpPr>
      <p:grpSpPr>
        <a:xfrm>
          <a:off x="0" y="0"/>
          <a:ext cx="0" cy="0"/>
          <a:chOff x="0" y="0"/>
          <a:chExt cx="0" cy="0"/>
        </a:xfrm>
      </p:grpSpPr>
      <p:sp>
        <p:nvSpPr>
          <p:cNvPr id="357" name="Google Shape;357;p21:notes">
            <a:extLst>
              <a:ext uri="{FF2B5EF4-FFF2-40B4-BE49-F238E27FC236}">
                <a16:creationId xmlns:a16="http://schemas.microsoft.com/office/drawing/2014/main" id="{2FFCE018-F4E3-E929-407E-544FAA9D52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21:notes">
            <a:extLst>
              <a:ext uri="{FF2B5EF4-FFF2-40B4-BE49-F238E27FC236}">
                <a16:creationId xmlns:a16="http://schemas.microsoft.com/office/drawing/2014/main" id="{5DB24CE6-D369-EE8C-10EE-3E33A74DF4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02190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86D7C873-9E8C-CA23-DF58-97B634E9E677}"/>
            </a:ext>
          </a:extLst>
        </p:cNvPr>
        <p:cNvGrpSpPr/>
        <p:nvPr/>
      </p:nvGrpSpPr>
      <p:grpSpPr>
        <a:xfrm>
          <a:off x="0" y="0"/>
          <a:ext cx="0" cy="0"/>
          <a:chOff x="0" y="0"/>
          <a:chExt cx="0" cy="0"/>
        </a:xfrm>
      </p:grpSpPr>
      <p:sp>
        <p:nvSpPr>
          <p:cNvPr id="357" name="Google Shape;357;p21:notes">
            <a:extLst>
              <a:ext uri="{FF2B5EF4-FFF2-40B4-BE49-F238E27FC236}">
                <a16:creationId xmlns:a16="http://schemas.microsoft.com/office/drawing/2014/main" id="{D0380F22-E034-BE5E-1A14-F032CDBE5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21:notes">
            <a:extLst>
              <a:ext uri="{FF2B5EF4-FFF2-40B4-BE49-F238E27FC236}">
                <a16:creationId xmlns:a16="http://schemas.microsoft.com/office/drawing/2014/main" id="{CC066230-614F-790E-C34A-8D18B677E7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69230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a:extLst>
            <a:ext uri="{FF2B5EF4-FFF2-40B4-BE49-F238E27FC236}">
              <a16:creationId xmlns:a16="http://schemas.microsoft.com/office/drawing/2014/main" id="{C597F074-CD0E-0B54-A47B-F6F6DE5FA69A}"/>
            </a:ext>
          </a:extLst>
        </p:cNvPr>
        <p:cNvGrpSpPr/>
        <p:nvPr/>
      </p:nvGrpSpPr>
      <p:grpSpPr>
        <a:xfrm>
          <a:off x="0" y="0"/>
          <a:ext cx="0" cy="0"/>
          <a:chOff x="0" y="0"/>
          <a:chExt cx="0" cy="0"/>
        </a:xfrm>
      </p:grpSpPr>
      <p:sp>
        <p:nvSpPr>
          <p:cNvPr id="357" name="Google Shape;357;p21:notes">
            <a:extLst>
              <a:ext uri="{FF2B5EF4-FFF2-40B4-BE49-F238E27FC236}">
                <a16:creationId xmlns:a16="http://schemas.microsoft.com/office/drawing/2014/main" id="{95FCCF75-8BF5-605D-61B2-DE304EE0ED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p21:notes">
            <a:extLst>
              <a:ext uri="{FF2B5EF4-FFF2-40B4-BE49-F238E27FC236}">
                <a16:creationId xmlns:a16="http://schemas.microsoft.com/office/drawing/2014/main" id="{20A6E5DC-D050-75EA-7F07-CAAFD56850D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75560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B1280CDC-D5CC-A2F9-3440-0754A0A38254}"/>
            </a:ext>
          </a:extLst>
        </p:cNvPr>
        <p:cNvGrpSpPr/>
        <p:nvPr/>
      </p:nvGrpSpPr>
      <p:grpSpPr>
        <a:xfrm>
          <a:off x="0" y="0"/>
          <a:ext cx="0" cy="0"/>
          <a:chOff x="0" y="0"/>
          <a:chExt cx="0" cy="0"/>
        </a:xfrm>
      </p:grpSpPr>
      <p:sp>
        <p:nvSpPr>
          <p:cNvPr id="372" name="Google Shape;372;p22:notes">
            <a:extLst>
              <a:ext uri="{FF2B5EF4-FFF2-40B4-BE49-F238E27FC236}">
                <a16:creationId xmlns:a16="http://schemas.microsoft.com/office/drawing/2014/main" id="{4DA26961-DA5B-3B44-17EC-8573806BAC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2:notes">
            <a:extLst>
              <a:ext uri="{FF2B5EF4-FFF2-40B4-BE49-F238E27FC236}">
                <a16:creationId xmlns:a16="http://schemas.microsoft.com/office/drawing/2014/main" id="{245AB9DE-1433-9F69-D793-8C77BDC83DC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81095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286223CF-3955-9359-C0D4-D074FAB83DF5}"/>
            </a:ext>
          </a:extLst>
        </p:cNvPr>
        <p:cNvGrpSpPr/>
        <p:nvPr/>
      </p:nvGrpSpPr>
      <p:grpSpPr>
        <a:xfrm>
          <a:off x="0" y="0"/>
          <a:ext cx="0" cy="0"/>
          <a:chOff x="0" y="0"/>
          <a:chExt cx="0" cy="0"/>
        </a:xfrm>
      </p:grpSpPr>
      <p:sp>
        <p:nvSpPr>
          <p:cNvPr id="372" name="Google Shape;372;p22:notes">
            <a:extLst>
              <a:ext uri="{FF2B5EF4-FFF2-40B4-BE49-F238E27FC236}">
                <a16:creationId xmlns:a16="http://schemas.microsoft.com/office/drawing/2014/main" id="{B21720DE-1E8D-E154-DC16-8D4E4496E8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2:notes">
            <a:extLst>
              <a:ext uri="{FF2B5EF4-FFF2-40B4-BE49-F238E27FC236}">
                <a16:creationId xmlns:a16="http://schemas.microsoft.com/office/drawing/2014/main" id="{C5CA3E38-8B6C-5D75-4691-C50C7A6081C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76264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BBA3929F-7F5E-97F8-BED8-AA7C2E59AE7E}"/>
            </a:ext>
          </a:extLst>
        </p:cNvPr>
        <p:cNvGrpSpPr/>
        <p:nvPr/>
      </p:nvGrpSpPr>
      <p:grpSpPr>
        <a:xfrm>
          <a:off x="0" y="0"/>
          <a:ext cx="0" cy="0"/>
          <a:chOff x="0" y="0"/>
          <a:chExt cx="0" cy="0"/>
        </a:xfrm>
      </p:grpSpPr>
      <p:sp>
        <p:nvSpPr>
          <p:cNvPr id="372" name="Google Shape;372;p22:notes">
            <a:extLst>
              <a:ext uri="{FF2B5EF4-FFF2-40B4-BE49-F238E27FC236}">
                <a16:creationId xmlns:a16="http://schemas.microsoft.com/office/drawing/2014/main" id="{9DD23AE9-83E7-FF8A-D1B0-E1C1F21EC1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2:notes">
            <a:extLst>
              <a:ext uri="{FF2B5EF4-FFF2-40B4-BE49-F238E27FC236}">
                <a16:creationId xmlns:a16="http://schemas.microsoft.com/office/drawing/2014/main" id="{BB3D8172-03B0-19A7-EF3B-F3F28234D6E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69234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27B90B3A-3F8F-3A74-B72F-7FCDD9CEAD98}"/>
            </a:ext>
          </a:extLst>
        </p:cNvPr>
        <p:cNvGrpSpPr/>
        <p:nvPr/>
      </p:nvGrpSpPr>
      <p:grpSpPr>
        <a:xfrm>
          <a:off x="0" y="0"/>
          <a:ext cx="0" cy="0"/>
          <a:chOff x="0" y="0"/>
          <a:chExt cx="0" cy="0"/>
        </a:xfrm>
      </p:grpSpPr>
      <p:sp>
        <p:nvSpPr>
          <p:cNvPr id="372" name="Google Shape;372;p22:notes">
            <a:extLst>
              <a:ext uri="{FF2B5EF4-FFF2-40B4-BE49-F238E27FC236}">
                <a16:creationId xmlns:a16="http://schemas.microsoft.com/office/drawing/2014/main" id="{E7CD25C2-B2A8-0382-4C14-47A820C9B4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2:notes">
            <a:extLst>
              <a:ext uri="{FF2B5EF4-FFF2-40B4-BE49-F238E27FC236}">
                <a16:creationId xmlns:a16="http://schemas.microsoft.com/office/drawing/2014/main" id="{20854B1A-3E5B-4EF6-7712-72D3BE57821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5611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7C48A5D9-1DA1-57BE-8947-CD0D256F9569}"/>
            </a:ext>
          </a:extLst>
        </p:cNvPr>
        <p:cNvGrpSpPr/>
        <p:nvPr/>
      </p:nvGrpSpPr>
      <p:grpSpPr>
        <a:xfrm>
          <a:off x="0" y="0"/>
          <a:ext cx="0" cy="0"/>
          <a:chOff x="0" y="0"/>
          <a:chExt cx="0" cy="0"/>
        </a:xfrm>
      </p:grpSpPr>
      <p:sp>
        <p:nvSpPr>
          <p:cNvPr id="372" name="Google Shape;372;p22:notes">
            <a:extLst>
              <a:ext uri="{FF2B5EF4-FFF2-40B4-BE49-F238E27FC236}">
                <a16:creationId xmlns:a16="http://schemas.microsoft.com/office/drawing/2014/main" id="{27681F1F-111E-9EC3-FAD9-29AB450AE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2:notes">
            <a:extLst>
              <a:ext uri="{FF2B5EF4-FFF2-40B4-BE49-F238E27FC236}">
                <a16:creationId xmlns:a16="http://schemas.microsoft.com/office/drawing/2014/main" id="{49855D12-B5D4-9459-64B1-F42892B1AB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41665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1FEE804A-C501-CDC4-562F-6149C9106F0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6423EBDF-3B06-A93A-470F-BFBADF920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DC873CD5-BAE3-337B-23CA-E383BAF822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76467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B574F43B-5F4B-761E-43C3-AF299CCEF83F}"/>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12AFBC7C-5891-A0F2-2DCC-C57D4B97F4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8C51BD26-E9D2-D2EA-9435-E29A854774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18568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FB43FCCC-BCBA-2E02-BFF2-468CEE4EC32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BA1AE1C3-1826-278C-B86C-0B159F9EF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66729A1C-F2D3-B8E5-EDDC-51C99256A9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4386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47794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54257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91146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1362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342354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14761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E5214493-B163-D2F3-35E5-3372CE8D6970}"/>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2B05F3CF-5A3D-8F76-7021-81DD17A83F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C2BBC467-19DC-0E74-C75F-62B4CCA1DE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31014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58540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835972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46791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47548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63632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563147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A624F0DC-5F16-E845-9542-98D45E52DEC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D5AA883D-D4B1-6545-C3EA-BF787B54E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A78066BA-C26C-9447-18B8-6FA4B87883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00610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7332D72B-DC9F-0588-E12C-0E2449E29DF7}"/>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61778D02-0045-87FC-F18E-94C97CC4D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7B201B79-9C18-1D84-7328-4A00F198FE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62290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a:extLst>
            <a:ext uri="{FF2B5EF4-FFF2-40B4-BE49-F238E27FC236}">
              <a16:creationId xmlns:a16="http://schemas.microsoft.com/office/drawing/2014/main" id="{498C3423-0B9D-9E0B-9928-000DB58A0B15}"/>
            </a:ext>
          </a:extLst>
        </p:cNvPr>
        <p:cNvGrpSpPr/>
        <p:nvPr/>
      </p:nvGrpSpPr>
      <p:grpSpPr>
        <a:xfrm>
          <a:off x="0" y="0"/>
          <a:ext cx="0" cy="0"/>
          <a:chOff x="0" y="0"/>
          <a:chExt cx="0" cy="0"/>
        </a:xfrm>
      </p:grpSpPr>
      <p:sp>
        <p:nvSpPr>
          <p:cNvPr id="387" name="Google Shape;387;p23:notes">
            <a:extLst>
              <a:ext uri="{FF2B5EF4-FFF2-40B4-BE49-F238E27FC236}">
                <a16:creationId xmlns:a16="http://schemas.microsoft.com/office/drawing/2014/main" id="{1E7A68D9-5221-357E-F971-78BCAADF57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p23:notes">
            <a:extLst>
              <a:ext uri="{FF2B5EF4-FFF2-40B4-BE49-F238E27FC236}">
                <a16:creationId xmlns:a16="http://schemas.microsoft.com/office/drawing/2014/main" id="{B3A48097-0A96-300B-EAE6-FE6412875CE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337074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f1ce1c16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f1ce1c16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f1ce1c167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f1ce1c167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5990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f1da066b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f1da066b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2BD4E703-C3A7-17ED-8C8C-A9A4D52708A8}"/>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58D3132F-625E-4BAD-A609-ABA290536A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EE858F1B-6591-11C9-DFA0-E4DBE310A1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0943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5E3F22F9-0EA7-F2D2-3D14-D78EC8AE8447}"/>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8F62E95D-6B38-1344-0D1F-967275B9E3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3039AB5C-98D2-B61C-921B-0DC0EC8EDA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293741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7EC8D501-3EF6-D95B-0850-844BF7F5AB63}"/>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5845127F-C46F-BFF6-52ED-F254F4B189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691C13C0-3579-EDB0-A108-8553472269A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335623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BE369592-5321-06E8-C218-768BEAFF13F8}"/>
            </a:ext>
          </a:extLst>
        </p:cNvPr>
        <p:cNvGrpSpPr/>
        <p:nvPr/>
      </p:nvGrpSpPr>
      <p:grpSpPr>
        <a:xfrm>
          <a:off x="0" y="0"/>
          <a:ext cx="0" cy="0"/>
          <a:chOff x="0" y="0"/>
          <a:chExt cx="0" cy="0"/>
        </a:xfrm>
      </p:grpSpPr>
      <p:sp>
        <p:nvSpPr>
          <p:cNvPr id="140" name="Google Shape;140;p7:notes">
            <a:extLst>
              <a:ext uri="{FF2B5EF4-FFF2-40B4-BE49-F238E27FC236}">
                <a16:creationId xmlns:a16="http://schemas.microsoft.com/office/drawing/2014/main" id="{9C165F77-88E8-28C6-DF09-0DE484D05B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a:extLst>
              <a:ext uri="{FF2B5EF4-FFF2-40B4-BE49-F238E27FC236}">
                <a16:creationId xmlns:a16="http://schemas.microsoft.com/office/drawing/2014/main" id="{F0A4F10A-EFB8-683B-F197-A46C72B6FE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13461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902BA37D-C8CA-C029-510E-A55009F036AD}"/>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65C719C3-C6D9-802B-DF64-09601439EB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5C6695C0-8DDF-8BE0-28C8-4005CA7903C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76481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27A6DF5A-970B-2DA9-E41B-E38E4C738932}"/>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78EC5153-A912-18A3-C8B9-036CD98995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1E3EB7EC-D903-9A98-6289-C3AF5B1C0A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318664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4EACE778-BE09-4E71-5151-E166E0FB16F4}"/>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C90EE017-606A-ACE0-896B-CD208106E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7D712369-A8B5-B89D-A5F4-246E5343E86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889819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94FA8BC6-9D76-4733-B46D-8F7875C4F6A5}"/>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B79B8D44-B4D6-9F74-D72A-350FE3B1A3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04A4862C-60EF-957F-2BF9-838E71834FE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799363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B0F7EFBF-19DB-4E46-866B-67AA7CBBA7BC}"/>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141A01D5-2E18-08FD-2040-1D10A47F22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E28DDE10-5F29-80C5-21B6-94B2E59169E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91011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0D9CE801-45DA-1024-C120-FDF09EDC9421}"/>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98C04352-48C2-411A-971F-95A3F354FC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490615E9-C581-CC9C-696E-86CE3EBFA58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561595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243BE4E7-489A-3515-D202-7415F3F2D5E8}"/>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22199E9E-4F7A-E441-2066-D0CD7D2D4B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144313B8-F6C4-657C-BC4F-091F500AE46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46032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E4940E5A-A6EF-3E90-ED84-AA90548EC734}"/>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7F7C2BBC-2728-2FE4-4733-F8D19CE431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556264DD-0600-2907-A41A-D34CC1AB692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70817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724F5951-9DE1-49C6-56B9-6583576B78E9}"/>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314DAADC-3DB5-CB4E-6269-BB2F10867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AB78B9D5-648B-AF95-9548-C3EC089B31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780621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724F5951-9DE1-49C6-56B9-6583576B78E9}"/>
            </a:ext>
          </a:extLst>
        </p:cNvPr>
        <p:cNvGrpSpPr/>
        <p:nvPr/>
      </p:nvGrpSpPr>
      <p:grpSpPr>
        <a:xfrm>
          <a:off x="0" y="0"/>
          <a:ext cx="0" cy="0"/>
          <a:chOff x="0" y="0"/>
          <a:chExt cx="0" cy="0"/>
        </a:xfrm>
      </p:grpSpPr>
      <p:sp>
        <p:nvSpPr>
          <p:cNvPr id="181" name="Google Shape;181;p9:notes">
            <a:extLst>
              <a:ext uri="{FF2B5EF4-FFF2-40B4-BE49-F238E27FC236}">
                <a16:creationId xmlns:a16="http://schemas.microsoft.com/office/drawing/2014/main" id="{314DAADC-3DB5-CB4E-6269-BB2F10867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a:extLst>
              <a:ext uri="{FF2B5EF4-FFF2-40B4-BE49-F238E27FC236}">
                <a16:creationId xmlns:a16="http://schemas.microsoft.com/office/drawing/2014/main" id="{AB78B9D5-648B-AF95-9548-C3EC089B31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70162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01188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2"/>
        <p:cNvGrpSpPr/>
        <p:nvPr/>
      </p:nvGrpSpPr>
      <p:grpSpPr>
        <a:xfrm>
          <a:off x="0" y="0"/>
          <a:ext cx="0" cy="0"/>
          <a:chOff x="0" y="0"/>
          <a:chExt cx="0" cy="0"/>
        </a:xfrm>
      </p:grpSpPr>
      <p:sp>
        <p:nvSpPr>
          <p:cNvPr id="23" name="Google Shape;23;p29"/>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4" name="Google Shape;24;p2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38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 name="Google Shape;27;p3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1" name="Google Shape;31;p3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3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3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3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33"/>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 name="Google Shape;39;p3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33"/>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33"/>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2" name="Google Shape;42;p3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3" name="Google Shape;43;p3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3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6" name="Google Shape;46;p3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35"/>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5"/>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0" name="Google Shape;50;p3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p2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0471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grpSp>
        <p:nvGrpSpPr>
          <p:cNvPr id="10" name="Google Shape;10;p26"/>
          <p:cNvGrpSpPr/>
          <p:nvPr/>
        </p:nvGrpSpPr>
        <p:grpSpPr>
          <a:xfrm>
            <a:off x="4350279" y="2855377"/>
            <a:ext cx="443589" cy="105632"/>
            <a:chOff x="4137525" y="2915950"/>
            <a:chExt cx="869100" cy="207000"/>
          </a:xfrm>
        </p:grpSpPr>
        <p:sp>
          <p:nvSpPr>
            <p:cNvPr id="11" name="Google Shape;11;p26"/>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6"/>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6"/>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6"/>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26"/>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5263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60" r:id="rId8"/>
    <p:sldLayoutId id="2147483661" r:id="rId9"/>
    <p:sldLayoutId id="214748366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17" Type="http://schemas.openxmlformats.org/officeDocument/2006/relationships/image" Target="../media/image20.png"/><Relationship Id="rId2" Type="http://schemas.openxmlformats.org/officeDocument/2006/relationships/notesSlide" Target="../notesSlides/notesSlide14.xml"/><Relationship Id="rId16"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png"/><Relationship Id="rId15" Type="http://schemas.openxmlformats.org/officeDocument/2006/relationships/image" Target="../media/image3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png"/><Relationship Id="rId10" Type="http://schemas.openxmlformats.org/officeDocument/2006/relationships/image" Target="../media/image3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80.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9.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25.svg"/><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image" Target="../media/image23.svg"/></Relationships>
</file>

<file path=ppt/slides/_rels/slide21.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png"/><Relationship Id="rId10"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png"/><Relationship Id="rId10"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png"/><Relationship Id="rId10"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png"/><Relationship Id="rId10"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40.png"/><Relationship Id="rId5" Type="http://schemas.openxmlformats.org/officeDocument/2006/relationships/image" Target="../media/image2.png"/><Relationship Id="rId10" Type="http://schemas.openxmlformats.org/officeDocument/2006/relationships/image" Target="../media/image28.png"/><Relationship Id="rId4" Type="http://schemas.openxmlformats.org/officeDocument/2006/relationships/image" Target="../media/image1.png"/><Relationship Id="rId9"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1.png"/><Relationship Id="rId3" Type="http://schemas.openxmlformats.org/officeDocument/2006/relationships/image" Target="../media/image3.png"/><Relationship Id="rId7" Type="http://schemas.openxmlformats.org/officeDocument/2006/relationships/image" Target="../media/image30.png"/><Relationship Id="rId12"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290.png"/><Relationship Id="rId11" Type="http://schemas.openxmlformats.org/officeDocument/2006/relationships/image" Target="../media/image33.png"/><Relationship Id="rId5" Type="http://schemas.openxmlformats.org/officeDocument/2006/relationships/image" Target="../media/image2.png"/><Relationship Id="rId10" Type="http://schemas.openxmlformats.org/officeDocument/2006/relationships/image" Target="../media/image32.png"/><Relationship Id="rId4" Type="http://schemas.openxmlformats.org/officeDocument/2006/relationships/image" Target="../media/image1.png"/><Relationship Id="rId9"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61.png"/><Relationship Id="rId5" Type="http://schemas.openxmlformats.org/officeDocument/2006/relationships/image" Target="../media/image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00.png"/><Relationship Id="rId12" Type="http://schemas.openxmlformats.org/officeDocument/2006/relationships/image" Target="../media/image35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90.png"/><Relationship Id="rId11" Type="http://schemas.openxmlformats.org/officeDocument/2006/relationships/image" Target="../media/image340.png"/><Relationship Id="rId5" Type="http://schemas.openxmlformats.org/officeDocument/2006/relationships/image" Target="../media/image2.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1.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2.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40.png"/><Relationship Id="rId12"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0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3.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0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4.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5.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png"/><Relationship Id="rId7" Type="http://schemas.openxmlformats.org/officeDocument/2006/relationships/image" Target="../media/image40.png"/><Relationship Id="rId12"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5.png"/><Relationship Id="rId5" Type="http://schemas.openxmlformats.org/officeDocument/2006/relationships/image" Target="../media/image2.png"/><Relationship Id="rId15" Type="http://schemas.openxmlformats.org/officeDocument/2006/relationships/image" Target="../media/image49.png"/><Relationship Id="rId10" Type="http://schemas.openxmlformats.org/officeDocument/2006/relationships/image" Target="../media/image44.png"/><Relationship Id="rId4" Type="http://schemas.openxmlformats.org/officeDocument/2006/relationships/image" Target="../media/image1.png"/><Relationship Id="rId9" Type="http://schemas.openxmlformats.org/officeDocument/2006/relationships/image" Target="../media/image43.png"/><Relationship Id="rId14" Type="http://schemas.openxmlformats.org/officeDocument/2006/relationships/image" Target="../media/image48.png"/></Relationships>
</file>

<file path=ppt/slides/_rels/slide37.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1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8.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39.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2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40.xml"/><Relationship Id="rId16" Type="http://schemas.openxmlformats.org/officeDocument/2006/relationships/image" Target="../media/image430.png"/><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2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41.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41.xml"/><Relationship Id="rId16" Type="http://schemas.openxmlformats.org/officeDocument/2006/relationships/image" Target="../media/image440.png"/><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2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42.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42.xml"/><Relationship Id="rId16" Type="http://schemas.openxmlformats.org/officeDocument/2006/relationships/image" Target="../media/image460.png"/><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2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43.xml.rels><?xml version="1.0" encoding="UTF-8" standalone="yes"?>
<Relationships xmlns="http://schemas.openxmlformats.org/package/2006/relationships"><Relationship Id="rId8" Type="http://schemas.openxmlformats.org/officeDocument/2006/relationships/image" Target="../media/image470.png"/><Relationship Id="rId13" Type="http://schemas.openxmlformats.org/officeDocument/2006/relationships/image" Target="../media/image360.png"/><Relationship Id="rId3" Type="http://schemas.openxmlformats.org/officeDocument/2006/relationships/image" Target="../media/image3.png"/><Relationship Id="rId7" Type="http://schemas.openxmlformats.org/officeDocument/2006/relationships/image" Target="../media/image39.png"/><Relationship Id="rId12" Type="http://schemas.openxmlformats.org/officeDocument/2006/relationships/image" Target="../media/image350.png"/><Relationship Id="rId2" Type="http://schemas.openxmlformats.org/officeDocument/2006/relationships/notesSlide" Target="../notesSlides/notesSlide43.xml"/><Relationship Id="rId16" Type="http://schemas.openxmlformats.org/officeDocument/2006/relationships/image" Target="../media/image480.png"/><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40.png"/><Relationship Id="rId5" Type="http://schemas.openxmlformats.org/officeDocument/2006/relationships/image" Target="../media/image2.png"/><Relationship Id="rId15" Type="http://schemas.openxmlformats.org/officeDocument/2006/relationships/image" Target="../media/image420.png"/><Relationship Id="rId10" Type="http://schemas.openxmlformats.org/officeDocument/2006/relationships/image" Target="../media/image330.png"/><Relationship Id="rId4" Type="http://schemas.openxmlformats.org/officeDocument/2006/relationships/image" Target="../media/image1.png"/><Relationship Id="rId9" Type="http://schemas.openxmlformats.org/officeDocument/2006/relationships/image" Target="../media/image320.png"/><Relationship Id="rId14" Type="http://schemas.openxmlformats.org/officeDocument/2006/relationships/image" Target="../media/image370.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90.png"/><Relationship Id="rId5" Type="http://schemas.openxmlformats.org/officeDocument/2006/relationships/image" Target="../media/image2.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1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customXml" Target="../ink/ink2.xml"/></Relationships>
</file>

<file path=ppt/slides/_rels/slide57.xml.rels><?xml version="1.0" encoding="UTF-8" standalone="yes"?>
<Relationships xmlns="http://schemas.openxmlformats.org/package/2006/relationships"><Relationship Id="rId3" Type="http://schemas.openxmlformats.org/officeDocument/2006/relationships/image" Target="../media/image401.png"/><Relationship Id="rId2" Type="http://schemas.openxmlformats.org/officeDocument/2006/relationships/customXml" Target="../ink/ink3.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customXml" Target="../ink/ink4.xml"/></Relationships>
</file>

<file path=ppt/slides/_rels/slide5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6.png"/><Relationship Id="rId7" Type="http://schemas.openxmlformats.org/officeDocument/2006/relationships/image" Target="../media/image80.png"/><Relationship Id="rId2" Type="http://schemas.openxmlformats.org/officeDocument/2006/relationships/customXml" Target="../ink/ink5.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70.png"/><Relationship Id="rId4" Type="http://schemas.openxmlformats.org/officeDocument/2006/relationships/customXml" Target="../ink/ink6.xml"/><Relationship Id="rId9" Type="http://schemas.openxmlformats.org/officeDocument/2006/relationships/image" Target="../media/image90.png"/></Relationships>
</file>

<file path=ppt/slides/_rels/slide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customXml" Target="../ink/ink9.xml"/><Relationship Id="rId1" Type="http://schemas.openxmlformats.org/officeDocument/2006/relationships/slideLayout" Target="../slideLayouts/slideLayout1.xml"/><Relationship Id="rId5" Type="http://schemas.openxmlformats.org/officeDocument/2006/relationships/image" Target="../media/image110.png"/><Relationship Id="rId4" Type="http://schemas.openxmlformats.org/officeDocument/2006/relationships/customXml" Target="../ink/ink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54.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5.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notesSlide" Target="../notesSlides/notesSlide56.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57.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8.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9.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61.xm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800"/>
              <a:buNone/>
            </a:pPr>
            <a:r>
              <a:rPr lang="en" dirty="0"/>
              <a:t>Data Binning</a:t>
            </a:r>
            <a:endParaRPr dirty="0"/>
          </a:p>
        </p:txBody>
      </p:sp>
      <p:sp>
        <p:nvSpPr>
          <p:cNvPr id="56" name="Google Shape;56;p1"/>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fontScale="92500" lnSpcReduction="10000"/>
          </a:bodyPr>
          <a:lstStyle/>
          <a:p>
            <a:pPr marL="0" lvl="0" indent="0" algn="ctr" rtl="0">
              <a:lnSpc>
                <a:spcPct val="100000"/>
              </a:lnSpc>
              <a:spcBef>
                <a:spcPts val="0"/>
              </a:spcBef>
              <a:spcAft>
                <a:spcPts val="0"/>
              </a:spcAft>
              <a:buSzPct val="94594"/>
              <a:buNone/>
            </a:pPr>
            <a:r>
              <a:rPr lang="en" sz="2400" dirty="0">
                <a:solidFill>
                  <a:schemeClr val="accent3">
                    <a:lumMod val="75000"/>
                  </a:schemeClr>
                </a:solidFill>
              </a:rPr>
              <a:t>By</a:t>
            </a:r>
            <a:r>
              <a:rPr lang="en" sz="2400" dirty="0"/>
              <a:t> </a:t>
            </a:r>
            <a:r>
              <a:rPr lang="en" sz="2400" dirty="0">
                <a:solidFill>
                  <a:schemeClr val="tx1"/>
                </a:solidFill>
              </a:rPr>
              <a:t>Or Dinar</a:t>
            </a:r>
            <a:r>
              <a:rPr lang="en" sz="2400" dirty="0"/>
              <a:t>, </a:t>
            </a:r>
            <a:r>
              <a:rPr lang="en" sz="2400" dirty="0">
                <a:solidFill>
                  <a:schemeClr val="tx1"/>
                </a:solidFill>
              </a:rPr>
              <a:t>Liad Ackerman </a:t>
            </a:r>
            <a:r>
              <a:rPr lang="en" sz="2400" dirty="0">
                <a:solidFill>
                  <a:schemeClr val="accent3">
                    <a:lumMod val="75000"/>
                  </a:schemeClr>
                </a:solidFill>
              </a:rPr>
              <a:t>and</a:t>
            </a:r>
            <a:r>
              <a:rPr lang="en" sz="2400" dirty="0"/>
              <a:t> </a:t>
            </a:r>
            <a:r>
              <a:rPr lang="en" sz="2400" dirty="0">
                <a:solidFill>
                  <a:schemeClr val="tx1"/>
                </a:solidFill>
              </a:rPr>
              <a:t>Maayan Ben Zion</a:t>
            </a:r>
            <a:endParaRPr sz="2400" dirty="0">
              <a:solidFill>
                <a:schemeClr val="tx1"/>
              </a:solidFill>
            </a:endParaRPr>
          </a:p>
          <a:p>
            <a:pPr marL="0" lvl="0" indent="0" algn="ctr" rtl="0">
              <a:lnSpc>
                <a:spcPct val="100000"/>
              </a:lnSpc>
              <a:spcBef>
                <a:spcPts val="0"/>
              </a:spcBef>
              <a:spcAft>
                <a:spcPts val="0"/>
              </a:spcAft>
              <a:buSzPct val="94594"/>
              <a:buNone/>
            </a:pPr>
            <a:r>
              <a:rPr lang="en" sz="2400" dirty="0">
                <a:solidFill>
                  <a:schemeClr val="accent3">
                    <a:lumMod val="75000"/>
                  </a:schemeClr>
                </a:solidFill>
              </a:rPr>
              <a:t>Guided by Dr. </a:t>
            </a:r>
            <a:r>
              <a:rPr lang="en" sz="2400" dirty="0">
                <a:solidFill>
                  <a:schemeClr val="tx1"/>
                </a:solidFill>
              </a:rPr>
              <a:t>Adi Akavia </a:t>
            </a:r>
            <a:endParaRPr sz="2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10"/>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dirty="0"/>
              <a:t>Equal-Width Binning</a:t>
            </a:r>
            <a:endParaRPr sz="2400" dirty="0"/>
          </a:p>
        </p:txBody>
      </p:sp>
      <p:grpSp>
        <p:nvGrpSpPr>
          <p:cNvPr id="202" name="Google Shape;202;p10"/>
          <p:cNvGrpSpPr/>
          <p:nvPr/>
        </p:nvGrpSpPr>
        <p:grpSpPr>
          <a:xfrm>
            <a:off x="7964372" y="166044"/>
            <a:ext cx="1024398" cy="669712"/>
            <a:chOff x="5400075" y="1936775"/>
            <a:chExt cx="3173477" cy="2136925"/>
          </a:xfrm>
        </p:grpSpPr>
        <p:pic>
          <p:nvPicPr>
            <p:cNvPr id="203" name="Google Shape;203;p10"/>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204" name="Google Shape;204;p10"/>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205" name="Google Shape;205;p10"/>
          <p:cNvGrpSpPr/>
          <p:nvPr/>
        </p:nvGrpSpPr>
        <p:grpSpPr>
          <a:xfrm>
            <a:off x="6662495" y="166133"/>
            <a:ext cx="424090" cy="417359"/>
            <a:chOff x="991850" y="1936775"/>
            <a:chExt cx="1560300" cy="2164726"/>
          </a:xfrm>
        </p:grpSpPr>
        <p:pic>
          <p:nvPicPr>
            <p:cNvPr id="206" name="Google Shape;206;p10"/>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207" name="Google Shape;207;p10"/>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208" name="Google Shape;208;p10"/>
          <p:cNvGrpSpPr/>
          <p:nvPr/>
        </p:nvGrpSpPr>
        <p:grpSpPr>
          <a:xfrm>
            <a:off x="7213696" y="166133"/>
            <a:ext cx="594549" cy="417359"/>
            <a:chOff x="2993400" y="1936775"/>
            <a:chExt cx="2187452" cy="2164725"/>
          </a:xfrm>
        </p:grpSpPr>
        <p:pic>
          <p:nvPicPr>
            <p:cNvPr id="209" name="Google Shape;209;p10"/>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210" name="Google Shape;210;p10"/>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3" name="מלבן 2"/>
              <p:cNvSpPr/>
              <p:nvPr/>
            </p:nvSpPr>
            <p:spPr>
              <a:xfrm>
                <a:off x="619369" y="953343"/>
                <a:ext cx="7020733" cy="4472122"/>
              </a:xfrm>
              <a:prstGeom prst="rect">
                <a:avLst/>
              </a:prstGeom>
            </p:spPr>
            <p:txBody>
              <a:bodyPr wrap="square">
                <a:spAutoFit/>
              </a:bodyPr>
              <a:lstStyle/>
              <a:p>
                <a:r>
                  <a:rPr lang="en" sz="2400" dirty="0">
                    <a:solidFill>
                      <a:schemeClr val="tx2"/>
                    </a:solidFill>
                    <a:latin typeface="Lato"/>
                    <a:ea typeface="Lato"/>
                    <a:cs typeface="Lato"/>
                    <a:sym typeface="Lato"/>
                  </a:rPr>
                  <a:t>Devide the data into equal width intervals</a:t>
                </a: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1</m:t>
                          </m:r>
                        </m:sub>
                      </m:sSub>
                      <m:r>
                        <a:rPr lang="en-US" sz="2400" b="0" i="1" smtClean="0">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2</m:t>
                          </m:r>
                        </m:sub>
                      </m:sSub>
                      <m:r>
                        <a:rPr lang="en-US" sz="2400" b="0" i="1" smtClean="0">
                          <a:solidFill>
                            <a:schemeClr val="tx2"/>
                          </a:solidFill>
                          <a:latin typeface="Cambria Math" panose="02040503050406030204" pitchFamily="18" charset="0"/>
                          <a:cs typeface="Lato"/>
                          <a:sym typeface="Lato"/>
                        </a:rPr>
                        <m:t>, ……………,</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𝑘</m:t>
                          </m:r>
                          <m:r>
                            <a:rPr lang="en-US" sz="2400" b="0" i="1" smtClean="0">
                              <a:solidFill>
                                <a:schemeClr val="tx2"/>
                              </a:solidFill>
                              <a:latin typeface="Cambria Math" panose="02040503050406030204" pitchFamily="18" charset="0"/>
                              <a:cs typeface="Lato"/>
                              <a:sym typeface="Lato"/>
                            </a:rPr>
                            <m:t>          </m:t>
                          </m:r>
                        </m:sub>
                      </m:sSub>
                    </m:oMath>
                  </m:oMathPara>
                </a14:m>
                <a:endParaRPr lang="en" sz="2400" dirty="0">
                  <a:solidFill>
                    <a:schemeClr val="tx2"/>
                  </a:solidFill>
                  <a:latin typeface="Lato"/>
                  <a:ea typeface="Lato"/>
                  <a:cs typeface="Lato"/>
                  <a:sym typeface="Lato"/>
                </a:endParaRPr>
              </a:p>
              <a:p>
                <a:endParaRPr lang="en" sz="2400" dirty="0">
                  <a:solidFill>
                    <a:schemeClr val="tx2"/>
                  </a:solidFill>
                  <a:latin typeface="Lato"/>
                  <a:ea typeface="Lato"/>
                  <a:cs typeface="Lato"/>
                  <a:sym typeface="Lato"/>
                </a:endParaRPr>
              </a:p>
              <a:p>
                <a:pPr/>
                <a14:m>
                  <m:oMathPara xmlns:m="http://schemas.openxmlformats.org/officeDocument/2006/math">
                    <m:oMathParaPr>
                      <m:jc m:val="centerGroup"/>
                    </m:oMathParaPr>
                    <m:oMath xmlns:m="http://schemas.openxmlformats.org/officeDocument/2006/math">
                      <m:r>
                        <a:rPr lang="en-US" sz="2400" b="0" i="1" smtClean="0">
                          <a:solidFill>
                            <a:srgbClr val="FFFF00"/>
                          </a:solidFill>
                          <a:latin typeface="Cambria Math" panose="02040503050406030204" pitchFamily="18" charset="0"/>
                          <a:ea typeface="Lato"/>
                          <a:cs typeface="Lato"/>
                          <a:sym typeface="Lato"/>
                        </a:rPr>
                        <m:t>𝑤</m:t>
                      </m:r>
                      <m:r>
                        <a:rPr lang="en-US" sz="2400" b="0" i="1" smtClean="0">
                          <a:solidFill>
                            <a:schemeClr val="accent3"/>
                          </a:solidFill>
                          <a:latin typeface="Cambria Math" panose="02040503050406030204" pitchFamily="18" charset="0"/>
                          <a:ea typeface="Lato"/>
                          <a:cs typeface="Lato"/>
                          <a:sym typeface="Lato"/>
                        </a:rPr>
                        <m:t>= </m:t>
                      </m:r>
                      <m:f>
                        <m:fPr>
                          <m:ctrlPr>
                            <a:rPr lang="en-US" sz="2400" b="0" i="1" smtClean="0">
                              <a:solidFill>
                                <a:schemeClr val="accent3"/>
                              </a:solidFill>
                              <a:latin typeface="Cambria Math" panose="02040503050406030204" pitchFamily="18" charset="0"/>
                              <a:cs typeface="Lato"/>
                              <a:sym typeface="Lato"/>
                            </a:rPr>
                          </m:ctrlPr>
                        </m:fPr>
                        <m:num>
                          <m:func>
                            <m:funcPr>
                              <m:ctrlPr>
                                <a:rPr lang="en-US" sz="2400" b="0" i="1" smtClean="0">
                                  <a:solidFill>
                                    <a:schemeClr val="accent3"/>
                                  </a:solidFill>
                                  <a:latin typeface="Cambria Math" panose="02040503050406030204" pitchFamily="18" charset="0"/>
                                  <a:cs typeface="Lato"/>
                                  <a:sym typeface="Lato"/>
                                </a:rPr>
                              </m:ctrlPr>
                            </m:funcPr>
                            <m:fName>
                              <m:r>
                                <m:rPr>
                                  <m:sty m:val="p"/>
                                </m:rPr>
                                <a:rPr lang="en-US" sz="2400" b="0" i="0" smtClean="0">
                                  <a:solidFill>
                                    <a:schemeClr val="accent4">
                                      <a:lumMod val="40000"/>
                                      <a:lumOff val="60000"/>
                                    </a:schemeClr>
                                  </a:solidFill>
                                  <a:latin typeface="Cambria Math" panose="02040503050406030204" pitchFamily="18" charset="0"/>
                                  <a:cs typeface="Lato"/>
                                  <a:sym typeface="Lato"/>
                                </a:rPr>
                                <m:t>max</m:t>
                              </m:r>
                            </m:fName>
                            <m:e>
                              <m:r>
                                <a:rPr lang="en-US" sz="2400" b="0" i="1" smtClean="0">
                                  <a:solidFill>
                                    <a:schemeClr val="accent3"/>
                                  </a:solidFill>
                                  <a:latin typeface="Cambria Math" panose="02040503050406030204" pitchFamily="18" charset="0"/>
                                  <a:cs typeface="Lato"/>
                                  <a:sym typeface="Lato"/>
                                </a:rPr>
                                <m:t>− </m:t>
                              </m:r>
                              <m:r>
                                <a:rPr lang="en-US" sz="2400" b="0" i="1" smtClean="0">
                                  <a:solidFill>
                                    <a:srgbClr val="FFC000"/>
                                  </a:solidFill>
                                  <a:latin typeface="Cambria Math" panose="02040503050406030204" pitchFamily="18" charset="0"/>
                                  <a:cs typeface="Lato"/>
                                  <a:sym typeface="Lato"/>
                                </a:rPr>
                                <m:t>𝑚𝑖𝑛</m:t>
                              </m:r>
                            </m:e>
                          </m:func>
                        </m:num>
                        <m:den>
                          <m:r>
                            <a:rPr lang="en-US" sz="2400" b="0" i="1" smtClean="0">
                              <a:solidFill>
                                <a:srgbClr val="92D050"/>
                              </a:solidFill>
                              <a:latin typeface="Cambria Math" panose="02040503050406030204" pitchFamily="18" charset="0"/>
                              <a:cs typeface="Lato"/>
                              <a:sym typeface="Lato"/>
                            </a:rPr>
                            <m:t>𝑁</m:t>
                          </m:r>
                        </m:den>
                      </m:f>
                      <m:r>
                        <a:rPr lang="en-US" sz="2400" b="0" i="1" smtClean="0">
                          <a:solidFill>
                            <a:schemeClr val="accent3"/>
                          </a:solidFill>
                          <a:latin typeface="Cambria Math" panose="02040503050406030204" pitchFamily="18" charset="0"/>
                          <a:cs typeface="Lato"/>
                          <a:sym typeface="Lato"/>
                        </a:rPr>
                        <m:t>                                        </m:t>
                      </m:r>
                    </m:oMath>
                  </m:oMathPara>
                </a14:m>
                <a:endParaRPr lang="en" sz="2400" dirty="0">
                  <a:solidFill>
                    <a:schemeClr val="accent3"/>
                  </a:solidFill>
                  <a:latin typeface="Lato"/>
                  <a:ea typeface="Lato"/>
                  <a:cs typeface="Lato"/>
                  <a:sym typeface="Lato"/>
                </a:endParaRPr>
              </a:p>
              <a:p>
                <a:endParaRPr lang="en" sz="2400" dirty="0">
                  <a:solidFill>
                    <a:schemeClr val="accent3"/>
                  </a:solidFill>
                  <a:latin typeface="Lato"/>
                  <a:ea typeface="Lato"/>
                  <a:cs typeface="Lato"/>
                  <a:sym typeface="Lato"/>
                </a:endParaRPr>
              </a:p>
              <a:p>
                <a:r>
                  <a:rPr lang="en" sz="2400" dirty="0">
                    <a:solidFill>
                      <a:schemeClr val="accent4">
                        <a:lumMod val="40000"/>
                        <a:lumOff val="60000"/>
                      </a:schemeClr>
                    </a:solidFill>
                    <a:latin typeface="Lato"/>
                    <a:ea typeface="Lato"/>
                    <a:cs typeface="Lato"/>
                    <a:sym typeface="Lato"/>
                  </a:rPr>
                  <a:t>First bin:</a:t>
                </a:r>
                <a:r>
                  <a:rPr lang="en" sz="2400" dirty="0">
                    <a:solidFill>
                      <a:schemeClr val="tx2"/>
                    </a:solidFill>
                    <a:latin typeface="Lato"/>
                    <a:ea typeface="Lato"/>
                    <a:cs typeface="Lato"/>
                    <a:sym typeface="Lato"/>
                  </a:rPr>
                  <a:t>  </a:t>
                </a:r>
                <a14:m>
                  <m:oMath xmlns:m="http://schemas.openxmlformats.org/officeDocument/2006/math">
                    <m:d>
                      <m:dPr>
                        <m:begChr m:val="{"/>
                        <m:endChr m:val="|"/>
                        <m:ctrlPr>
                          <a:rPr lang="en-US" sz="2400" b="0" i="1" smtClean="0">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𝑖</m:t>
                            </m:r>
                          </m:sub>
                        </m:sSub>
                        <m:r>
                          <a:rPr lang="en-US" sz="2400" b="0" i="1" smtClean="0">
                            <a:solidFill>
                              <a:schemeClr val="tx2"/>
                            </a:solidFill>
                            <a:latin typeface="Cambria Math" panose="02040503050406030204" pitchFamily="18" charset="0"/>
                            <a:cs typeface="Lato"/>
                            <a:sym typeface="Lato"/>
                          </a:rPr>
                          <m:t> </m:t>
                        </m:r>
                      </m:e>
                    </m:d>
                    <m:func>
                      <m:funcPr>
                        <m:ctrlPr>
                          <a:rPr lang="en-US" sz="2400" b="0" i="1" smtClean="0">
                            <a:solidFill>
                              <a:schemeClr val="tx2"/>
                            </a:solidFill>
                            <a:latin typeface="Cambria Math" panose="02040503050406030204" pitchFamily="18" charset="0"/>
                            <a:cs typeface="Lato"/>
                            <a:sym typeface="Lato"/>
                          </a:rPr>
                        </m:ctrlPr>
                      </m:funcPr>
                      <m:fName>
                        <m:r>
                          <m:rPr>
                            <m:sty m:val="p"/>
                          </m:rPr>
                          <a:rPr lang="en-US" sz="2400" b="0" i="0" smtClean="0">
                            <a:solidFill>
                              <a:schemeClr val="tx2"/>
                            </a:solidFill>
                            <a:latin typeface="Cambria Math" panose="02040503050406030204" pitchFamily="18" charset="0"/>
                            <a:cs typeface="Lato"/>
                            <a:sym typeface="Lato"/>
                          </a:rPr>
                          <m:t>min</m:t>
                        </m:r>
                      </m:fName>
                      <m:e>
                        <m:r>
                          <a:rPr lang="en-US" sz="2400" b="0" i="1" smtClean="0">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𝑤</m:t>
                        </m:r>
                        <m:r>
                          <a:rPr lang="en-US" sz="2400" b="0" i="1" smtClean="0">
                            <a:solidFill>
                              <a:schemeClr val="tx2"/>
                            </a:solidFill>
                            <a:latin typeface="Cambria Math" panose="02040503050406030204" pitchFamily="18" charset="0"/>
                            <a:cs typeface="Lato"/>
                            <a:sym typeface="Lato"/>
                          </a:rPr>
                          <m:t>+</m:t>
                        </m:r>
                        <m:r>
                          <m:rPr>
                            <m:sty m:val="p"/>
                          </m:rPr>
                          <a:rPr lang="en-US" sz="2400" smtClean="0">
                            <a:solidFill>
                              <a:schemeClr val="tx2"/>
                            </a:solidFill>
                            <a:latin typeface="Cambria Math" panose="02040503050406030204" pitchFamily="18" charset="0"/>
                            <a:cs typeface="Lato"/>
                            <a:sym typeface="Lato"/>
                          </a:rPr>
                          <m:t>min</m:t>
                        </m:r>
                        <m:r>
                          <a:rPr lang="en-US" sz="2400" b="0" i="1" smtClean="0">
                            <a:solidFill>
                              <a:schemeClr val="tx2"/>
                            </a:solidFill>
                            <a:latin typeface="Cambria Math" panose="02040503050406030204" pitchFamily="18" charset="0"/>
                            <a:cs typeface="Lato"/>
                            <a:sym typeface="Lato"/>
                          </a:rPr>
                          <m:t>}</m:t>
                        </m:r>
                      </m:e>
                    </m:func>
                  </m:oMath>
                </a14:m>
                <a:endParaRPr lang="en" sz="2400" dirty="0">
                  <a:solidFill>
                    <a:schemeClr val="tx2"/>
                  </a:solidFill>
                  <a:latin typeface="Lato"/>
                  <a:ea typeface="Lato"/>
                  <a:cs typeface="Lato"/>
                  <a:sym typeface="Lato"/>
                </a:endParaRPr>
              </a:p>
              <a:p>
                <a:r>
                  <a:rPr lang="en" sz="2400" dirty="0">
                    <a:solidFill>
                      <a:schemeClr val="accent4">
                        <a:lumMod val="40000"/>
                        <a:lumOff val="60000"/>
                      </a:schemeClr>
                    </a:solidFill>
                    <a:latin typeface="Lato"/>
                    <a:ea typeface="Lato"/>
                    <a:cs typeface="Lato"/>
                    <a:sym typeface="Lato"/>
                  </a:rPr>
                  <a:t>Second bin:</a:t>
                </a:r>
                <a:r>
                  <a:rPr lang="en" sz="2400" dirty="0">
                    <a:solidFill>
                      <a:schemeClr val="tx2"/>
                    </a:solidFill>
                    <a:latin typeface="Lato"/>
                    <a:ea typeface="Lato"/>
                    <a:cs typeface="Lato"/>
                    <a:sym typeface="Lato"/>
                  </a:rPr>
                  <a:t>  </a:t>
                </a:r>
                <a14:m>
                  <m:oMath xmlns:m="http://schemas.openxmlformats.org/officeDocument/2006/math">
                    <m:d>
                      <m:dPr>
                        <m:begChr m:val="{"/>
                        <m:endChr m:val="|"/>
                        <m:ctrlPr>
                          <a:rPr lang="en-US" sz="2400" i="1">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 </m:t>
                        </m:r>
                      </m:e>
                    </m:d>
                    <m:r>
                      <a:rPr lang="en-US" sz="2400" b="0" i="1" smtClean="0">
                        <a:solidFill>
                          <a:schemeClr val="tx2"/>
                        </a:solidFill>
                        <a:latin typeface="Cambria Math" panose="02040503050406030204" pitchFamily="18" charset="0"/>
                        <a:cs typeface="Lato"/>
                        <a:sym typeface="Lato"/>
                      </a:rPr>
                      <m:t>𝑤</m:t>
                    </m:r>
                    <m:r>
                      <a:rPr lang="en-US" sz="2400" b="0" i="1" smtClean="0">
                        <a:solidFill>
                          <a:schemeClr val="tx2"/>
                        </a:solidFill>
                        <a:latin typeface="Cambria Math" panose="02040503050406030204" pitchFamily="18" charset="0"/>
                        <a:cs typeface="Lato"/>
                        <a:sym typeface="Lato"/>
                      </a:rPr>
                      <m:t>+</m:t>
                    </m:r>
                    <m:func>
                      <m:funcPr>
                        <m:ctrlPr>
                          <a:rPr lang="en-US" sz="2400" i="1">
                            <a:solidFill>
                              <a:schemeClr val="tx2"/>
                            </a:solidFill>
                            <a:latin typeface="Cambria Math" panose="02040503050406030204" pitchFamily="18" charset="0"/>
                            <a:cs typeface="Lato"/>
                            <a:sym typeface="Lato"/>
                          </a:rPr>
                        </m:ctrlPr>
                      </m:funcPr>
                      <m:fName>
                        <m:r>
                          <m:rPr>
                            <m:sty m:val="p"/>
                          </m:rPr>
                          <a:rPr lang="en-US" sz="2400" smtClean="0">
                            <a:solidFill>
                              <a:schemeClr val="tx2"/>
                            </a:solidFill>
                            <a:latin typeface="Cambria Math" panose="02040503050406030204" pitchFamily="18" charset="0"/>
                            <a:cs typeface="Lato"/>
                            <a:sym typeface="Lato"/>
                          </a:rPr>
                          <m:t>min</m:t>
                        </m:r>
                      </m:fName>
                      <m:e>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1</m:t>
                        </m:r>
                        <m:r>
                          <a:rPr lang="en-US" sz="2400" i="1">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2</m:t>
                        </m:r>
                        <m:r>
                          <a:rPr lang="en-US" sz="2400" i="1" smtClean="0">
                            <a:solidFill>
                              <a:schemeClr val="tx2"/>
                            </a:solidFill>
                            <a:latin typeface="Cambria Math" panose="02040503050406030204" pitchFamily="18" charset="0"/>
                            <a:cs typeface="Lato"/>
                            <a:sym typeface="Lato"/>
                          </a:rPr>
                          <m:t>𝑤</m:t>
                        </m:r>
                        <m:r>
                          <a:rPr lang="en-US" sz="2400" i="1">
                            <a:solidFill>
                              <a:schemeClr val="tx2"/>
                            </a:solidFill>
                            <a:latin typeface="Cambria Math" panose="02040503050406030204" pitchFamily="18" charset="0"/>
                            <a:cs typeface="Lato"/>
                            <a:sym typeface="Lato"/>
                          </a:rPr>
                          <m:t>+</m:t>
                        </m:r>
                        <m:r>
                          <m:rPr>
                            <m:sty m:val="p"/>
                          </m:rPr>
                          <a:rPr lang="en-US" sz="2400" smtClean="0">
                            <a:solidFill>
                              <a:schemeClr val="tx2"/>
                            </a:solidFill>
                            <a:latin typeface="Cambria Math" panose="02040503050406030204" pitchFamily="18" charset="0"/>
                            <a:cs typeface="Lato"/>
                            <a:sym typeface="Lato"/>
                          </a:rPr>
                          <m:t>min</m:t>
                        </m:r>
                        <m:r>
                          <a:rPr lang="en-US" sz="2400" i="1">
                            <a:solidFill>
                              <a:schemeClr val="tx2"/>
                            </a:solidFill>
                            <a:latin typeface="Cambria Math" panose="02040503050406030204" pitchFamily="18" charset="0"/>
                            <a:cs typeface="Lato"/>
                            <a:sym typeface="Lato"/>
                          </a:rPr>
                          <m:t>}</m:t>
                        </m:r>
                      </m:e>
                    </m:func>
                  </m:oMath>
                </a14:m>
                <a:endParaRPr lang="en" sz="2400" dirty="0">
                  <a:solidFill>
                    <a:schemeClr val="tx2"/>
                  </a:solidFill>
                  <a:latin typeface="Lato"/>
                  <a:ea typeface="Lato"/>
                  <a:cs typeface="Lato"/>
                  <a:sym typeface="Lato"/>
                </a:endParaRPr>
              </a:p>
              <a:p>
                <a:r>
                  <a:rPr lang="en" sz="2400" dirty="0">
                    <a:solidFill>
                      <a:schemeClr val="tx2"/>
                    </a:solidFill>
                    <a:latin typeface="Lato"/>
                    <a:ea typeface="Lato"/>
                    <a:cs typeface="Lato"/>
                    <a:sym typeface="Lato"/>
                  </a:rPr>
                  <a:t>.</a:t>
                </a:r>
              </a:p>
              <a:p>
                <a:r>
                  <a:rPr lang="en" sz="2400" dirty="0">
                    <a:solidFill>
                      <a:schemeClr val="tx2"/>
                    </a:solidFill>
                    <a:latin typeface="Lato"/>
                    <a:ea typeface="Lato"/>
                    <a:cs typeface="Lato"/>
                    <a:sym typeface="Lato"/>
                  </a:rPr>
                  <a:t>.</a:t>
                </a:r>
              </a:p>
              <a:p>
                <a14:m>
                  <m:oMath xmlns:m="http://schemas.openxmlformats.org/officeDocument/2006/math">
                    <m:r>
                      <a:rPr lang="en" sz="2400" i="1" dirty="0" smtClean="0">
                        <a:solidFill>
                          <a:schemeClr val="accent4">
                            <a:lumMod val="40000"/>
                            <a:lumOff val="60000"/>
                          </a:schemeClr>
                        </a:solidFill>
                        <a:latin typeface="Cambria Math" panose="02040503050406030204" pitchFamily="18" charset="0"/>
                        <a:ea typeface="Lato"/>
                        <a:cs typeface="Lato"/>
                        <a:sym typeface="Lato"/>
                      </a:rPr>
                      <m:t>𝑁</m:t>
                    </m:r>
                  </m:oMath>
                </a14:m>
                <a:r>
                  <a:rPr lang="en" sz="2400" dirty="0">
                    <a:solidFill>
                      <a:schemeClr val="accent4">
                        <a:lumMod val="40000"/>
                        <a:lumOff val="60000"/>
                      </a:schemeClr>
                    </a:solidFill>
                    <a:latin typeface="Lato"/>
                    <a:ea typeface="Lato"/>
                    <a:cs typeface="Lato"/>
                    <a:sym typeface="Lato"/>
                  </a:rPr>
                  <a:t>’th bin:</a:t>
                </a:r>
                <a:r>
                  <a:rPr lang="en" sz="2400" dirty="0">
                    <a:solidFill>
                      <a:schemeClr val="tx2"/>
                    </a:solidFill>
                    <a:latin typeface="Lato"/>
                    <a:ea typeface="Lato"/>
                    <a:cs typeface="Lato"/>
                    <a:sym typeface="Lato"/>
                  </a:rPr>
                  <a:t>  </a:t>
                </a:r>
                <a14:m>
                  <m:oMath xmlns:m="http://schemas.openxmlformats.org/officeDocument/2006/math">
                    <m:d>
                      <m:dPr>
                        <m:begChr m:val="{"/>
                        <m:endChr m:val="|"/>
                        <m:ctrlPr>
                          <a:rPr lang="en-US" sz="2400" i="1">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 </m:t>
                        </m:r>
                      </m:e>
                    </m:d>
                    <m:func>
                      <m:funcPr>
                        <m:ctrlPr>
                          <a:rPr lang="en-US" sz="2400" i="1">
                            <a:solidFill>
                              <a:schemeClr val="tx2"/>
                            </a:solidFill>
                            <a:latin typeface="Cambria Math" panose="02040503050406030204" pitchFamily="18" charset="0"/>
                            <a:cs typeface="Lato"/>
                            <a:sym typeface="Lato"/>
                          </a:rPr>
                        </m:ctrlPr>
                      </m:funcPr>
                      <m:fName>
                        <m:d>
                          <m:dPr>
                            <m:ctrlPr>
                              <a:rPr lang="en-US" sz="2400" b="0" i="1" smtClean="0">
                                <a:solidFill>
                                  <a:schemeClr val="tx2"/>
                                </a:solidFill>
                                <a:latin typeface="Cambria Math" panose="02040503050406030204" pitchFamily="18" charset="0"/>
                                <a:cs typeface="Lato"/>
                                <a:sym typeface="Lato"/>
                              </a:rPr>
                            </m:ctrlPr>
                          </m:dPr>
                          <m:e>
                            <m:r>
                              <m:rPr>
                                <m:sty m:val="p"/>
                              </m:rPr>
                              <a:rPr lang="en-US" sz="2400" b="0" i="0" smtClean="0">
                                <a:solidFill>
                                  <a:schemeClr val="tx2"/>
                                </a:solidFill>
                                <a:latin typeface="Cambria Math" panose="02040503050406030204" pitchFamily="18" charset="0"/>
                                <a:cs typeface="Lato"/>
                                <a:sym typeface="Lato"/>
                              </a:rPr>
                              <m:t>N</m:t>
                            </m:r>
                            <m:r>
                              <a:rPr lang="en-US" sz="2400" b="0" i="0" smtClean="0">
                                <a:solidFill>
                                  <a:schemeClr val="tx2"/>
                                </a:solidFill>
                                <a:latin typeface="Cambria Math" panose="02040503050406030204" pitchFamily="18" charset="0"/>
                                <a:cs typeface="Lato"/>
                                <a:sym typeface="Lato"/>
                              </a:rPr>
                              <m:t>−</m:t>
                            </m:r>
                            <m:r>
                              <a:rPr lang="en-US" sz="2400" b="0" i="0" smtClean="0">
                                <a:solidFill>
                                  <a:schemeClr val="tx2"/>
                                </a:solidFill>
                                <a:latin typeface="Cambria Math" panose="02040503050406030204" pitchFamily="18" charset="0"/>
                                <a:cs typeface="Lato"/>
                                <a:sym typeface="Lato"/>
                              </a:rPr>
                              <m:t>1</m:t>
                            </m:r>
                          </m:e>
                        </m:d>
                        <m:r>
                          <m:rPr>
                            <m:sty m:val="p"/>
                          </m:rPr>
                          <a:rPr lang="en-US" sz="2400" b="0" i="0" smtClean="0">
                            <a:solidFill>
                              <a:schemeClr val="tx2"/>
                            </a:solidFill>
                            <a:latin typeface="Cambria Math" panose="02040503050406030204" pitchFamily="18" charset="0"/>
                            <a:cs typeface="Lato"/>
                            <a:sym typeface="Lato"/>
                          </a:rPr>
                          <m:t>w</m:t>
                        </m:r>
                        <m:r>
                          <a:rPr lang="en-US" sz="2400" b="0" i="0" smtClean="0">
                            <a:solidFill>
                              <a:schemeClr val="tx2"/>
                            </a:solidFill>
                            <a:latin typeface="Cambria Math" panose="02040503050406030204" pitchFamily="18" charset="0"/>
                            <a:cs typeface="Lato"/>
                            <a:sym typeface="Lato"/>
                          </a:rPr>
                          <m:t>+</m:t>
                        </m:r>
                        <m:r>
                          <m:rPr>
                            <m:sty m:val="p"/>
                          </m:rPr>
                          <a:rPr lang="en-US" sz="2400" smtClean="0">
                            <a:solidFill>
                              <a:schemeClr val="tx2"/>
                            </a:solidFill>
                            <a:latin typeface="Cambria Math" panose="02040503050406030204" pitchFamily="18" charset="0"/>
                            <a:cs typeface="Lato"/>
                            <a:sym typeface="Lato"/>
                          </a:rPr>
                          <m:t>min</m:t>
                        </m:r>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1</m:t>
                        </m:r>
                      </m:fName>
                      <m:e>
                        <m:r>
                          <a:rPr lang="en-US" sz="2400" i="1">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𝑚𝑎𝑥</m:t>
                        </m:r>
                        <m:r>
                          <a:rPr lang="en-US" sz="2400" i="1">
                            <a:solidFill>
                              <a:schemeClr val="tx2"/>
                            </a:solidFill>
                            <a:latin typeface="Cambria Math" panose="02040503050406030204" pitchFamily="18" charset="0"/>
                            <a:cs typeface="Lato"/>
                            <a:sym typeface="Lato"/>
                          </a:rPr>
                          <m:t>}</m:t>
                        </m:r>
                      </m:e>
                    </m:func>
                  </m:oMath>
                </a14:m>
                <a:endParaRPr lang="en" sz="2400" dirty="0">
                  <a:solidFill>
                    <a:schemeClr val="accent3"/>
                  </a:solidFill>
                  <a:latin typeface="Lato"/>
                  <a:ea typeface="Lato"/>
                  <a:cs typeface="Lato"/>
                  <a:sym typeface="Lato"/>
                </a:endParaRPr>
              </a:p>
              <a:p>
                <a:r>
                  <a:rPr lang="en" sz="2400" dirty="0">
                    <a:solidFill>
                      <a:schemeClr val="accent3"/>
                    </a:solidFill>
                    <a:latin typeface="Lato"/>
                    <a:ea typeface="Lato"/>
                    <a:cs typeface="Lato"/>
                    <a:sym typeface="Lato"/>
                  </a:rPr>
                  <a:t> </a:t>
                </a:r>
                <a:endParaRPr lang="he-IL" dirty="0"/>
              </a:p>
            </p:txBody>
          </p:sp>
        </mc:Choice>
        <mc:Fallback xmlns="">
          <p:sp>
            <p:nvSpPr>
              <p:cNvPr id="3" name="מלבן 2"/>
              <p:cNvSpPr>
                <a:spLocks noRot="1" noChangeAspect="1" noMove="1" noResize="1" noEditPoints="1" noAdjustHandles="1" noChangeArrowheads="1" noChangeShapeType="1" noTextEdit="1"/>
              </p:cNvSpPr>
              <p:nvPr/>
            </p:nvSpPr>
            <p:spPr>
              <a:xfrm>
                <a:off x="619369" y="953343"/>
                <a:ext cx="7020733" cy="4472122"/>
              </a:xfrm>
              <a:prstGeom prst="rect">
                <a:avLst/>
              </a:prstGeom>
              <a:blipFill>
                <a:blip r:embed="rId6"/>
                <a:stretch>
                  <a:fillRect l="-1390" t="-10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642638" y="2030278"/>
                <a:ext cx="2887851" cy="830997"/>
              </a:xfrm>
              <a:prstGeom prst="rect">
                <a:avLst/>
              </a:prstGeom>
              <a:noFill/>
            </p:spPr>
            <p:txBody>
              <a:bodyPr wrap="square" rtlCol="1">
                <a:spAutoFit/>
              </a:bodyPr>
              <a:lstStyle/>
              <a:p>
                <a14:m>
                  <m:oMath xmlns:m="http://schemas.openxmlformats.org/officeDocument/2006/math">
                    <m:r>
                      <a:rPr lang="en-US" sz="2400" i="1" dirty="0" smtClean="0">
                        <a:solidFill>
                          <a:srgbClr val="FFFF00"/>
                        </a:solidFill>
                        <a:latin typeface="Cambria Math" panose="02040503050406030204" pitchFamily="18" charset="0"/>
                        <a:ea typeface="Lato"/>
                        <a:cs typeface="Lato"/>
                        <a:sym typeface="Lato"/>
                      </a:rPr>
                      <m:t>𝑤</m:t>
                    </m:r>
                  </m:oMath>
                </a14:m>
                <a:r>
                  <a:rPr lang="en" sz="2400" dirty="0">
                    <a:solidFill>
                      <a:srgbClr val="FFFF00"/>
                    </a:solidFill>
                    <a:latin typeface="Lato" panose="020B0604020202020204" charset="0"/>
                    <a:ea typeface="Lato"/>
                    <a:cs typeface="Lato" panose="020B0604020202020204" charset="0"/>
                    <a:sym typeface="Lato"/>
                  </a:rPr>
                  <a:t> </a:t>
                </a:r>
                <a14:m>
                  <m:oMath xmlns:m="http://schemas.openxmlformats.org/officeDocument/2006/math">
                    <m:r>
                      <a:rPr lang="en" sz="2400" i="1" dirty="0" smtClean="0">
                        <a:solidFill>
                          <a:schemeClr val="tx2"/>
                        </a:solidFill>
                        <a:latin typeface="Cambria Math" panose="02040503050406030204" pitchFamily="18" charset="0"/>
                        <a:ea typeface="Lato"/>
                        <a:cs typeface="Lato" panose="020B0604020202020204" charset="0"/>
                        <a:sym typeface="Lato"/>
                      </a:rPr>
                      <m:t>=</m:t>
                    </m:r>
                  </m:oMath>
                </a14:m>
                <a:r>
                  <a:rPr lang="en" sz="2400" dirty="0">
                    <a:solidFill>
                      <a:srgbClr val="FFFF00"/>
                    </a:solidFill>
                    <a:latin typeface="Lato" panose="020B0604020202020204" charset="0"/>
                    <a:ea typeface="Lato"/>
                    <a:cs typeface="Lato" panose="020B0604020202020204" charset="0"/>
                    <a:sym typeface="Lato"/>
                  </a:rPr>
                  <a:t> </a:t>
                </a:r>
                <a:r>
                  <a:rPr lang="en" sz="2400" dirty="0">
                    <a:solidFill>
                      <a:schemeClr val="tx2"/>
                    </a:solidFill>
                    <a:latin typeface="Lato"/>
                    <a:ea typeface="Lato"/>
                    <a:cs typeface="Lato"/>
                    <a:sym typeface="Lato"/>
                  </a:rPr>
                  <a:t>Width</a:t>
                </a:r>
              </a:p>
              <a:p>
                <a14:m>
                  <m:oMath xmlns:m="http://schemas.openxmlformats.org/officeDocument/2006/math">
                    <m:r>
                      <a:rPr lang="en-US" sz="2400" i="1">
                        <a:solidFill>
                          <a:srgbClr val="92D050"/>
                        </a:solidFill>
                        <a:latin typeface="Cambria Math" panose="02040503050406030204" pitchFamily="18" charset="0"/>
                        <a:cs typeface="Lato"/>
                        <a:sym typeface="Lato"/>
                      </a:rPr>
                      <m:t>𝑁</m:t>
                    </m:r>
                    <m:r>
                      <a:rPr lang="en" sz="2400" i="1" dirty="0" smtClean="0">
                        <a:solidFill>
                          <a:schemeClr val="tx2"/>
                        </a:solidFill>
                        <a:latin typeface="Cambria Math" panose="02040503050406030204" pitchFamily="18" charset="0"/>
                        <a:cs typeface="Lato" panose="020B0604020202020204" charset="0"/>
                        <a:sym typeface="Lato"/>
                      </a:rPr>
                      <m:t>=</m:t>
                    </m:r>
                  </m:oMath>
                </a14:m>
                <a:r>
                  <a:rPr lang="en" sz="2400" dirty="0">
                    <a:solidFill>
                      <a:schemeClr val="tx2"/>
                    </a:solidFill>
                    <a:latin typeface="Lato" panose="020B0604020202020204" charset="0"/>
                    <a:cs typeface="Lato" panose="020B0604020202020204" charset="0"/>
                    <a:sym typeface="Lato"/>
                  </a:rPr>
                  <a:t> Number </a:t>
                </a:r>
                <a:r>
                  <a:rPr lang="en-US" sz="2400" dirty="0">
                    <a:solidFill>
                      <a:schemeClr val="tx2"/>
                    </a:solidFill>
                    <a:latin typeface="Lato" panose="020B0604020202020204" charset="0"/>
                    <a:cs typeface="Lato" panose="020B0604020202020204" charset="0"/>
                    <a:sym typeface="Lato"/>
                  </a:rPr>
                  <a:t>o</a:t>
                </a:r>
                <a:r>
                  <a:rPr lang="en" sz="2400" dirty="0">
                    <a:solidFill>
                      <a:schemeClr val="tx2"/>
                    </a:solidFill>
                    <a:latin typeface="Lato" panose="020B0604020202020204" charset="0"/>
                    <a:cs typeface="Lato" panose="020B0604020202020204" charset="0"/>
                    <a:sym typeface="Lato"/>
                  </a:rPr>
                  <a:t>f Bins</a:t>
                </a:r>
                <a:endParaRPr lang="he-IL" sz="2400" dirty="0">
                  <a:solidFill>
                    <a:schemeClr val="tx2"/>
                  </a:solidFill>
                  <a:latin typeface="Lato" panose="020B0604020202020204" charset="0"/>
                  <a:cs typeface="Lato" panose="020B060402020202020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642638" y="2030278"/>
                <a:ext cx="2887851" cy="830997"/>
              </a:xfrm>
              <a:prstGeom prst="rect">
                <a:avLst/>
              </a:prstGeom>
              <a:blipFill>
                <a:blip r:embed="rId7"/>
                <a:stretch>
                  <a:fillRect l="-634" t="-5882" r="-4440" b="-16176"/>
                </a:stretch>
              </a:blipFill>
            </p:spPr>
            <p:txBody>
              <a:bodyPr/>
              <a:lstStyle/>
              <a:p>
                <a:r>
                  <a:rPr lang="he-IL">
                    <a:noFill/>
                  </a:rPr>
                  <a:t> </a:t>
                </a:r>
              </a:p>
            </p:txBody>
          </p:sp>
        </mc:Fallback>
      </mc:AlternateContent>
      <p:cxnSp>
        <p:nvCxnSpPr>
          <p:cNvPr id="6" name="מחבר חץ ישר 5"/>
          <p:cNvCxnSpPr/>
          <p:nvPr/>
        </p:nvCxnSpPr>
        <p:spPr>
          <a:xfrm flipH="1">
            <a:off x="4526944" y="2490061"/>
            <a:ext cx="799307" cy="51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04028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10"/>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dirty="0"/>
              <a:t>Equal-Frequency Binning</a:t>
            </a:r>
            <a:endParaRPr sz="2400" dirty="0"/>
          </a:p>
        </p:txBody>
      </p:sp>
      <p:grpSp>
        <p:nvGrpSpPr>
          <p:cNvPr id="202" name="Google Shape;202;p10"/>
          <p:cNvGrpSpPr/>
          <p:nvPr/>
        </p:nvGrpSpPr>
        <p:grpSpPr>
          <a:xfrm>
            <a:off x="7964372" y="166044"/>
            <a:ext cx="1024398" cy="669712"/>
            <a:chOff x="5400075" y="1936775"/>
            <a:chExt cx="3173477" cy="2136925"/>
          </a:xfrm>
        </p:grpSpPr>
        <p:pic>
          <p:nvPicPr>
            <p:cNvPr id="203" name="Google Shape;203;p10"/>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204" name="Google Shape;204;p10"/>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205" name="Google Shape;205;p10"/>
          <p:cNvGrpSpPr/>
          <p:nvPr/>
        </p:nvGrpSpPr>
        <p:grpSpPr>
          <a:xfrm>
            <a:off x="6662495" y="166133"/>
            <a:ext cx="424090" cy="417359"/>
            <a:chOff x="991850" y="1936775"/>
            <a:chExt cx="1560300" cy="2164726"/>
          </a:xfrm>
        </p:grpSpPr>
        <p:pic>
          <p:nvPicPr>
            <p:cNvPr id="206" name="Google Shape;206;p10"/>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207" name="Google Shape;207;p10"/>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208" name="Google Shape;208;p10"/>
          <p:cNvGrpSpPr/>
          <p:nvPr/>
        </p:nvGrpSpPr>
        <p:grpSpPr>
          <a:xfrm>
            <a:off x="7213696" y="166133"/>
            <a:ext cx="594549" cy="417359"/>
            <a:chOff x="2993400" y="1936775"/>
            <a:chExt cx="2187452" cy="2164725"/>
          </a:xfrm>
        </p:grpSpPr>
        <p:pic>
          <p:nvPicPr>
            <p:cNvPr id="209" name="Google Shape;209;p10"/>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210" name="Google Shape;210;p10"/>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3" name="מלבן 2"/>
              <p:cNvSpPr/>
              <p:nvPr/>
            </p:nvSpPr>
            <p:spPr>
              <a:xfrm>
                <a:off x="619369" y="953343"/>
                <a:ext cx="7020733" cy="4472122"/>
              </a:xfrm>
              <a:prstGeom prst="rect">
                <a:avLst/>
              </a:prstGeom>
            </p:spPr>
            <p:txBody>
              <a:bodyPr wrap="square">
                <a:spAutoFit/>
              </a:bodyPr>
              <a:lstStyle/>
              <a:p>
                <a:r>
                  <a:rPr lang="en" sz="2400" dirty="0">
                    <a:solidFill>
                      <a:schemeClr val="tx2"/>
                    </a:solidFill>
                    <a:latin typeface="Lato"/>
                    <a:ea typeface="Lato"/>
                    <a:cs typeface="Lato"/>
                    <a:sym typeface="Lato"/>
                  </a:rPr>
                  <a:t>Devide the data into equal frequency intervals</a:t>
                </a:r>
              </a:p>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1</m:t>
                          </m:r>
                        </m:sub>
                      </m:sSub>
                      <m:r>
                        <a:rPr lang="en-US" sz="2400" b="0" i="1" smtClean="0">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2</m:t>
                          </m:r>
                        </m:sub>
                      </m:sSub>
                      <m:r>
                        <a:rPr lang="en-US" sz="2400" b="0" i="1" smtClean="0">
                          <a:solidFill>
                            <a:schemeClr val="tx2"/>
                          </a:solidFill>
                          <a:latin typeface="Cambria Math" panose="02040503050406030204" pitchFamily="18" charset="0"/>
                          <a:cs typeface="Lato"/>
                          <a:sym typeface="Lato"/>
                        </a:rPr>
                        <m:t>, ……………,</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𝑘</m:t>
                          </m:r>
                          <m:r>
                            <a:rPr lang="en-US" sz="2400" b="0" i="1" smtClean="0">
                              <a:solidFill>
                                <a:schemeClr val="tx2"/>
                              </a:solidFill>
                              <a:latin typeface="Cambria Math" panose="02040503050406030204" pitchFamily="18" charset="0"/>
                              <a:cs typeface="Lato"/>
                              <a:sym typeface="Lato"/>
                            </a:rPr>
                            <m:t>          </m:t>
                          </m:r>
                        </m:sub>
                      </m:sSub>
                    </m:oMath>
                  </m:oMathPara>
                </a14:m>
                <a:endParaRPr lang="en" sz="2400" dirty="0">
                  <a:solidFill>
                    <a:schemeClr val="tx2"/>
                  </a:solidFill>
                  <a:latin typeface="Lato"/>
                  <a:ea typeface="Lato"/>
                  <a:cs typeface="Lato"/>
                  <a:sym typeface="Lato"/>
                </a:endParaRPr>
              </a:p>
              <a:p>
                <a:endParaRPr lang="en" sz="2400" dirty="0">
                  <a:solidFill>
                    <a:schemeClr val="tx2"/>
                  </a:solidFill>
                  <a:latin typeface="Lato"/>
                  <a:ea typeface="Lato"/>
                  <a:cs typeface="Lato"/>
                  <a:sym typeface="Lato"/>
                </a:endParaRPr>
              </a:p>
              <a:p>
                <a:pPr/>
                <a14:m>
                  <m:oMathPara xmlns:m="http://schemas.openxmlformats.org/officeDocument/2006/math">
                    <m:oMathParaPr>
                      <m:jc m:val="centerGroup"/>
                    </m:oMathParaPr>
                    <m:oMath xmlns:m="http://schemas.openxmlformats.org/officeDocument/2006/math">
                      <m:r>
                        <a:rPr lang="en-US" sz="2400" b="0" i="1" smtClean="0">
                          <a:solidFill>
                            <a:srgbClr val="FFFF00"/>
                          </a:solidFill>
                          <a:latin typeface="Cambria Math" panose="02040503050406030204" pitchFamily="18" charset="0"/>
                          <a:ea typeface="Lato"/>
                          <a:cs typeface="Lato"/>
                          <a:sym typeface="Lato"/>
                        </a:rPr>
                        <m:t>𝑓</m:t>
                      </m:r>
                      <m:r>
                        <a:rPr lang="en-US" sz="2400" b="0" i="1" smtClean="0">
                          <a:solidFill>
                            <a:schemeClr val="accent3"/>
                          </a:solidFill>
                          <a:latin typeface="Cambria Math" panose="02040503050406030204" pitchFamily="18" charset="0"/>
                          <a:ea typeface="Lato"/>
                          <a:cs typeface="Lato"/>
                          <a:sym typeface="Lato"/>
                        </a:rPr>
                        <m:t>= </m:t>
                      </m:r>
                      <m:f>
                        <m:fPr>
                          <m:ctrlPr>
                            <a:rPr lang="en-US" sz="2400" b="0" i="1" smtClean="0">
                              <a:solidFill>
                                <a:schemeClr val="accent3"/>
                              </a:solidFill>
                              <a:latin typeface="Cambria Math" panose="02040503050406030204" pitchFamily="18" charset="0"/>
                              <a:cs typeface="Lato"/>
                              <a:sym typeface="Lato"/>
                            </a:rPr>
                          </m:ctrlPr>
                        </m:fPr>
                        <m:num>
                          <m:r>
                            <a:rPr lang="en-US" sz="2400" b="0" i="1" smtClean="0">
                              <a:solidFill>
                                <a:schemeClr val="accent4">
                                  <a:lumMod val="40000"/>
                                  <a:lumOff val="60000"/>
                                </a:schemeClr>
                              </a:solidFill>
                              <a:latin typeface="Cambria Math" panose="02040503050406030204" pitchFamily="18" charset="0"/>
                              <a:cs typeface="Lato"/>
                              <a:sym typeface="Lato"/>
                            </a:rPr>
                            <m:t>𝑘</m:t>
                          </m:r>
                        </m:num>
                        <m:den>
                          <m:r>
                            <a:rPr lang="en-US" sz="2400" b="0" i="1" smtClean="0">
                              <a:solidFill>
                                <a:srgbClr val="92D050"/>
                              </a:solidFill>
                              <a:latin typeface="Cambria Math" panose="02040503050406030204" pitchFamily="18" charset="0"/>
                              <a:cs typeface="Lato"/>
                              <a:sym typeface="Lato"/>
                            </a:rPr>
                            <m:t>𝑁</m:t>
                          </m:r>
                        </m:den>
                      </m:f>
                      <m:r>
                        <a:rPr lang="en-US" sz="2400" b="0" i="1" smtClean="0">
                          <a:solidFill>
                            <a:schemeClr val="accent3"/>
                          </a:solidFill>
                          <a:latin typeface="Cambria Math" panose="02040503050406030204" pitchFamily="18" charset="0"/>
                          <a:cs typeface="Lato"/>
                          <a:sym typeface="Lato"/>
                        </a:rPr>
                        <m:t>                       </m:t>
                      </m:r>
                    </m:oMath>
                  </m:oMathPara>
                </a14:m>
                <a:endParaRPr lang="en" sz="2400" dirty="0">
                  <a:solidFill>
                    <a:schemeClr val="accent3"/>
                  </a:solidFill>
                  <a:latin typeface="Lato"/>
                  <a:ea typeface="Lato"/>
                  <a:cs typeface="Lato"/>
                  <a:sym typeface="Lato"/>
                </a:endParaRPr>
              </a:p>
              <a:p>
                <a:endParaRPr lang="en" sz="2400" dirty="0">
                  <a:solidFill>
                    <a:schemeClr val="accent3"/>
                  </a:solidFill>
                  <a:latin typeface="Lato"/>
                  <a:ea typeface="Lato"/>
                  <a:cs typeface="Lato"/>
                  <a:sym typeface="Lato"/>
                </a:endParaRPr>
              </a:p>
              <a:p>
                <a:r>
                  <a:rPr lang="en" sz="2400" dirty="0">
                    <a:solidFill>
                      <a:schemeClr val="accent4">
                        <a:lumMod val="40000"/>
                        <a:lumOff val="60000"/>
                      </a:schemeClr>
                    </a:solidFill>
                    <a:latin typeface="Lato"/>
                    <a:ea typeface="Lato"/>
                    <a:cs typeface="Lato"/>
                    <a:sym typeface="Lato"/>
                  </a:rPr>
                  <a:t>First bin:</a:t>
                </a:r>
                <a:r>
                  <a:rPr lang="en" sz="2400" dirty="0">
                    <a:solidFill>
                      <a:schemeClr val="tx2"/>
                    </a:solidFill>
                    <a:latin typeface="Lato"/>
                    <a:ea typeface="Lato"/>
                    <a:cs typeface="Lato"/>
                    <a:sym typeface="Lato"/>
                  </a:rPr>
                  <a:t>  </a:t>
                </a:r>
                <a14:m>
                  <m:oMath xmlns:m="http://schemas.openxmlformats.org/officeDocument/2006/math">
                    <m:d>
                      <m:dPr>
                        <m:begChr m:val="{"/>
                        <m:endChr m:val="|"/>
                        <m:ctrlPr>
                          <a:rPr lang="en-US" sz="2400" b="0" i="1" smtClean="0">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b="0" i="1" smtClean="0">
                                <a:solidFill>
                                  <a:schemeClr val="tx2"/>
                                </a:solidFill>
                                <a:latin typeface="Cambria Math" panose="02040503050406030204" pitchFamily="18" charset="0"/>
                                <a:cs typeface="Lato"/>
                                <a:sym typeface="Lato"/>
                              </a:rPr>
                              <m:t>𝑖</m:t>
                            </m:r>
                          </m:sub>
                        </m:sSub>
                        <m:r>
                          <a:rPr lang="en-US" sz="2400" b="0" i="1" smtClean="0">
                            <a:solidFill>
                              <a:schemeClr val="tx2"/>
                            </a:solidFill>
                            <a:latin typeface="Cambria Math" panose="02040503050406030204" pitchFamily="18" charset="0"/>
                            <a:cs typeface="Lato"/>
                            <a:sym typeface="Lato"/>
                          </a:rPr>
                          <m:t> </m:t>
                        </m:r>
                      </m:e>
                    </m:d>
                    <m:func>
                      <m:funcPr>
                        <m:ctrlPr>
                          <a:rPr lang="en-US" sz="2400" b="0" i="1" smtClean="0">
                            <a:solidFill>
                              <a:schemeClr val="tx2"/>
                            </a:solidFill>
                            <a:latin typeface="Cambria Math" panose="02040503050406030204" pitchFamily="18" charset="0"/>
                            <a:cs typeface="Lato"/>
                            <a:sym typeface="Lato"/>
                          </a:rPr>
                        </m:ctrlPr>
                      </m:funcPr>
                      <m:fName>
                        <m:r>
                          <a:rPr lang="en-US" sz="2400" b="0" i="0" smtClean="0">
                            <a:solidFill>
                              <a:schemeClr val="tx2"/>
                            </a:solidFill>
                            <a:latin typeface="Cambria Math" panose="02040503050406030204" pitchFamily="18" charset="0"/>
                            <a:cs typeface="Lato"/>
                            <a:sym typeface="Lato"/>
                          </a:rPr>
                          <m:t>1</m:t>
                        </m:r>
                      </m:fName>
                      <m:e>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𝑖</m:t>
                        </m:r>
                        <m:r>
                          <a:rPr lang="en-US" sz="2400" i="1">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𝑓</m:t>
                        </m:r>
                        <m:r>
                          <a:rPr lang="en-US" sz="2400" b="0" i="1" smtClean="0">
                            <a:solidFill>
                              <a:schemeClr val="tx2"/>
                            </a:solidFill>
                            <a:latin typeface="Cambria Math" panose="02040503050406030204" pitchFamily="18" charset="0"/>
                            <a:cs typeface="Lato"/>
                            <a:sym typeface="Lato"/>
                          </a:rPr>
                          <m:t>}</m:t>
                        </m:r>
                      </m:e>
                    </m:func>
                  </m:oMath>
                </a14:m>
                <a:endParaRPr lang="en" sz="2400" dirty="0">
                  <a:solidFill>
                    <a:schemeClr val="tx2"/>
                  </a:solidFill>
                  <a:latin typeface="Lato"/>
                  <a:ea typeface="Lato"/>
                  <a:cs typeface="Lato"/>
                  <a:sym typeface="Lato"/>
                </a:endParaRPr>
              </a:p>
              <a:p>
                <a:r>
                  <a:rPr lang="en" sz="2400" dirty="0">
                    <a:solidFill>
                      <a:schemeClr val="accent4">
                        <a:lumMod val="40000"/>
                        <a:lumOff val="60000"/>
                      </a:schemeClr>
                    </a:solidFill>
                    <a:latin typeface="Lato"/>
                    <a:ea typeface="Lato"/>
                    <a:cs typeface="Lato"/>
                    <a:sym typeface="Lato"/>
                  </a:rPr>
                  <a:t>Second bin:</a:t>
                </a:r>
                <a:r>
                  <a:rPr lang="en" sz="2400" dirty="0">
                    <a:solidFill>
                      <a:schemeClr val="tx2"/>
                    </a:solidFill>
                    <a:latin typeface="Lato"/>
                    <a:ea typeface="Lato"/>
                    <a:cs typeface="Lato"/>
                    <a:sym typeface="Lato"/>
                  </a:rPr>
                  <a:t>  </a:t>
                </a:r>
                <a14:m>
                  <m:oMath xmlns:m="http://schemas.openxmlformats.org/officeDocument/2006/math">
                    <m:d>
                      <m:dPr>
                        <m:begChr m:val="{"/>
                        <m:endChr m:val="|"/>
                        <m:ctrlPr>
                          <a:rPr lang="en-US" sz="2400" i="1">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 </m:t>
                        </m:r>
                      </m:e>
                    </m:d>
                    <m:func>
                      <m:funcPr>
                        <m:ctrlPr>
                          <a:rPr lang="en-US" sz="2400" i="1">
                            <a:solidFill>
                              <a:schemeClr val="tx2"/>
                            </a:solidFill>
                            <a:latin typeface="Cambria Math" panose="02040503050406030204" pitchFamily="18" charset="0"/>
                            <a:cs typeface="Lato"/>
                            <a:sym typeface="Lato"/>
                          </a:rPr>
                        </m:ctrlPr>
                      </m:funcPr>
                      <m:fName>
                        <m:r>
                          <a:rPr lang="en-US" sz="2400" b="0" i="1" smtClean="0">
                            <a:solidFill>
                              <a:schemeClr val="tx2"/>
                            </a:solidFill>
                            <a:latin typeface="Cambria Math" panose="02040503050406030204" pitchFamily="18" charset="0"/>
                            <a:cs typeface="Lato"/>
                            <a:sym typeface="Lato"/>
                          </a:rPr>
                          <m:t>𝑓</m:t>
                        </m:r>
                      </m:fName>
                      <m:e>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1</m:t>
                        </m:r>
                        <m:r>
                          <a:rPr lang="en-US" sz="2400" i="1">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2</m:t>
                        </m:r>
                        <m:r>
                          <a:rPr lang="en-US" sz="2400" b="0" i="1" smtClean="0">
                            <a:solidFill>
                              <a:schemeClr val="tx2"/>
                            </a:solidFill>
                            <a:latin typeface="Cambria Math" panose="02040503050406030204" pitchFamily="18" charset="0"/>
                            <a:cs typeface="Lato"/>
                            <a:sym typeface="Lato"/>
                          </a:rPr>
                          <m:t>𝑓</m:t>
                        </m:r>
                        <m:r>
                          <a:rPr lang="en-US" sz="2400" i="1">
                            <a:solidFill>
                              <a:schemeClr val="tx2"/>
                            </a:solidFill>
                            <a:latin typeface="Cambria Math" panose="02040503050406030204" pitchFamily="18" charset="0"/>
                            <a:cs typeface="Lato"/>
                            <a:sym typeface="Lato"/>
                          </a:rPr>
                          <m:t>}</m:t>
                        </m:r>
                      </m:e>
                    </m:func>
                  </m:oMath>
                </a14:m>
                <a:endParaRPr lang="en" sz="2400" dirty="0">
                  <a:solidFill>
                    <a:schemeClr val="tx2"/>
                  </a:solidFill>
                  <a:latin typeface="Lato"/>
                  <a:ea typeface="Lato"/>
                  <a:cs typeface="Lato"/>
                  <a:sym typeface="Lato"/>
                </a:endParaRPr>
              </a:p>
              <a:p>
                <a:r>
                  <a:rPr lang="en" sz="2400" dirty="0">
                    <a:solidFill>
                      <a:schemeClr val="tx2"/>
                    </a:solidFill>
                    <a:latin typeface="Lato"/>
                    <a:ea typeface="Lato"/>
                    <a:cs typeface="Lato"/>
                    <a:sym typeface="Lato"/>
                  </a:rPr>
                  <a:t>.</a:t>
                </a:r>
              </a:p>
              <a:p>
                <a:r>
                  <a:rPr lang="en" sz="2400" dirty="0">
                    <a:solidFill>
                      <a:schemeClr val="tx2"/>
                    </a:solidFill>
                    <a:latin typeface="Lato"/>
                    <a:ea typeface="Lato"/>
                    <a:cs typeface="Lato"/>
                    <a:sym typeface="Lato"/>
                  </a:rPr>
                  <a:t>.</a:t>
                </a:r>
              </a:p>
              <a:p>
                <a14:m>
                  <m:oMath xmlns:m="http://schemas.openxmlformats.org/officeDocument/2006/math">
                    <m:r>
                      <a:rPr lang="en" sz="2400" i="1" dirty="0" smtClean="0">
                        <a:solidFill>
                          <a:schemeClr val="accent4">
                            <a:lumMod val="40000"/>
                            <a:lumOff val="60000"/>
                          </a:schemeClr>
                        </a:solidFill>
                        <a:latin typeface="Cambria Math" panose="02040503050406030204" pitchFamily="18" charset="0"/>
                        <a:ea typeface="Lato"/>
                        <a:cs typeface="Lato"/>
                        <a:sym typeface="Lato"/>
                      </a:rPr>
                      <m:t>𝑁</m:t>
                    </m:r>
                  </m:oMath>
                </a14:m>
                <a:r>
                  <a:rPr lang="en" sz="2400" dirty="0">
                    <a:solidFill>
                      <a:schemeClr val="accent4">
                        <a:lumMod val="40000"/>
                        <a:lumOff val="60000"/>
                      </a:schemeClr>
                    </a:solidFill>
                    <a:latin typeface="Lato"/>
                    <a:ea typeface="Lato"/>
                    <a:cs typeface="Lato"/>
                    <a:sym typeface="Lato"/>
                  </a:rPr>
                  <a:t>’th bin:</a:t>
                </a:r>
                <a:r>
                  <a:rPr lang="en" sz="2400" dirty="0">
                    <a:solidFill>
                      <a:schemeClr val="tx2"/>
                    </a:solidFill>
                    <a:latin typeface="Lato"/>
                    <a:ea typeface="Lato"/>
                    <a:cs typeface="Lato"/>
                    <a:sym typeface="Lato"/>
                  </a:rPr>
                  <a:t>  </a:t>
                </a:r>
                <a14:m>
                  <m:oMath xmlns:m="http://schemas.openxmlformats.org/officeDocument/2006/math">
                    <m:d>
                      <m:dPr>
                        <m:begChr m:val="{"/>
                        <m:endChr m:val="|"/>
                        <m:ctrlPr>
                          <a:rPr lang="en-US" sz="2400" i="1">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 </m:t>
                        </m:r>
                      </m:e>
                    </m:d>
                    <m:func>
                      <m:funcPr>
                        <m:ctrlPr>
                          <a:rPr lang="en-US" sz="2400" i="1">
                            <a:solidFill>
                              <a:schemeClr val="tx2"/>
                            </a:solidFill>
                            <a:latin typeface="Cambria Math" panose="02040503050406030204" pitchFamily="18" charset="0"/>
                            <a:cs typeface="Lato"/>
                            <a:sym typeface="Lato"/>
                          </a:rPr>
                        </m:ctrlPr>
                      </m:funcPr>
                      <m:fName>
                        <m:d>
                          <m:dPr>
                            <m:ctrlPr>
                              <a:rPr lang="en-US" sz="2400" b="0" i="1" smtClean="0">
                                <a:solidFill>
                                  <a:schemeClr val="tx2"/>
                                </a:solidFill>
                                <a:latin typeface="Cambria Math" panose="02040503050406030204" pitchFamily="18" charset="0"/>
                                <a:cs typeface="Lato"/>
                                <a:sym typeface="Lato"/>
                              </a:rPr>
                            </m:ctrlPr>
                          </m:dPr>
                          <m:e>
                            <m:r>
                              <m:rPr>
                                <m:sty m:val="p"/>
                              </m:rPr>
                              <a:rPr lang="en-US" sz="2400" b="0" i="0" smtClean="0">
                                <a:solidFill>
                                  <a:schemeClr val="tx2"/>
                                </a:solidFill>
                                <a:latin typeface="Cambria Math" panose="02040503050406030204" pitchFamily="18" charset="0"/>
                                <a:cs typeface="Lato"/>
                                <a:sym typeface="Lato"/>
                              </a:rPr>
                              <m:t>N</m:t>
                            </m:r>
                            <m:r>
                              <a:rPr lang="en-US" sz="2400" b="0" i="0" smtClean="0">
                                <a:solidFill>
                                  <a:schemeClr val="tx2"/>
                                </a:solidFill>
                                <a:latin typeface="Cambria Math" panose="02040503050406030204" pitchFamily="18" charset="0"/>
                                <a:cs typeface="Lato"/>
                                <a:sym typeface="Lato"/>
                              </a:rPr>
                              <m:t>−</m:t>
                            </m:r>
                            <m:r>
                              <a:rPr lang="en-US" sz="2400" b="0" i="0" smtClean="0">
                                <a:solidFill>
                                  <a:schemeClr val="tx2"/>
                                </a:solidFill>
                                <a:latin typeface="Cambria Math" panose="02040503050406030204" pitchFamily="18" charset="0"/>
                                <a:cs typeface="Lato"/>
                                <a:sym typeface="Lato"/>
                              </a:rPr>
                              <m:t>1</m:t>
                            </m:r>
                          </m:e>
                        </m:d>
                        <m:r>
                          <a:rPr lang="en-US" sz="2400" i="1">
                            <a:solidFill>
                              <a:schemeClr val="tx2"/>
                            </a:solidFill>
                            <a:latin typeface="Cambria Math" panose="02040503050406030204" pitchFamily="18" charset="0"/>
                            <a:cs typeface="Lato"/>
                            <a:sym typeface="Lato"/>
                          </a:rPr>
                          <m:t>𝑓</m:t>
                        </m:r>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1</m:t>
                        </m:r>
                      </m:fName>
                      <m:e>
                        <m:r>
                          <a:rPr lang="en-US" sz="2400" i="1">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𝑎</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𝑘</m:t>
                        </m:r>
                        <m:r>
                          <a:rPr lang="en-US" sz="2400" i="1">
                            <a:solidFill>
                              <a:schemeClr val="tx2"/>
                            </a:solidFill>
                            <a:latin typeface="Cambria Math" panose="02040503050406030204" pitchFamily="18" charset="0"/>
                            <a:cs typeface="Lato"/>
                            <a:sym typeface="Lato"/>
                          </a:rPr>
                          <m:t>}</m:t>
                        </m:r>
                      </m:e>
                    </m:func>
                  </m:oMath>
                </a14:m>
                <a:endParaRPr lang="en" sz="2400" dirty="0">
                  <a:solidFill>
                    <a:schemeClr val="accent3"/>
                  </a:solidFill>
                  <a:latin typeface="Lato"/>
                  <a:ea typeface="Lato"/>
                  <a:cs typeface="Lato"/>
                  <a:sym typeface="Lato"/>
                </a:endParaRPr>
              </a:p>
              <a:p>
                <a:r>
                  <a:rPr lang="en" sz="2400" dirty="0">
                    <a:solidFill>
                      <a:schemeClr val="accent3"/>
                    </a:solidFill>
                    <a:latin typeface="Lato"/>
                    <a:ea typeface="Lato"/>
                    <a:cs typeface="Lato"/>
                    <a:sym typeface="Lato"/>
                  </a:rPr>
                  <a:t> </a:t>
                </a:r>
                <a:endParaRPr lang="he-IL" dirty="0"/>
              </a:p>
            </p:txBody>
          </p:sp>
        </mc:Choice>
        <mc:Fallback xmlns="">
          <p:sp>
            <p:nvSpPr>
              <p:cNvPr id="3" name="מלבן 2"/>
              <p:cNvSpPr>
                <a:spLocks noRot="1" noChangeAspect="1" noMove="1" noResize="1" noEditPoints="1" noAdjustHandles="1" noChangeArrowheads="1" noChangeShapeType="1" noTextEdit="1"/>
              </p:cNvSpPr>
              <p:nvPr/>
            </p:nvSpPr>
            <p:spPr>
              <a:xfrm>
                <a:off x="619369" y="953343"/>
                <a:ext cx="7020733" cy="4472122"/>
              </a:xfrm>
              <a:prstGeom prst="rect">
                <a:avLst/>
              </a:prstGeom>
              <a:blipFill>
                <a:blip r:embed="rId6"/>
                <a:stretch>
                  <a:fillRect l="-1390" t="-1090"/>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642638" y="2030278"/>
                <a:ext cx="2887851" cy="830997"/>
              </a:xfrm>
              <a:prstGeom prst="rect">
                <a:avLst/>
              </a:prstGeom>
              <a:noFill/>
            </p:spPr>
            <p:txBody>
              <a:bodyPr wrap="square" rtlCol="1">
                <a:spAutoFit/>
              </a:bodyPr>
              <a:lstStyle/>
              <a:p>
                <a14:m>
                  <m:oMath xmlns:m="http://schemas.openxmlformats.org/officeDocument/2006/math">
                    <m:r>
                      <a:rPr lang="en-US" sz="2400" b="0" i="1" dirty="0" smtClean="0">
                        <a:solidFill>
                          <a:srgbClr val="FFFF00"/>
                        </a:solidFill>
                        <a:latin typeface="Cambria Math" panose="02040503050406030204" pitchFamily="18" charset="0"/>
                        <a:ea typeface="Lato"/>
                        <a:cs typeface="Lato"/>
                        <a:sym typeface="Lato"/>
                      </a:rPr>
                      <m:t>𝑓</m:t>
                    </m:r>
                  </m:oMath>
                </a14:m>
                <a:r>
                  <a:rPr lang="en" sz="2400" dirty="0">
                    <a:solidFill>
                      <a:srgbClr val="FFFF00"/>
                    </a:solidFill>
                    <a:latin typeface="Lato" panose="020B0604020202020204" charset="0"/>
                    <a:ea typeface="Lato"/>
                    <a:cs typeface="Lato" panose="020B0604020202020204" charset="0"/>
                    <a:sym typeface="Lato"/>
                  </a:rPr>
                  <a:t> </a:t>
                </a:r>
                <a14:m>
                  <m:oMath xmlns:m="http://schemas.openxmlformats.org/officeDocument/2006/math">
                    <m:r>
                      <a:rPr lang="en-US" sz="2400" b="0" i="0" dirty="0" smtClean="0">
                        <a:solidFill>
                          <a:schemeClr val="tx2"/>
                        </a:solidFill>
                        <a:latin typeface="Cambria Math" panose="02040503050406030204" pitchFamily="18" charset="0"/>
                        <a:ea typeface="Lato"/>
                        <a:cs typeface="Lato" panose="020B0604020202020204" charset="0"/>
                        <a:sym typeface="Lato"/>
                      </a:rPr>
                      <m:t> </m:t>
                    </m:r>
                    <m:r>
                      <a:rPr lang="en" sz="2400" i="1" dirty="0" smtClean="0">
                        <a:solidFill>
                          <a:schemeClr val="tx2"/>
                        </a:solidFill>
                        <a:latin typeface="Cambria Math" panose="02040503050406030204" pitchFamily="18" charset="0"/>
                        <a:ea typeface="Lato"/>
                        <a:cs typeface="Lato" panose="020B0604020202020204" charset="0"/>
                        <a:sym typeface="Lato"/>
                      </a:rPr>
                      <m:t>=</m:t>
                    </m:r>
                  </m:oMath>
                </a14:m>
                <a:r>
                  <a:rPr lang="en" sz="2400" dirty="0">
                    <a:solidFill>
                      <a:srgbClr val="FFFF00"/>
                    </a:solidFill>
                    <a:latin typeface="Lato" panose="020B0604020202020204" charset="0"/>
                    <a:ea typeface="Lato"/>
                    <a:cs typeface="Lato" panose="020B0604020202020204" charset="0"/>
                    <a:sym typeface="Lato"/>
                  </a:rPr>
                  <a:t> </a:t>
                </a:r>
                <a:r>
                  <a:rPr lang="en" sz="2400" dirty="0">
                    <a:solidFill>
                      <a:schemeClr val="tx2"/>
                    </a:solidFill>
                    <a:latin typeface="Lato"/>
                    <a:ea typeface="Lato"/>
                    <a:cs typeface="Lato"/>
                    <a:sym typeface="Lato"/>
                  </a:rPr>
                  <a:t>Frequency</a:t>
                </a:r>
              </a:p>
              <a:p>
                <a14:m>
                  <m:oMath xmlns:m="http://schemas.openxmlformats.org/officeDocument/2006/math">
                    <m:r>
                      <a:rPr lang="en-US" sz="2400" i="1">
                        <a:solidFill>
                          <a:srgbClr val="92D050"/>
                        </a:solidFill>
                        <a:latin typeface="Cambria Math" panose="02040503050406030204" pitchFamily="18" charset="0"/>
                        <a:cs typeface="Lato"/>
                        <a:sym typeface="Lato"/>
                      </a:rPr>
                      <m:t>𝑁</m:t>
                    </m:r>
                    <m:r>
                      <a:rPr lang="en" sz="2400" i="1" dirty="0" smtClean="0">
                        <a:solidFill>
                          <a:schemeClr val="tx2"/>
                        </a:solidFill>
                        <a:latin typeface="Cambria Math" panose="02040503050406030204" pitchFamily="18" charset="0"/>
                        <a:cs typeface="Lato" panose="020B0604020202020204" charset="0"/>
                        <a:sym typeface="Lato"/>
                      </a:rPr>
                      <m:t>=</m:t>
                    </m:r>
                  </m:oMath>
                </a14:m>
                <a:r>
                  <a:rPr lang="en" sz="2400" dirty="0">
                    <a:solidFill>
                      <a:schemeClr val="tx2"/>
                    </a:solidFill>
                    <a:latin typeface="Lato" panose="020B0604020202020204" charset="0"/>
                    <a:cs typeface="Lato" panose="020B0604020202020204" charset="0"/>
                    <a:sym typeface="Lato"/>
                  </a:rPr>
                  <a:t> Number </a:t>
                </a:r>
                <a:r>
                  <a:rPr lang="en-US" sz="2400" dirty="0">
                    <a:solidFill>
                      <a:schemeClr val="tx2"/>
                    </a:solidFill>
                    <a:latin typeface="Lato" panose="020B0604020202020204" charset="0"/>
                    <a:cs typeface="Lato" panose="020B0604020202020204" charset="0"/>
                    <a:sym typeface="Lato"/>
                  </a:rPr>
                  <a:t>o</a:t>
                </a:r>
                <a:r>
                  <a:rPr lang="en" sz="2400" dirty="0">
                    <a:solidFill>
                      <a:schemeClr val="tx2"/>
                    </a:solidFill>
                    <a:latin typeface="Lato" panose="020B0604020202020204" charset="0"/>
                    <a:cs typeface="Lato" panose="020B0604020202020204" charset="0"/>
                    <a:sym typeface="Lato"/>
                  </a:rPr>
                  <a:t>f Bins</a:t>
                </a:r>
                <a:endParaRPr lang="he-IL" sz="2400" dirty="0">
                  <a:solidFill>
                    <a:schemeClr val="tx2"/>
                  </a:solidFill>
                  <a:latin typeface="Lato" panose="020B0604020202020204" charset="0"/>
                  <a:cs typeface="Lato" panose="020B060402020202020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642638" y="2030278"/>
                <a:ext cx="2887851" cy="830997"/>
              </a:xfrm>
              <a:prstGeom prst="rect">
                <a:avLst/>
              </a:prstGeom>
              <a:blipFill>
                <a:blip r:embed="rId7"/>
                <a:stretch>
                  <a:fillRect l="-1903" t="-5882" r="-4440" b="-16176"/>
                </a:stretch>
              </a:blipFill>
            </p:spPr>
            <p:txBody>
              <a:bodyPr/>
              <a:lstStyle/>
              <a:p>
                <a:r>
                  <a:rPr lang="he-IL">
                    <a:noFill/>
                  </a:rPr>
                  <a:t> </a:t>
                </a:r>
              </a:p>
            </p:txBody>
          </p:sp>
        </mc:Fallback>
      </mc:AlternateContent>
      <p:cxnSp>
        <p:nvCxnSpPr>
          <p:cNvPr id="6" name="מחבר חץ ישר 5"/>
          <p:cNvCxnSpPr/>
          <p:nvPr/>
        </p:nvCxnSpPr>
        <p:spPr>
          <a:xfrm flipH="1">
            <a:off x="4526944" y="2490061"/>
            <a:ext cx="799307" cy="516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2270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txBox="1"/>
          <p:nvPr/>
        </p:nvSpPr>
        <p:spPr>
          <a:xfrm>
            <a:off x="768875" y="967925"/>
            <a:ext cx="7229400" cy="417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2000"/>
              <a:buFont typeface="Arial"/>
              <a:buNone/>
            </a:pPr>
            <a:r>
              <a:rPr lang="en-US" sz="2000" b="0" i="0" u="none" strike="noStrike" cap="none" dirty="0">
                <a:solidFill>
                  <a:schemeClr val="tx2"/>
                </a:solidFill>
                <a:latin typeface="Lato"/>
                <a:ea typeface="Lato"/>
                <a:cs typeface="Lato"/>
                <a:sym typeface="Lato"/>
              </a:rPr>
              <a:t>find bin boundaries that maximize the information gain or minimize the uncertainty within each bin.</a:t>
            </a:r>
          </a:p>
          <a:p>
            <a:pPr marL="457200" lvl="0" indent="-355600">
              <a:lnSpc>
                <a:spcPct val="115000"/>
              </a:lnSpc>
              <a:spcBef>
                <a:spcPts val="1200"/>
              </a:spcBef>
              <a:buClr>
                <a:schemeClr val="accent3"/>
              </a:buClr>
              <a:buSzPts val="2000"/>
              <a:buFont typeface="Lato"/>
              <a:buAutoNum type="arabicPeriod"/>
            </a:pPr>
            <a:endParaRPr lang="en-US" sz="2000" b="0" i="0" u="none" strike="noStrike" cap="none" dirty="0">
              <a:solidFill>
                <a:schemeClr val="tx2"/>
              </a:solidFill>
              <a:latin typeface="Lato"/>
              <a:ea typeface="Lato"/>
              <a:cs typeface="Lato"/>
              <a:sym typeface="Lato"/>
            </a:endParaRPr>
          </a:p>
          <a:p>
            <a:pPr marL="457200" lvl="0" indent="-355600">
              <a:lnSpc>
                <a:spcPct val="115000"/>
              </a:lnSpc>
              <a:spcBef>
                <a:spcPts val="1200"/>
              </a:spcBef>
              <a:buClr>
                <a:schemeClr val="accent3"/>
              </a:buClr>
              <a:buSzPts val="2000"/>
              <a:buFont typeface="Lato"/>
              <a:buAutoNum type="arabicPeriod"/>
            </a:pPr>
            <a:r>
              <a:rPr lang="en-US" sz="2000" b="0" i="0" u="none" strike="noStrike" cap="none" dirty="0">
                <a:solidFill>
                  <a:schemeClr val="tx2"/>
                </a:solidFill>
                <a:latin typeface="Lato"/>
                <a:ea typeface="Lato"/>
                <a:cs typeface="Lato"/>
                <a:sym typeface="Lato"/>
              </a:rPr>
              <a:t>Calculate Entropy:</a:t>
            </a:r>
            <a:endParaRPr lang="en-US" sz="2000" b="0" i="1" u="none" strike="noStrike" cap="none" dirty="0">
              <a:solidFill>
                <a:schemeClr val="tx2"/>
              </a:solidFill>
              <a:latin typeface="Cambria Math" panose="02040503050406030204" pitchFamily="18" charset="0"/>
              <a:ea typeface="Lato"/>
              <a:cs typeface="Lato"/>
              <a:sym typeface="Lato"/>
            </a:endParaRPr>
          </a:p>
          <a:p>
            <a:pPr marL="914400" marR="0" lvl="0" indent="0" algn="l" rtl="0">
              <a:lnSpc>
                <a:spcPct val="115000"/>
              </a:lnSpc>
              <a:spcBef>
                <a:spcPts val="1200"/>
              </a:spcBef>
              <a:spcAft>
                <a:spcPts val="0"/>
              </a:spcAft>
              <a:buClr>
                <a:srgbClr val="000000"/>
              </a:buClr>
              <a:buSzPts val="2000"/>
              <a:buFont typeface="Arial"/>
              <a:buNone/>
            </a:pPr>
            <a:endParaRPr lang="en-US" sz="2000" b="0" i="0" u="none" strike="noStrike" cap="none" dirty="0">
              <a:solidFill>
                <a:schemeClr val="tx2"/>
              </a:solidFill>
              <a:latin typeface="Lato"/>
              <a:ea typeface="Lato"/>
              <a:cs typeface="Lato"/>
              <a:sym typeface="Lato"/>
            </a:endParaRPr>
          </a:p>
          <a:p>
            <a:pPr marL="101600" marR="0" lvl="0" algn="l" rtl="0">
              <a:lnSpc>
                <a:spcPct val="115000"/>
              </a:lnSpc>
              <a:spcBef>
                <a:spcPts val="1200"/>
              </a:spcBef>
              <a:spcAft>
                <a:spcPts val="0"/>
              </a:spcAft>
              <a:buClr>
                <a:schemeClr val="accent3"/>
              </a:buClr>
              <a:buSzPts val="2000"/>
            </a:pPr>
            <a:r>
              <a:rPr lang="en-US" sz="2000" b="0" i="0" u="none" strike="noStrike" cap="none" dirty="0">
                <a:solidFill>
                  <a:schemeClr val="tx2"/>
                </a:solidFill>
                <a:latin typeface="Lato"/>
                <a:ea typeface="Lato"/>
                <a:cs typeface="Lato"/>
                <a:sym typeface="Lato"/>
              </a:rPr>
              <a:t>2.   Calculate Entropy given a bin:</a:t>
            </a:r>
          </a:p>
          <a:p>
            <a:pPr marL="0" marR="0" lvl="0" indent="0" algn="l" rtl="0">
              <a:lnSpc>
                <a:spcPct val="115000"/>
              </a:lnSpc>
              <a:spcBef>
                <a:spcPts val="1200"/>
              </a:spcBef>
              <a:spcAft>
                <a:spcPts val="0"/>
              </a:spcAft>
              <a:buClr>
                <a:srgbClr val="000000"/>
              </a:buClr>
              <a:buSzPts val="2000"/>
              <a:buFont typeface="Arial"/>
              <a:buNone/>
            </a:pPr>
            <a:endParaRPr lang="en-US"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r>
              <a:rPr lang="en-US" sz="2000" dirty="0">
                <a:solidFill>
                  <a:schemeClr val="tx2"/>
                </a:solidFill>
                <a:latin typeface="Lato"/>
                <a:ea typeface="Lato"/>
                <a:cs typeface="Lato"/>
                <a:sym typeface="Lato"/>
              </a:rPr>
              <a:t>  </a:t>
            </a:r>
            <a:r>
              <a:rPr lang="en-US" sz="2000" b="0" i="0" u="none" strike="noStrike" cap="none" dirty="0">
                <a:solidFill>
                  <a:schemeClr val="tx2"/>
                </a:solidFill>
                <a:latin typeface="Lato"/>
                <a:ea typeface="Lato"/>
                <a:cs typeface="Lato"/>
                <a:sym typeface="Lato"/>
              </a:rPr>
              <a:t>3.   Calculate Information gain:</a:t>
            </a:r>
          </a:p>
          <a:p>
            <a:pPr marL="0" marR="0" lvl="0" indent="0" algn="l" rtl="0">
              <a:lnSpc>
                <a:spcPct val="100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p:txBody>
      </p:sp>
      <p:sp>
        <p:nvSpPr>
          <p:cNvPr id="270" name="Google Shape;270;p14"/>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Entropy-Based Binning</a:t>
            </a:r>
            <a:endParaRPr sz="2400"/>
          </a:p>
        </p:txBody>
      </p:sp>
      <p:grpSp>
        <p:nvGrpSpPr>
          <p:cNvPr id="271" name="Google Shape;271;p14"/>
          <p:cNvGrpSpPr/>
          <p:nvPr/>
        </p:nvGrpSpPr>
        <p:grpSpPr>
          <a:xfrm>
            <a:off x="7964372" y="166044"/>
            <a:ext cx="1024398" cy="669712"/>
            <a:chOff x="5400075" y="1936775"/>
            <a:chExt cx="3173477" cy="2136925"/>
          </a:xfrm>
        </p:grpSpPr>
        <p:pic>
          <p:nvPicPr>
            <p:cNvPr id="272" name="Google Shape;272;p14"/>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273" name="Google Shape;273;p14"/>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274" name="Google Shape;274;p14"/>
          <p:cNvGrpSpPr/>
          <p:nvPr/>
        </p:nvGrpSpPr>
        <p:grpSpPr>
          <a:xfrm>
            <a:off x="6662495" y="166133"/>
            <a:ext cx="424090" cy="417359"/>
            <a:chOff x="991850" y="1936775"/>
            <a:chExt cx="1560300" cy="2164726"/>
          </a:xfrm>
        </p:grpSpPr>
        <p:pic>
          <p:nvPicPr>
            <p:cNvPr id="275" name="Google Shape;275;p14"/>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276" name="Google Shape;276;p14"/>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277" name="Google Shape;277;p14"/>
          <p:cNvGrpSpPr/>
          <p:nvPr/>
        </p:nvGrpSpPr>
        <p:grpSpPr>
          <a:xfrm>
            <a:off x="7213696" y="166133"/>
            <a:ext cx="594549" cy="417359"/>
            <a:chOff x="2993400" y="1936775"/>
            <a:chExt cx="2187452" cy="2164725"/>
          </a:xfrm>
        </p:grpSpPr>
        <p:pic>
          <p:nvPicPr>
            <p:cNvPr id="278" name="Google Shape;278;p14"/>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279" name="Google Shape;279;p14"/>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TextBox 1"/>
              <p:cNvSpPr txBox="1"/>
              <p:nvPr/>
            </p:nvSpPr>
            <p:spPr>
              <a:xfrm>
                <a:off x="4669182" y="3412245"/>
                <a:ext cx="3027201" cy="76450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r>
                            <a:rPr lang="en-US" sz="1800" i="1">
                              <a:solidFill>
                                <a:schemeClr val="accent4">
                                  <a:lumMod val="60000"/>
                                  <a:lumOff val="40000"/>
                                </a:schemeClr>
                              </a:solidFill>
                              <a:latin typeface="Cambria Math" panose="02040503050406030204" pitchFamily="18" charset="0"/>
                              <a:ea typeface="Lato"/>
                              <a:cs typeface="Lato"/>
                              <a:sym typeface="Lato"/>
                            </a:rPr>
                            <m:t>𝐷</m:t>
                          </m:r>
                          <m:r>
                            <a:rPr lang="en-US" sz="1800" b="0" i="1" smtClean="0">
                              <a:solidFill>
                                <a:schemeClr val="accent4">
                                  <a:lumMod val="60000"/>
                                  <a:lumOff val="40000"/>
                                </a:schemeClr>
                              </a:solidFill>
                              <a:latin typeface="Cambria Math" panose="02040503050406030204" pitchFamily="18" charset="0"/>
                              <a:ea typeface="Lato"/>
                              <a:cs typeface="Lato"/>
                              <a:sym typeface="Lato"/>
                            </a:rPr>
                            <m:t>,</m:t>
                          </m:r>
                          <m:r>
                            <a:rPr lang="en-US" sz="1800" b="0" i="1" smtClean="0">
                              <a:solidFill>
                                <a:srgbClr val="FFFF00"/>
                              </a:solidFill>
                              <a:latin typeface="Cambria Math" panose="02040503050406030204" pitchFamily="18" charset="0"/>
                              <a:ea typeface="Lato"/>
                              <a:cs typeface="Lato"/>
                              <a:sym typeface="Lato"/>
                            </a:rPr>
                            <m:t>𝐵</m:t>
                          </m:r>
                        </m:e>
                      </m:d>
                      <m:r>
                        <a:rPr lang="en-US" sz="1800" i="1">
                          <a:solidFill>
                            <a:schemeClr val="tx2"/>
                          </a:solidFill>
                          <a:latin typeface="Cambria Math" panose="02040503050406030204" pitchFamily="18" charset="0"/>
                          <a:ea typeface="Lato"/>
                          <a:cs typeface="Lato"/>
                          <a:sym typeface="Lato"/>
                        </a:rPr>
                        <m:t>=</m:t>
                      </m:r>
                      <m:nary>
                        <m:naryPr>
                          <m:chr m:val="∑"/>
                          <m:supHide m:val="on"/>
                          <m:ctrlPr>
                            <a:rPr lang="en-US" sz="1800" i="1">
                              <a:solidFill>
                                <a:schemeClr val="tx2"/>
                              </a:solidFill>
                              <a:latin typeface="Cambria Math" panose="02040503050406030204" pitchFamily="18" charset="0"/>
                              <a:cs typeface="Lato"/>
                              <a:sym typeface="Lato"/>
                            </a:rPr>
                          </m:ctrlPr>
                        </m:naryPr>
                        <m:sub>
                          <m:r>
                            <a:rPr lang="en-US" sz="1800" b="0" i="1" smtClean="0">
                              <a:solidFill>
                                <a:schemeClr val="tx2"/>
                              </a:solidFill>
                              <a:latin typeface="Cambria Math" panose="02040503050406030204" pitchFamily="18" charset="0"/>
                              <a:cs typeface="Lato"/>
                              <a:sym typeface="Lato"/>
                            </a:rPr>
                            <m:t>𝑏</m:t>
                          </m:r>
                          <m:r>
                            <a:rPr lang="en-US" sz="1800" i="1">
                              <a:solidFill>
                                <a:schemeClr val="tx2"/>
                              </a:solidFill>
                              <a:latin typeface="Cambria Math" panose="02040503050406030204" pitchFamily="18" charset="0"/>
                              <a:ea typeface="Cambria Math" panose="02040503050406030204" pitchFamily="18" charset="0"/>
                              <a:cs typeface="Lato"/>
                              <a:sym typeface="Lato"/>
                            </a:rPr>
                            <m:t>∈</m:t>
                          </m:r>
                          <m:r>
                            <a:rPr lang="en-US" sz="1800" b="0" i="1" smtClean="0">
                              <a:solidFill>
                                <a:schemeClr val="tx2"/>
                              </a:solidFill>
                              <a:latin typeface="Cambria Math" panose="02040503050406030204" pitchFamily="18" charset="0"/>
                              <a:ea typeface="Cambria Math" panose="02040503050406030204" pitchFamily="18" charset="0"/>
                              <a:cs typeface="Lato"/>
                              <a:sym typeface="Lato"/>
                            </a:rPr>
                            <m:t>𝐵</m:t>
                          </m:r>
                        </m:sub>
                        <m:sup/>
                        <m:e>
                          <m:f>
                            <m:fPr>
                              <m:ctrlPr>
                                <a:rPr lang="en-US" sz="1800" i="1">
                                  <a:solidFill>
                                    <a:schemeClr val="tx2"/>
                                  </a:solidFill>
                                  <a:latin typeface="Cambria Math" panose="02040503050406030204" pitchFamily="18" charset="0"/>
                                  <a:cs typeface="Lato"/>
                                  <a:sym typeface="Lato"/>
                                </a:rPr>
                              </m:ctrlPr>
                            </m:fPr>
                            <m:num>
                              <m:sSub>
                                <m:sSubPr>
                                  <m:ctrlPr>
                                    <a:rPr lang="en-US" sz="1800" i="1">
                                      <a:solidFill>
                                        <a:schemeClr val="tx2"/>
                                      </a:solidFill>
                                      <a:latin typeface="Cambria Math" panose="02040503050406030204" pitchFamily="18" charset="0"/>
                                      <a:cs typeface="Lato"/>
                                      <a:sym typeface="Lato"/>
                                    </a:rPr>
                                  </m:ctrlPr>
                                </m:sSubPr>
                                <m:e>
                                  <m:r>
                                    <a:rPr lang="en-US" sz="1800" i="1">
                                      <a:solidFill>
                                        <a:schemeClr val="tx2"/>
                                      </a:solidFill>
                                      <a:latin typeface="Cambria Math" panose="02040503050406030204" pitchFamily="18" charset="0"/>
                                      <a:cs typeface="Lato"/>
                                      <a:sym typeface="Lato"/>
                                    </a:rPr>
                                    <m:t>|</m:t>
                                  </m:r>
                                  <m:r>
                                    <a:rPr lang="en-US" sz="1800" i="1">
                                      <a:solidFill>
                                        <a:schemeClr val="tx2"/>
                                      </a:solidFill>
                                      <a:latin typeface="Cambria Math" panose="02040503050406030204" pitchFamily="18" charset="0"/>
                                      <a:cs typeface="Lato"/>
                                      <a:sym typeface="Lato"/>
                                    </a:rPr>
                                    <m:t>𝐷</m:t>
                                  </m:r>
                                </m:e>
                                <m:sub>
                                  <m:r>
                                    <a:rPr lang="en-US" sz="1800" i="1" smtClean="0">
                                      <a:solidFill>
                                        <a:srgbClr val="FFFF00"/>
                                      </a:solidFill>
                                      <a:latin typeface="Cambria Math" panose="02040503050406030204" pitchFamily="18" charset="0"/>
                                      <a:cs typeface="Lato"/>
                                      <a:sym typeface="Lato"/>
                                    </a:rPr>
                                    <m:t>𝑏</m:t>
                                  </m:r>
                                </m:sub>
                              </m:sSub>
                              <m:r>
                                <a:rPr lang="en-US" sz="1800" i="1">
                                  <a:solidFill>
                                    <a:schemeClr val="tx2"/>
                                  </a:solidFill>
                                  <a:latin typeface="Cambria Math" panose="02040503050406030204" pitchFamily="18" charset="0"/>
                                  <a:cs typeface="Lato"/>
                                  <a:sym typeface="Lato"/>
                                </a:rPr>
                                <m:t>|</m:t>
                              </m:r>
                            </m:num>
                            <m:den>
                              <m:r>
                                <a:rPr lang="en-US" sz="1800" i="1">
                                  <a:solidFill>
                                    <a:schemeClr val="tx2"/>
                                  </a:solidFill>
                                  <a:latin typeface="Cambria Math" panose="02040503050406030204" pitchFamily="18" charset="0"/>
                                  <a:cs typeface="Lato"/>
                                  <a:sym typeface="Lato"/>
                                </a:rPr>
                                <m:t>|</m:t>
                              </m:r>
                              <m:r>
                                <a:rPr lang="en-US" sz="1800" i="1">
                                  <a:solidFill>
                                    <a:schemeClr val="tx2"/>
                                  </a:solidFill>
                                  <a:latin typeface="Cambria Math" panose="02040503050406030204" pitchFamily="18" charset="0"/>
                                  <a:cs typeface="Lato"/>
                                  <a:sym typeface="Lato"/>
                                </a:rPr>
                                <m:t>𝐷</m:t>
                              </m:r>
                              <m:r>
                                <a:rPr lang="en-US" sz="1800" i="1">
                                  <a:solidFill>
                                    <a:schemeClr val="tx2"/>
                                  </a:solidFill>
                                  <a:latin typeface="Cambria Math" panose="02040503050406030204" pitchFamily="18" charset="0"/>
                                  <a:cs typeface="Lato"/>
                                  <a:sym typeface="Lato"/>
                                </a:rPr>
                                <m:t>|</m:t>
                              </m:r>
                            </m:den>
                          </m:f>
                          <m:r>
                            <a:rPr lang="en-US" sz="1800" i="1">
                              <a:solidFill>
                                <a:schemeClr val="tx2"/>
                              </a:solidFill>
                              <a:latin typeface="Cambria Math" panose="02040503050406030204" pitchFamily="18" charset="0"/>
                              <a:ea typeface="Cambria Math" panose="02040503050406030204" pitchFamily="18" charset="0"/>
                              <a:cs typeface="Lato"/>
                              <a:sym typeface="Lato"/>
                            </a:rPr>
                            <m:t>∙</m:t>
                          </m:r>
                          <m:r>
                            <a:rPr lang="en-US" sz="1800" i="1" smtClean="0">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sSub>
                                <m:sSubPr>
                                  <m:ctrlPr>
                                    <a:rPr lang="en-US" sz="1800" i="1">
                                      <a:solidFill>
                                        <a:schemeClr val="accent4">
                                          <a:lumMod val="60000"/>
                                          <a:lumOff val="40000"/>
                                        </a:schemeClr>
                                      </a:solidFill>
                                      <a:latin typeface="Cambria Math" panose="02040503050406030204" pitchFamily="18" charset="0"/>
                                      <a:cs typeface="Lato"/>
                                      <a:sym typeface="Lato"/>
                                    </a:rPr>
                                  </m:ctrlPr>
                                </m:sSubPr>
                                <m:e>
                                  <m:r>
                                    <a:rPr lang="en-US" sz="1800" i="1">
                                      <a:solidFill>
                                        <a:schemeClr val="accent4">
                                          <a:lumMod val="60000"/>
                                          <a:lumOff val="40000"/>
                                        </a:schemeClr>
                                      </a:solidFill>
                                      <a:latin typeface="Cambria Math" panose="02040503050406030204" pitchFamily="18" charset="0"/>
                                      <a:cs typeface="Lato"/>
                                      <a:sym typeface="Lato"/>
                                    </a:rPr>
                                    <m:t>𝐷</m:t>
                                  </m:r>
                                </m:e>
                                <m:sub>
                                  <m:r>
                                    <a:rPr lang="en-US" sz="1800" i="1" smtClean="0">
                                      <a:solidFill>
                                        <a:srgbClr val="FFFF00"/>
                                      </a:solidFill>
                                      <a:latin typeface="Cambria Math" panose="02040503050406030204" pitchFamily="18" charset="0"/>
                                      <a:cs typeface="Lato"/>
                                      <a:sym typeface="Lato"/>
                                    </a:rPr>
                                    <m:t>𝑏</m:t>
                                  </m:r>
                                </m:sub>
                              </m:sSub>
                            </m:e>
                          </m:d>
                        </m:e>
                      </m:nary>
                    </m:oMath>
                  </m:oMathPara>
                </a14:m>
                <a:endParaRPr lang="he-IL" sz="1800" dirty="0">
                  <a:solidFill>
                    <a:schemeClr val="tx2"/>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669182" y="3412245"/>
                <a:ext cx="3027201" cy="764505"/>
              </a:xfrm>
              <a:prstGeom prst="rect">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553789" y="2336459"/>
                <a:ext cx="2732157" cy="848566"/>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r>
                            <a:rPr lang="en-US" sz="1800" i="1">
                              <a:solidFill>
                                <a:schemeClr val="accent4">
                                  <a:lumMod val="60000"/>
                                  <a:lumOff val="40000"/>
                                </a:schemeClr>
                              </a:solidFill>
                              <a:latin typeface="Cambria Math" panose="02040503050406030204" pitchFamily="18" charset="0"/>
                              <a:ea typeface="Lato"/>
                              <a:cs typeface="Lato"/>
                              <a:sym typeface="Lato"/>
                            </a:rPr>
                            <m:t>𝐷</m:t>
                          </m:r>
                        </m:e>
                      </m:d>
                      <m:r>
                        <a:rPr lang="en-US" sz="1800" i="1">
                          <a:solidFill>
                            <a:schemeClr val="tx2"/>
                          </a:solidFill>
                          <a:latin typeface="Cambria Math" panose="02040503050406030204" pitchFamily="18" charset="0"/>
                          <a:ea typeface="Lato"/>
                          <a:cs typeface="Lato"/>
                          <a:sym typeface="Lato"/>
                        </a:rPr>
                        <m:t>=−</m:t>
                      </m:r>
                      <m:nary>
                        <m:naryPr>
                          <m:chr m:val="∑"/>
                          <m:ctrlPr>
                            <a:rPr lang="en-US" sz="1800" i="1">
                              <a:solidFill>
                                <a:schemeClr val="tx2"/>
                              </a:solidFill>
                              <a:latin typeface="Cambria Math" panose="02040503050406030204" pitchFamily="18" charset="0"/>
                              <a:cs typeface="Lato"/>
                              <a:sym typeface="Lato"/>
                            </a:rPr>
                          </m:ctrlPr>
                        </m:naryPr>
                        <m:sub>
                          <m:r>
                            <m:rPr>
                              <m:brk m:alnAt="23"/>
                            </m:rPr>
                            <a:rPr lang="en-US" sz="1800" i="1">
                              <a:solidFill>
                                <a:schemeClr val="tx2"/>
                              </a:solidFill>
                              <a:latin typeface="Cambria Math" panose="02040503050406030204" pitchFamily="18" charset="0"/>
                              <a:cs typeface="Lato"/>
                              <a:sym typeface="Lato"/>
                            </a:rPr>
                            <m:t>𝑖</m:t>
                          </m:r>
                          <m:r>
                            <a:rPr lang="en-US" sz="1800" i="1">
                              <a:solidFill>
                                <a:schemeClr val="tx2"/>
                              </a:solidFill>
                              <a:latin typeface="Cambria Math" panose="02040503050406030204" pitchFamily="18" charset="0"/>
                              <a:cs typeface="Lato"/>
                              <a:sym typeface="Lato"/>
                            </a:rPr>
                            <m:t>=</m:t>
                          </m:r>
                          <m:r>
                            <m:rPr>
                              <m:brk m:alnAt="23"/>
                            </m:rPr>
                            <a:rPr lang="en-US" sz="1800" i="1">
                              <a:solidFill>
                                <a:schemeClr val="tx2"/>
                              </a:solidFill>
                              <a:latin typeface="Cambria Math" panose="02040503050406030204" pitchFamily="18" charset="0"/>
                              <a:cs typeface="Lato"/>
                              <a:sym typeface="Lato"/>
                            </a:rPr>
                            <m:t>1</m:t>
                          </m:r>
                        </m:sub>
                        <m:sup>
                          <m:r>
                            <a:rPr lang="en-US" sz="1800" i="1">
                              <a:solidFill>
                                <a:schemeClr val="tx2"/>
                              </a:solidFill>
                              <a:latin typeface="Cambria Math" panose="02040503050406030204" pitchFamily="18" charset="0"/>
                              <a:cs typeface="Lato"/>
                              <a:sym typeface="Lato"/>
                            </a:rPr>
                            <m:t>𝑛</m:t>
                          </m:r>
                        </m:sup>
                        <m:e>
                          <m:sSub>
                            <m:sSubPr>
                              <m:ctrlPr>
                                <a:rPr lang="en-US" sz="1800" i="1" smtClean="0">
                                  <a:solidFill>
                                    <a:srgbClr val="92D050"/>
                                  </a:solidFill>
                                  <a:latin typeface="Cambria Math" panose="02040503050406030204" pitchFamily="18" charset="0"/>
                                  <a:cs typeface="Lato"/>
                                  <a:sym typeface="Lato"/>
                                </a:rPr>
                              </m:ctrlPr>
                            </m:sSubPr>
                            <m:e>
                              <m:r>
                                <a:rPr lang="en-US" sz="1800" i="1">
                                  <a:solidFill>
                                    <a:srgbClr val="92D050"/>
                                  </a:solidFill>
                                  <a:latin typeface="Cambria Math" panose="02040503050406030204" pitchFamily="18" charset="0"/>
                                  <a:cs typeface="Lato"/>
                                  <a:sym typeface="Lato"/>
                                </a:rPr>
                                <m:t>𝑝</m:t>
                              </m:r>
                            </m:e>
                            <m:sub>
                              <m:r>
                                <a:rPr lang="en-US" sz="1800" i="1">
                                  <a:solidFill>
                                    <a:srgbClr val="92D050"/>
                                  </a:solidFill>
                                  <a:latin typeface="Cambria Math" panose="02040503050406030204" pitchFamily="18" charset="0"/>
                                  <a:cs typeface="Lato"/>
                                  <a:sym typeface="Lato"/>
                                </a:rPr>
                                <m:t>𝑖</m:t>
                              </m:r>
                            </m:sub>
                          </m:sSub>
                          <m:r>
                            <a:rPr lang="en-US" sz="1800" i="1">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1800" i="1">
                                  <a:solidFill>
                                    <a:schemeClr val="tx2"/>
                                  </a:solidFill>
                                  <a:latin typeface="Cambria Math" panose="02040503050406030204" pitchFamily="18" charset="0"/>
                                  <a:ea typeface="Cambria Math" panose="02040503050406030204" pitchFamily="18" charset="0"/>
                                  <a:cs typeface="Lato"/>
                                  <a:sym typeface="Lato"/>
                                </a:rPr>
                              </m:ctrlPr>
                            </m:sSubPr>
                            <m:e>
                              <m:r>
                                <a:rPr lang="en-US" sz="1800" i="1">
                                  <a:solidFill>
                                    <a:schemeClr val="tx2"/>
                                  </a:solidFill>
                                  <a:latin typeface="Cambria Math" panose="02040503050406030204" pitchFamily="18" charset="0"/>
                                  <a:ea typeface="Cambria Math" panose="02040503050406030204" pitchFamily="18" charset="0"/>
                                  <a:cs typeface="Lato"/>
                                  <a:sym typeface="Lato"/>
                                </a:rPr>
                                <m:t>𝑙𝑜𝑔</m:t>
                              </m:r>
                            </m:e>
                            <m:sub>
                              <m:r>
                                <a:rPr lang="en-US" sz="1800" i="1">
                                  <a:solidFill>
                                    <a:schemeClr val="tx2"/>
                                  </a:solidFill>
                                  <a:latin typeface="Cambria Math" panose="02040503050406030204" pitchFamily="18" charset="0"/>
                                  <a:ea typeface="Cambria Math" panose="02040503050406030204" pitchFamily="18" charset="0"/>
                                  <a:cs typeface="Lato"/>
                                  <a:sym typeface="Lato"/>
                                </a:rPr>
                                <m:t>2</m:t>
                              </m:r>
                            </m:sub>
                          </m:sSub>
                          <m:r>
                            <a:rPr lang="en-US" sz="1800" i="1">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1800" i="1" smtClean="0">
                                  <a:solidFill>
                                    <a:srgbClr val="92D050"/>
                                  </a:solidFill>
                                  <a:latin typeface="Cambria Math" panose="02040503050406030204" pitchFamily="18" charset="0"/>
                                  <a:cs typeface="Lato"/>
                                  <a:sym typeface="Lato"/>
                                </a:rPr>
                              </m:ctrlPr>
                            </m:sSubPr>
                            <m:e>
                              <m:r>
                                <a:rPr lang="en-US" sz="1800" i="1">
                                  <a:solidFill>
                                    <a:srgbClr val="92D050"/>
                                  </a:solidFill>
                                  <a:latin typeface="Cambria Math" panose="02040503050406030204" pitchFamily="18" charset="0"/>
                                  <a:cs typeface="Lato"/>
                                  <a:sym typeface="Lato"/>
                                </a:rPr>
                                <m:t>𝑝</m:t>
                              </m:r>
                            </m:e>
                            <m:sub>
                              <m:r>
                                <a:rPr lang="en-US" sz="1800" i="1">
                                  <a:solidFill>
                                    <a:srgbClr val="92D050"/>
                                  </a:solidFill>
                                  <a:latin typeface="Cambria Math" panose="02040503050406030204" pitchFamily="18" charset="0"/>
                                  <a:cs typeface="Lato"/>
                                  <a:sym typeface="Lato"/>
                                </a:rPr>
                                <m:t>𝑖</m:t>
                              </m:r>
                            </m:sub>
                          </m:sSub>
                          <m:r>
                            <a:rPr lang="en-US" sz="1800" i="1">
                              <a:solidFill>
                                <a:schemeClr val="tx2"/>
                              </a:solidFill>
                              <a:latin typeface="Cambria Math" panose="02040503050406030204" pitchFamily="18" charset="0"/>
                              <a:cs typeface="Lato"/>
                              <a:sym typeface="Lato"/>
                            </a:rPr>
                            <m:t>)</m:t>
                          </m:r>
                        </m:e>
                      </m:nary>
                    </m:oMath>
                  </m:oMathPara>
                </a14:m>
                <a:endParaRPr lang="he-IL"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553789" y="2336459"/>
                <a:ext cx="2732157" cy="848566"/>
              </a:xfrm>
              <a:prstGeom prst="rect">
                <a:avLst/>
              </a:prstGeom>
              <a:blipFill>
                <a:blip r:embed="rId7"/>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383575" y="4592243"/>
                <a:ext cx="2411490" cy="369332"/>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800" b="0" i="1" smtClean="0">
                          <a:solidFill>
                            <a:srgbClr val="FEB3A4"/>
                          </a:solidFill>
                          <a:latin typeface="Cambria Math" panose="02040503050406030204" pitchFamily="18" charset="0"/>
                          <a:ea typeface="Lato"/>
                          <a:cs typeface="Lato"/>
                          <a:sym typeface="Lato"/>
                        </a:rPr>
                        <m:t>𝐼𝐺</m:t>
                      </m:r>
                      <m:r>
                        <a:rPr lang="en-US" sz="1800" b="0" i="1" smtClean="0">
                          <a:solidFill>
                            <a:schemeClr val="tx2"/>
                          </a:solidFill>
                          <a:latin typeface="Cambria Math" panose="02040503050406030204" pitchFamily="18" charset="0"/>
                          <a:ea typeface="Lato"/>
                          <a:cs typeface="Lato"/>
                          <a:sym typeface="Lato"/>
                        </a:rPr>
                        <m:t>= </m:t>
                      </m:r>
                      <m:r>
                        <a:rPr lang="en-US" sz="1800" i="1" smtClean="0">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r>
                            <a:rPr lang="en-US" sz="1800" i="1">
                              <a:solidFill>
                                <a:schemeClr val="accent4">
                                  <a:lumMod val="60000"/>
                                  <a:lumOff val="40000"/>
                                </a:schemeClr>
                              </a:solidFill>
                              <a:latin typeface="Cambria Math" panose="02040503050406030204" pitchFamily="18" charset="0"/>
                              <a:ea typeface="Lato"/>
                              <a:cs typeface="Lato"/>
                              <a:sym typeface="Lato"/>
                            </a:rPr>
                            <m:t>𝐷</m:t>
                          </m:r>
                        </m:e>
                      </m:d>
                      <m:r>
                        <a:rPr lang="en-US" sz="1800" b="0" i="1" smtClean="0">
                          <a:solidFill>
                            <a:schemeClr val="tx2"/>
                          </a:solidFill>
                          <a:latin typeface="Cambria Math" panose="02040503050406030204" pitchFamily="18" charset="0"/>
                          <a:ea typeface="Lato"/>
                          <a:cs typeface="Lato"/>
                          <a:sym typeface="Lato"/>
                        </a:rPr>
                        <m:t>−</m:t>
                      </m:r>
                      <m:r>
                        <a:rPr lang="en-US" sz="1800" i="1" smtClean="0">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r>
                            <a:rPr lang="en-US" sz="1800" i="1">
                              <a:solidFill>
                                <a:schemeClr val="accent4">
                                  <a:lumMod val="60000"/>
                                  <a:lumOff val="40000"/>
                                </a:schemeClr>
                              </a:solidFill>
                              <a:latin typeface="Cambria Math" panose="02040503050406030204" pitchFamily="18" charset="0"/>
                              <a:ea typeface="Lato"/>
                              <a:cs typeface="Lato"/>
                              <a:sym typeface="Lato"/>
                            </a:rPr>
                            <m:t>𝐷</m:t>
                          </m:r>
                          <m:r>
                            <a:rPr lang="en-US" sz="1800" i="1">
                              <a:solidFill>
                                <a:schemeClr val="accent4">
                                  <a:lumMod val="60000"/>
                                  <a:lumOff val="40000"/>
                                </a:schemeClr>
                              </a:solidFill>
                              <a:latin typeface="Cambria Math" panose="02040503050406030204" pitchFamily="18" charset="0"/>
                              <a:ea typeface="Lato"/>
                              <a:cs typeface="Lato"/>
                              <a:sym typeface="Lato"/>
                            </a:rPr>
                            <m:t>,</m:t>
                          </m:r>
                          <m:r>
                            <a:rPr lang="en-US" sz="1800" i="1" smtClean="0">
                              <a:solidFill>
                                <a:srgbClr val="FFFF00"/>
                              </a:solidFill>
                              <a:latin typeface="Cambria Math" panose="02040503050406030204" pitchFamily="18" charset="0"/>
                              <a:ea typeface="Lato"/>
                              <a:cs typeface="Lato"/>
                              <a:sym typeface="Lato"/>
                            </a:rPr>
                            <m:t>𝐵</m:t>
                          </m:r>
                        </m:e>
                      </m:d>
                    </m:oMath>
                  </m:oMathPara>
                </a14:m>
                <a:endParaRPr lang="he-IL" sz="1800" dirty="0">
                  <a:solidFill>
                    <a:schemeClr val="tx2"/>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4383575" y="4592243"/>
                <a:ext cx="2411490" cy="369332"/>
              </a:xfrm>
              <a:prstGeom prst="rect">
                <a:avLst/>
              </a:prstGeom>
              <a:blipFill>
                <a:blip r:embed="rId8"/>
                <a:stretch>
                  <a:fillRect/>
                </a:stretch>
              </a:blipFill>
            </p:spPr>
            <p:txBody>
              <a:bodyPr/>
              <a:lstStyle/>
              <a:p>
                <a:r>
                  <a:rPr lang="he-IL">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5"/>
          <p:cNvSpPr txBox="1"/>
          <p:nvPr/>
        </p:nvSpPr>
        <p:spPr>
          <a:xfrm>
            <a:off x="768875" y="967925"/>
            <a:ext cx="7229400" cy="4175700"/>
          </a:xfrm>
          <a:prstGeom prst="rect">
            <a:avLst/>
          </a:prstGeom>
          <a:noFill/>
          <a:ln>
            <a:noFill/>
          </a:ln>
        </p:spPr>
        <p:txBody>
          <a:bodyPr spcFirstLastPara="1" wrap="square" lIns="91425" tIns="91425" rIns="91425" bIns="91425" anchor="t" anchorCtr="0">
            <a:noAutofit/>
          </a:bodyPr>
          <a:lstStyle/>
          <a:p>
            <a:pPr marL="457200" marR="0" lvl="0" indent="-355600" algn="l" rtl="0">
              <a:lnSpc>
                <a:spcPct val="115000"/>
              </a:lnSpc>
              <a:spcBef>
                <a:spcPts val="1200"/>
              </a:spcBef>
              <a:spcAft>
                <a:spcPts val="0"/>
              </a:spcAft>
              <a:buClr>
                <a:schemeClr val="accent3"/>
              </a:buClr>
              <a:buSzPts val="2000"/>
              <a:buFont typeface="Lato"/>
              <a:buAutoNum type="arabicPeriod"/>
            </a:pPr>
            <a:r>
              <a:rPr lang="en" sz="2000" b="0" i="0" u="none" strike="noStrike" cap="none" dirty="0">
                <a:solidFill>
                  <a:schemeClr val="tx2"/>
                </a:solidFill>
                <a:latin typeface="Lato"/>
                <a:ea typeface="Lato"/>
                <a:cs typeface="Lato"/>
                <a:sym typeface="Lato"/>
              </a:rPr>
              <a:t>Calculate Entropy:</a:t>
            </a: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p:txBody>
      </p:sp>
      <p:sp>
        <p:nvSpPr>
          <p:cNvPr id="289" name="Google Shape;289;p15"/>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dirty="0"/>
              <a:t>Entropy-Based Binning</a:t>
            </a:r>
            <a:endParaRPr sz="2400" dirty="0"/>
          </a:p>
        </p:txBody>
      </p:sp>
      <p:grpSp>
        <p:nvGrpSpPr>
          <p:cNvPr id="290" name="Google Shape;290;p15"/>
          <p:cNvGrpSpPr/>
          <p:nvPr/>
        </p:nvGrpSpPr>
        <p:grpSpPr>
          <a:xfrm>
            <a:off x="7964372" y="166044"/>
            <a:ext cx="1024398" cy="669712"/>
            <a:chOff x="5400075" y="1936775"/>
            <a:chExt cx="3173477" cy="2136925"/>
          </a:xfrm>
        </p:grpSpPr>
        <p:pic>
          <p:nvPicPr>
            <p:cNvPr id="291" name="Google Shape;291;p15"/>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292" name="Google Shape;292;p15"/>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293" name="Google Shape;293;p15"/>
          <p:cNvGrpSpPr/>
          <p:nvPr/>
        </p:nvGrpSpPr>
        <p:grpSpPr>
          <a:xfrm>
            <a:off x="6662495" y="166133"/>
            <a:ext cx="424090" cy="417359"/>
            <a:chOff x="991850" y="1936775"/>
            <a:chExt cx="1560300" cy="2164726"/>
          </a:xfrm>
        </p:grpSpPr>
        <p:pic>
          <p:nvPicPr>
            <p:cNvPr id="294" name="Google Shape;294;p15"/>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295" name="Google Shape;295;p15"/>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296" name="Google Shape;296;p15"/>
          <p:cNvGrpSpPr/>
          <p:nvPr/>
        </p:nvGrpSpPr>
        <p:grpSpPr>
          <a:xfrm>
            <a:off x="7213696" y="166133"/>
            <a:ext cx="594549" cy="417359"/>
            <a:chOff x="2993400" y="1936775"/>
            <a:chExt cx="2187452" cy="2164725"/>
          </a:xfrm>
        </p:grpSpPr>
        <p:pic>
          <p:nvPicPr>
            <p:cNvPr id="297" name="Google Shape;297;p15"/>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298" name="Google Shape;298;p15"/>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TextBox 1"/>
              <p:cNvSpPr txBox="1"/>
              <p:nvPr/>
            </p:nvSpPr>
            <p:spPr>
              <a:xfrm>
                <a:off x="900801" y="2917159"/>
                <a:ext cx="5180974" cy="1138197"/>
              </a:xfrm>
              <a:prstGeom prst="rect">
                <a:avLst/>
              </a:prstGeom>
              <a:noFill/>
            </p:spPr>
            <p:txBody>
              <a:bodyPr wrap="square" rtlCol="1">
                <a:spAutoFit/>
              </a:bodyPr>
              <a:lstStyle/>
              <a:p>
                <a:pPr lvl="0">
                  <a:lnSpc>
                    <a:spcPct val="115000"/>
                  </a:lnSpc>
                  <a:spcBef>
                    <a:spcPts val="1200"/>
                  </a:spcBef>
                  <a:buSzPts val="2000"/>
                </a:pPr>
                <a14:m>
                  <m:oMathPara xmlns:m="http://schemas.openxmlformats.org/officeDocument/2006/math">
                    <m:oMathParaPr>
                      <m:jc m:val="centerGroup"/>
                    </m:oMathParaPr>
                    <m:oMath xmlns:m="http://schemas.openxmlformats.org/officeDocument/2006/math">
                      <m:r>
                        <a:rPr lang="en-US" sz="2000" i="1" dirty="0" smtClean="0">
                          <a:solidFill>
                            <a:schemeClr val="accent4">
                              <a:lumMod val="60000"/>
                              <a:lumOff val="40000"/>
                            </a:schemeClr>
                          </a:solidFill>
                          <a:latin typeface="Cambria Math" panose="02040503050406030204" pitchFamily="18" charset="0"/>
                          <a:ea typeface="Lato"/>
                          <a:cs typeface="Lato"/>
                          <a:sym typeface="Lato"/>
                        </a:rPr>
                        <m:t>𝐸</m:t>
                      </m:r>
                      <m:r>
                        <a:rPr lang="en-US" sz="2000" i="1" dirty="0" smtClean="0">
                          <a:solidFill>
                            <a:schemeClr val="accent4">
                              <a:lumMod val="60000"/>
                              <a:lumOff val="40000"/>
                            </a:schemeClr>
                          </a:solidFill>
                          <a:latin typeface="Cambria Math" panose="02040503050406030204" pitchFamily="18" charset="0"/>
                          <a:ea typeface="Lato"/>
                          <a:cs typeface="Lato"/>
                          <a:sym typeface="Lato"/>
                        </a:rPr>
                        <m:t>(</m:t>
                      </m:r>
                      <m:r>
                        <a:rPr lang="en-US" sz="2000" i="1" dirty="0" smtClean="0">
                          <a:solidFill>
                            <a:schemeClr val="accent4">
                              <a:lumMod val="60000"/>
                              <a:lumOff val="40000"/>
                            </a:schemeClr>
                          </a:solidFill>
                          <a:latin typeface="Cambria Math" panose="02040503050406030204" pitchFamily="18" charset="0"/>
                          <a:ea typeface="Lato"/>
                          <a:cs typeface="Lato"/>
                          <a:sym typeface="Lato"/>
                        </a:rPr>
                        <m:t>𝐹𝑎𝑖𝑙𝑢𝑟𝑒</m:t>
                      </m:r>
                      <m:r>
                        <a:rPr lang="en-US" sz="2000" i="1" dirty="0" smtClean="0">
                          <a:solidFill>
                            <a:schemeClr val="accent4">
                              <a:lumMod val="60000"/>
                              <a:lumOff val="40000"/>
                            </a:schemeClr>
                          </a:solidFill>
                          <a:latin typeface="Cambria Math" panose="02040503050406030204" pitchFamily="18" charset="0"/>
                          <a:ea typeface="Lato"/>
                          <a:cs typeface="Lato"/>
                          <a:sym typeface="Lato"/>
                        </a:rPr>
                        <m:t>) = </m:t>
                      </m:r>
                      <m:r>
                        <a:rPr lang="en-US" sz="2000" i="1" dirty="0" smtClean="0">
                          <a:solidFill>
                            <a:schemeClr val="accent4">
                              <a:lumMod val="60000"/>
                              <a:lumOff val="40000"/>
                            </a:schemeClr>
                          </a:solidFill>
                          <a:latin typeface="Cambria Math" panose="02040503050406030204" pitchFamily="18" charset="0"/>
                          <a:ea typeface="Lato"/>
                          <a:cs typeface="Lato"/>
                          <a:sym typeface="Lato"/>
                        </a:rPr>
                        <m:t>𝐸</m:t>
                      </m:r>
                      <m:r>
                        <a:rPr lang="en-US" sz="2000" i="1" dirty="0" smtClean="0">
                          <a:solidFill>
                            <a:schemeClr val="accent4">
                              <a:lumMod val="60000"/>
                              <a:lumOff val="40000"/>
                            </a:schemeClr>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7</m:t>
                      </m:r>
                      <m:r>
                        <a:rPr lang="en-US" sz="2000" i="1" dirty="0" smtClean="0">
                          <a:solidFill>
                            <a:schemeClr val="tx2"/>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17</m:t>
                      </m:r>
                      <m:r>
                        <a:rPr lang="en-US" sz="2000" i="1" dirty="0" smtClean="0">
                          <a:solidFill>
                            <a:schemeClr val="accent4">
                              <a:lumMod val="60000"/>
                              <a:lumOff val="40000"/>
                            </a:schemeClr>
                          </a:solidFill>
                          <a:latin typeface="Cambria Math" panose="02040503050406030204" pitchFamily="18" charset="0"/>
                          <a:ea typeface="Lato"/>
                          <a:cs typeface="Lato"/>
                          <a:sym typeface="Lato"/>
                        </a:rPr>
                        <m:t>)</m:t>
                      </m:r>
                      <m:r>
                        <a:rPr lang="en-US" sz="2000" i="1" dirty="0" smtClean="0">
                          <a:solidFill>
                            <a:schemeClr val="tx2"/>
                          </a:solidFill>
                          <a:latin typeface="Cambria Math" panose="02040503050406030204" pitchFamily="18" charset="0"/>
                          <a:ea typeface="Lato"/>
                          <a:cs typeface="Lato"/>
                          <a:sym typeface="Lato"/>
                        </a:rPr>
                        <m:t>= </m:t>
                      </m:r>
                      <m:r>
                        <a:rPr lang="en-US" sz="2000" i="1" dirty="0" smtClean="0">
                          <a:solidFill>
                            <a:schemeClr val="accent4">
                              <a:lumMod val="60000"/>
                              <a:lumOff val="40000"/>
                            </a:schemeClr>
                          </a:solidFill>
                          <a:latin typeface="Cambria Math" panose="02040503050406030204" pitchFamily="18" charset="0"/>
                          <a:ea typeface="Lato"/>
                          <a:cs typeface="Lato"/>
                          <a:sym typeface="Lato"/>
                        </a:rPr>
                        <m:t>𝐸</m:t>
                      </m:r>
                      <m:r>
                        <a:rPr lang="en-US" sz="2000" i="1" dirty="0" smtClean="0">
                          <a:solidFill>
                            <a:schemeClr val="accent4">
                              <a:lumMod val="60000"/>
                              <a:lumOff val="40000"/>
                            </a:schemeClr>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0</m:t>
                      </m:r>
                      <m:r>
                        <a:rPr lang="en-US" sz="2000" i="1" dirty="0" smtClean="0">
                          <a:solidFill>
                            <a:srgbClr val="92D050"/>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29</m:t>
                      </m:r>
                      <m:r>
                        <a:rPr lang="en-US" sz="2000" i="1" dirty="0" smtClean="0">
                          <a:solidFill>
                            <a:schemeClr val="tx2"/>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0</m:t>
                      </m:r>
                      <m:r>
                        <a:rPr lang="en-US" sz="2000" i="1" dirty="0" smtClean="0">
                          <a:solidFill>
                            <a:srgbClr val="92D050"/>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71</m:t>
                      </m:r>
                      <m:r>
                        <a:rPr lang="en-US" sz="2000" i="1" dirty="0" smtClean="0">
                          <a:solidFill>
                            <a:schemeClr val="accent4">
                              <a:lumMod val="60000"/>
                              <a:lumOff val="40000"/>
                            </a:schemeClr>
                          </a:solidFill>
                          <a:latin typeface="Cambria Math" panose="02040503050406030204" pitchFamily="18" charset="0"/>
                          <a:ea typeface="Lato"/>
                          <a:cs typeface="Lato"/>
                          <a:sym typeface="Lato"/>
                        </a:rPr>
                        <m:t>)</m:t>
                      </m:r>
                      <m:r>
                        <a:rPr lang="en-US" sz="2000" i="1" dirty="0" smtClean="0">
                          <a:solidFill>
                            <a:schemeClr val="tx2"/>
                          </a:solidFill>
                          <a:latin typeface="Cambria Math" panose="02040503050406030204" pitchFamily="18" charset="0"/>
                          <a:ea typeface="Lato"/>
                          <a:cs typeface="Lato"/>
                          <a:sym typeface="Lato"/>
                        </a:rPr>
                        <m:t>  = −[</m:t>
                      </m:r>
                      <m:r>
                        <a:rPr lang="en-US" sz="2000" i="1" dirty="0" smtClean="0">
                          <a:solidFill>
                            <a:srgbClr val="92D050"/>
                          </a:solidFill>
                          <a:latin typeface="Cambria Math" panose="02040503050406030204" pitchFamily="18" charset="0"/>
                          <a:ea typeface="Lato"/>
                          <a:cs typeface="Lato"/>
                          <a:sym typeface="Lato"/>
                        </a:rPr>
                        <m:t>0</m:t>
                      </m:r>
                      <m:r>
                        <a:rPr lang="en-US" sz="2000" i="1" dirty="0" smtClean="0">
                          <a:solidFill>
                            <a:srgbClr val="92D050"/>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29</m:t>
                      </m:r>
                      <m:r>
                        <a:rPr lang="en-US" sz="2000" i="1" dirty="0" smtClean="0">
                          <a:solidFill>
                            <a:schemeClr val="tx2"/>
                          </a:solidFill>
                          <a:latin typeface="Cambria Math" panose="02040503050406030204" pitchFamily="18" charset="0"/>
                          <a:ea typeface="Lato"/>
                          <a:cs typeface="Lato"/>
                          <a:sym typeface="Lato"/>
                        </a:rPr>
                        <m:t>∙</m:t>
                      </m:r>
                      <m:sSub>
                        <m:sSubPr>
                          <m:ctrlPr>
                            <a:rPr lang="en-US" sz="2000" i="1">
                              <a:solidFill>
                                <a:schemeClr val="tx2"/>
                              </a:solidFill>
                              <a:latin typeface="Cambria Math" panose="02040503050406030204" pitchFamily="18" charset="0"/>
                              <a:ea typeface="Cambria Math" panose="02040503050406030204" pitchFamily="18" charset="0"/>
                              <a:cs typeface="Lato"/>
                              <a:sym typeface="Lato"/>
                            </a:rPr>
                          </m:ctrlPr>
                        </m:sSubPr>
                        <m:e>
                          <m:r>
                            <a:rPr lang="en-US" sz="2000" i="1">
                              <a:solidFill>
                                <a:schemeClr val="tx2"/>
                              </a:solidFill>
                              <a:latin typeface="Cambria Math" panose="02040503050406030204" pitchFamily="18" charset="0"/>
                              <a:ea typeface="Cambria Math" panose="02040503050406030204" pitchFamily="18" charset="0"/>
                              <a:cs typeface="Lato"/>
                              <a:sym typeface="Lato"/>
                            </a:rPr>
                            <m:t>𝑙𝑜𝑔</m:t>
                          </m:r>
                        </m:e>
                        <m:sub>
                          <m:r>
                            <a:rPr lang="en-US" sz="2000" i="1">
                              <a:solidFill>
                                <a:schemeClr val="tx2"/>
                              </a:solidFill>
                              <a:latin typeface="Cambria Math" panose="02040503050406030204" pitchFamily="18" charset="0"/>
                              <a:ea typeface="Cambria Math" panose="02040503050406030204" pitchFamily="18" charset="0"/>
                              <a:cs typeface="Lato"/>
                              <a:sym typeface="Lato"/>
                            </a:rPr>
                            <m:t>2</m:t>
                          </m:r>
                        </m:sub>
                      </m:sSub>
                      <m:r>
                        <a:rPr lang="en-US" sz="2000" i="1" dirty="0" smtClean="0">
                          <a:solidFill>
                            <a:schemeClr val="tx2"/>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0</m:t>
                      </m:r>
                      <m:r>
                        <a:rPr lang="en-US" sz="2000" i="1" dirty="0" smtClean="0">
                          <a:solidFill>
                            <a:srgbClr val="92D050"/>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29</m:t>
                      </m:r>
                      <m:r>
                        <a:rPr lang="en-US" sz="2000" i="1" dirty="0" smtClean="0">
                          <a:solidFill>
                            <a:schemeClr val="tx2"/>
                          </a:solidFill>
                          <a:latin typeface="Cambria Math" panose="02040503050406030204" pitchFamily="18" charset="0"/>
                          <a:ea typeface="Lato"/>
                          <a:cs typeface="Lato"/>
                          <a:sym typeface="Lato"/>
                        </a:rPr>
                        <m:t>) + </m:t>
                      </m:r>
                      <m:r>
                        <a:rPr lang="en-US" sz="2000" i="1" dirty="0" smtClean="0">
                          <a:solidFill>
                            <a:srgbClr val="92D050"/>
                          </a:solidFill>
                          <a:latin typeface="Cambria Math" panose="02040503050406030204" pitchFamily="18" charset="0"/>
                          <a:ea typeface="Lato"/>
                          <a:cs typeface="Lato"/>
                          <a:sym typeface="Lato"/>
                        </a:rPr>
                        <m:t>0</m:t>
                      </m:r>
                      <m:r>
                        <a:rPr lang="en-US" sz="2000" i="1" dirty="0" smtClean="0">
                          <a:solidFill>
                            <a:srgbClr val="92D050"/>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71</m:t>
                      </m:r>
                      <m:r>
                        <a:rPr lang="en-US" sz="2000" i="1" dirty="0" smtClean="0">
                          <a:solidFill>
                            <a:schemeClr val="tx2"/>
                          </a:solidFill>
                          <a:latin typeface="Cambria Math" panose="02040503050406030204" pitchFamily="18" charset="0"/>
                          <a:ea typeface="Lato"/>
                          <a:cs typeface="Lato"/>
                          <a:sym typeface="Lato"/>
                        </a:rPr>
                        <m:t>∙</m:t>
                      </m:r>
                      <m:sSub>
                        <m:sSubPr>
                          <m:ctrlPr>
                            <a:rPr lang="en-US" sz="2000" i="1">
                              <a:solidFill>
                                <a:schemeClr val="tx2"/>
                              </a:solidFill>
                              <a:latin typeface="Cambria Math" panose="02040503050406030204" pitchFamily="18" charset="0"/>
                              <a:ea typeface="Cambria Math" panose="02040503050406030204" pitchFamily="18" charset="0"/>
                              <a:cs typeface="Lato"/>
                              <a:sym typeface="Lato"/>
                            </a:rPr>
                          </m:ctrlPr>
                        </m:sSubPr>
                        <m:e>
                          <m:r>
                            <a:rPr lang="en-US" sz="2000" i="1">
                              <a:solidFill>
                                <a:schemeClr val="tx2"/>
                              </a:solidFill>
                              <a:latin typeface="Cambria Math" panose="02040503050406030204" pitchFamily="18" charset="0"/>
                              <a:ea typeface="Cambria Math" panose="02040503050406030204" pitchFamily="18" charset="0"/>
                              <a:cs typeface="Lato"/>
                              <a:sym typeface="Lato"/>
                            </a:rPr>
                            <m:t>𝑙𝑜𝑔</m:t>
                          </m:r>
                        </m:e>
                        <m:sub>
                          <m:r>
                            <a:rPr lang="en-US" sz="2000" i="1">
                              <a:solidFill>
                                <a:schemeClr val="tx2"/>
                              </a:solidFill>
                              <a:latin typeface="Cambria Math" panose="02040503050406030204" pitchFamily="18" charset="0"/>
                              <a:ea typeface="Cambria Math" panose="02040503050406030204" pitchFamily="18" charset="0"/>
                              <a:cs typeface="Lato"/>
                              <a:sym typeface="Lato"/>
                            </a:rPr>
                            <m:t>2</m:t>
                          </m:r>
                        </m:sub>
                      </m:sSub>
                      <m:r>
                        <a:rPr lang="en-US" sz="2000" i="1" dirty="0" smtClean="0">
                          <a:solidFill>
                            <a:schemeClr val="tx2"/>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0</m:t>
                      </m:r>
                      <m:r>
                        <a:rPr lang="en-US" sz="2000" i="1" dirty="0" smtClean="0">
                          <a:solidFill>
                            <a:srgbClr val="92D050"/>
                          </a:solidFill>
                          <a:latin typeface="Cambria Math" panose="02040503050406030204" pitchFamily="18" charset="0"/>
                          <a:ea typeface="Lato"/>
                          <a:cs typeface="Lato"/>
                          <a:sym typeface="Lato"/>
                        </a:rPr>
                        <m:t>.</m:t>
                      </m:r>
                      <m:r>
                        <a:rPr lang="en-US" sz="2000" i="1" dirty="0" smtClean="0">
                          <a:solidFill>
                            <a:srgbClr val="92D050"/>
                          </a:solidFill>
                          <a:latin typeface="Cambria Math" panose="02040503050406030204" pitchFamily="18" charset="0"/>
                          <a:ea typeface="Lato"/>
                          <a:cs typeface="Lato"/>
                          <a:sym typeface="Lato"/>
                        </a:rPr>
                        <m:t>71</m:t>
                      </m:r>
                      <m:r>
                        <a:rPr lang="en-US" sz="2000" i="1" dirty="0" smtClean="0">
                          <a:solidFill>
                            <a:schemeClr val="tx2"/>
                          </a:solidFill>
                          <a:latin typeface="Cambria Math" panose="02040503050406030204" pitchFamily="18" charset="0"/>
                          <a:ea typeface="Lato"/>
                          <a:cs typeface="Lato"/>
                          <a:sym typeface="Lato"/>
                        </a:rPr>
                        <m:t>)]= </m:t>
                      </m:r>
                      <m:r>
                        <a:rPr lang="en-US" sz="2000" i="1" dirty="0" smtClean="0">
                          <a:solidFill>
                            <a:srgbClr val="FEB3A4"/>
                          </a:solidFill>
                          <a:latin typeface="Cambria Math" panose="02040503050406030204" pitchFamily="18" charset="0"/>
                          <a:ea typeface="Lato"/>
                          <a:cs typeface="Lato"/>
                          <a:sym typeface="Lato"/>
                        </a:rPr>
                        <m:t>0</m:t>
                      </m:r>
                      <m:r>
                        <a:rPr lang="en-US" sz="2000" i="1" dirty="0" smtClean="0">
                          <a:solidFill>
                            <a:srgbClr val="FEB3A4"/>
                          </a:solidFill>
                          <a:latin typeface="Cambria Math" panose="02040503050406030204" pitchFamily="18" charset="0"/>
                          <a:ea typeface="Lato"/>
                          <a:cs typeface="Lato"/>
                          <a:sym typeface="Lato"/>
                        </a:rPr>
                        <m:t>.</m:t>
                      </m:r>
                      <m:r>
                        <a:rPr lang="en-US" sz="2000" i="1" dirty="0" smtClean="0">
                          <a:solidFill>
                            <a:srgbClr val="FEB3A4"/>
                          </a:solidFill>
                          <a:latin typeface="Cambria Math" panose="02040503050406030204" pitchFamily="18" charset="0"/>
                          <a:ea typeface="Lato"/>
                          <a:cs typeface="Lato"/>
                          <a:sym typeface="Lato"/>
                        </a:rPr>
                        <m:t>871</m:t>
                      </m:r>
                    </m:oMath>
                  </m:oMathPara>
                </a14:m>
                <a:endParaRPr lang="en-US" sz="2000" dirty="0">
                  <a:solidFill>
                    <a:srgbClr val="FEB3A4"/>
                  </a:solidFill>
                  <a:latin typeface="Lato"/>
                  <a:ea typeface="Lato"/>
                  <a:cs typeface="Lato"/>
                  <a:sym typeface="Lato"/>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00801" y="2917159"/>
                <a:ext cx="5180974" cy="1138197"/>
              </a:xfrm>
              <a:prstGeom prst="rect">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224367" y="1644310"/>
                <a:ext cx="2735646" cy="1064009"/>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800" i="1" smtClean="0">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r>
                            <a:rPr lang="en-US" sz="1800" i="1">
                              <a:solidFill>
                                <a:schemeClr val="accent4">
                                  <a:lumMod val="60000"/>
                                  <a:lumOff val="40000"/>
                                </a:schemeClr>
                              </a:solidFill>
                              <a:latin typeface="Cambria Math" panose="02040503050406030204" pitchFamily="18" charset="0"/>
                              <a:ea typeface="Lato"/>
                              <a:cs typeface="Lato"/>
                              <a:sym typeface="Lato"/>
                            </a:rPr>
                            <m:t>𝐷</m:t>
                          </m:r>
                        </m:e>
                      </m:d>
                      <m:r>
                        <a:rPr lang="en-US" sz="1800" i="1">
                          <a:solidFill>
                            <a:schemeClr val="tx2"/>
                          </a:solidFill>
                          <a:latin typeface="Cambria Math" panose="02040503050406030204" pitchFamily="18" charset="0"/>
                          <a:ea typeface="Lato"/>
                          <a:cs typeface="Lato"/>
                          <a:sym typeface="Lato"/>
                        </a:rPr>
                        <m:t>=−</m:t>
                      </m:r>
                      <m:nary>
                        <m:naryPr>
                          <m:chr m:val="∑"/>
                          <m:ctrlPr>
                            <a:rPr lang="en-US" sz="1800" i="1">
                              <a:solidFill>
                                <a:schemeClr val="tx2"/>
                              </a:solidFill>
                              <a:latin typeface="Cambria Math" panose="02040503050406030204" pitchFamily="18" charset="0"/>
                              <a:cs typeface="Lato"/>
                              <a:sym typeface="Lato"/>
                            </a:rPr>
                          </m:ctrlPr>
                        </m:naryPr>
                        <m:sub>
                          <m:r>
                            <m:rPr>
                              <m:brk m:alnAt="23"/>
                            </m:rPr>
                            <a:rPr lang="en-US" sz="1800" i="1">
                              <a:solidFill>
                                <a:schemeClr val="tx2"/>
                              </a:solidFill>
                              <a:latin typeface="Cambria Math" panose="02040503050406030204" pitchFamily="18" charset="0"/>
                              <a:cs typeface="Lato"/>
                              <a:sym typeface="Lato"/>
                            </a:rPr>
                            <m:t>𝑖</m:t>
                          </m:r>
                          <m:r>
                            <a:rPr lang="en-US" sz="1800" i="1">
                              <a:solidFill>
                                <a:schemeClr val="tx2"/>
                              </a:solidFill>
                              <a:latin typeface="Cambria Math" panose="02040503050406030204" pitchFamily="18" charset="0"/>
                              <a:cs typeface="Lato"/>
                              <a:sym typeface="Lato"/>
                            </a:rPr>
                            <m:t>=</m:t>
                          </m:r>
                          <m:r>
                            <m:rPr>
                              <m:brk m:alnAt="23"/>
                            </m:rPr>
                            <a:rPr lang="en-US" sz="1800" i="1">
                              <a:solidFill>
                                <a:schemeClr val="tx2"/>
                              </a:solidFill>
                              <a:latin typeface="Cambria Math" panose="02040503050406030204" pitchFamily="18" charset="0"/>
                              <a:cs typeface="Lato"/>
                              <a:sym typeface="Lato"/>
                            </a:rPr>
                            <m:t>1</m:t>
                          </m:r>
                        </m:sub>
                        <m:sup>
                          <m:r>
                            <a:rPr lang="en-US" sz="1800" i="1">
                              <a:solidFill>
                                <a:schemeClr val="tx2"/>
                              </a:solidFill>
                              <a:latin typeface="Cambria Math" panose="02040503050406030204" pitchFamily="18" charset="0"/>
                              <a:cs typeface="Lato"/>
                              <a:sym typeface="Lato"/>
                            </a:rPr>
                            <m:t>𝑛</m:t>
                          </m:r>
                        </m:sup>
                        <m:e>
                          <m:sSub>
                            <m:sSubPr>
                              <m:ctrlPr>
                                <a:rPr lang="en-US" sz="1800" i="1">
                                  <a:solidFill>
                                    <a:srgbClr val="92D050"/>
                                  </a:solidFill>
                                  <a:latin typeface="Cambria Math" panose="02040503050406030204" pitchFamily="18" charset="0"/>
                                  <a:cs typeface="Lato"/>
                                  <a:sym typeface="Lato"/>
                                </a:rPr>
                              </m:ctrlPr>
                            </m:sSubPr>
                            <m:e>
                              <m:r>
                                <a:rPr lang="en-US" sz="1800" i="1">
                                  <a:solidFill>
                                    <a:srgbClr val="92D050"/>
                                  </a:solidFill>
                                  <a:latin typeface="Cambria Math" panose="02040503050406030204" pitchFamily="18" charset="0"/>
                                  <a:cs typeface="Lato"/>
                                  <a:sym typeface="Lato"/>
                                </a:rPr>
                                <m:t>𝑝</m:t>
                              </m:r>
                            </m:e>
                            <m:sub>
                              <m:r>
                                <a:rPr lang="en-US" sz="1800" i="1">
                                  <a:solidFill>
                                    <a:srgbClr val="92D050"/>
                                  </a:solidFill>
                                  <a:latin typeface="Cambria Math" panose="02040503050406030204" pitchFamily="18" charset="0"/>
                                  <a:cs typeface="Lato"/>
                                  <a:sym typeface="Lato"/>
                                </a:rPr>
                                <m:t>𝑖</m:t>
                              </m:r>
                            </m:sub>
                          </m:sSub>
                          <m:r>
                            <a:rPr lang="en-US" sz="1800" i="1">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1800" i="1">
                                  <a:solidFill>
                                    <a:schemeClr val="tx2"/>
                                  </a:solidFill>
                                  <a:latin typeface="Cambria Math" panose="02040503050406030204" pitchFamily="18" charset="0"/>
                                  <a:ea typeface="Cambria Math" panose="02040503050406030204" pitchFamily="18" charset="0"/>
                                  <a:cs typeface="Lato"/>
                                  <a:sym typeface="Lato"/>
                                </a:rPr>
                              </m:ctrlPr>
                            </m:sSubPr>
                            <m:e>
                              <m:r>
                                <a:rPr lang="en-US" sz="1800" i="1">
                                  <a:solidFill>
                                    <a:schemeClr val="tx2"/>
                                  </a:solidFill>
                                  <a:latin typeface="Cambria Math" panose="02040503050406030204" pitchFamily="18" charset="0"/>
                                  <a:ea typeface="Cambria Math" panose="02040503050406030204" pitchFamily="18" charset="0"/>
                                  <a:cs typeface="Lato"/>
                                  <a:sym typeface="Lato"/>
                                </a:rPr>
                                <m:t>𝑙𝑜𝑔</m:t>
                              </m:r>
                            </m:e>
                            <m:sub>
                              <m:r>
                                <a:rPr lang="en-US" sz="1800" i="1">
                                  <a:solidFill>
                                    <a:schemeClr val="tx2"/>
                                  </a:solidFill>
                                  <a:latin typeface="Cambria Math" panose="02040503050406030204" pitchFamily="18" charset="0"/>
                                  <a:ea typeface="Cambria Math" panose="02040503050406030204" pitchFamily="18" charset="0"/>
                                  <a:cs typeface="Lato"/>
                                  <a:sym typeface="Lato"/>
                                </a:rPr>
                                <m:t>2</m:t>
                              </m:r>
                            </m:sub>
                          </m:sSub>
                          <m:r>
                            <a:rPr lang="en-US" sz="1800" i="1">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1800" i="1">
                                  <a:solidFill>
                                    <a:srgbClr val="92D050"/>
                                  </a:solidFill>
                                  <a:latin typeface="Cambria Math" panose="02040503050406030204" pitchFamily="18" charset="0"/>
                                  <a:cs typeface="Lato"/>
                                  <a:sym typeface="Lato"/>
                                </a:rPr>
                              </m:ctrlPr>
                            </m:sSubPr>
                            <m:e>
                              <m:r>
                                <a:rPr lang="en-US" sz="1800" i="1">
                                  <a:solidFill>
                                    <a:srgbClr val="92D050"/>
                                  </a:solidFill>
                                  <a:latin typeface="Cambria Math" panose="02040503050406030204" pitchFamily="18" charset="0"/>
                                  <a:cs typeface="Lato"/>
                                  <a:sym typeface="Lato"/>
                                </a:rPr>
                                <m:t>𝑝</m:t>
                              </m:r>
                            </m:e>
                            <m:sub>
                              <m:r>
                                <a:rPr lang="en-US" sz="1800" i="1">
                                  <a:solidFill>
                                    <a:srgbClr val="92D050"/>
                                  </a:solidFill>
                                  <a:latin typeface="Cambria Math" panose="02040503050406030204" pitchFamily="18" charset="0"/>
                                  <a:cs typeface="Lato"/>
                                  <a:sym typeface="Lato"/>
                                </a:rPr>
                                <m:t>𝑖</m:t>
                              </m:r>
                            </m:sub>
                          </m:sSub>
                          <m:r>
                            <a:rPr lang="en-US" sz="1800" i="1">
                              <a:solidFill>
                                <a:schemeClr val="tx2"/>
                              </a:solidFill>
                              <a:latin typeface="Cambria Math" panose="02040503050406030204" pitchFamily="18" charset="0"/>
                              <a:cs typeface="Lato"/>
                              <a:sym typeface="Lato"/>
                            </a:rPr>
                            <m:t>)</m:t>
                          </m:r>
                        </m:e>
                      </m:nary>
                    </m:oMath>
                  </m:oMathPara>
                </a14:m>
                <a:endParaRPr lang="he-IL" sz="1800" dirty="0">
                  <a:solidFill>
                    <a:schemeClr val="tx2"/>
                  </a:solidFill>
                </a:endParaRPr>
              </a:p>
              <a:p>
                <a:endParaRPr lang="he-IL"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224367" y="1644310"/>
                <a:ext cx="2735646" cy="1064009"/>
              </a:xfrm>
              <a:prstGeom prst="rect">
                <a:avLst/>
              </a:prstGeom>
              <a:blipFill>
                <a:blip r:embed="rId7"/>
                <a:stretch>
                  <a:fillRect/>
                </a:stretch>
              </a:blipFill>
            </p:spPr>
            <p:txBody>
              <a:bodyPr/>
              <a:lstStyle/>
              <a:p>
                <a:r>
                  <a:rPr lang="he-IL">
                    <a:noFill/>
                  </a:rPr>
                  <a:t> </a:t>
                </a:r>
              </a:p>
            </p:txBody>
          </p:sp>
        </mc:Fallback>
      </mc:AlternateContent>
      <p:graphicFrame>
        <p:nvGraphicFramePr>
          <p:cNvPr id="4" name="טבלה 3"/>
          <p:cNvGraphicFramePr>
            <a:graphicFrameLocks noGrp="1"/>
          </p:cNvGraphicFramePr>
          <p:nvPr/>
        </p:nvGraphicFramePr>
        <p:xfrm>
          <a:off x="6872729" y="967922"/>
          <a:ext cx="1813601" cy="3955119"/>
        </p:xfrm>
        <a:graphic>
          <a:graphicData uri="http://schemas.openxmlformats.org/drawingml/2006/table">
            <a:tbl>
              <a:tblPr>
                <a:tableStyleId>{10A1B5D5-9B99-4C35-A422-299274C87663}</a:tableStyleId>
              </a:tblPr>
              <a:tblGrid>
                <a:gridCol w="966590">
                  <a:extLst>
                    <a:ext uri="{9D8B030D-6E8A-4147-A177-3AD203B41FA5}">
                      <a16:colId xmlns:a16="http://schemas.microsoft.com/office/drawing/2014/main" val="4022584050"/>
                    </a:ext>
                  </a:extLst>
                </a:gridCol>
                <a:gridCol w="847011">
                  <a:extLst>
                    <a:ext uri="{9D8B030D-6E8A-4147-A177-3AD203B41FA5}">
                      <a16:colId xmlns:a16="http://schemas.microsoft.com/office/drawing/2014/main" val="1262124907"/>
                    </a:ext>
                  </a:extLst>
                </a:gridCol>
              </a:tblGrid>
              <a:tr h="189887">
                <a:tc>
                  <a:txBody>
                    <a:bodyPr/>
                    <a:lstStyle/>
                    <a:p>
                      <a:pPr algn="ctr" fontAlgn="ctr"/>
                      <a:r>
                        <a:rPr lang="en-US" sz="1000" u="none" strike="noStrike" dirty="0">
                          <a:solidFill>
                            <a:schemeClr val="bg1">
                              <a:lumMod val="75000"/>
                            </a:schemeClr>
                          </a:solidFill>
                          <a:effectLst/>
                          <a:latin typeface="Lato" panose="020B0604020202020204" charset="0"/>
                          <a:cs typeface="Lato" panose="020B0604020202020204" charset="0"/>
                        </a:rPr>
                        <a:t>O-Ring Failure</a:t>
                      </a:r>
                      <a:endParaRPr lang="en-US" sz="1000" b="0" i="0" u="none" strike="noStrike" dirty="0">
                        <a:solidFill>
                          <a:schemeClr val="bg1">
                            <a:lumMod val="75000"/>
                          </a:schemeClr>
                        </a:solidFill>
                        <a:effectLst/>
                        <a:latin typeface="Lato" panose="020B0604020202020204" charset="0"/>
                        <a:cs typeface="Lato" panose="020B0604020202020204" charset="0"/>
                      </a:endParaRPr>
                    </a:p>
                  </a:txBody>
                  <a:tcPr marL="3904" marR="3904" marT="3904" marB="0" anchor="ctr">
                    <a:solidFill>
                      <a:schemeClr val="tx2"/>
                    </a:solidFill>
                  </a:tcPr>
                </a:tc>
                <a:tc>
                  <a:txBody>
                    <a:bodyPr/>
                    <a:lstStyle/>
                    <a:p>
                      <a:pPr algn="ctr" fontAlgn="ctr"/>
                      <a:r>
                        <a:rPr lang="en-US" sz="1000" u="none" strike="noStrike" dirty="0">
                          <a:solidFill>
                            <a:schemeClr val="bg1">
                              <a:lumMod val="75000"/>
                            </a:schemeClr>
                          </a:solidFill>
                          <a:effectLst/>
                          <a:latin typeface="Lato" panose="020B0604020202020204" charset="0"/>
                          <a:cs typeface="Lato" panose="020B0604020202020204" charset="0"/>
                        </a:rPr>
                        <a:t>Temperature</a:t>
                      </a:r>
                      <a:endParaRPr lang="en-US" sz="1000" b="0" i="0" u="none" strike="noStrike" dirty="0">
                        <a:solidFill>
                          <a:schemeClr val="bg1">
                            <a:lumMod val="75000"/>
                          </a:schemeClr>
                        </a:solidFill>
                        <a:effectLst/>
                        <a:latin typeface="Lato" panose="020B0604020202020204" charset="0"/>
                        <a:cs typeface="Lato" panose="020B0604020202020204" charset="0"/>
                      </a:endParaRPr>
                    </a:p>
                  </a:txBody>
                  <a:tcPr marL="3904" marR="3904" marT="3904" marB="0" anchor="ctr">
                    <a:solidFill>
                      <a:schemeClr val="tx2"/>
                    </a:solidFill>
                  </a:tcPr>
                </a:tc>
                <a:extLst>
                  <a:ext uri="{0D108BD9-81ED-4DB2-BD59-A6C34878D82A}">
                    <a16:rowId xmlns:a16="http://schemas.microsoft.com/office/drawing/2014/main" val="159252385"/>
                  </a:ext>
                </a:extLst>
              </a:tr>
              <a:tr h="156309">
                <a:tc>
                  <a:txBody>
                    <a:bodyPr/>
                    <a:lstStyle/>
                    <a:p>
                      <a:pPr algn="ctr" fontAlgn="ctr"/>
                      <a:r>
                        <a:rPr lang="en-US" sz="1000" u="none" strike="noStrike" dirty="0">
                          <a:effectLst/>
                          <a:latin typeface="Lato" panose="020B0604020202020204" charset="0"/>
                          <a:cs typeface="Lato" panose="020B0604020202020204" charset="0"/>
                        </a:rPr>
                        <a:t>Y</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53</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4111086149"/>
                  </a:ext>
                </a:extLst>
              </a:tr>
              <a:tr h="170125">
                <a:tc>
                  <a:txBody>
                    <a:bodyPr/>
                    <a:lstStyle/>
                    <a:p>
                      <a:pPr algn="ctr" fontAlgn="ctr"/>
                      <a:r>
                        <a:rPr lang="en-US" sz="1000" u="none" strike="noStrike" dirty="0">
                          <a:effectLst/>
                          <a:latin typeface="Lato" panose="020B0604020202020204" charset="0"/>
                          <a:cs typeface="Lato" panose="020B0604020202020204" charset="0"/>
                        </a:rPr>
                        <a:t>Y</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effectLst/>
                          <a:latin typeface="Lato" panose="020B0604020202020204" charset="0"/>
                          <a:cs typeface="Lato" panose="020B0604020202020204" charset="0"/>
                        </a:rPr>
                        <a:t>56</a:t>
                      </a:r>
                      <a:endParaRPr lang="he-IL" sz="1000" b="0" i="0" u="none" strike="noStrike">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199013861"/>
                  </a:ext>
                </a:extLst>
              </a:tr>
              <a:tr h="156309">
                <a:tc>
                  <a:txBody>
                    <a:bodyPr/>
                    <a:lstStyle/>
                    <a:p>
                      <a:pPr algn="ctr" fontAlgn="ctr"/>
                      <a:r>
                        <a:rPr lang="en-US" sz="1000" u="none" strike="noStrike" dirty="0">
                          <a:effectLst/>
                          <a:latin typeface="Lato" panose="020B0604020202020204" charset="0"/>
                          <a:cs typeface="Lato" panose="020B0604020202020204" charset="0"/>
                        </a:rPr>
                        <a:t>Y</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effectLst/>
                          <a:latin typeface="Lato" panose="020B0604020202020204" charset="0"/>
                          <a:cs typeface="Lato" panose="020B0604020202020204" charset="0"/>
                        </a:rPr>
                        <a:t>57</a:t>
                      </a:r>
                      <a:endParaRPr lang="he-IL" sz="1000" b="0" i="0" u="none" strike="noStrike">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924513916"/>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effectLst/>
                          <a:latin typeface="Lato" panose="020B0604020202020204" charset="0"/>
                          <a:cs typeface="Lato" panose="020B0604020202020204" charset="0"/>
                        </a:rPr>
                        <a:t>63</a:t>
                      </a:r>
                      <a:endParaRPr lang="he-IL" sz="1000" b="0" i="0" u="none" strike="noStrike">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831766039"/>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effectLst/>
                          <a:latin typeface="Lato" panose="020B0604020202020204" charset="0"/>
                          <a:cs typeface="Lato" panose="020B0604020202020204" charset="0"/>
                        </a:rPr>
                        <a:t>66</a:t>
                      </a:r>
                      <a:endParaRPr lang="he-IL" sz="1000" b="0" i="0" u="none" strike="noStrike">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40625209"/>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effectLst/>
                          <a:latin typeface="Lato" panose="020B0604020202020204" charset="0"/>
                          <a:cs typeface="Lato" panose="020B0604020202020204" charset="0"/>
                        </a:rPr>
                        <a:t>67</a:t>
                      </a:r>
                      <a:endParaRPr lang="he-IL" sz="1000" b="0" i="0" u="none" strike="noStrike">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349241979"/>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effectLst/>
                          <a:latin typeface="Lato" panose="020B0604020202020204" charset="0"/>
                          <a:cs typeface="Lato" panose="020B0604020202020204" charset="0"/>
                        </a:rPr>
                        <a:t>67</a:t>
                      </a:r>
                      <a:endParaRPr lang="he-IL" sz="1000" b="0" i="0" u="none" strike="noStrike">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939593652"/>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67</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831602331"/>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68</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820973232"/>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69</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931916280"/>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70</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325004943"/>
                  </a:ext>
                </a:extLst>
              </a:tr>
              <a:tr h="156309">
                <a:tc>
                  <a:txBody>
                    <a:bodyPr/>
                    <a:lstStyle/>
                    <a:p>
                      <a:pPr algn="ctr" fontAlgn="ctr"/>
                      <a:r>
                        <a:rPr lang="en-US" sz="1000" u="none" strike="noStrike" dirty="0">
                          <a:effectLst/>
                          <a:latin typeface="Lato" panose="020B0604020202020204" charset="0"/>
                          <a:cs typeface="Lato" panose="020B0604020202020204" charset="0"/>
                        </a:rPr>
                        <a:t>Y</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70</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095696404"/>
                  </a:ext>
                </a:extLst>
              </a:tr>
              <a:tr h="156309">
                <a:tc>
                  <a:txBody>
                    <a:bodyPr/>
                    <a:lstStyle/>
                    <a:p>
                      <a:pPr algn="ctr" fontAlgn="ctr"/>
                      <a:r>
                        <a:rPr lang="en-US" sz="1000" u="none" strike="noStrike" dirty="0">
                          <a:effectLst/>
                          <a:latin typeface="Lato" panose="020B0604020202020204" charset="0"/>
                          <a:cs typeface="Lato" panose="020B0604020202020204" charset="0"/>
                        </a:rPr>
                        <a:t>Y</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70</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823749559"/>
                  </a:ext>
                </a:extLst>
              </a:tr>
              <a:tr h="156309">
                <a:tc>
                  <a:txBody>
                    <a:bodyPr/>
                    <a:lstStyle/>
                    <a:p>
                      <a:pPr algn="ctr" fontAlgn="ctr"/>
                      <a:r>
                        <a:rPr lang="en-US" sz="1000" u="none" strike="noStrike" dirty="0">
                          <a:effectLst/>
                          <a:latin typeface="Lato" panose="020B0604020202020204" charset="0"/>
                          <a:cs typeface="Lato" panose="020B0604020202020204" charset="0"/>
                        </a:rPr>
                        <a:t>Y</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70</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91059848"/>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72</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4080680902"/>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73</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307166497"/>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75</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652545082"/>
                  </a:ext>
                </a:extLst>
              </a:tr>
              <a:tr h="156309">
                <a:tc>
                  <a:txBody>
                    <a:bodyPr/>
                    <a:lstStyle/>
                    <a:p>
                      <a:pPr algn="ctr" fontAlgn="ctr"/>
                      <a:r>
                        <a:rPr lang="en-US" sz="1000" u="none" strike="noStrike">
                          <a:effectLst/>
                          <a:latin typeface="Lato" panose="020B0604020202020204" charset="0"/>
                          <a:cs typeface="Lato" panose="020B0604020202020204" charset="0"/>
                        </a:rPr>
                        <a:t>Y</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75</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744998028"/>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76</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556028385"/>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76</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605612647"/>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78</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739075931"/>
                  </a:ext>
                </a:extLst>
              </a:tr>
              <a:tr h="156309">
                <a:tc>
                  <a:txBody>
                    <a:bodyPr/>
                    <a:lstStyle/>
                    <a:p>
                      <a:pPr algn="ctr" fontAlgn="ctr"/>
                      <a:r>
                        <a:rPr lang="en-US" sz="1000" u="none" strike="noStrike" dirty="0">
                          <a:effectLst/>
                          <a:latin typeface="Lato" panose="020B0604020202020204" charset="0"/>
                          <a:cs typeface="Lato" panose="020B0604020202020204" charset="0"/>
                        </a:rPr>
                        <a:t>N</a:t>
                      </a:r>
                      <a:endParaRPr lang="en-US"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79</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207427371"/>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80</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575982993"/>
                  </a:ext>
                </a:extLst>
              </a:tr>
              <a:tr h="156309">
                <a:tc>
                  <a:txBody>
                    <a:bodyPr/>
                    <a:lstStyle/>
                    <a:p>
                      <a:pPr algn="ctr" fontAlgn="ctr"/>
                      <a:r>
                        <a:rPr lang="en-US" sz="1000" u="none" strike="noStrike">
                          <a:effectLst/>
                          <a:latin typeface="Lato" panose="020B0604020202020204" charset="0"/>
                          <a:cs typeface="Lato" panose="020B0604020202020204" charset="0"/>
                        </a:rPr>
                        <a:t>N</a:t>
                      </a:r>
                      <a:endParaRPr lang="en-US" sz="1000" b="0" i="0" u="none" strike="noStrike">
                        <a:solidFill>
                          <a:srgbClr val="000000"/>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effectLst/>
                          <a:latin typeface="Lato" panose="020B0604020202020204" charset="0"/>
                          <a:cs typeface="Lato" panose="020B0604020202020204" charset="0"/>
                        </a:rPr>
                        <a:t>81</a:t>
                      </a:r>
                      <a:endParaRPr lang="he-IL" sz="1000" b="0" i="0" u="none" strike="noStrike" dirty="0">
                        <a:solidFill>
                          <a:srgbClr val="000000"/>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42899948"/>
                  </a:ext>
                </a:extLst>
              </a:tr>
            </a:tbl>
          </a:graphicData>
        </a:graphic>
      </p:graphicFrame>
      <p:graphicFrame>
        <p:nvGraphicFramePr>
          <p:cNvPr id="5" name="טבלה 4"/>
          <p:cNvGraphicFramePr>
            <a:graphicFrameLocks noGrp="1"/>
          </p:cNvGraphicFramePr>
          <p:nvPr/>
        </p:nvGraphicFramePr>
        <p:xfrm>
          <a:off x="4355489" y="1735925"/>
          <a:ext cx="1699723" cy="666750"/>
        </p:xfrm>
        <a:graphic>
          <a:graphicData uri="http://schemas.openxmlformats.org/drawingml/2006/table">
            <a:tbl>
              <a:tblPr>
                <a:tableStyleId>{10A1B5D5-9B99-4C35-A422-299274C87663}</a:tableStyleId>
              </a:tblPr>
              <a:tblGrid>
                <a:gridCol w="852558">
                  <a:extLst>
                    <a:ext uri="{9D8B030D-6E8A-4147-A177-3AD203B41FA5}">
                      <a16:colId xmlns:a16="http://schemas.microsoft.com/office/drawing/2014/main" val="637949698"/>
                    </a:ext>
                  </a:extLst>
                </a:gridCol>
                <a:gridCol w="847165">
                  <a:extLst>
                    <a:ext uri="{9D8B030D-6E8A-4147-A177-3AD203B41FA5}">
                      <a16:colId xmlns:a16="http://schemas.microsoft.com/office/drawing/2014/main" val="2693123426"/>
                    </a:ext>
                  </a:extLst>
                </a:gridCol>
              </a:tblGrid>
              <a:tr h="222250">
                <a:tc gridSpan="2">
                  <a:txBody>
                    <a:bodyPr/>
                    <a:lstStyle/>
                    <a:p>
                      <a:pPr algn="ctr" fontAlgn="ctr"/>
                      <a:r>
                        <a:rPr lang="en-US" sz="1400" b="0" u="none" strike="noStrike" dirty="0">
                          <a:solidFill>
                            <a:schemeClr val="bg1">
                              <a:lumMod val="75000"/>
                            </a:schemeClr>
                          </a:solidFill>
                          <a:effectLst/>
                          <a:latin typeface="Lato" panose="020B0604020202020204" charset="0"/>
                          <a:cs typeface="Lato" panose="020B0604020202020204" charset="0"/>
                        </a:rPr>
                        <a:t>O-Ring Failure</a:t>
                      </a:r>
                      <a:endParaRPr lang="en-US" sz="14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1657669159"/>
                  </a:ext>
                </a:extLst>
              </a:tr>
              <a:tr h="222250">
                <a:tc>
                  <a:txBody>
                    <a:bodyPr/>
                    <a:lstStyle/>
                    <a:p>
                      <a:pPr algn="ctr" fontAlgn="b"/>
                      <a:r>
                        <a:rPr lang="en-US" sz="1100" u="none" strike="noStrike" dirty="0">
                          <a:solidFill>
                            <a:schemeClr val="bg1">
                              <a:lumMod val="75000"/>
                            </a:schemeClr>
                          </a:solidFill>
                          <a:effectLst/>
                          <a:latin typeface="Lato" panose="020B0604020202020204" charset="0"/>
                          <a:cs typeface="Lato" panose="020B0604020202020204" charset="0"/>
                        </a:rPr>
                        <a:t>Y</a:t>
                      </a:r>
                      <a:endParaRPr lang="en-US"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lumMod val="75000"/>
                            </a:schemeClr>
                          </a:solidFill>
                          <a:effectLst/>
                          <a:latin typeface="Lato" panose="020B0604020202020204" charset="0"/>
                          <a:cs typeface="Lato" panose="020B0604020202020204" charset="0"/>
                        </a:rPr>
                        <a:t>N</a:t>
                      </a:r>
                      <a:endParaRPr lang="en-US"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3784381809"/>
                  </a:ext>
                </a:extLst>
              </a:tr>
              <a:tr h="222250">
                <a:tc>
                  <a:txBody>
                    <a:bodyPr/>
                    <a:lstStyle/>
                    <a:p>
                      <a:pPr algn="ctr" fontAlgn="b"/>
                      <a:r>
                        <a:rPr lang="he-IL" sz="1100" u="none" strike="noStrike" dirty="0">
                          <a:effectLst/>
                          <a:latin typeface="Lato" panose="020B0604020202020204" charset="0"/>
                          <a:cs typeface="Lato" panose="020B0604020202020204" charset="0"/>
                        </a:rPr>
                        <a:t>7</a:t>
                      </a:r>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effectLst/>
                          <a:latin typeface="Lato" panose="020B0604020202020204" charset="0"/>
                          <a:cs typeface="Lato" panose="020B0604020202020204" charset="0"/>
                        </a:rPr>
                        <a:t>17</a:t>
                      </a:r>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33460343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6"/>
          <p:cNvSpPr txBox="1"/>
          <p:nvPr/>
        </p:nvSpPr>
        <p:spPr>
          <a:xfrm>
            <a:off x="870475" y="967922"/>
            <a:ext cx="7229400" cy="417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2000"/>
              <a:buFont typeface="Arial"/>
              <a:buNone/>
            </a:pPr>
            <a:r>
              <a:rPr lang="en" sz="2000" b="0" i="0" u="none" strike="noStrike" cap="none" dirty="0">
                <a:solidFill>
                  <a:schemeClr val="tx2"/>
                </a:solidFill>
                <a:latin typeface="Lato"/>
                <a:ea typeface="Lato"/>
                <a:cs typeface="Lato"/>
                <a:sym typeface="Lato"/>
              </a:rPr>
              <a:t>2.   Calculate Entropy given a bin:</a:t>
            </a: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p:txBody>
      </p:sp>
      <p:sp>
        <p:nvSpPr>
          <p:cNvPr id="308" name="Google Shape;308;p16"/>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dirty="0"/>
              <a:t>Entropy-Based Binning</a:t>
            </a:r>
            <a:endParaRPr sz="2400" dirty="0"/>
          </a:p>
        </p:txBody>
      </p:sp>
      <p:grpSp>
        <p:nvGrpSpPr>
          <p:cNvPr id="309" name="Google Shape;309;p16"/>
          <p:cNvGrpSpPr/>
          <p:nvPr/>
        </p:nvGrpSpPr>
        <p:grpSpPr>
          <a:xfrm>
            <a:off x="7964372" y="166044"/>
            <a:ext cx="1024398" cy="669712"/>
            <a:chOff x="5400075" y="1936775"/>
            <a:chExt cx="3173477" cy="2136925"/>
          </a:xfrm>
        </p:grpSpPr>
        <p:pic>
          <p:nvPicPr>
            <p:cNvPr id="310" name="Google Shape;310;p16"/>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11" name="Google Shape;311;p16"/>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312" name="Google Shape;312;p16"/>
          <p:cNvGrpSpPr/>
          <p:nvPr/>
        </p:nvGrpSpPr>
        <p:grpSpPr>
          <a:xfrm>
            <a:off x="6662495" y="166133"/>
            <a:ext cx="424090" cy="417359"/>
            <a:chOff x="991850" y="1936775"/>
            <a:chExt cx="1560300" cy="2164726"/>
          </a:xfrm>
        </p:grpSpPr>
        <p:pic>
          <p:nvPicPr>
            <p:cNvPr id="313" name="Google Shape;313;p16"/>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14" name="Google Shape;314;p16"/>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15" name="Google Shape;315;p16"/>
          <p:cNvGrpSpPr/>
          <p:nvPr/>
        </p:nvGrpSpPr>
        <p:grpSpPr>
          <a:xfrm>
            <a:off x="7213696" y="166133"/>
            <a:ext cx="594549" cy="417359"/>
            <a:chOff x="2993400" y="1936775"/>
            <a:chExt cx="2187452" cy="2164725"/>
          </a:xfrm>
        </p:grpSpPr>
        <p:pic>
          <p:nvPicPr>
            <p:cNvPr id="316" name="Google Shape;316;p16"/>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17" name="Google Shape;317;p16"/>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graphicFrame>
        <p:nvGraphicFramePr>
          <p:cNvPr id="17" name="טבלה 16"/>
          <p:cNvGraphicFramePr>
            <a:graphicFrameLocks noGrp="1"/>
          </p:cNvGraphicFramePr>
          <p:nvPr/>
        </p:nvGraphicFramePr>
        <p:xfrm>
          <a:off x="6872729" y="967922"/>
          <a:ext cx="1813601" cy="3955119"/>
        </p:xfrm>
        <a:graphic>
          <a:graphicData uri="http://schemas.openxmlformats.org/drawingml/2006/table">
            <a:tbl>
              <a:tblPr>
                <a:tableStyleId>{10A1B5D5-9B99-4C35-A422-299274C87663}</a:tableStyleId>
              </a:tblPr>
              <a:tblGrid>
                <a:gridCol w="966590">
                  <a:extLst>
                    <a:ext uri="{9D8B030D-6E8A-4147-A177-3AD203B41FA5}">
                      <a16:colId xmlns:a16="http://schemas.microsoft.com/office/drawing/2014/main" val="4022584050"/>
                    </a:ext>
                  </a:extLst>
                </a:gridCol>
                <a:gridCol w="847011">
                  <a:extLst>
                    <a:ext uri="{9D8B030D-6E8A-4147-A177-3AD203B41FA5}">
                      <a16:colId xmlns:a16="http://schemas.microsoft.com/office/drawing/2014/main" val="1262124907"/>
                    </a:ext>
                  </a:extLst>
                </a:gridCol>
              </a:tblGrid>
              <a:tr h="189887">
                <a:tc>
                  <a:txBody>
                    <a:bodyPr/>
                    <a:lstStyle/>
                    <a:p>
                      <a:pPr algn="ctr" fontAlgn="ctr"/>
                      <a:r>
                        <a:rPr lang="en-US" sz="1000" u="none" strike="noStrike" dirty="0">
                          <a:solidFill>
                            <a:schemeClr val="bg1">
                              <a:lumMod val="75000"/>
                            </a:schemeClr>
                          </a:solidFill>
                          <a:effectLst/>
                          <a:latin typeface="Lato" panose="020B0604020202020204" charset="0"/>
                          <a:cs typeface="Lato" panose="020B0604020202020204" charset="0"/>
                        </a:rPr>
                        <a:t>O-Ring Failure</a:t>
                      </a:r>
                      <a:endParaRPr lang="en-US" sz="1000" b="0" i="0" u="none" strike="noStrike" dirty="0">
                        <a:solidFill>
                          <a:schemeClr val="bg1">
                            <a:lumMod val="75000"/>
                          </a:schemeClr>
                        </a:solidFill>
                        <a:effectLst/>
                        <a:latin typeface="Lato" panose="020B0604020202020204" charset="0"/>
                        <a:cs typeface="Lato" panose="020B0604020202020204" charset="0"/>
                      </a:endParaRPr>
                    </a:p>
                  </a:txBody>
                  <a:tcPr marL="3904" marR="3904" marT="3904" marB="0" anchor="ctr">
                    <a:solidFill>
                      <a:schemeClr val="tx2"/>
                    </a:solidFill>
                  </a:tcPr>
                </a:tc>
                <a:tc>
                  <a:txBody>
                    <a:bodyPr/>
                    <a:lstStyle/>
                    <a:p>
                      <a:pPr algn="ctr" fontAlgn="ctr"/>
                      <a:r>
                        <a:rPr lang="en-US" sz="1000" u="none" strike="noStrike" dirty="0">
                          <a:solidFill>
                            <a:schemeClr val="bg1">
                              <a:lumMod val="75000"/>
                            </a:schemeClr>
                          </a:solidFill>
                          <a:effectLst/>
                          <a:latin typeface="Lato" panose="020B0604020202020204" charset="0"/>
                          <a:cs typeface="Lato" panose="020B0604020202020204" charset="0"/>
                        </a:rPr>
                        <a:t>Temperature</a:t>
                      </a:r>
                      <a:endParaRPr lang="en-US" sz="1000" b="0" i="0" u="none" strike="noStrike" dirty="0">
                        <a:solidFill>
                          <a:schemeClr val="bg1">
                            <a:lumMod val="75000"/>
                          </a:schemeClr>
                        </a:solidFill>
                        <a:effectLst/>
                        <a:latin typeface="Lato" panose="020B0604020202020204" charset="0"/>
                        <a:cs typeface="Lato" panose="020B0604020202020204" charset="0"/>
                      </a:endParaRPr>
                    </a:p>
                  </a:txBody>
                  <a:tcPr marL="3904" marR="3904" marT="3904" marB="0" anchor="ctr">
                    <a:solidFill>
                      <a:schemeClr val="tx2"/>
                    </a:solidFill>
                  </a:tcPr>
                </a:tc>
                <a:extLst>
                  <a:ext uri="{0D108BD9-81ED-4DB2-BD59-A6C34878D82A}">
                    <a16:rowId xmlns:a16="http://schemas.microsoft.com/office/drawing/2014/main" val="159252385"/>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53</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4111086149"/>
                  </a:ext>
                </a:extLst>
              </a:tr>
              <a:tr h="170125">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56</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199013861"/>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57</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924513916"/>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63</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83176603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66</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4062520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67</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34924197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67</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939593652"/>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67</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831602331"/>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68</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820973232"/>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69</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931916280"/>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325004943"/>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095696404"/>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82374955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91059848"/>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72</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4080680902"/>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73</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307166497"/>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75</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652545082"/>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Y</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75</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744998028"/>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76</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556028385"/>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76</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605612647"/>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78</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739075931"/>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79</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207427371"/>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80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575982993"/>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81</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42899948"/>
                  </a:ext>
                </a:extLst>
              </a:tr>
            </a:tbl>
          </a:graphicData>
        </a:graphic>
      </p:graphicFrame>
      <mc:AlternateContent xmlns:mc="http://schemas.openxmlformats.org/markup-compatibility/2006" xmlns:a14="http://schemas.microsoft.com/office/drawing/2010/main">
        <mc:Choice Requires="a14">
          <p:graphicFrame>
            <p:nvGraphicFramePr>
              <p:cNvPr id="6" name="טבלה 5"/>
              <p:cNvGraphicFramePr>
                <a:graphicFrameLocks noGrp="1"/>
              </p:cNvGraphicFramePr>
              <p:nvPr/>
            </p:nvGraphicFramePr>
            <p:xfrm>
              <a:off x="1369391" y="2573804"/>
              <a:ext cx="3578087" cy="836900"/>
            </p:xfrm>
            <a:graphic>
              <a:graphicData uri="http://schemas.openxmlformats.org/drawingml/2006/table">
                <a:tbl>
                  <a:tblPr>
                    <a:tableStyleId>{36BB30D9-6020-434E-AC6E-C0ADF062F379}</a:tableStyleId>
                  </a:tblPr>
                  <a:tblGrid>
                    <a:gridCol w="1077173">
                      <a:extLst>
                        <a:ext uri="{9D8B030D-6E8A-4147-A177-3AD203B41FA5}">
                          <a16:colId xmlns:a16="http://schemas.microsoft.com/office/drawing/2014/main" val="3081118583"/>
                        </a:ext>
                      </a:extLst>
                    </a:gridCol>
                    <a:gridCol w="646304">
                      <a:extLst>
                        <a:ext uri="{9D8B030D-6E8A-4147-A177-3AD203B41FA5}">
                          <a16:colId xmlns:a16="http://schemas.microsoft.com/office/drawing/2014/main" val="1324760852"/>
                        </a:ext>
                      </a:extLst>
                    </a:gridCol>
                    <a:gridCol w="942813">
                      <a:extLst>
                        <a:ext uri="{9D8B030D-6E8A-4147-A177-3AD203B41FA5}">
                          <a16:colId xmlns:a16="http://schemas.microsoft.com/office/drawing/2014/main" val="309790823"/>
                        </a:ext>
                      </a:extLst>
                    </a:gridCol>
                    <a:gridCol w="911797">
                      <a:extLst>
                        <a:ext uri="{9D8B030D-6E8A-4147-A177-3AD203B41FA5}">
                          <a16:colId xmlns:a16="http://schemas.microsoft.com/office/drawing/2014/main" val="52748540"/>
                        </a:ext>
                      </a:extLst>
                    </a:gridCol>
                  </a:tblGrid>
                  <a:tr h="205730">
                    <a:tc rowSpan="2" gridSpan="2">
                      <a:txBody>
                        <a:bodyPr/>
                        <a:lstStyle/>
                        <a:p>
                          <a:pPr algn="ctr" fontAlgn="b"/>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solidFill>
                          <a:schemeClr val="tx2"/>
                        </a:solidFill>
                      </a:tcPr>
                    </a:tc>
                    <a:tc rowSpan="2" hMerge="1">
                      <a:txBody>
                        <a:bodyPr/>
                        <a:lstStyle/>
                        <a:p>
                          <a:pPr rtl="1"/>
                          <a:endParaRPr lang="he-IL"/>
                        </a:p>
                      </a:txBody>
                      <a:tcPr/>
                    </a:tc>
                    <a:tc gridSpan="2">
                      <a:txBody>
                        <a:bodyPr/>
                        <a:lstStyle/>
                        <a:p>
                          <a:pPr algn="ctr" fontAlgn="ctr"/>
                          <a:r>
                            <a:rPr lang="en-US" sz="1400" u="none" strike="noStrike" dirty="0">
                              <a:solidFill>
                                <a:schemeClr val="bg1">
                                  <a:lumMod val="75000"/>
                                </a:schemeClr>
                              </a:solidFill>
                              <a:effectLst/>
                              <a:latin typeface="Lato" panose="020B0604020202020204" charset="0"/>
                              <a:cs typeface="Lato" panose="020B0604020202020204" charset="0"/>
                            </a:rPr>
                            <a:t>O-Ring Failure</a:t>
                          </a:r>
                          <a:endParaRPr lang="en-US" sz="14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1825574741"/>
                      </a:ext>
                    </a:extLst>
                  </a:tr>
                  <a:tr h="205730">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lumMod val="75000"/>
                                </a:schemeClr>
                              </a:solidFill>
                              <a:effectLst/>
                              <a:latin typeface="Lato" panose="020B0604020202020204" charset="0"/>
                              <a:cs typeface="Lato" panose="020B0604020202020204" charset="0"/>
                            </a:rPr>
                            <a:t>Y</a:t>
                          </a:r>
                          <a:endParaRPr lang="en-US"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lumMod val="75000"/>
                                </a:schemeClr>
                              </a:solidFill>
                              <a:effectLst/>
                              <a:latin typeface="Lato" panose="020B0604020202020204" charset="0"/>
                              <a:cs typeface="Lato" panose="020B0604020202020204" charset="0"/>
                            </a:rPr>
                            <a:t>N</a:t>
                          </a:r>
                          <a:endParaRPr lang="en-US"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572801636"/>
                      </a:ext>
                    </a:extLst>
                  </a:tr>
                  <a:tr h="205730">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pPr algn="ctr" fontAlgn="b"/>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m:t>
                              </m:r>
                              <m:r>
                                <a:rPr lang="en-US"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 </m:t>
                              </m:r>
                            </m:oMath>
                          </a14:m>
                          <a:r>
                            <a:rPr lang="en-US" sz="1100" b="0" i="0" u="none" strike="noStrike" dirty="0">
                              <a:solidFill>
                                <a:schemeClr val="bg1">
                                  <a:lumMod val="75000"/>
                                </a:schemeClr>
                              </a:solidFill>
                              <a:effectLst/>
                              <a:latin typeface="Lato" panose="020B0604020202020204" charset="0"/>
                              <a:cs typeface="Lato" panose="020B0604020202020204" charset="0"/>
                            </a:rPr>
                            <a:t>60</a:t>
                          </a:r>
                          <a:endParaRPr lang="he-IL"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3</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0</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476079683"/>
                      </a:ext>
                    </a:extLst>
                  </a:tr>
                  <a:tr h="205730">
                    <a:tc vMerge="1">
                      <a:txBody>
                        <a:bodyPr/>
                        <a:lstStyle/>
                        <a:p>
                          <a:pPr rtl="1"/>
                          <a:endParaRPr lang="he-IL"/>
                        </a:p>
                      </a:txBody>
                      <a:tcPr/>
                    </a:tc>
                    <a:tc>
                      <a:txBody>
                        <a:bodyPr/>
                        <a:lstStyle/>
                        <a:p>
                          <a:pPr algn="ctr" fontAlgn="b"/>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&gt; </m:t>
                              </m:r>
                            </m:oMath>
                          </a14:m>
                          <a:r>
                            <a:rPr lang="he-IL" sz="1100" b="0" i="0" u="none" strike="noStrike" dirty="0">
                              <a:solidFill>
                                <a:schemeClr val="bg1">
                                  <a:lumMod val="75000"/>
                                </a:schemeClr>
                              </a:solidFill>
                              <a:effectLst/>
                              <a:latin typeface="Lato" panose="020B0604020202020204" charset="0"/>
                              <a:cs typeface="Lato" panose="020B0604020202020204" charset="0"/>
                            </a:rPr>
                            <a:t>60</a:t>
                          </a: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4</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17</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115777383"/>
                      </a:ext>
                    </a:extLst>
                  </a:tr>
                </a:tbl>
              </a:graphicData>
            </a:graphic>
          </p:graphicFrame>
        </mc:Choice>
        <mc:Fallback xmlns="">
          <p:graphicFrame>
            <p:nvGraphicFramePr>
              <p:cNvPr id="6" name="טבלה 5"/>
              <p:cNvGraphicFramePr>
                <a:graphicFrameLocks noGrp="1"/>
              </p:cNvGraphicFramePr>
              <p:nvPr>
                <p:extLst>
                  <p:ext uri="{D42A27DB-BD31-4B8C-83A1-F6EECF244321}">
                    <p14:modId xmlns:p14="http://schemas.microsoft.com/office/powerpoint/2010/main" val="990238150"/>
                  </p:ext>
                </p:extLst>
              </p:nvPr>
            </p:nvGraphicFramePr>
            <p:xfrm>
              <a:off x="1369391" y="2573804"/>
              <a:ext cx="3578087" cy="836900"/>
            </p:xfrm>
            <a:graphic>
              <a:graphicData uri="http://schemas.openxmlformats.org/drawingml/2006/table">
                <a:tbl>
                  <a:tblPr>
                    <a:tableStyleId>{36BB30D9-6020-434E-AC6E-C0ADF062F379}</a:tableStyleId>
                  </a:tblPr>
                  <a:tblGrid>
                    <a:gridCol w="1077173">
                      <a:extLst>
                        <a:ext uri="{9D8B030D-6E8A-4147-A177-3AD203B41FA5}">
                          <a16:colId xmlns:a16="http://schemas.microsoft.com/office/drawing/2014/main" val="3081118583"/>
                        </a:ext>
                      </a:extLst>
                    </a:gridCol>
                    <a:gridCol w="646304">
                      <a:extLst>
                        <a:ext uri="{9D8B030D-6E8A-4147-A177-3AD203B41FA5}">
                          <a16:colId xmlns:a16="http://schemas.microsoft.com/office/drawing/2014/main" val="1324760852"/>
                        </a:ext>
                      </a:extLst>
                    </a:gridCol>
                    <a:gridCol w="942813">
                      <a:extLst>
                        <a:ext uri="{9D8B030D-6E8A-4147-A177-3AD203B41FA5}">
                          <a16:colId xmlns:a16="http://schemas.microsoft.com/office/drawing/2014/main" val="309790823"/>
                        </a:ext>
                      </a:extLst>
                    </a:gridCol>
                    <a:gridCol w="911797">
                      <a:extLst>
                        <a:ext uri="{9D8B030D-6E8A-4147-A177-3AD203B41FA5}">
                          <a16:colId xmlns:a16="http://schemas.microsoft.com/office/drawing/2014/main" val="52748540"/>
                        </a:ext>
                      </a:extLst>
                    </a:gridCol>
                  </a:tblGrid>
                  <a:tr h="219710">
                    <a:tc rowSpan="2" gridSpan="2">
                      <a:txBody>
                        <a:bodyPr/>
                        <a:lstStyle/>
                        <a:p>
                          <a:pPr algn="ctr" fontAlgn="b"/>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solidFill>
                          <a:schemeClr val="tx2"/>
                        </a:solidFill>
                      </a:tcPr>
                    </a:tc>
                    <a:tc rowSpan="2" hMerge="1">
                      <a:txBody>
                        <a:bodyPr/>
                        <a:lstStyle/>
                        <a:p>
                          <a:pPr rtl="1"/>
                          <a:endParaRPr lang="he-IL"/>
                        </a:p>
                      </a:txBody>
                      <a:tcPr/>
                    </a:tc>
                    <a:tc gridSpan="2">
                      <a:txBody>
                        <a:bodyPr/>
                        <a:lstStyle/>
                        <a:p>
                          <a:pPr algn="ctr" fontAlgn="ctr"/>
                          <a:r>
                            <a:rPr lang="en-US" sz="1400" u="none" strike="noStrike" dirty="0">
                              <a:solidFill>
                                <a:schemeClr val="bg1">
                                  <a:lumMod val="75000"/>
                                </a:schemeClr>
                              </a:solidFill>
                              <a:effectLst/>
                              <a:latin typeface="Lato" panose="020B0604020202020204" charset="0"/>
                              <a:cs typeface="Lato" panose="020B0604020202020204" charset="0"/>
                            </a:rPr>
                            <a:t>O-Ring Failure</a:t>
                          </a:r>
                          <a:endParaRPr lang="en-US" sz="14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1825574741"/>
                      </a:ext>
                    </a:extLst>
                  </a:tr>
                  <a:tr h="205730">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lumMod val="75000"/>
                                </a:schemeClr>
                              </a:solidFill>
                              <a:effectLst/>
                              <a:latin typeface="Lato" panose="020B0604020202020204" charset="0"/>
                              <a:cs typeface="Lato" panose="020B0604020202020204" charset="0"/>
                            </a:rPr>
                            <a:t>Y</a:t>
                          </a:r>
                          <a:endParaRPr lang="en-US"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lumMod val="75000"/>
                                </a:schemeClr>
                              </a:solidFill>
                              <a:effectLst/>
                              <a:latin typeface="Lato" panose="020B0604020202020204" charset="0"/>
                              <a:cs typeface="Lato" panose="020B0604020202020204" charset="0"/>
                            </a:rPr>
                            <a:t>N</a:t>
                          </a:r>
                          <a:endParaRPr lang="en-US"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572801636"/>
                      </a:ext>
                    </a:extLst>
                  </a:tr>
                  <a:tr h="205730">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endParaRPr lang="he-IL"/>
                        </a:p>
                      </a:txBody>
                      <a:tcPr marL="6350" marR="6350" marT="6350" marB="0" anchor="b">
                        <a:blipFill>
                          <a:blip r:embed="rId15"/>
                          <a:stretch>
                            <a:fillRect l="-167925" t="-229412" r="-289623" b="-141176"/>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3</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0</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476079683"/>
                      </a:ext>
                    </a:extLst>
                  </a:tr>
                  <a:tr h="205730">
                    <a:tc vMerge="1">
                      <a:txBody>
                        <a:bodyPr/>
                        <a:lstStyle/>
                        <a:p>
                          <a:pPr rtl="1"/>
                          <a:endParaRPr lang="he-IL"/>
                        </a:p>
                      </a:txBody>
                      <a:tcPr/>
                    </a:tc>
                    <a:tc>
                      <a:txBody>
                        <a:bodyPr/>
                        <a:lstStyle/>
                        <a:p>
                          <a:endParaRPr lang="he-IL"/>
                        </a:p>
                      </a:txBody>
                      <a:tcPr marL="6350" marR="6350" marT="6350" marB="0" anchor="b">
                        <a:blipFill>
                          <a:blip r:embed="rId15"/>
                          <a:stretch>
                            <a:fillRect l="-167925" t="-329412" r="-289623" b="-41176"/>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4</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17</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115777383"/>
                      </a:ext>
                    </a:extLst>
                  </a:tr>
                </a:tbl>
              </a:graphicData>
            </a:graphic>
          </p:graphicFrame>
        </mc:Fallback>
      </mc:AlternateContent>
      <mc:AlternateContent xmlns:mc="http://schemas.openxmlformats.org/markup-compatibility/2006" xmlns:a14="http://schemas.microsoft.com/office/drawing/2010/main">
        <mc:Choice Requires="a14">
          <p:sp>
            <p:nvSpPr>
              <p:cNvPr id="26" name="TextBox 25"/>
              <p:cNvSpPr txBox="1"/>
              <p:nvPr/>
            </p:nvSpPr>
            <p:spPr>
              <a:xfrm>
                <a:off x="1130852" y="1734559"/>
                <a:ext cx="3027201" cy="764505"/>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1800" i="1">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r>
                            <a:rPr lang="en-US" sz="1800" i="1">
                              <a:solidFill>
                                <a:schemeClr val="accent4">
                                  <a:lumMod val="60000"/>
                                  <a:lumOff val="40000"/>
                                </a:schemeClr>
                              </a:solidFill>
                              <a:latin typeface="Cambria Math" panose="02040503050406030204" pitchFamily="18" charset="0"/>
                              <a:ea typeface="Lato"/>
                              <a:cs typeface="Lato"/>
                              <a:sym typeface="Lato"/>
                            </a:rPr>
                            <m:t>𝐷</m:t>
                          </m:r>
                          <m:r>
                            <a:rPr lang="en-US" sz="1800" i="1">
                              <a:solidFill>
                                <a:schemeClr val="accent4">
                                  <a:lumMod val="60000"/>
                                  <a:lumOff val="40000"/>
                                </a:schemeClr>
                              </a:solidFill>
                              <a:latin typeface="Cambria Math" panose="02040503050406030204" pitchFamily="18" charset="0"/>
                              <a:ea typeface="Lato"/>
                              <a:cs typeface="Lato"/>
                              <a:sym typeface="Lato"/>
                            </a:rPr>
                            <m:t>,</m:t>
                          </m:r>
                          <m:r>
                            <a:rPr lang="en-US" sz="1800" i="1">
                              <a:solidFill>
                                <a:srgbClr val="FFFF00"/>
                              </a:solidFill>
                              <a:latin typeface="Cambria Math" panose="02040503050406030204" pitchFamily="18" charset="0"/>
                              <a:ea typeface="Lato"/>
                              <a:cs typeface="Lato"/>
                              <a:sym typeface="Lato"/>
                            </a:rPr>
                            <m:t>𝐵</m:t>
                          </m:r>
                        </m:e>
                      </m:d>
                      <m:r>
                        <a:rPr lang="en-US" sz="1800" i="1">
                          <a:solidFill>
                            <a:schemeClr val="tx2"/>
                          </a:solidFill>
                          <a:latin typeface="Cambria Math" panose="02040503050406030204" pitchFamily="18" charset="0"/>
                          <a:ea typeface="Lato"/>
                          <a:cs typeface="Lato"/>
                          <a:sym typeface="Lato"/>
                        </a:rPr>
                        <m:t>=</m:t>
                      </m:r>
                      <m:nary>
                        <m:naryPr>
                          <m:chr m:val="∑"/>
                          <m:supHide m:val="on"/>
                          <m:ctrlPr>
                            <a:rPr lang="en-US" sz="1800" i="1">
                              <a:solidFill>
                                <a:schemeClr val="tx2"/>
                              </a:solidFill>
                              <a:latin typeface="Cambria Math" panose="02040503050406030204" pitchFamily="18" charset="0"/>
                              <a:cs typeface="Lato"/>
                              <a:sym typeface="Lato"/>
                            </a:rPr>
                          </m:ctrlPr>
                        </m:naryPr>
                        <m:sub>
                          <m:r>
                            <a:rPr lang="en-US" sz="1800" i="1">
                              <a:solidFill>
                                <a:schemeClr val="tx2"/>
                              </a:solidFill>
                              <a:latin typeface="Cambria Math" panose="02040503050406030204" pitchFamily="18" charset="0"/>
                              <a:cs typeface="Lato"/>
                              <a:sym typeface="Lato"/>
                            </a:rPr>
                            <m:t>𝑏</m:t>
                          </m:r>
                          <m:r>
                            <a:rPr lang="en-US" sz="1800" i="1">
                              <a:solidFill>
                                <a:schemeClr val="tx2"/>
                              </a:solidFill>
                              <a:latin typeface="Cambria Math" panose="02040503050406030204" pitchFamily="18" charset="0"/>
                              <a:ea typeface="Cambria Math" panose="02040503050406030204" pitchFamily="18" charset="0"/>
                              <a:cs typeface="Lato"/>
                              <a:sym typeface="Lato"/>
                            </a:rPr>
                            <m:t>∈</m:t>
                          </m:r>
                          <m:r>
                            <a:rPr lang="en-US" sz="1800" i="1">
                              <a:solidFill>
                                <a:schemeClr val="tx2"/>
                              </a:solidFill>
                              <a:latin typeface="Cambria Math" panose="02040503050406030204" pitchFamily="18" charset="0"/>
                              <a:ea typeface="Cambria Math" panose="02040503050406030204" pitchFamily="18" charset="0"/>
                              <a:cs typeface="Lato"/>
                              <a:sym typeface="Lato"/>
                            </a:rPr>
                            <m:t>𝐵</m:t>
                          </m:r>
                        </m:sub>
                        <m:sup/>
                        <m:e>
                          <m:f>
                            <m:fPr>
                              <m:ctrlPr>
                                <a:rPr lang="en-US" sz="1800" i="1">
                                  <a:solidFill>
                                    <a:schemeClr val="tx2"/>
                                  </a:solidFill>
                                  <a:latin typeface="Cambria Math" panose="02040503050406030204" pitchFamily="18" charset="0"/>
                                  <a:cs typeface="Lato"/>
                                  <a:sym typeface="Lato"/>
                                </a:rPr>
                              </m:ctrlPr>
                            </m:fPr>
                            <m:num>
                              <m:sSub>
                                <m:sSubPr>
                                  <m:ctrlPr>
                                    <a:rPr lang="en-US" sz="1800" i="1">
                                      <a:solidFill>
                                        <a:schemeClr val="tx2"/>
                                      </a:solidFill>
                                      <a:latin typeface="Cambria Math" panose="02040503050406030204" pitchFamily="18" charset="0"/>
                                      <a:cs typeface="Lato"/>
                                      <a:sym typeface="Lato"/>
                                    </a:rPr>
                                  </m:ctrlPr>
                                </m:sSubPr>
                                <m:e>
                                  <m:r>
                                    <a:rPr lang="en-US" sz="1800" i="1">
                                      <a:solidFill>
                                        <a:schemeClr val="tx2"/>
                                      </a:solidFill>
                                      <a:latin typeface="Cambria Math" panose="02040503050406030204" pitchFamily="18" charset="0"/>
                                      <a:cs typeface="Lato"/>
                                      <a:sym typeface="Lato"/>
                                    </a:rPr>
                                    <m:t>|</m:t>
                                  </m:r>
                                  <m:r>
                                    <a:rPr lang="en-US" sz="1800" i="1">
                                      <a:solidFill>
                                        <a:schemeClr val="tx2"/>
                                      </a:solidFill>
                                      <a:latin typeface="Cambria Math" panose="02040503050406030204" pitchFamily="18" charset="0"/>
                                      <a:cs typeface="Lato"/>
                                      <a:sym typeface="Lato"/>
                                    </a:rPr>
                                    <m:t>𝐷</m:t>
                                  </m:r>
                                </m:e>
                                <m:sub>
                                  <m:r>
                                    <a:rPr lang="en-US" sz="1800" i="1">
                                      <a:solidFill>
                                        <a:srgbClr val="FFFF00"/>
                                      </a:solidFill>
                                      <a:latin typeface="Cambria Math" panose="02040503050406030204" pitchFamily="18" charset="0"/>
                                      <a:cs typeface="Lato"/>
                                      <a:sym typeface="Lato"/>
                                    </a:rPr>
                                    <m:t>𝑏</m:t>
                                  </m:r>
                                </m:sub>
                              </m:sSub>
                              <m:r>
                                <a:rPr lang="en-US" sz="1800" i="1">
                                  <a:solidFill>
                                    <a:schemeClr val="tx2"/>
                                  </a:solidFill>
                                  <a:latin typeface="Cambria Math" panose="02040503050406030204" pitchFamily="18" charset="0"/>
                                  <a:cs typeface="Lato"/>
                                  <a:sym typeface="Lato"/>
                                </a:rPr>
                                <m:t>|</m:t>
                              </m:r>
                            </m:num>
                            <m:den>
                              <m:r>
                                <a:rPr lang="en-US" sz="1800" i="1">
                                  <a:solidFill>
                                    <a:schemeClr val="tx2"/>
                                  </a:solidFill>
                                  <a:latin typeface="Cambria Math" panose="02040503050406030204" pitchFamily="18" charset="0"/>
                                  <a:cs typeface="Lato"/>
                                  <a:sym typeface="Lato"/>
                                </a:rPr>
                                <m:t>|</m:t>
                              </m:r>
                              <m:r>
                                <a:rPr lang="en-US" sz="1800" i="1">
                                  <a:solidFill>
                                    <a:schemeClr val="tx2"/>
                                  </a:solidFill>
                                  <a:latin typeface="Cambria Math" panose="02040503050406030204" pitchFamily="18" charset="0"/>
                                  <a:cs typeface="Lato"/>
                                  <a:sym typeface="Lato"/>
                                </a:rPr>
                                <m:t>𝐷</m:t>
                              </m:r>
                              <m:r>
                                <a:rPr lang="en-US" sz="1800" i="1">
                                  <a:solidFill>
                                    <a:schemeClr val="tx2"/>
                                  </a:solidFill>
                                  <a:latin typeface="Cambria Math" panose="02040503050406030204" pitchFamily="18" charset="0"/>
                                  <a:cs typeface="Lato"/>
                                  <a:sym typeface="Lato"/>
                                </a:rPr>
                                <m:t>|</m:t>
                              </m:r>
                            </m:den>
                          </m:f>
                          <m:r>
                            <a:rPr lang="en-US" sz="1800" i="1">
                              <a:solidFill>
                                <a:schemeClr val="tx2"/>
                              </a:solidFill>
                              <a:latin typeface="Cambria Math" panose="02040503050406030204" pitchFamily="18" charset="0"/>
                              <a:ea typeface="Cambria Math" panose="02040503050406030204" pitchFamily="18" charset="0"/>
                              <a:cs typeface="Lato"/>
                              <a:sym typeface="Lato"/>
                            </a:rPr>
                            <m:t>∙</m:t>
                          </m:r>
                          <m:r>
                            <a:rPr lang="en-US" sz="1800" i="1">
                              <a:solidFill>
                                <a:schemeClr val="accent4">
                                  <a:lumMod val="60000"/>
                                  <a:lumOff val="40000"/>
                                </a:schemeClr>
                              </a:solidFill>
                              <a:latin typeface="Cambria Math" panose="02040503050406030204" pitchFamily="18" charset="0"/>
                              <a:ea typeface="Lato"/>
                              <a:cs typeface="Lato"/>
                              <a:sym typeface="Lato"/>
                            </a:rPr>
                            <m:t>𝐸</m:t>
                          </m:r>
                          <m:d>
                            <m:dPr>
                              <m:ctrlPr>
                                <a:rPr lang="en-US" sz="1800" i="1">
                                  <a:solidFill>
                                    <a:schemeClr val="accent4">
                                      <a:lumMod val="60000"/>
                                      <a:lumOff val="40000"/>
                                    </a:schemeClr>
                                  </a:solidFill>
                                  <a:latin typeface="Cambria Math" panose="02040503050406030204" pitchFamily="18" charset="0"/>
                                  <a:ea typeface="Lato"/>
                                  <a:cs typeface="Lato"/>
                                  <a:sym typeface="Lato"/>
                                </a:rPr>
                              </m:ctrlPr>
                            </m:dPr>
                            <m:e>
                              <m:sSub>
                                <m:sSubPr>
                                  <m:ctrlPr>
                                    <a:rPr lang="en-US" sz="1800" i="1">
                                      <a:solidFill>
                                        <a:schemeClr val="accent4">
                                          <a:lumMod val="60000"/>
                                          <a:lumOff val="40000"/>
                                        </a:schemeClr>
                                      </a:solidFill>
                                      <a:latin typeface="Cambria Math" panose="02040503050406030204" pitchFamily="18" charset="0"/>
                                      <a:cs typeface="Lato"/>
                                      <a:sym typeface="Lato"/>
                                    </a:rPr>
                                  </m:ctrlPr>
                                </m:sSubPr>
                                <m:e>
                                  <m:r>
                                    <a:rPr lang="en-US" sz="1800" i="1">
                                      <a:solidFill>
                                        <a:schemeClr val="accent4">
                                          <a:lumMod val="60000"/>
                                          <a:lumOff val="40000"/>
                                        </a:schemeClr>
                                      </a:solidFill>
                                      <a:latin typeface="Cambria Math" panose="02040503050406030204" pitchFamily="18" charset="0"/>
                                      <a:cs typeface="Lato"/>
                                      <a:sym typeface="Lato"/>
                                    </a:rPr>
                                    <m:t>𝐷</m:t>
                                  </m:r>
                                </m:e>
                                <m:sub>
                                  <m:r>
                                    <a:rPr lang="en-US" sz="1800" i="1">
                                      <a:solidFill>
                                        <a:srgbClr val="FFFF00"/>
                                      </a:solidFill>
                                      <a:latin typeface="Cambria Math" panose="02040503050406030204" pitchFamily="18" charset="0"/>
                                      <a:cs typeface="Lato"/>
                                      <a:sym typeface="Lato"/>
                                    </a:rPr>
                                    <m:t>𝑏</m:t>
                                  </m:r>
                                </m:sub>
                              </m:sSub>
                            </m:e>
                          </m:d>
                        </m:e>
                      </m:nary>
                    </m:oMath>
                  </m:oMathPara>
                </a14:m>
                <a:endParaRPr lang="he-IL" sz="1800" dirty="0">
                  <a:solidFill>
                    <a:schemeClr val="tx2"/>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1130852" y="1734559"/>
                <a:ext cx="3027201" cy="764505"/>
              </a:xfrm>
              <a:prstGeom prst="rect">
                <a:avLst/>
              </a:prstGeom>
              <a:blipFill>
                <a:blip r:embed="rId1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761230" y="3587754"/>
                <a:ext cx="5862442" cy="1452064"/>
              </a:xfrm>
              <a:prstGeom prst="rect">
                <a:avLst/>
              </a:prstGeom>
              <a:noFill/>
            </p:spPr>
            <p:txBody>
              <a:bodyPr wrap="square" rtlCol="1">
                <a:spAutoFit/>
              </a:bodyPr>
              <a:lstStyle/>
              <a:p>
                <a:pPr lvl="0">
                  <a:lnSpc>
                    <a:spcPct val="115000"/>
                  </a:lnSpc>
                  <a:spcBef>
                    <a:spcPts val="1200"/>
                  </a:spcBef>
                  <a:buSzPts val="2000"/>
                </a:pPr>
                <a14:m>
                  <m:oMathPara xmlns:m="http://schemas.openxmlformats.org/officeDocument/2006/math">
                    <m:oMathParaPr>
                      <m:jc m:val="centerGroup"/>
                    </m:oMathParaPr>
                    <m:oMath xmlns:m="http://schemas.openxmlformats.org/officeDocument/2006/math">
                      <m:r>
                        <a:rPr lang="en-US" sz="1700" i="1" dirty="0" smtClean="0">
                          <a:solidFill>
                            <a:schemeClr val="accent4">
                              <a:lumMod val="60000"/>
                              <a:lumOff val="40000"/>
                            </a:schemeClr>
                          </a:solidFill>
                          <a:latin typeface="Cambria Math" panose="02040503050406030204" pitchFamily="18" charset="0"/>
                          <a:ea typeface="Lato"/>
                          <a:cs typeface="Lato"/>
                          <a:sym typeface="Lato"/>
                        </a:rPr>
                        <m:t>𝐸</m:t>
                      </m:r>
                      <m:r>
                        <a:rPr lang="en-US" sz="1700" i="1" dirty="0" smtClean="0">
                          <a:solidFill>
                            <a:schemeClr val="accent4">
                              <a:lumMod val="60000"/>
                              <a:lumOff val="40000"/>
                            </a:schemeClr>
                          </a:solidFill>
                          <a:latin typeface="Cambria Math" panose="02040503050406030204" pitchFamily="18" charset="0"/>
                          <a:ea typeface="Lato"/>
                          <a:cs typeface="Lato"/>
                          <a:sym typeface="Lato"/>
                        </a:rPr>
                        <m:t>(</m:t>
                      </m:r>
                      <m:r>
                        <a:rPr lang="en-US" sz="1700" b="0" i="1" dirty="0" smtClean="0">
                          <a:solidFill>
                            <a:schemeClr val="accent4">
                              <a:lumMod val="60000"/>
                              <a:lumOff val="40000"/>
                            </a:schemeClr>
                          </a:solidFill>
                          <a:latin typeface="Cambria Math" panose="02040503050406030204" pitchFamily="18" charset="0"/>
                          <a:ea typeface="Lato"/>
                          <a:cs typeface="Lato"/>
                          <a:sym typeface="Lato"/>
                        </a:rPr>
                        <m:t>𝐹𝑎𝑖𝑙𝑢𝑟𝑒</m:t>
                      </m:r>
                      <m:r>
                        <a:rPr lang="en-US" sz="1700" b="0" i="1" dirty="0" smtClean="0">
                          <a:solidFill>
                            <a:schemeClr val="accent4">
                              <a:lumMod val="60000"/>
                              <a:lumOff val="40000"/>
                            </a:schemeClr>
                          </a:solidFill>
                          <a:latin typeface="Cambria Math" panose="02040503050406030204" pitchFamily="18" charset="0"/>
                          <a:ea typeface="Lato"/>
                          <a:cs typeface="Lato"/>
                          <a:sym typeface="Lato"/>
                        </a:rPr>
                        <m:t>,</m:t>
                      </m:r>
                      <m:r>
                        <a:rPr lang="en-US" sz="1700" b="0" i="1" dirty="0" smtClean="0">
                          <a:solidFill>
                            <a:srgbClr val="FFFF00"/>
                          </a:solidFill>
                          <a:latin typeface="Cambria Math" panose="02040503050406030204" pitchFamily="18" charset="0"/>
                          <a:ea typeface="Lato"/>
                          <a:cs typeface="Lato"/>
                          <a:sym typeface="Lato"/>
                        </a:rPr>
                        <m:t>𝑇𝑒𝑚𝑝</m:t>
                      </m:r>
                      <m:r>
                        <a:rPr lang="en-US" sz="1700" i="1" dirty="0">
                          <a:solidFill>
                            <a:schemeClr val="accent4">
                              <a:lumMod val="60000"/>
                              <a:lumOff val="40000"/>
                            </a:schemeClr>
                          </a:solidFill>
                          <a:latin typeface="Cambria Math" panose="02040503050406030204" pitchFamily="18" charset="0"/>
                          <a:ea typeface="Lato"/>
                          <a:cs typeface="Lato"/>
                          <a:sym typeface="Lato"/>
                        </a:rPr>
                        <m:t>) </m:t>
                      </m:r>
                      <m:r>
                        <a:rPr lang="en-US" sz="1700" i="1" dirty="0">
                          <a:solidFill>
                            <a:schemeClr val="tx2"/>
                          </a:solidFill>
                          <a:latin typeface="Cambria Math" panose="02040503050406030204" pitchFamily="18" charset="0"/>
                          <a:ea typeface="Lato"/>
                          <a:cs typeface="Lato"/>
                          <a:sym typeface="Lato"/>
                        </a:rPr>
                        <m:t>= </m:t>
                      </m:r>
                      <m:r>
                        <a:rPr lang="en-US" sz="1700" i="1" dirty="0">
                          <a:solidFill>
                            <a:schemeClr val="tx2"/>
                          </a:solidFill>
                          <a:latin typeface="Cambria Math" panose="02040503050406030204" pitchFamily="18" charset="0"/>
                          <a:ea typeface="Lato"/>
                          <a:cs typeface="Lato"/>
                          <a:sym typeface="Lato"/>
                        </a:rPr>
                        <m:t>𝑃</m:t>
                      </m:r>
                      <m:r>
                        <a:rPr lang="en-US" sz="1700" i="1" dirty="0">
                          <a:solidFill>
                            <a:schemeClr val="tx2"/>
                          </a:solidFill>
                          <a:latin typeface="Cambria Math" panose="02040503050406030204" pitchFamily="18" charset="0"/>
                          <a:ea typeface="Lato"/>
                          <a:cs typeface="Lato"/>
                          <a:sym typeface="Lato"/>
                        </a:rPr>
                        <m:t>(≤</m:t>
                      </m:r>
                      <m:r>
                        <a:rPr lang="en-US" sz="1700" i="1" dirty="0" smtClean="0">
                          <a:solidFill>
                            <a:srgbClr val="FFFF00"/>
                          </a:solidFill>
                          <a:latin typeface="Cambria Math" panose="02040503050406030204" pitchFamily="18" charset="0"/>
                          <a:ea typeface="Lato"/>
                          <a:cs typeface="Lato"/>
                          <a:sym typeface="Lato"/>
                        </a:rPr>
                        <m:t>60</m:t>
                      </m:r>
                      <m:r>
                        <a:rPr lang="en-US" sz="1700" i="1" dirty="0">
                          <a:solidFill>
                            <a:schemeClr val="tx2"/>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𝐸</m:t>
                      </m:r>
                      <m:r>
                        <a:rPr lang="en-US" sz="1700" i="1" dirty="0" smtClean="0">
                          <a:solidFill>
                            <a:schemeClr val="accent4">
                              <a:lumMod val="60000"/>
                              <a:lumOff val="40000"/>
                            </a:schemeClr>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3</m:t>
                      </m:r>
                      <m:r>
                        <a:rPr lang="en-US" sz="1700" i="1" dirty="0">
                          <a:solidFill>
                            <a:schemeClr val="tx2"/>
                          </a:solidFill>
                          <a:latin typeface="Cambria Math" panose="02040503050406030204" pitchFamily="18" charset="0"/>
                          <a:ea typeface="Lato"/>
                          <a:cs typeface="Lato"/>
                          <a:sym typeface="Lato"/>
                        </a:rPr>
                        <m:t>,</m:t>
                      </m:r>
                      <m:r>
                        <a:rPr lang="en-US" sz="1700" i="1" dirty="0" smtClean="0">
                          <a:solidFill>
                            <a:srgbClr val="FFFF00"/>
                          </a:solidFill>
                          <a:latin typeface="Cambria Math" panose="02040503050406030204" pitchFamily="18" charset="0"/>
                          <a:ea typeface="Lato"/>
                          <a:cs typeface="Lato"/>
                          <a:sym typeface="Lato"/>
                        </a:rPr>
                        <m:t>0</m:t>
                      </m:r>
                      <m:r>
                        <a:rPr lang="en-US" sz="1700" i="1" dirty="0" smtClean="0">
                          <a:solidFill>
                            <a:schemeClr val="accent4">
                              <a:lumMod val="60000"/>
                              <a:lumOff val="40000"/>
                            </a:schemeClr>
                          </a:solidFill>
                          <a:latin typeface="Cambria Math" panose="02040503050406030204" pitchFamily="18" charset="0"/>
                          <a:ea typeface="Lato"/>
                          <a:cs typeface="Lato"/>
                          <a:sym typeface="Lato"/>
                        </a:rPr>
                        <m:t>)</m:t>
                      </m:r>
                      <m:r>
                        <a:rPr lang="en-US" sz="1700" i="1" dirty="0">
                          <a:solidFill>
                            <a:schemeClr val="tx2"/>
                          </a:solidFill>
                          <a:latin typeface="Cambria Math" panose="02040503050406030204" pitchFamily="18" charset="0"/>
                          <a:ea typeface="Lato"/>
                          <a:cs typeface="Lato"/>
                          <a:sym typeface="Lato"/>
                        </a:rPr>
                        <m:t> + </m:t>
                      </m:r>
                      <m:r>
                        <a:rPr lang="en-US" sz="1700" i="1" dirty="0">
                          <a:solidFill>
                            <a:schemeClr val="tx2"/>
                          </a:solidFill>
                          <a:latin typeface="Cambria Math" panose="02040503050406030204" pitchFamily="18" charset="0"/>
                          <a:ea typeface="Lato"/>
                          <a:cs typeface="Lato"/>
                          <a:sym typeface="Lato"/>
                        </a:rPr>
                        <m:t>𝑃</m:t>
                      </m:r>
                      <m:r>
                        <a:rPr lang="en-US" sz="1700" i="1" dirty="0">
                          <a:solidFill>
                            <a:schemeClr val="tx2"/>
                          </a:solidFill>
                          <a:latin typeface="Cambria Math" panose="02040503050406030204" pitchFamily="18" charset="0"/>
                          <a:ea typeface="Lato"/>
                          <a:cs typeface="Lato"/>
                          <a:sym typeface="Lato"/>
                        </a:rPr>
                        <m:t>(&gt;</m:t>
                      </m:r>
                      <m:r>
                        <a:rPr lang="en-US" sz="1700" i="1" dirty="0" smtClean="0">
                          <a:solidFill>
                            <a:srgbClr val="FFFF00"/>
                          </a:solidFill>
                          <a:latin typeface="Cambria Math" panose="02040503050406030204" pitchFamily="18" charset="0"/>
                          <a:ea typeface="Lato"/>
                          <a:cs typeface="Lato"/>
                          <a:sym typeface="Lato"/>
                        </a:rPr>
                        <m:t>60</m:t>
                      </m:r>
                      <m:r>
                        <a:rPr lang="en-US" sz="1700" i="1" dirty="0">
                          <a:solidFill>
                            <a:schemeClr val="tx2"/>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𝐸</m:t>
                      </m:r>
                      <m:r>
                        <a:rPr lang="en-US" sz="1700" i="1" dirty="0" smtClean="0">
                          <a:solidFill>
                            <a:schemeClr val="accent4">
                              <a:lumMod val="60000"/>
                              <a:lumOff val="40000"/>
                            </a:schemeClr>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4</m:t>
                      </m:r>
                      <m:r>
                        <a:rPr lang="en-US" sz="1700" i="1" dirty="0">
                          <a:solidFill>
                            <a:schemeClr val="tx2"/>
                          </a:solidFill>
                          <a:latin typeface="Cambria Math" panose="02040503050406030204" pitchFamily="18" charset="0"/>
                          <a:ea typeface="Lato"/>
                          <a:cs typeface="Lato"/>
                          <a:sym typeface="Lato"/>
                        </a:rPr>
                        <m:t>,</m:t>
                      </m:r>
                      <m:r>
                        <a:rPr lang="en-US" sz="1700" i="1" dirty="0" smtClean="0">
                          <a:solidFill>
                            <a:srgbClr val="FFFF00"/>
                          </a:solidFill>
                          <a:latin typeface="Cambria Math" panose="02040503050406030204" pitchFamily="18" charset="0"/>
                          <a:ea typeface="Lato"/>
                          <a:cs typeface="Lato"/>
                          <a:sym typeface="Lato"/>
                        </a:rPr>
                        <m:t>17</m:t>
                      </m:r>
                      <m:r>
                        <a:rPr lang="en-US" sz="1700" i="1" dirty="0" smtClean="0">
                          <a:solidFill>
                            <a:schemeClr val="accent4">
                              <a:lumMod val="60000"/>
                              <a:lumOff val="40000"/>
                            </a:schemeClr>
                          </a:solidFill>
                          <a:latin typeface="Cambria Math" panose="02040503050406030204" pitchFamily="18" charset="0"/>
                          <a:ea typeface="Lato"/>
                          <a:cs typeface="Lato"/>
                          <a:sym typeface="Lato"/>
                        </a:rPr>
                        <m:t>)</m:t>
                      </m:r>
                    </m:oMath>
                  </m:oMathPara>
                </a14:m>
                <a:endParaRPr lang="en-US" sz="1700" dirty="0">
                  <a:solidFill>
                    <a:schemeClr val="accent4">
                      <a:lumMod val="60000"/>
                      <a:lumOff val="40000"/>
                    </a:schemeClr>
                  </a:solidFill>
                  <a:latin typeface="Lato"/>
                  <a:ea typeface="Lato"/>
                  <a:cs typeface="Lato"/>
                  <a:sym typeface="Lato"/>
                </a:endParaRPr>
              </a:p>
              <a:p>
                <a:pPr lvl="0">
                  <a:lnSpc>
                    <a:spcPct val="115000"/>
                  </a:lnSpc>
                  <a:spcBef>
                    <a:spcPts val="1200"/>
                  </a:spcBef>
                  <a:buSzPts val="2000"/>
                </a:pPr>
                <a:r>
                  <a:rPr lang="en-US" sz="1700" dirty="0">
                    <a:solidFill>
                      <a:schemeClr val="tx2"/>
                    </a:solidFill>
                    <a:ea typeface="Lato"/>
                    <a:cs typeface="Lato"/>
                    <a:sym typeface="Lato"/>
                  </a:rPr>
                  <a:t>		  </a:t>
                </a:r>
                <a14:m>
                  <m:oMath xmlns:m="http://schemas.openxmlformats.org/officeDocument/2006/math">
                    <m:r>
                      <a:rPr lang="en-US" sz="1700" i="1" dirty="0" smtClean="0">
                        <a:solidFill>
                          <a:schemeClr val="tx2"/>
                        </a:solidFill>
                        <a:latin typeface="Cambria Math" panose="02040503050406030204" pitchFamily="18" charset="0"/>
                        <a:ea typeface="Lato"/>
                        <a:cs typeface="Lato"/>
                        <a:sym typeface="Lato"/>
                      </a:rPr>
                      <m:t>= </m:t>
                    </m:r>
                    <m:d>
                      <m:dPr>
                        <m:ctrlPr>
                          <a:rPr lang="en-US" sz="1700" i="1" dirty="0" smtClean="0">
                            <a:solidFill>
                              <a:schemeClr val="tx2"/>
                            </a:solidFill>
                            <a:latin typeface="Cambria Math" panose="02040503050406030204" pitchFamily="18" charset="0"/>
                            <a:ea typeface="Lato"/>
                            <a:cs typeface="Lato"/>
                            <a:sym typeface="Lato"/>
                          </a:rPr>
                        </m:ctrlPr>
                      </m:dPr>
                      <m:e>
                        <m:f>
                          <m:fPr>
                            <m:ctrlPr>
                              <a:rPr lang="en-US" sz="1700" i="1" dirty="0" smtClean="0">
                                <a:solidFill>
                                  <a:srgbClr val="FFFF00"/>
                                </a:solidFill>
                                <a:latin typeface="Cambria Math" panose="02040503050406030204" pitchFamily="18" charset="0"/>
                                <a:ea typeface="Lato"/>
                                <a:cs typeface="Lato"/>
                                <a:sym typeface="Lato"/>
                              </a:rPr>
                            </m:ctrlPr>
                          </m:fPr>
                          <m:num>
                            <m:r>
                              <a:rPr lang="en-US" sz="1700" i="1" dirty="0" smtClean="0">
                                <a:solidFill>
                                  <a:srgbClr val="FFFF00"/>
                                </a:solidFill>
                                <a:latin typeface="Cambria Math" panose="02040503050406030204" pitchFamily="18" charset="0"/>
                                <a:ea typeface="Lato"/>
                                <a:cs typeface="Lato"/>
                                <a:sym typeface="Lato"/>
                              </a:rPr>
                              <m:t>3</m:t>
                            </m:r>
                          </m:num>
                          <m:den>
                            <m:r>
                              <a:rPr lang="en-US" sz="1700" i="1" dirty="0" smtClean="0">
                                <a:solidFill>
                                  <a:srgbClr val="FFFF00"/>
                                </a:solidFill>
                                <a:latin typeface="Cambria Math" panose="02040503050406030204" pitchFamily="18" charset="0"/>
                                <a:ea typeface="Lato"/>
                                <a:cs typeface="Lato"/>
                                <a:sym typeface="Lato"/>
                              </a:rPr>
                              <m:t>24</m:t>
                            </m:r>
                          </m:den>
                        </m:f>
                      </m:e>
                    </m:d>
                    <m:r>
                      <a:rPr lang="en-US" sz="1700" i="1" dirty="0" smtClean="0">
                        <a:solidFill>
                          <a:schemeClr val="tx2"/>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0</m:t>
                    </m:r>
                    <m:r>
                      <a:rPr lang="en-US" sz="1700" i="1" dirty="0" smtClean="0">
                        <a:solidFill>
                          <a:schemeClr val="tx2"/>
                        </a:solidFill>
                        <a:latin typeface="Cambria Math" panose="02040503050406030204" pitchFamily="18" charset="0"/>
                        <a:ea typeface="Lato"/>
                        <a:cs typeface="Lato"/>
                        <a:sym typeface="Lato"/>
                      </a:rPr>
                      <m:t> + </m:t>
                    </m:r>
                    <m:d>
                      <m:dPr>
                        <m:ctrlPr>
                          <a:rPr lang="en-US" sz="1700" i="1" dirty="0" smtClean="0">
                            <a:solidFill>
                              <a:schemeClr val="tx2"/>
                            </a:solidFill>
                            <a:latin typeface="Cambria Math" panose="02040503050406030204" pitchFamily="18" charset="0"/>
                            <a:ea typeface="Lato"/>
                            <a:cs typeface="Lato"/>
                            <a:sym typeface="Lato"/>
                          </a:rPr>
                        </m:ctrlPr>
                      </m:dPr>
                      <m:e>
                        <m:f>
                          <m:fPr>
                            <m:ctrlPr>
                              <a:rPr lang="en-US" sz="1700" i="1" dirty="0" smtClean="0">
                                <a:solidFill>
                                  <a:srgbClr val="FFFF00"/>
                                </a:solidFill>
                                <a:latin typeface="Cambria Math" panose="02040503050406030204" pitchFamily="18" charset="0"/>
                                <a:ea typeface="Lato"/>
                                <a:cs typeface="Lato"/>
                                <a:sym typeface="Lato"/>
                              </a:rPr>
                            </m:ctrlPr>
                          </m:fPr>
                          <m:num>
                            <m:r>
                              <a:rPr lang="en-US" sz="1700" i="1" dirty="0" smtClean="0">
                                <a:solidFill>
                                  <a:srgbClr val="FFFF00"/>
                                </a:solidFill>
                                <a:latin typeface="Cambria Math" panose="02040503050406030204" pitchFamily="18" charset="0"/>
                                <a:ea typeface="Lato"/>
                                <a:cs typeface="Lato"/>
                                <a:sym typeface="Lato"/>
                              </a:rPr>
                              <m:t>21</m:t>
                            </m:r>
                          </m:num>
                          <m:den>
                            <m:r>
                              <a:rPr lang="en-US" sz="1700" i="1" dirty="0" smtClean="0">
                                <a:solidFill>
                                  <a:srgbClr val="FFFF00"/>
                                </a:solidFill>
                                <a:latin typeface="Cambria Math" panose="02040503050406030204" pitchFamily="18" charset="0"/>
                                <a:ea typeface="Lato"/>
                                <a:cs typeface="Lato"/>
                                <a:sym typeface="Lato"/>
                              </a:rPr>
                              <m:t>24</m:t>
                            </m:r>
                          </m:den>
                        </m:f>
                      </m:e>
                    </m:d>
                    <m:r>
                      <a:rPr lang="en-US" sz="1700" i="1" dirty="0" smtClean="0">
                        <a:solidFill>
                          <a:schemeClr val="tx2"/>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0</m:t>
                    </m:r>
                    <m:r>
                      <a:rPr lang="en-US" sz="1700" i="1" dirty="0" smtClean="0">
                        <a:solidFill>
                          <a:schemeClr val="accent4">
                            <a:lumMod val="60000"/>
                            <a:lumOff val="40000"/>
                          </a:schemeClr>
                        </a:solidFill>
                        <a:latin typeface="Cambria Math" panose="02040503050406030204" pitchFamily="18" charset="0"/>
                        <a:ea typeface="Lato"/>
                        <a:cs typeface="Lato"/>
                        <a:sym typeface="Lato"/>
                      </a:rPr>
                      <m:t>.</m:t>
                    </m:r>
                    <m:r>
                      <a:rPr lang="en-US" sz="1700" i="1" dirty="0" smtClean="0">
                        <a:solidFill>
                          <a:schemeClr val="accent4">
                            <a:lumMod val="60000"/>
                            <a:lumOff val="40000"/>
                          </a:schemeClr>
                        </a:solidFill>
                        <a:latin typeface="Cambria Math" panose="02040503050406030204" pitchFamily="18" charset="0"/>
                        <a:ea typeface="Lato"/>
                        <a:cs typeface="Lato"/>
                        <a:sym typeface="Lato"/>
                      </a:rPr>
                      <m:t>7</m:t>
                    </m:r>
                  </m:oMath>
                </a14:m>
                <a:endParaRPr lang="en-US" sz="1700" i="1" dirty="0">
                  <a:solidFill>
                    <a:schemeClr val="accent4">
                      <a:lumMod val="60000"/>
                      <a:lumOff val="40000"/>
                    </a:schemeClr>
                  </a:solidFill>
                  <a:latin typeface="Cambria Math" panose="02040503050406030204" pitchFamily="18" charset="0"/>
                  <a:ea typeface="Lato"/>
                  <a:cs typeface="Lato"/>
                  <a:sym typeface="Lato"/>
                </a:endParaRPr>
              </a:p>
              <a:p>
                <a:pPr lvl="0">
                  <a:lnSpc>
                    <a:spcPct val="115000"/>
                  </a:lnSpc>
                  <a:spcBef>
                    <a:spcPts val="1200"/>
                  </a:spcBef>
                  <a:buSzPts val="2000"/>
                </a:pPr>
                <a:r>
                  <a:rPr lang="en-US" sz="1700" dirty="0">
                    <a:solidFill>
                      <a:schemeClr val="tx2"/>
                    </a:solidFill>
                    <a:ea typeface="Lato"/>
                    <a:cs typeface="Lato"/>
                    <a:sym typeface="Lato"/>
                  </a:rPr>
                  <a:t>	                     </a:t>
                </a:r>
                <a14:m>
                  <m:oMath xmlns:m="http://schemas.openxmlformats.org/officeDocument/2006/math">
                    <m:r>
                      <a:rPr lang="en-US" sz="1700" i="1" dirty="0" smtClean="0">
                        <a:solidFill>
                          <a:schemeClr val="tx2"/>
                        </a:solidFill>
                        <a:latin typeface="Cambria Math" panose="02040503050406030204" pitchFamily="18" charset="0"/>
                        <a:ea typeface="Lato"/>
                        <a:cs typeface="Lato"/>
                        <a:sym typeface="Lato"/>
                      </a:rPr>
                      <m:t>= </m:t>
                    </m:r>
                    <m:r>
                      <a:rPr lang="en-US" sz="1700" i="1" dirty="0" smtClean="0">
                        <a:solidFill>
                          <a:srgbClr val="FEB3A4"/>
                        </a:solidFill>
                        <a:latin typeface="Cambria Math" panose="02040503050406030204" pitchFamily="18" charset="0"/>
                        <a:ea typeface="Lato"/>
                        <a:cs typeface="Lato"/>
                        <a:sym typeface="Lato"/>
                      </a:rPr>
                      <m:t>0</m:t>
                    </m:r>
                    <m:r>
                      <a:rPr lang="en-US" sz="1700" i="1" dirty="0" smtClean="0">
                        <a:solidFill>
                          <a:srgbClr val="FEB3A4"/>
                        </a:solidFill>
                        <a:latin typeface="Cambria Math" panose="02040503050406030204" pitchFamily="18" charset="0"/>
                        <a:ea typeface="Lato"/>
                        <a:cs typeface="Lato"/>
                        <a:sym typeface="Lato"/>
                      </a:rPr>
                      <m:t>.</m:t>
                    </m:r>
                    <m:r>
                      <a:rPr lang="en-US" sz="1700" i="1" dirty="0" smtClean="0">
                        <a:solidFill>
                          <a:srgbClr val="FEB3A4"/>
                        </a:solidFill>
                        <a:latin typeface="Cambria Math" panose="02040503050406030204" pitchFamily="18" charset="0"/>
                        <a:ea typeface="Lato"/>
                        <a:cs typeface="Lato"/>
                        <a:sym typeface="Lato"/>
                      </a:rPr>
                      <m:t>615</m:t>
                    </m:r>
                  </m:oMath>
                </a14:m>
                <a:endParaRPr lang="en-US" sz="1700" dirty="0">
                  <a:solidFill>
                    <a:srgbClr val="FEB3A4"/>
                  </a:solidFill>
                  <a:latin typeface="Lato"/>
                  <a:ea typeface="Lato"/>
                  <a:cs typeface="Lato"/>
                  <a:sym typeface="Lato"/>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61230" y="3587754"/>
                <a:ext cx="5862442" cy="1452064"/>
              </a:xfrm>
              <a:prstGeom prst="rect">
                <a:avLst/>
              </a:prstGeom>
              <a:blipFill>
                <a:blip r:embed="rId17"/>
                <a:stretch>
                  <a:fillRect/>
                </a:stretch>
              </a:blipFill>
            </p:spPr>
            <p:txBody>
              <a:bodyPr/>
              <a:lstStyle/>
              <a:p>
                <a:r>
                  <a:rPr lang="he-IL">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p:nvPr/>
        </p:nvSpPr>
        <p:spPr>
          <a:xfrm>
            <a:off x="870475" y="967800"/>
            <a:ext cx="7229400" cy="4175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2000"/>
              <a:buFont typeface="Arial"/>
              <a:buNone/>
            </a:pPr>
            <a:r>
              <a:rPr lang="en" sz="2000" b="0" i="0" u="none" strike="noStrike" cap="none" dirty="0">
                <a:solidFill>
                  <a:schemeClr val="tx2"/>
                </a:solidFill>
                <a:latin typeface="Lato"/>
                <a:ea typeface="Lato"/>
                <a:cs typeface="Lato"/>
                <a:sym typeface="Lato"/>
              </a:rPr>
              <a:t>3.   Calculate Information gain:</a:t>
            </a: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a:p>
            <a:pPr marL="0" marR="0" lvl="0" indent="0" algn="l" rtl="0">
              <a:lnSpc>
                <a:spcPct val="115000"/>
              </a:lnSpc>
              <a:spcBef>
                <a:spcPts val="1200"/>
              </a:spcBef>
              <a:spcAft>
                <a:spcPts val="1200"/>
              </a:spcAft>
              <a:buClr>
                <a:srgbClr val="000000"/>
              </a:buClr>
              <a:buSzPts val="2000"/>
              <a:buFont typeface="Arial"/>
              <a:buNone/>
            </a:pPr>
            <a:endParaRPr sz="2000" b="0" i="0" u="none" strike="noStrike" cap="none" dirty="0">
              <a:solidFill>
                <a:schemeClr val="tx2"/>
              </a:solidFill>
              <a:latin typeface="Lato"/>
              <a:ea typeface="Lato"/>
              <a:cs typeface="Lato"/>
              <a:sym typeface="Lato"/>
            </a:endParaRPr>
          </a:p>
        </p:txBody>
      </p:sp>
      <p:sp>
        <p:nvSpPr>
          <p:cNvPr id="327" name="Google Shape;327;p17"/>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dirty="0"/>
              <a:t>Entropy-Based Binning</a:t>
            </a:r>
            <a:endParaRPr sz="2400" dirty="0"/>
          </a:p>
        </p:txBody>
      </p:sp>
      <p:grpSp>
        <p:nvGrpSpPr>
          <p:cNvPr id="328" name="Google Shape;328;p17"/>
          <p:cNvGrpSpPr/>
          <p:nvPr/>
        </p:nvGrpSpPr>
        <p:grpSpPr>
          <a:xfrm>
            <a:off x="7964372" y="166044"/>
            <a:ext cx="1024398" cy="669712"/>
            <a:chOff x="5400075" y="1936775"/>
            <a:chExt cx="3173477" cy="2136925"/>
          </a:xfrm>
        </p:grpSpPr>
        <p:pic>
          <p:nvPicPr>
            <p:cNvPr id="329" name="Google Shape;329;p17"/>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30" name="Google Shape;330;p17"/>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331" name="Google Shape;331;p17"/>
          <p:cNvGrpSpPr/>
          <p:nvPr/>
        </p:nvGrpSpPr>
        <p:grpSpPr>
          <a:xfrm>
            <a:off x="6662495" y="166133"/>
            <a:ext cx="424090" cy="417359"/>
            <a:chOff x="991850" y="1936775"/>
            <a:chExt cx="1560300" cy="2164726"/>
          </a:xfrm>
        </p:grpSpPr>
        <p:pic>
          <p:nvPicPr>
            <p:cNvPr id="332" name="Google Shape;332;p17"/>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33" name="Google Shape;333;p17"/>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34" name="Google Shape;334;p17"/>
          <p:cNvGrpSpPr/>
          <p:nvPr/>
        </p:nvGrpSpPr>
        <p:grpSpPr>
          <a:xfrm>
            <a:off x="7213696" y="166133"/>
            <a:ext cx="594549" cy="417359"/>
            <a:chOff x="2993400" y="1936775"/>
            <a:chExt cx="2187452" cy="2164725"/>
          </a:xfrm>
        </p:grpSpPr>
        <p:pic>
          <p:nvPicPr>
            <p:cNvPr id="335" name="Google Shape;335;p17"/>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36" name="Google Shape;336;p17"/>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graphicFrame>
        <p:nvGraphicFramePr>
          <p:cNvPr id="17" name="טבלה 16"/>
          <p:cNvGraphicFramePr>
            <a:graphicFrameLocks noGrp="1"/>
          </p:cNvGraphicFramePr>
          <p:nvPr/>
        </p:nvGraphicFramePr>
        <p:xfrm>
          <a:off x="6872729" y="967922"/>
          <a:ext cx="1813601" cy="3955119"/>
        </p:xfrm>
        <a:graphic>
          <a:graphicData uri="http://schemas.openxmlformats.org/drawingml/2006/table">
            <a:tbl>
              <a:tblPr>
                <a:tableStyleId>{10A1B5D5-9B99-4C35-A422-299274C87663}</a:tableStyleId>
              </a:tblPr>
              <a:tblGrid>
                <a:gridCol w="966590">
                  <a:extLst>
                    <a:ext uri="{9D8B030D-6E8A-4147-A177-3AD203B41FA5}">
                      <a16:colId xmlns:a16="http://schemas.microsoft.com/office/drawing/2014/main" val="4022584050"/>
                    </a:ext>
                  </a:extLst>
                </a:gridCol>
                <a:gridCol w="847011">
                  <a:extLst>
                    <a:ext uri="{9D8B030D-6E8A-4147-A177-3AD203B41FA5}">
                      <a16:colId xmlns:a16="http://schemas.microsoft.com/office/drawing/2014/main" val="1262124907"/>
                    </a:ext>
                  </a:extLst>
                </a:gridCol>
              </a:tblGrid>
              <a:tr h="189887">
                <a:tc>
                  <a:txBody>
                    <a:bodyPr/>
                    <a:lstStyle/>
                    <a:p>
                      <a:pPr algn="ctr" fontAlgn="ctr"/>
                      <a:r>
                        <a:rPr lang="en-US" sz="1000" u="none" strike="noStrike" dirty="0">
                          <a:solidFill>
                            <a:schemeClr val="bg1">
                              <a:lumMod val="75000"/>
                            </a:schemeClr>
                          </a:solidFill>
                          <a:effectLst/>
                          <a:latin typeface="Lato" panose="020B0604020202020204" charset="0"/>
                          <a:cs typeface="Lato" panose="020B0604020202020204" charset="0"/>
                        </a:rPr>
                        <a:t>O-Ring Failure</a:t>
                      </a:r>
                      <a:endParaRPr lang="en-US" sz="1000" b="0" i="0" u="none" strike="noStrike" dirty="0">
                        <a:solidFill>
                          <a:schemeClr val="bg1">
                            <a:lumMod val="75000"/>
                          </a:schemeClr>
                        </a:solidFill>
                        <a:effectLst/>
                        <a:latin typeface="Lato" panose="020B0604020202020204" charset="0"/>
                        <a:cs typeface="Lato" panose="020B0604020202020204" charset="0"/>
                      </a:endParaRPr>
                    </a:p>
                  </a:txBody>
                  <a:tcPr marL="3904" marR="3904" marT="3904" marB="0" anchor="ctr">
                    <a:solidFill>
                      <a:schemeClr val="tx2"/>
                    </a:solidFill>
                  </a:tcPr>
                </a:tc>
                <a:tc>
                  <a:txBody>
                    <a:bodyPr/>
                    <a:lstStyle/>
                    <a:p>
                      <a:pPr algn="ctr" fontAlgn="ctr"/>
                      <a:r>
                        <a:rPr lang="en-US" sz="1000" u="none" strike="noStrike" dirty="0">
                          <a:solidFill>
                            <a:schemeClr val="bg1">
                              <a:lumMod val="75000"/>
                            </a:schemeClr>
                          </a:solidFill>
                          <a:effectLst/>
                          <a:latin typeface="Lato" panose="020B0604020202020204" charset="0"/>
                          <a:cs typeface="Lato" panose="020B0604020202020204" charset="0"/>
                        </a:rPr>
                        <a:t>Temperature</a:t>
                      </a:r>
                      <a:endParaRPr lang="en-US" sz="1000" b="0" i="0" u="none" strike="noStrike" dirty="0">
                        <a:solidFill>
                          <a:schemeClr val="bg1">
                            <a:lumMod val="75000"/>
                          </a:schemeClr>
                        </a:solidFill>
                        <a:effectLst/>
                        <a:latin typeface="Lato" panose="020B0604020202020204" charset="0"/>
                        <a:cs typeface="Lato" panose="020B0604020202020204" charset="0"/>
                      </a:endParaRPr>
                    </a:p>
                  </a:txBody>
                  <a:tcPr marL="3904" marR="3904" marT="3904" marB="0" anchor="ctr">
                    <a:solidFill>
                      <a:schemeClr val="tx2"/>
                    </a:solidFill>
                  </a:tcPr>
                </a:tc>
                <a:extLst>
                  <a:ext uri="{0D108BD9-81ED-4DB2-BD59-A6C34878D82A}">
                    <a16:rowId xmlns:a16="http://schemas.microsoft.com/office/drawing/2014/main" val="159252385"/>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53</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4111086149"/>
                  </a:ext>
                </a:extLst>
              </a:tr>
              <a:tr h="170125">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56</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199013861"/>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57</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924513916"/>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63</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83176603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66</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4062520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a:solidFill>
                            <a:schemeClr val="tx2"/>
                          </a:solidFill>
                          <a:effectLst/>
                          <a:latin typeface="Lato" panose="020B0604020202020204" charset="0"/>
                          <a:cs typeface="Lato" panose="020B0604020202020204" charset="0"/>
                        </a:rPr>
                        <a:t>67</a:t>
                      </a:r>
                      <a:endParaRPr lang="he-IL" sz="1000" b="0" i="0" u="none" strike="noStrike">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34924197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67</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939593652"/>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67</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831602331"/>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68</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820973232"/>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69</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931916280"/>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325004943"/>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1095696404"/>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823749559"/>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Y</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91059848"/>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72</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4080680902"/>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73</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307166497"/>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75</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652545082"/>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Y</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75</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744998028"/>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76</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556028385"/>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76</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605612647"/>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78</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3739075931"/>
                  </a:ext>
                </a:extLst>
              </a:tr>
              <a:tr h="156309">
                <a:tc>
                  <a:txBody>
                    <a:bodyPr/>
                    <a:lstStyle/>
                    <a:p>
                      <a:pPr algn="ctr" fontAlgn="ctr"/>
                      <a:r>
                        <a:rPr lang="en-US" sz="1000" u="none" strike="noStrike" dirty="0">
                          <a:solidFill>
                            <a:schemeClr val="tx2"/>
                          </a:solidFill>
                          <a:effectLst/>
                          <a:latin typeface="Lato" panose="020B0604020202020204" charset="0"/>
                          <a:cs typeface="Lato" panose="020B0604020202020204" charset="0"/>
                        </a:rPr>
                        <a:t>N</a:t>
                      </a:r>
                      <a:endParaRPr lang="en-US" sz="1000" b="0" i="0" u="none" strike="noStrike" dirty="0">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79</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207427371"/>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80</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575982993"/>
                  </a:ext>
                </a:extLst>
              </a:tr>
              <a:tr h="156309">
                <a:tc>
                  <a:txBody>
                    <a:bodyPr/>
                    <a:lstStyle/>
                    <a:p>
                      <a:pPr algn="ctr" fontAlgn="ctr"/>
                      <a:r>
                        <a:rPr lang="en-US" sz="1000" u="none" strike="noStrike">
                          <a:solidFill>
                            <a:schemeClr val="tx2"/>
                          </a:solidFill>
                          <a:effectLst/>
                          <a:latin typeface="Lato" panose="020B0604020202020204" charset="0"/>
                          <a:cs typeface="Lato" panose="020B0604020202020204" charset="0"/>
                        </a:rPr>
                        <a:t>N</a:t>
                      </a:r>
                      <a:endParaRPr lang="en-US" sz="1000" b="0" i="0" u="none" strike="noStrike">
                        <a:solidFill>
                          <a:schemeClr val="tx2"/>
                        </a:solidFill>
                        <a:effectLst/>
                        <a:latin typeface="Lato" panose="020B0604020202020204" charset="0"/>
                        <a:cs typeface="Lato" panose="020B0604020202020204" charset="0"/>
                      </a:endParaRPr>
                    </a:p>
                  </a:txBody>
                  <a:tcPr marL="3904" marR="3904" marT="3904" marB="0" anchor="ctr"/>
                </a:tc>
                <a:tc>
                  <a:txBody>
                    <a:bodyPr/>
                    <a:lstStyle/>
                    <a:p>
                      <a:pPr algn="ctr" fontAlgn="ctr"/>
                      <a:r>
                        <a:rPr lang="he-IL" sz="1000" u="none" strike="noStrike" dirty="0">
                          <a:solidFill>
                            <a:schemeClr val="tx2"/>
                          </a:solidFill>
                          <a:effectLst/>
                          <a:latin typeface="Lato" panose="020B0604020202020204" charset="0"/>
                          <a:cs typeface="Lato" panose="020B0604020202020204" charset="0"/>
                        </a:rPr>
                        <a:t>81</a:t>
                      </a:r>
                      <a:endParaRPr lang="he-IL" sz="1000" b="0" i="0" u="none" strike="noStrike" dirty="0">
                        <a:solidFill>
                          <a:schemeClr val="tx2"/>
                        </a:solidFill>
                        <a:effectLst/>
                        <a:latin typeface="Lato" panose="020B0604020202020204" charset="0"/>
                        <a:cs typeface="Lato" panose="020B0604020202020204" charset="0"/>
                      </a:endParaRPr>
                    </a:p>
                  </a:txBody>
                  <a:tcPr marL="3904" marR="3904" marT="3904" marB="0" anchor="ctr"/>
                </a:tc>
                <a:extLst>
                  <a:ext uri="{0D108BD9-81ED-4DB2-BD59-A6C34878D82A}">
                    <a16:rowId xmlns:a16="http://schemas.microsoft.com/office/drawing/2014/main" val="2642899948"/>
                  </a:ext>
                </a:extLst>
              </a:tr>
            </a:tbl>
          </a:graphicData>
        </a:graphic>
      </p:graphicFrame>
      <mc:AlternateContent xmlns:mc="http://schemas.openxmlformats.org/markup-compatibility/2006" xmlns:a14="http://schemas.microsoft.com/office/drawing/2010/main">
        <mc:Choice Requires="a14">
          <p:sp>
            <p:nvSpPr>
              <p:cNvPr id="18" name="TextBox 17"/>
              <p:cNvSpPr txBox="1"/>
              <p:nvPr/>
            </p:nvSpPr>
            <p:spPr>
              <a:xfrm>
                <a:off x="1535659" y="1613928"/>
                <a:ext cx="2810481" cy="707886"/>
              </a:xfrm>
              <a:prstGeom prst="rect">
                <a:avLst/>
              </a:prstGeom>
              <a:noFill/>
            </p:spPr>
            <p:txBody>
              <a:bodyPr wrap="square" rtlCol="1">
                <a:spAutoFit/>
              </a:bodyPr>
              <a:lstStyle/>
              <a:p>
                <a:pPr/>
                <a14:m>
                  <m:oMathPara xmlns:m="http://schemas.openxmlformats.org/officeDocument/2006/math">
                    <m:oMathParaPr>
                      <m:jc m:val="centerGroup"/>
                    </m:oMathParaPr>
                    <m:oMath xmlns:m="http://schemas.openxmlformats.org/officeDocument/2006/math">
                      <m:r>
                        <a:rPr lang="en-US" sz="2000" i="1">
                          <a:solidFill>
                            <a:srgbClr val="FEB3A4"/>
                          </a:solidFill>
                          <a:latin typeface="Cambria Math" panose="02040503050406030204" pitchFamily="18" charset="0"/>
                          <a:ea typeface="Lato"/>
                          <a:cs typeface="Lato"/>
                          <a:sym typeface="Lato"/>
                        </a:rPr>
                        <m:t>𝐼𝐺</m:t>
                      </m:r>
                      <m:r>
                        <a:rPr lang="en-US" sz="2000" i="1">
                          <a:solidFill>
                            <a:schemeClr val="tx2"/>
                          </a:solidFill>
                          <a:latin typeface="Cambria Math" panose="02040503050406030204" pitchFamily="18" charset="0"/>
                          <a:ea typeface="Lato"/>
                          <a:cs typeface="Lato"/>
                          <a:sym typeface="Lato"/>
                        </a:rPr>
                        <m:t>= </m:t>
                      </m:r>
                      <m:r>
                        <a:rPr lang="en-US" sz="2000" i="1">
                          <a:solidFill>
                            <a:schemeClr val="accent4">
                              <a:lumMod val="60000"/>
                              <a:lumOff val="40000"/>
                            </a:schemeClr>
                          </a:solidFill>
                          <a:latin typeface="Cambria Math" panose="02040503050406030204" pitchFamily="18" charset="0"/>
                          <a:ea typeface="Lato"/>
                          <a:cs typeface="Lato"/>
                          <a:sym typeface="Lato"/>
                        </a:rPr>
                        <m:t>𝐸</m:t>
                      </m:r>
                      <m:d>
                        <m:dPr>
                          <m:ctrlPr>
                            <a:rPr lang="en-US" sz="2000" i="1">
                              <a:solidFill>
                                <a:schemeClr val="accent4">
                                  <a:lumMod val="60000"/>
                                  <a:lumOff val="40000"/>
                                </a:schemeClr>
                              </a:solidFill>
                              <a:latin typeface="Cambria Math" panose="02040503050406030204" pitchFamily="18" charset="0"/>
                              <a:ea typeface="Lato"/>
                              <a:cs typeface="Lato"/>
                              <a:sym typeface="Lato"/>
                            </a:rPr>
                          </m:ctrlPr>
                        </m:dPr>
                        <m:e>
                          <m:r>
                            <a:rPr lang="en-US" sz="2000" i="1">
                              <a:solidFill>
                                <a:schemeClr val="accent4">
                                  <a:lumMod val="60000"/>
                                  <a:lumOff val="40000"/>
                                </a:schemeClr>
                              </a:solidFill>
                              <a:latin typeface="Cambria Math" panose="02040503050406030204" pitchFamily="18" charset="0"/>
                              <a:ea typeface="Lato"/>
                              <a:cs typeface="Lato"/>
                              <a:sym typeface="Lato"/>
                            </a:rPr>
                            <m:t>𝐷</m:t>
                          </m:r>
                        </m:e>
                      </m:d>
                      <m:r>
                        <a:rPr lang="en-US" sz="2000" i="1">
                          <a:solidFill>
                            <a:schemeClr val="tx2"/>
                          </a:solidFill>
                          <a:latin typeface="Cambria Math" panose="02040503050406030204" pitchFamily="18" charset="0"/>
                          <a:ea typeface="Lato"/>
                          <a:cs typeface="Lato"/>
                          <a:sym typeface="Lato"/>
                        </a:rPr>
                        <m:t>−</m:t>
                      </m:r>
                      <m:r>
                        <a:rPr lang="en-US" sz="2000" i="1">
                          <a:solidFill>
                            <a:schemeClr val="accent4">
                              <a:lumMod val="60000"/>
                              <a:lumOff val="40000"/>
                            </a:schemeClr>
                          </a:solidFill>
                          <a:latin typeface="Cambria Math" panose="02040503050406030204" pitchFamily="18" charset="0"/>
                          <a:ea typeface="Lato"/>
                          <a:cs typeface="Lato"/>
                          <a:sym typeface="Lato"/>
                        </a:rPr>
                        <m:t>𝐸</m:t>
                      </m:r>
                      <m:d>
                        <m:dPr>
                          <m:ctrlPr>
                            <a:rPr lang="en-US" sz="2000" i="1">
                              <a:solidFill>
                                <a:schemeClr val="accent4">
                                  <a:lumMod val="60000"/>
                                  <a:lumOff val="40000"/>
                                </a:schemeClr>
                              </a:solidFill>
                              <a:latin typeface="Cambria Math" panose="02040503050406030204" pitchFamily="18" charset="0"/>
                              <a:ea typeface="Lato"/>
                              <a:cs typeface="Lato"/>
                              <a:sym typeface="Lato"/>
                            </a:rPr>
                          </m:ctrlPr>
                        </m:dPr>
                        <m:e>
                          <m:r>
                            <a:rPr lang="en-US" sz="2000" i="1">
                              <a:solidFill>
                                <a:schemeClr val="accent4">
                                  <a:lumMod val="60000"/>
                                  <a:lumOff val="40000"/>
                                </a:schemeClr>
                              </a:solidFill>
                              <a:latin typeface="Cambria Math" panose="02040503050406030204" pitchFamily="18" charset="0"/>
                              <a:ea typeface="Lato"/>
                              <a:cs typeface="Lato"/>
                              <a:sym typeface="Lato"/>
                            </a:rPr>
                            <m:t>𝐷</m:t>
                          </m:r>
                          <m:r>
                            <a:rPr lang="en-US" sz="2000" i="1">
                              <a:solidFill>
                                <a:schemeClr val="accent4">
                                  <a:lumMod val="60000"/>
                                  <a:lumOff val="40000"/>
                                </a:schemeClr>
                              </a:solidFill>
                              <a:latin typeface="Cambria Math" panose="02040503050406030204" pitchFamily="18" charset="0"/>
                              <a:ea typeface="Lato"/>
                              <a:cs typeface="Lato"/>
                              <a:sym typeface="Lato"/>
                            </a:rPr>
                            <m:t>,</m:t>
                          </m:r>
                          <m:r>
                            <a:rPr lang="en-US" sz="2000" i="1">
                              <a:solidFill>
                                <a:srgbClr val="FFFF00"/>
                              </a:solidFill>
                              <a:latin typeface="Cambria Math" panose="02040503050406030204" pitchFamily="18" charset="0"/>
                              <a:ea typeface="Lato"/>
                              <a:cs typeface="Lato"/>
                              <a:sym typeface="Lato"/>
                            </a:rPr>
                            <m:t>𝐵</m:t>
                          </m:r>
                        </m:e>
                      </m:d>
                    </m:oMath>
                  </m:oMathPara>
                </a14:m>
                <a:endParaRPr lang="he-IL" sz="2000" dirty="0">
                  <a:solidFill>
                    <a:schemeClr val="tx2"/>
                  </a:solidFill>
                </a:endParaRPr>
              </a:p>
              <a:p>
                <a:endParaRPr lang="he-IL"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1535659" y="1613928"/>
                <a:ext cx="2810481" cy="707886"/>
              </a:xfrm>
              <a:prstGeom prst="rect">
                <a:avLst/>
              </a:prstGeom>
              <a:blipFill>
                <a:blip r:embed="rId6"/>
                <a:stretch>
                  <a:fillRect/>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graphicFrame>
            <p:nvGraphicFramePr>
              <p:cNvPr id="2" name="טבלה 1"/>
              <p:cNvGraphicFramePr>
                <a:graphicFrameLocks noGrp="1"/>
              </p:cNvGraphicFramePr>
              <p:nvPr/>
            </p:nvGraphicFramePr>
            <p:xfrm>
              <a:off x="1272208" y="2173020"/>
              <a:ext cx="3639932" cy="2750021"/>
            </p:xfrm>
            <a:graphic>
              <a:graphicData uri="http://schemas.openxmlformats.org/drawingml/2006/table">
                <a:tbl>
                  <a:tblPr>
                    <a:tableStyleId>{36BB30D9-6020-434E-AC6E-C0ADF062F379}</a:tableStyleId>
                  </a:tblPr>
                  <a:tblGrid>
                    <a:gridCol w="1095791">
                      <a:extLst>
                        <a:ext uri="{9D8B030D-6E8A-4147-A177-3AD203B41FA5}">
                          <a16:colId xmlns:a16="http://schemas.microsoft.com/office/drawing/2014/main" val="2739745299"/>
                        </a:ext>
                      </a:extLst>
                    </a:gridCol>
                    <a:gridCol w="657475">
                      <a:extLst>
                        <a:ext uri="{9D8B030D-6E8A-4147-A177-3AD203B41FA5}">
                          <a16:colId xmlns:a16="http://schemas.microsoft.com/office/drawing/2014/main" val="1866115552"/>
                        </a:ext>
                      </a:extLst>
                    </a:gridCol>
                    <a:gridCol w="981100">
                      <a:extLst>
                        <a:ext uri="{9D8B030D-6E8A-4147-A177-3AD203B41FA5}">
                          <a16:colId xmlns:a16="http://schemas.microsoft.com/office/drawing/2014/main" val="1294033998"/>
                        </a:ext>
                      </a:extLst>
                    </a:gridCol>
                    <a:gridCol w="905566">
                      <a:extLst>
                        <a:ext uri="{9D8B030D-6E8A-4147-A177-3AD203B41FA5}">
                          <a16:colId xmlns:a16="http://schemas.microsoft.com/office/drawing/2014/main" val="3215196558"/>
                        </a:ext>
                      </a:extLst>
                    </a:gridCol>
                  </a:tblGrid>
                  <a:tr h="190081">
                    <a:tc rowSpan="2" gridSpan="2">
                      <a:txBody>
                        <a:bodyPr/>
                        <a:lstStyle/>
                        <a:p>
                          <a:pPr algn="ctr" fontAlgn="ctr"/>
                          <a:r>
                            <a:rPr lang="en-US" sz="1400" b="1" u="none" strike="noStrike" dirty="0">
                              <a:solidFill>
                                <a:srgbClr val="00B050"/>
                              </a:solidFill>
                              <a:effectLst/>
                              <a:latin typeface="Lato" panose="020B0604020202020204" charset="0"/>
                              <a:cs typeface="Lato" panose="020B0604020202020204" charset="0"/>
                            </a:rPr>
                            <a:t>Gain = 0.256</a:t>
                          </a:r>
                          <a:endParaRPr lang="en-US" sz="1400" b="1" i="0" u="none" strike="noStrike" dirty="0">
                            <a:solidFill>
                              <a:srgbClr val="00B050"/>
                            </a:solidFill>
                            <a:effectLst/>
                            <a:latin typeface="Lato" panose="020B0604020202020204" charset="0"/>
                            <a:cs typeface="Lato" panose="020B0604020202020204" charset="0"/>
                          </a:endParaRPr>
                        </a:p>
                      </a:txBody>
                      <a:tcPr marL="6350" marR="6350" marT="6350" marB="0" anchor="ctr">
                        <a:solidFill>
                          <a:schemeClr val="accent3">
                            <a:lumMod val="20000"/>
                            <a:lumOff val="80000"/>
                          </a:schemeClr>
                        </a:solidFill>
                      </a:tcPr>
                    </a:tc>
                    <a:tc rowSpan="2" hMerge="1">
                      <a:txBody>
                        <a:bodyPr/>
                        <a:lstStyle/>
                        <a:p>
                          <a:pPr rtl="1"/>
                          <a:endParaRPr lang="he-IL"/>
                        </a:p>
                      </a:txBody>
                      <a:tcPr/>
                    </a:tc>
                    <a:tc gridSpan="2">
                      <a:txBody>
                        <a:bodyPr/>
                        <a:lstStyle/>
                        <a:p>
                          <a:pPr algn="ctr" fontAlgn="ctr"/>
                          <a:r>
                            <a:rPr lang="en-US" sz="1400" u="none" strike="noStrike" dirty="0">
                              <a:solidFill>
                                <a:schemeClr val="bg1"/>
                              </a:solidFill>
                              <a:effectLst/>
                              <a:latin typeface="Lato" panose="020B0604020202020204" charset="0"/>
                              <a:cs typeface="Lato" panose="020B0604020202020204" charset="0"/>
                            </a:rPr>
                            <a:t>O-Ring Failure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2713419692"/>
                      </a:ext>
                    </a:extLst>
                  </a:tr>
                  <a:tr h="190081">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Y</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N</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1339490380"/>
                      </a:ext>
                    </a:extLst>
                  </a:tr>
                  <a:tr h="190081">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m:t>
                              </m:r>
                              <m:r>
                                <a:rPr lang="en-US"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 </m:t>
                              </m:r>
                            </m:oMath>
                          </a14:m>
                          <a:r>
                            <a:rPr lang="en-US" sz="1100" b="0" i="0" u="none" strike="noStrike" dirty="0">
                              <a:solidFill>
                                <a:schemeClr val="bg1">
                                  <a:lumMod val="75000"/>
                                </a:schemeClr>
                              </a:solidFill>
                              <a:effectLst/>
                              <a:latin typeface="Lato" panose="020B0604020202020204" charset="0"/>
                              <a:cs typeface="Lato" panose="020B0604020202020204" charset="0"/>
                            </a:rPr>
                            <a:t>60</a:t>
                          </a:r>
                          <a:endParaRPr lang="he-IL"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3</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0</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1527587079"/>
                      </a:ext>
                    </a:extLst>
                  </a:tr>
                  <a:tr h="190081">
                    <a:tc vMerge="1">
                      <a:txBody>
                        <a:bodyPr/>
                        <a:lstStyle/>
                        <a:p>
                          <a:pPr rtl="1"/>
                          <a:endParaRPr lang="he-IL"/>
                        </a:p>
                      </a:txBody>
                      <a:tcPr/>
                    </a:tc>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&gt; </m:t>
                              </m:r>
                            </m:oMath>
                          </a14:m>
                          <a:r>
                            <a:rPr lang="he-IL" sz="1100" b="0" i="0" u="none" strike="noStrike" dirty="0">
                              <a:solidFill>
                                <a:schemeClr val="bg1">
                                  <a:lumMod val="75000"/>
                                </a:schemeClr>
                              </a:solidFill>
                              <a:effectLst/>
                              <a:latin typeface="Lato" panose="020B0604020202020204" charset="0"/>
                              <a:cs typeface="Lato" panose="020B0604020202020204" charset="0"/>
                            </a:rPr>
                            <a:t>60</a:t>
                          </a: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4</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17</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449798624"/>
                      </a:ext>
                    </a:extLst>
                  </a:tr>
                  <a:tr h="190081">
                    <a:tc gridSpan="4">
                      <a:txBody>
                        <a:bodyPr/>
                        <a:lstStyle/>
                        <a:p>
                          <a:pPr algn="ctr" fontAlgn="b"/>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solidFill>
                          <a:schemeClr val="accent3">
                            <a:lumMod val="20000"/>
                            <a:lumOff val="80000"/>
                          </a:schemeClr>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364270902"/>
                      </a:ext>
                    </a:extLst>
                  </a:tr>
                  <a:tr h="190081">
                    <a:tc rowSpan="2" gridSpan="2">
                      <a:txBody>
                        <a:bodyPr/>
                        <a:lstStyle/>
                        <a:p>
                          <a:pPr algn="ctr" fontAlgn="ctr"/>
                          <a:r>
                            <a:rPr lang="en-US" sz="1400" b="1" u="none" strike="noStrike" dirty="0">
                              <a:solidFill>
                                <a:srgbClr val="C00000"/>
                              </a:solidFill>
                              <a:effectLst/>
                              <a:latin typeface="Lato" panose="020B0604020202020204" charset="0"/>
                              <a:cs typeface="Lato" panose="020B0604020202020204" charset="0"/>
                            </a:rPr>
                            <a:t>Gain = 0.101</a:t>
                          </a:r>
                          <a:endParaRPr lang="en-US" sz="1400" b="1" i="0" u="none" strike="noStrike" dirty="0">
                            <a:solidFill>
                              <a:srgbClr val="C00000"/>
                            </a:solidFill>
                            <a:effectLst/>
                            <a:latin typeface="Lato" panose="020B0604020202020204" charset="0"/>
                            <a:cs typeface="Lato" panose="020B0604020202020204" charset="0"/>
                          </a:endParaRPr>
                        </a:p>
                      </a:txBody>
                      <a:tcPr marL="6350" marR="6350" marT="6350" marB="0" anchor="ctr">
                        <a:solidFill>
                          <a:schemeClr val="accent3">
                            <a:lumMod val="20000"/>
                            <a:lumOff val="80000"/>
                          </a:schemeClr>
                        </a:solidFill>
                      </a:tcPr>
                    </a:tc>
                    <a:tc rowSpan="2" hMerge="1">
                      <a:txBody>
                        <a:bodyPr/>
                        <a:lstStyle/>
                        <a:p>
                          <a:pPr rtl="1"/>
                          <a:endParaRPr lang="he-IL"/>
                        </a:p>
                      </a:txBody>
                      <a:tcPr/>
                    </a:tc>
                    <a:tc gridSpan="2">
                      <a:txBody>
                        <a:bodyPr/>
                        <a:lstStyle/>
                        <a:p>
                          <a:pPr algn="ctr" fontAlgn="ctr"/>
                          <a:r>
                            <a:rPr lang="en-US" sz="1400" u="none" strike="noStrike" dirty="0">
                              <a:solidFill>
                                <a:schemeClr val="bg1"/>
                              </a:solidFill>
                              <a:effectLst/>
                              <a:latin typeface="Lato" panose="020B0604020202020204" charset="0"/>
                              <a:cs typeface="Lato" panose="020B0604020202020204" charset="0"/>
                            </a:rPr>
                            <a:t>O-Ring Failure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3196087991"/>
                      </a:ext>
                    </a:extLst>
                  </a:tr>
                  <a:tr h="190081">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Y</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N</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3383709642"/>
                      </a:ext>
                    </a:extLst>
                  </a:tr>
                  <a:tr h="190081">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m:t>
                              </m:r>
                              <m:r>
                                <a:rPr lang="en-US"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 </m:t>
                              </m:r>
                            </m:oMath>
                          </a14:m>
                          <a:r>
                            <a:rPr lang="he-IL" sz="1100" b="0" i="0" u="none" strike="noStrike" dirty="0">
                              <a:solidFill>
                                <a:schemeClr val="bg1">
                                  <a:lumMod val="75000"/>
                                </a:schemeClr>
                              </a:solidFill>
                              <a:effectLst/>
                              <a:latin typeface="Lato" panose="020B0604020202020204" charset="0"/>
                              <a:cs typeface="Lato" panose="020B0604020202020204" charset="0"/>
                            </a:rPr>
                            <a:t>7</a:t>
                          </a:r>
                          <a:r>
                            <a:rPr lang="en-US" sz="1100" b="0" i="0" u="none" strike="noStrike" dirty="0">
                              <a:solidFill>
                                <a:schemeClr val="bg1">
                                  <a:lumMod val="75000"/>
                                </a:schemeClr>
                              </a:solidFill>
                              <a:effectLst/>
                              <a:latin typeface="Lato" panose="020B0604020202020204" charset="0"/>
                              <a:cs typeface="Lato" panose="020B0604020202020204" charset="0"/>
                            </a:rPr>
                            <a:t>0</a:t>
                          </a:r>
                          <a:endParaRPr lang="he-IL" sz="1100" b="0" i="0" u="none" strike="noStrike" dirty="0">
                            <a:solidFill>
                              <a:schemeClr val="bg1">
                                <a:lumMod val="75000"/>
                              </a:schemeClr>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6</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a:solidFill>
                                <a:schemeClr val="tx2"/>
                              </a:solidFill>
                              <a:effectLst/>
                              <a:latin typeface="Lato" panose="020B0604020202020204" charset="0"/>
                              <a:cs typeface="Lato" panose="020B0604020202020204" charset="0"/>
                            </a:rPr>
                            <a:t>8</a:t>
                          </a:r>
                          <a:endParaRPr lang="he-IL" sz="1100" b="0" i="0" u="none" strike="noStrike">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2869580770"/>
                      </a:ext>
                    </a:extLst>
                  </a:tr>
                  <a:tr h="190081">
                    <a:tc vMerge="1">
                      <a:txBody>
                        <a:bodyPr/>
                        <a:lstStyle/>
                        <a:p>
                          <a:pPr rtl="1"/>
                          <a:endParaRPr lang="he-IL"/>
                        </a:p>
                      </a:txBody>
                      <a:tcPr/>
                    </a:tc>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&gt; </m:t>
                              </m:r>
                            </m:oMath>
                          </a14:m>
                          <a:r>
                            <a:rPr lang="he-IL" sz="1100" b="0" i="0" u="none" strike="noStrike" dirty="0">
                              <a:solidFill>
                                <a:schemeClr val="bg1">
                                  <a:lumMod val="75000"/>
                                </a:schemeClr>
                              </a:solidFill>
                              <a:effectLst/>
                              <a:latin typeface="Lato" panose="020B0604020202020204" charset="0"/>
                              <a:cs typeface="Lato" panose="020B0604020202020204" charset="0"/>
                            </a:rPr>
                            <a:t>70</a:t>
                          </a: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9</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1031146339"/>
                      </a:ext>
                    </a:extLst>
                  </a:tr>
                  <a:tr h="190081">
                    <a:tc gridSpan="4">
                      <a:txBody>
                        <a:bodyPr/>
                        <a:lstStyle/>
                        <a:p>
                          <a:pPr algn="ctr" fontAlgn="b"/>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solidFill>
                          <a:schemeClr val="accent3">
                            <a:lumMod val="20000"/>
                            <a:lumOff val="80000"/>
                          </a:schemeClr>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258381454"/>
                      </a:ext>
                    </a:extLst>
                  </a:tr>
                  <a:tr h="190081">
                    <a:tc rowSpan="2" gridSpan="2">
                      <a:txBody>
                        <a:bodyPr/>
                        <a:lstStyle/>
                        <a:p>
                          <a:pPr algn="ctr" fontAlgn="ctr"/>
                          <a:r>
                            <a:rPr lang="en-US" sz="1400" b="1" u="none" strike="noStrike" dirty="0">
                              <a:solidFill>
                                <a:srgbClr val="C00000"/>
                              </a:solidFill>
                              <a:effectLst/>
                              <a:latin typeface="Lato" panose="020B0604020202020204" charset="0"/>
                              <a:cs typeface="Lato" panose="020B0604020202020204" charset="0"/>
                            </a:rPr>
                            <a:t>Gain = 0.148</a:t>
                          </a:r>
                          <a:endParaRPr lang="en-US" sz="1400" b="1" i="0" u="none" strike="noStrike" dirty="0">
                            <a:solidFill>
                              <a:srgbClr val="C00000"/>
                            </a:solidFill>
                            <a:effectLst/>
                            <a:latin typeface="Lato" panose="020B0604020202020204" charset="0"/>
                            <a:cs typeface="Lato" panose="020B0604020202020204" charset="0"/>
                          </a:endParaRPr>
                        </a:p>
                      </a:txBody>
                      <a:tcPr marL="6350" marR="6350" marT="6350" marB="0" anchor="ctr">
                        <a:solidFill>
                          <a:schemeClr val="accent3">
                            <a:lumMod val="20000"/>
                            <a:lumOff val="80000"/>
                          </a:schemeClr>
                        </a:solidFill>
                      </a:tcPr>
                    </a:tc>
                    <a:tc rowSpan="2" hMerge="1">
                      <a:txBody>
                        <a:bodyPr/>
                        <a:lstStyle/>
                        <a:p>
                          <a:pPr rtl="1"/>
                          <a:endParaRPr lang="he-IL"/>
                        </a:p>
                      </a:txBody>
                      <a:tcPr/>
                    </a:tc>
                    <a:tc gridSpan="2">
                      <a:txBody>
                        <a:bodyPr/>
                        <a:lstStyle/>
                        <a:p>
                          <a:pPr algn="ctr" fontAlgn="ctr"/>
                          <a:r>
                            <a:rPr lang="en-US" sz="1400" u="none" strike="noStrike" dirty="0">
                              <a:solidFill>
                                <a:schemeClr val="bg1"/>
                              </a:solidFill>
                              <a:effectLst/>
                              <a:latin typeface="Lato" panose="020B0604020202020204" charset="0"/>
                              <a:cs typeface="Lato" panose="020B0604020202020204" charset="0"/>
                            </a:rPr>
                            <a:t>O-Ring Failure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126392942"/>
                      </a:ext>
                    </a:extLst>
                  </a:tr>
                  <a:tr h="190081">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Y</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N</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2738779813"/>
                      </a:ext>
                    </a:extLst>
                  </a:tr>
                  <a:tr h="190081">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m:t>
                              </m:r>
                              <m:r>
                                <a:rPr lang="en-US"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 </m:t>
                              </m:r>
                            </m:oMath>
                          </a14:m>
                          <a:r>
                            <a:rPr lang="he-IL" sz="1100" b="0" i="0" u="none" strike="noStrike" dirty="0">
                              <a:solidFill>
                                <a:schemeClr val="bg1">
                                  <a:lumMod val="75000"/>
                                </a:schemeClr>
                              </a:solidFill>
                              <a:effectLst/>
                              <a:latin typeface="Lato" panose="020B0604020202020204" charset="0"/>
                              <a:cs typeface="Lato" panose="020B0604020202020204" charset="0"/>
                            </a:rPr>
                            <a:t>75</a:t>
                          </a: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7</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11</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676980155"/>
                      </a:ext>
                    </a:extLst>
                  </a:tr>
                  <a:tr h="190081">
                    <a:tc vMerge="1">
                      <a:txBody>
                        <a:bodyPr/>
                        <a:lstStyle/>
                        <a:p>
                          <a:pPr rtl="1"/>
                          <a:endParaRPr lang="he-IL"/>
                        </a:p>
                      </a:txBody>
                      <a:tcPr/>
                    </a:tc>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he-IL" sz="1100" b="0" i="1" u="none" strike="noStrike" smtClean="0">
                                  <a:solidFill>
                                    <a:schemeClr val="bg1">
                                      <a:lumMod val="75000"/>
                                    </a:schemeClr>
                                  </a:solidFill>
                                  <a:effectLst/>
                                  <a:latin typeface="Cambria Math" panose="02040503050406030204" pitchFamily="18" charset="0"/>
                                  <a:ea typeface="Cambria Math" panose="02040503050406030204" pitchFamily="18" charset="0"/>
                                </a:rPr>
                                <m:t>&gt; </m:t>
                              </m:r>
                            </m:oMath>
                          </a14:m>
                          <a:r>
                            <a:rPr lang="he-IL" sz="1100" b="0" i="0" u="none" strike="noStrike" dirty="0">
                              <a:solidFill>
                                <a:schemeClr val="bg1">
                                  <a:lumMod val="75000"/>
                                </a:schemeClr>
                              </a:solidFill>
                              <a:effectLst/>
                              <a:latin typeface="Lato" panose="020B0604020202020204" charset="0"/>
                              <a:cs typeface="Lato" panose="020B0604020202020204" charset="0"/>
                            </a:rPr>
                            <a:t>75</a:t>
                          </a:r>
                        </a:p>
                      </a:txBody>
                      <a:tcPr marL="6350" marR="6350" marT="6350" marB="0" anchor="b">
                        <a:solidFill>
                          <a:schemeClr val="tx2"/>
                        </a:solid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0</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6</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110824256"/>
                      </a:ext>
                    </a:extLst>
                  </a:tr>
                </a:tbl>
              </a:graphicData>
            </a:graphic>
          </p:graphicFrame>
        </mc:Choice>
        <mc:Fallback xmlns="">
          <p:graphicFrame>
            <p:nvGraphicFramePr>
              <p:cNvPr id="2" name="טבלה 1"/>
              <p:cNvGraphicFramePr>
                <a:graphicFrameLocks noGrp="1"/>
              </p:cNvGraphicFramePr>
              <p:nvPr>
                <p:extLst>
                  <p:ext uri="{D42A27DB-BD31-4B8C-83A1-F6EECF244321}">
                    <p14:modId xmlns:p14="http://schemas.microsoft.com/office/powerpoint/2010/main" val="237574553"/>
                  </p:ext>
                </p:extLst>
              </p:nvPr>
            </p:nvGraphicFramePr>
            <p:xfrm>
              <a:off x="1272208" y="2173020"/>
              <a:ext cx="3639932" cy="2750021"/>
            </p:xfrm>
            <a:graphic>
              <a:graphicData uri="http://schemas.openxmlformats.org/drawingml/2006/table">
                <a:tbl>
                  <a:tblPr>
                    <a:tableStyleId>{36BB30D9-6020-434E-AC6E-C0ADF062F379}</a:tableStyleId>
                  </a:tblPr>
                  <a:tblGrid>
                    <a:gridCol w="1095791">
                      <a:extLst>
                        <a:ext uri="{9D8B030D-6E8A-4147-A177-3AD203B41FA5}">
                          <a16:colId xmlns:a16="http://schemas.microsoft.com/office/drawing/2014/main" val="2739745299"/>
                        </a:ext>
                      </a:extLst>
                    </a:gridCol>
                    <a:gridCol w="657475">
                      <a:extLst>
                        <a:ext uri="{9D8B030D-6E8A-4147-A177-3AD203B41FA5}">
                          <a16:colId xmlns:a16="http://schemas.microsoft.com/office/drawing/2014/main" val="1866115552"/>
                        </a:ext>
                      </a:extLst>
                    </a:gridCol>
                    <a:gridCol w="981100">
                      <a:extLst>
                        <a:ext uri="{9D8B030D-6E8A-4147-A177-3AD203B41FA5}">
                          <a16:colId xmlns:a16="http://schemas.microsoft.com/office/drawing/2014/main" val="1294033998"/>
                        </a:ext>
                      </a:extLst>
                    </a:gridCol>
                    <a:gridCol w="905566">
                      <a:extLst>
                        <a:ext uri="{9D8B030D-6E8A-4147-A177-3AD203B41FA5}">
                          <a16:colId xmlns:a16="http://schemas.microsoft.com/office/drawing/2014/main" val="3215196558"/>
                        </a:ext>
                      </a:extLst>
                    </a:gridCol>
                  </a:tblGrid>
                  <a:tr h="219710">
                    <a:tc rowSpan="2" gridSpan="2">
                      <a:txBody>
                        <a:bodyPr/>
                        <a:lstStyle/>
                        <a:p>
                          <a:pPr algn="ctr" fontAlgn="ctr"/>
                          <a:r>
                            <a:rPr lang="en-US" sz="1400" b="1" u="none" strike="noStrike" dirty="0">
                              <a:solidFill>
                                <a:srgbClr val="00B050"/>
                              </a:solidFill>
                              <a:effectLst/>
                              <a:latin typeface="Lato" panose="020B0604020202020204" charset="0"/>
                              <a:cs typeface="Lato" panose="020B0604020202020204" charset="0"/>
                            </a:rPr>
                            <a:t>Gain = 0.256</a:t>
                          </a:r>
                          <a:endParaRPr lang="en-US" sz="1400" b="1" i="0" u="none" strike="noStrike" dirty="0">
                            <a:solidFill>
                              <a:srgbClr val="00B050"/>
                            </a:solidFill>
                            <a:effectLst/>
                            <a:latin typeface="Lato" panose="020B0604020202020204" charset="0"/>
                            <a:cs typeface="Lato" panose="020B0604020202020204" charset="0"/>
                          </a:endParaRPr>
                        </a:p>
                      </a:txBody>
                      <a:tcPr marL="6350" marR="6350" marT="6350" marB="0" anchor="ctr">
                        <a:solidFill>
                          <a:schemeClr val="accent3">
                            <a:lumMod val="20000"/>
                            <a:lumOff val="80000"/>
                          </a:schemeClr>
                        </a:solidFill>
                      </a:tcPr>
                    </a:tc>
                    <a:tc rowSpan="2" hMerge="1">
                      <a:txBody>
                        <a:bodyPr/>
                        <a:lstStyle/>
                        <a:p>
                          <a:pPr rtl="1"/>
                          <a:endParaRPr lang="he-IL"/>
                        </a:p>
                      </a:txBody>
                      <a:tcPr/>
                    </a:tc>
                    <a:tc gridSpan="2">
                      <a:txBody>
                        <a:bodyPr/>
                        <a:lstStyle/>
                        <a:p>
                          <a:pPr algn="ctr" fontAlgn="ctr"/>
                          <a:r>
                            <a:rPr lang="en-US" sz="1400" u="none" strike="noStrike" dirty="0">
                              <a:solidFill>
                                <a:schemeClr val="bg1"/>
                              </a:solidFill>
                              <a:effectLst/>
                              <a:latin typeface="Lato" panose="020B0604020202020204" charset="0"/>
                              <a:cs typeface="Lato" panose="020B0604020202020204" charset="0"/>
                            </a:rPr>
                            <a:t>O-Ring Failure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2713419692"/>
                      </a:ext>
                    </a:extLst>
                  </a:tr>
                  <a:tr h="190081">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Y</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N</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1339490380"/>
                      </a:ext>
                    </a:extLst>
                  </a:tr>
                  <a:tr h="190081">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endParaRPr lang="he-IL"/>
                        </a:p>
                      </a:txBody>
                      <a:tcPr marL="6350" marR="6350" marT="6350" marB="0" anchor="b">
                        <a:blipFill>
                          <a:blip r:embed="rId10"/>
                          <a:stretch>
                            <a:fillRect l="-167593" t="-234375" r="-288889" b="-1150000"/>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3</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0</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1527587079"/>
                      </a:ext>
                    </a:extLst>
                  </a:tr>
                  <a:tr h="190081">
                    <a:tc vMerge="1">
                      <a:txBody>
                        <a:bodyPr/>
                        <a:lstStyle/>
                        <a:p>
                          <a:pPr rtl="1"/>
                          <a:endParaRPr lang="he-IL"/>
                        </a:p>
                      </a:txBody>
                      <a:tcPr/>
                    </a:tc>
                    <a:tc>
                      <a:txBody>
                        <a:bodyPr/>
                        <a:lstStyle/>
                        <a:p>
                          <a:endParaRPr lang="he-IL"/>
                        </a:p>
                      </a:txBody>
                      <a:tcPr marL="6350" marR="6350" marT="6350" marB="0" anchor="b">
                        <a:blipFill>
                          <a:blip r:embed="rId10"/>
                          <a:stretch>
                            <a:fillRect l="-167593" t="-345161" r="-288889" b="-1087097"/>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4</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17</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449798624"/>
                      </a:ext>
                    </a:extLst>
                  </a:tr>
                  <a:tr h="190081">
                    <a:tc gridSpan="4">
                      <a:txBody>
                        <a:bodyPr/>
                        <a:lstStyle/>
                        <a:p>
                          <a:pPr algn="ctr" fontAlgn="b"/>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solidFill>
                          <a:schemeClr val="accent3">
                            <a:lumMod val="20000"/>
                            <a:lumOff val="80000"/>
                          </a:schemeClr>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364270902"/>
                      </a:ext>
                    </a:extLst>
                  </a:tr>
                  <a:tr h="219710">
                    <a:tc rowSpan="2" gridSpan="2">
                      <a:txBody>
                        <a:bodyPr/>
                        <a:lstStyle/>
                        <a:p>
                          <a:pPr algn="ctr" fontAlgn="ctr"/>
                          <a:r>
                            <a:rPr lang="en-US" sz="1400" b="1" u="none" strike="noStrike" dirty="0">
                              <a:solidFill>
                                <a:srgbClr val="C00000"/>
                              </a:solidFill>
                              <a:effectLst/>
                              <a:latin typeface="Lato" panose="020B0604020202020204" charset="0"/>
                              <a:cs typeface="Lato" panose="020B0604020202020204" charset="0"/>
                            </a:rPr>
                            <a:t>Gain = 0.101</a:t>
                          </a:r>
                          <a:endParaRPr lang="en-US" sz="1400" b="1" i="0" u="none" strike="noStrike" dirty="0">
                            <a:solidFill>
                              <a:srgbClr val="C00000"/>
                            </a:solidFill>
                            <a:effectLst/>
                            <a:latin typeface="Lato" panose="020B0604020202020204" charset="0"/>
                            <a:cs typeface="Lato" panose="020B0604020202020204" charset="0"/>
                          </a:endParaRPr>
                        </a:p>
                      </a:txBody>
                      <a:tcPr marL="6350" marR="6350" marT="6350" marB="0" anchor="ctr">
                        <a:solidFill>
                          <a:schemeClr val="accent3">
                            <a:lumMod val="20000"/>
                            <a:lumOff val="80000"/>
                          </a:schemeClr>
                        </a:solidFill>
                      </a:tcPr>
                    </a:tc>
                    <a:tc rowSpan="2" hMerge="1">
                      <a:txBody>
                        <a:bodyPr/>
                        <a:lstStyle/>
                        <a:p>
                          <a:pPr rtl="1"/>
                          <a:endParaRPr lang="he-IL"/>
                        </a:p>
                      </a:txBody>
                      <a:tcPr/>
                    </a:tc>
                    <a:tc gridSpan="2">
                      <a:txBody>
                        <a:bodyPr/>
                        <a:lstStyle/>
                        <a:p>
                          <a:pPr algn="ctr" fontAlgn="ctr"/>
                          <a:r>
                            <a:rPr lang="en-US" sz="1400" u="none" strike="noStrike" dirty="0">
                              <a:solidFill>
                                <a:schemeClr val="bg1"/>
                              </a:solidFill>
                              <a:effectLst/>
                              <a:latin typeface="Lato" panose="020B0604020202020204" charset="0"/>
                              <a:cs typeface="Lato" panose="020B0604020202020204" charset="0"/>
                            </a:rPr>
                            <a:t>O-Ring Failure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3196087991"/>
                      </a:ext>
                    </a:extLst>
                  </a:tr>
                  <a:tr h="190081">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Y</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N</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3383709642"/>
                      </a:ext>
                    </a:extLst>
                  </a:tr>
                  <a:tr h="190081">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endParaRPr lang="he-IL"/>
                        </a:p>
                      </a:txBody>
                      <a:tcPr marL="6350" marR="6350" marT="6350" marB="0" anchor="b">
                        <a:blipFill>
                          <a:blip r:embed="rId10"/>
                          <a:stretch>
                            <a:fillRect l="-167593" t="-737500" r="-288889" b="-646875"/>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6</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a:solidFill>
                                <a:schemeClr val="tx2"/>
                              </a:solidFill>
                              <a:effectLst/>
                              <a:latin typeface="Lato" panose="020B0604020202020204" charset="0"/>
                              <a:cs typeface="Lato" panose="020B0604020202020204" charset="0"/>
                            </a:rPr>
                            <a:t>8</a:t>
                          </a:r>
                          <a:endParaRPr lang="he-IL" sz="1100" b="0" i="0" u="none" strike="noStrike">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2869580770"/>
                      </a:ext>
                    </a:extLst>
                  </a:tr>
                  <a:tr h="190081">
                    <a:tc vMerge="1">
                      <a:txBody>
                        <a:bodyPr/>
                        <a:lstStyle/>
                        <a:p>
                          <a:pPr rtl="1"/>
                          <a:endParaRPr lang="he-IL"/>
                        </a:p>
                      </a:txBody>
                      <a:tcPr/>
                    </a:tc>
                    <a:tc>
                      <a:txBody>
                        <a:bodyPr/>
                        <a:lstStyle/>
                        <a:p>
                          <a:endParaRPr lang="he-IL"/>
                        </a:p>
                      </a:txBody>
                      <a:tcPr marL="6350" marR="6350" marT="6350" marB="0" anchor="b">
                        <a:blipFill>
                          <a:blip r:embed="rId10"/>
                          <a:stretch>
                            <a:fillRect l="-167593" t="-864516" r="-288889" b="-567742"/>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9</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1031146339"/>
                      </a:ext>
                    </a:extLst>
                  </a:tr>
                  <a:tr h="190081">
                    <a:tc gridSpan="4">
                      <a:txBody>
                        <a:bodyPr/>
                        <a:lstStyle/>
                        <a:p>
                          <a:pPr algn="ctr" fontAlgn="b"/>
                          <a:endParaRPr lang="he-IL" sz="1100" b="0" i="0" u="none" strike="noStrike" dirty="0">
                            <a:solidFill>
                              <a:srgbClr val="000000"/>
                            </a:solidFill>
                            <a:effectLst/>
                            <a:latin typeface="Lato" panose="020B0604020202020204" charset="0"/>
                            <a:cs typeface="Lato" panose="020B0604020202020204" charset="0"/>
                          </a:endParaRPr>
                        </a:p>
                      </a:txBody>
                      <a:tcPr marL="6350" marR="6350" marT="6350" marB="0" anchor="b">
                        <a:solidFill>
                          <a:schemeClr val="accent3">
                            <a:lumMod val="20000"/>
                            <a:lumOff val="80000"/>
                          </a:schemeClr>
                        </a:solidFill>
                      </a:tcPr>
                    </a:tc>
                    <a:tc hMerge="1">
                      <a:txBody>
                        <a:bodyPr/>
                        <a:lstStyle/>
                        <a:p>
                          <a:pPr rtl="1"/>
                          <a:endParaRPr lang="he-IL"/>
                        </a:p>
                      </a:txBody>
                      <a:tcPr/>
                    </a:tc>
                    <a:tc hMerge="1">
                      <a:txBody>
                        <a:bodyPr/>
                        <a:lstStyle/>
                        <a:p>
                          <a:pPr rtl="1"/>
                          <a:endParaRPr lang="he-IL"/>
                        </a:p>
                      </a:txBody>
                      <a:tcPr/>
                    </a:tc>
                    <a:tc hMerge="1">
                      <a:txBody>
                        <a:bodyPr/>
                        <a:lstStyle/>
                        <a:p>
                          <a:pPr rtl="1"/>
                          <a:endParaRPr lang="he-IL"/>
                        </a:p>
                      </a:txBody>
                      <a:tcPr/>
                    </a:tc>
                    <a:extLst>
                      <a:ext uri="{0D108BD9-81ED-4DB2-BD59-A6C34878D82A}">
                        <a16:rowId xmlns:a16="http://schemas.microsoft.com/office/drawing/2014/main" val="1258381454"/>
                      </a:ext>
                    </a:extLst>
                  </a:tr>
                  <a:tr h="219710">
                    <a:tc rowSpan="2" gridSpan="2">
                      <a:txBody>
                        <a:bodyPr/>
                        <a:lstStyle/>
                        <a:p>
                          <a:pPr algn="ctr" fontAlgn="ctr"/>
                          <a:r>
                            <a:rPr lang="en-US" sz="1400" b="1" u="none" strike="noStrike" dirty="0">
                              <a:solidFill>
                                <a:srgbClr val="C00000"/>
                              </a:solidFill>
                              <a:effectLst/>
                              <a:latin typeface="Lato" panose="020B0604020202020204" charset="0"/>
                              <a:cs typeface="Lato" panose="020B0604020202020204" charset="0"/>
                            </a:rPr>
                            <a:t>Gain = 0.148</a:t>
                          </a:r>
                          <a:endParaRPr lang="en-US" sz="1400" b="1" i="0" u="none" strike="noStrike" dirty="0">
                            <a:solidFill>
                              <a:srgbClr val="C00000"/>
                            </a:solidFill>
                            <a:effectLst/>
                            <a:latin typeface="Lato" panose="020B0604020202020204" charset="0"/>
                            <a:cs typeface="Lato" panose="020B0604020202020204" charset="0"/>
                          </a:endParaRPr>
                        </a:p>
                      </a:txBody>
                      <a:tcPr marL="6350" marR="6350" marT="6350" marB="0" anchor="ctr">
                        <a:solidFill>
                          <a:schemeClr val="accent3">
                            <a:lumMod val="20000"/>
                            <a:lumOff val="80000"/>
                          </a:schemeClr>
                        </a:solidFill>
                      </a:tcPr>
                    </a:tc>
                    <a:tc rowSpan="2" hMerge="1">
                      <a:txBody>
                        <a:bodyPr/>
                        <a:lstStyle/>
                        <a:p>
                          <a:pPr rtl="1"/>
                          <a:endParaRPr lang="he-IL"/>
                        </a:p>
                      </a:txBody>
                      <a:tcPr/>
                    </a:tc>
                    <a:tc gridSpan="2">
                      <a:txBody>
                        <a:bodyPr/>
                        <a:lstStyle/>
                        <a:p>
                          <a:pPr algn="ctr" fontAlgn="ctr"/>
                          <a:r>
                            <a:rPr lang="en-US" sz="1400" u="none" strike="noStrike" dirty="0">
                              <a:solidFill>
                                <a:schemeClr val="bg1"/>
                              </a:solidFill>
                              <a:effectLst/>
                              <a:latin typeface="Lato" panose="020B0604020202020204" charset="0"/>
                              <a:cs typeface="Lato" panose="020B0604020202020204" charset="0"/>
                            </a:rPr>
                            <a:t>O-Ring Failure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hMerge="1">
                      <a:txBody>
                        <a:bodyPr/>
                        <a:lstStyle/>
                        <a:p>
                          <a:pPr rtl="1"/>
                          <a:endParaRPr lang="he-IL"/>
                        </a:p>
                      </a:txBody>
                      <a:tcPr/>
                    </a:tc>
                    <a:extLst>
                      <a:ext uri="{0D108BD9-81ED-4DB2-BD59-A6C34878D82A}">
                        <a16:rowId xmlns:a16="http://schemas.microsoft.com/office/drawing/2014/main" val="126392942"/>
                      </a:ext>
                    </a:extLst>
                  </a:tr>
                  <a:tr h="190081">
                    <a:tc gridSpan="2" vMerge="1">
                      <a:txBody>
                        <a:bodyPr/>
                        <a:lstStyle/>
                        <a:p>
                          <a:pPr rtl="1"/>
                          <a:endParaRPr lang="he-IL"/>
                        </a:p>
                      </a:txBody>
                      <a:tcPr/>
                    </a:tc>
                    <a:tc hMerge="1" vMerge="1">
                      <a:txBody>
                        <a:bodyPr/>
                        <a:lstStyle/>
                        <a:p>
                          <a:pPr rtl="1"/>
                          <a:endParaRPr lang="he-IL"/>
                        </a:p>
                      </a:txBody>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Y</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tc>
                      <a:txBody>
                        <a:bodyPr/>
                        <a:lstStyle/>
                        <a:p>
                          <a:pPr algn="ctr" fontAlgn="b"/>
                          <a:r>
                            <a:rPr lang="en-US" sz="1100" u="none" strike="noStrike" dirty="0">
                              <a:solidFill>
                                <a:schemeClr val="bg1"/>
                              </a:solidFill>
                              <a:effectLst/>
                              <a:latin typeface="Lato" panose="020B0604020202020204" charset="0"/>
                              <a:cs typeface="Lato" panose="020B0604020202020204" charset="0"/>
                            </a:rPr>
                            <a:t>N</a:t>
                          </a:r>
                          <a:endParaRPr lang="en-US" sz="1100" b="0" i="0" u="none" strike="noStrike" dirty="0">
                            <a:solidFill>
                              <a:schemeClr val="bg1"/>
                            </a:solidFill>
                            <a:effectLst/>
                            <a:latin typeface="Lato" panose="020B0604020202020204" charset="0"/>
                            <a:cs typeface="Lato" panose="020B0604020202020204" charset="0"/>
                          </a:endParaRPr>
                        </a:p>
                      </a:txBody>
                      <a:tcPr marL="6350" marR="6350" marT="6350" marB="0" anchor="b">
                        <a:solidFill>
                          <a:schemeClr val="tx2"/>
                        </a:solidFill>
                      </a:tcPr>
                    </a:tc>
                    <a:extLst>
                      <a:ext uri="{0D108BD9-81ED-4DB2-BD59-A6C34878D82A}">
                        <a16:rowId xmlns:a16="http://schemas.microsoft.com/office/drawing/2014/main" val="2738779813"/>
                      </a:ext>
                    </a:extLst>
                  </a:tr>
                  <a:tr h="190081">
                    <a:tc rowSpan="2">
                      <a:txBody>
                        <a:bodyPr/>
                        <a:lstStyle/>
                        <a:p>
                          <a:pPr algn="ctr" fontAlgn="ctr"/>
                          <a:r>
                            <a:rPr lang="en-US" sz="1400" u="none" strike="noStrike" dirty="0">
                              <a:solidFill>
                                <a:schemeClr val="bg1"/>
                              </a:solidFill>
                              <a:effectLst/>
                              <a:latin typeface="Lato" panose="020B0604020202020204" charset="0"/>
                              <a:cs typeface="Lato" panose="020B0604020202020204" charset="0"/>
                            </a:rPr>
                            <a:t>Temperature</a:t>
                          </a:r>
                          <a:endParaRPr lang="en-US" sz="1400" b="0" i="0" u="none" strike="noStrike" dirty="0">
                            <a:solidFill>
                              <a:schemeClr val="bg1"/>
                            </a:solidFill>
                            <a:effectLst/>
                            <a:latin typeface="Lato" panose="020B0604020202020204" charset="0"/>
                            <a:cs typeface="Lato" panose="020B0604020202020204" charset="0"/>
                          </a:endParaRPr>
                        </a:p>
                      </a:txBody>
                      <a:tcPr marL="6350" marR="6350" marT="6350" marB="0" anchor="ctr">
                        <a:solidFill>
                          <a:schemeClr val="tx2"/>
                        </a:solidFill>
                      </a:tcPr>
                    </a:tc>
                    <a:tc>
                      <a:txBody>
                        <a:bodyPr/>
                        <a:lstStyle/>
                        <a:p>
                          <a:endParaRPr lang="he-IL"/>
                        </a:p>
                      </a:txBody>
                      <a:tcPr marL="6350" marR="6350" marT="6350" marB="0" anchor="b">
                        <a:blipFill>
                          <a:blip r:embed="rId10"/>
                          <a:stretch>
                            <a:fillRect l="-167593" t="-1283871" r="-288889" b="-148387"/>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7</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11</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676980155"/>
                      </a:ext>
                    </a:extLst>
                  </a:tr>
                  <a:tr h="190081">
                    <a:tc vMerge="1">
                      <a:txBody>
                        <a:bodyPr/>
                        <a:lstStyle/>
                        <a:p>
                          <a:pPr rtl="1"/>
                          <a:endParaRPr lang="he-IL"/>
                        </a:p>
                      </a:txBody>
                      <a:tcPr/>
                    </a:tc>
                    <a:tc>
                      <a:txBody>
                        <a:bodyPr/>
                        <a:lstStyle/>
                        <a:p>
                          <a:endParaRPr lang="he-IL"/>
                        </a:p>
                      </a:txBody>
                      <a:tcPr marL="6350" marR="6350" marT="6350" marB="0" anchor="b">
                        <a:blipFill>
                          <a:blip r:embed="rId10"/>
                          <a:stretch>
                            <a:fillRect l="-167593" t="-1383871" r="-288889" b="-48387"/>
                          </a:stretch>
                        </a:blipFill>
                      </a:tcPr>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0</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tc>
                      <a:txBody>
                        <a:bodyPr/>
                        <a:lstStyle/>
                        <a:p>
                          <a:pPr algn="ctr" fontAlgn="b"/>
                          <a:r>
                            <a:rPr lang="he-IL" sz="1100" u="none" strike="noStrike" dirty="0">
                              <a:solidFill>
                                <a:schemeClr val="tx2"/>
                              </a:solidFill>
                              <a:effectLst/>
                              <a:latin typeface="Lato" panose="020B0604020202020204" charset="0"/>
                              <a:cs typeface="Lato" panose="020B0604020202020204" charset="0"/>
                            </a:rPr>
                            <a:t>6</a:t>
                          </a:r>
                          <a:endParaRPr lang="he-IL" sz="1100" b="0" i="0" u="none" strike="noStrike" dirty="0">
                            <a:solidFill>
                              <a:schemeClr val="tx2"/>
                            </a:solidFill>
                            <a:effectLst/>
                            <a:latin typeface="Lato" panose="020B0604020202020204" charset="0"/>
                            <a:cs typeface="Lato" panose="020B0604020202020204" charset="0"/>
                          </a:endParaRPr>
                        </a:p>
                      </a:txBody>
                      <a:tcPr marL="6350" marR="6350" marT="6350" marB="0" anchor="b"/>
                    </a:tc>
                    <a:extLst>
                      <a:ext uri="{0D108BD9-81ED-4DB2-BD59-A6C34878D82A}">
                        <a16:rowId xmlns:a16="http://schemas.microsoft.com/office/drawing/2014/main" val="3110824256"/>
                      </a:ext>
                    </a:extLst>
                  </a:tr>
                </a:tbl>
              </a:graphicData>
            </a:graphic>
          </p:graphicFrame>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B4B6-581F-1142-0AA1-735894F9DBE8}"/>
              </a:ext>
            </a:extLst>
          </p:cNvPr>
          <p:cNvSpPr>
            <a:spLocks noGrp="1"/>
          </p:cNvSpPr>
          <p:nvPr>
            <p:ph type="title"/>
          </p:nvPr>
        </p:nvSpPr>
        <p:spPr/>
        <p:txBody>
          <a:bodyPr/>
          <a:lstStyle/>
          <a:p>
            <a:r>
              <a:rPr lang="en-GB" dirty="0"/>
              <a:t>Cuckoo Hashing</a:t>
            </a:r>
            <a:endParaRPr lang="LID4096" dirty="0"/>
          </a:p>
        </p:txBody>
      </p:sp>
      <p:grpSp>
        <p:nvGrpSpPr>
          <p:cNvPr id="3" name="Google Shape;362;p21">
            <a:extLst>
              <a:ext uri="{FF2B5EF4-FFF2-40B4-BE49-F238E27FC236}">
                <a16:creationId xmlns:a16="http://schemas.microsoft.com/office/drawing/2014/main" id="{BB7DB16A-94B6-9CEB-9176-1CBF27D9CDD5}"/>
              </a:ext>
            </a:extLst>
          </p:cNvPr>
          <p:cNvGrpSpPr/>
          <p:nvPr/>
        </p:nvGrpSpPr>
        <p:grpSpPr>
          <a:xfrm>
            <a:off x="7343645" y="166065"/>
            <a:ext cx="662305" cy="417341"/>
            <a:chOff x="5400075" y="1936775"/>
            <a:chExt cx="3173477" cy="2136925"/>
          </a:xfrm>
        </p:grpSpPr>
        <p:pic>
          <p:nvPicPr>
            <p:cNvPr id="4" name="Google Shape;363;p21">
              <a:extLst>
                <a:ext uri="{FF2B5EF4-FFF2-40B4-BE49-F238E27FC236}">
                  <a16:creationId xmlns:a16="http://schemas.microsoft.com/office/drawing/2014/main" id="{71FEA1CD-552B-7C8F-9CDC-CD3117CB8682}"/>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5" name="Google Shape;364;p21">
              <a:extLst>
                <a:ext uri="{FF2B5EF4-FFF2-40B4-BE49-F238E27FC236}">
                  <a16:creationId xmlns:a16="http://schemas.microsoft.com/office/drawing/2014/main" id="{244722B9-ECF8-6FD1-4E6C-13929E16C77B}"/>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6" name="Google Shape;365;p21">
            <a:extLst>
              <a:ext uri="{FF2B5EF4-FFF2-40B4-BE49-F238E27FC236}">
                <a16:creationId xmlns:a16="http://schemas.microsoft.com/office/drawing/2014/main" id="{A3902152-89D8-FDA4-D50A-8485B66CA103}"/>
              </a:ext>
            </a:extLst>
          </p:cNvPr>
          <p:cNvGrpSpPr/>
          <p:nvPr/>
        </p:nvGrpSpPr>
        <p:grpSpPr>
          <a:xfrm>
            <a:off x="6808445" y="166058"/>
            <a:ext cx="424090" cy="417359"/>
            <a:chOff x="991850" y="1936775"/>
            <a:chExt cx="1560300" cy="2164726"/>
          </a:xfrm>
        </p:grpSpPr>
        <p:pic>
          <p:nvPicPr>
            <p:cNvPr id="7" name="Google Shape;366;p21">
              <a:extLst>
                <a:ext uri="{FF2B5EF4-FFF2-40B4-BE49-F238E27FC236}">
                  <a16:creationId xmlns:a16="http://schemas.microsoft.com/office/drawing/2014/main" id="{14B883A2-F282-F629-FBCC-D81B51D4153F}"/>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8" name="Google Shape;367;p21">
              <a:extLst>
                <a:ext uri="{FF2B5EF4-FFF2-40B4-BE49-F238E27FC236}">
                  <a16:creationId xmlns:a16="http://schemas.microsoft.com/office/drawing/2014/main" id="{BB2C3CAD-9C4F-99F9-C623-038B23E6F436}"/>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9" name="Google Shape;368;p21">
            <a:extLst>
              <a:ext uri="{FF2B5EF4-FFF2-40B4-BE49-F238E27FC236}">
                <a16:creationId xmlns:a16="http://schemas.microsoft.com/office/drawing/2014/main" id="{90F2E99F-0E05-1A59-2219-EAC525E959E5}"/>
              </a:ext>
            </a:extLst>
          </p:cNvPr>
          <p:cNvGrpSpPr/>
          <p:nvPr/>
        </p:nvGrpSpPr>
        <p:grpSpPr>
          <a:xfrm>
            <a:off x="8117078" y="166054"/>
            <a:ext cx="871481" cy="669766"/>
            <a:chOff x="2993400" y="1936775"/>
            <a:chExt cx="2187452" cy="2164725"/>
          </a:xfrm>
        </p:grpSpPr>
        <p:pic>
          <p:nvPicPr>
            <p:cNvPr id="10" name="Google Shape;369;p21">
              <a:extLst>
                <a:ext uri="{FF2B5EF4-FFF2-40B4-BE49-F238E27FC236}">
                  <a16:creationId xmlns:a16="http://schemas.microsoft.com/office/drawing/2014/main" id="{11603341-AA8F-3AFE-93F8-C7F8D9740E73}"/>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1" name="Google Shape;370;p21">
              <a:extLst>
                <a:ext uri="{FF2B5EF4-FFF2-40B4-BE49-F238E27FC236}">
                  <a16:creationId xmlns:a16="http://schemas.microsoft.com/office/drawing/2014/main" id="{8CAC0093-1B73-C5DB-20D5-EB7DFF9F80F8}"/>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4144727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736CD880-03F3-9E5E-547B-FE2CD7EFB8AF}"/>
            </a:ext>
          </a:extLst>
        </p:cNvPr>
        <p:cNvGrpSpPr/>
        <p:nvPr/>
      </p:nvGrpSpPr>
      <p:grpSpPr>
        <a:xfrm>
          <a:off x="0" y="0"/>
          <a:ext cx="0" cy="0"/>
          <a:chOff x="0" y="0"/>
          <a:chExt cx="0" cy="0"/>
        </a:xfrm>
      </p:grpSpPr>
      <p:sp>
        <p:nvSpPr>
          <p:cNvPr id="360" name="Google Shape;360;p21">
            <a:extLst>
              <a:ext uri="{FF2B5EF4-FFF2-40B4-BE49-F238E27FC236}">
                <a16:creationId xmlns:a16="http://schemas.microsoft.com/office/drawing/2014/main" id="{27F7E876-3528-D293-4BF3-8F22D760A3CA}"/>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a:t>
            </a:r>
            <a:endParaRPr sz="2400" dirty="0"/>
          </a:p>
        </p:txBody>
      </p:sp>
      <p:grpSp>
        <p:nvGrpSpPr>
          <p:cNvPr id="362" name="Google Shape;362;p21">
            <a:extLst>
              <a:ext uri="{FF2B5EF4-FFF2-40B4-BE49-F238E27FC236}">
                <a16:creationId xmlns:a16="http://schemas.microsoft.com/office/drawing/2014/main" id="{EF6504D0-8691-CA62-82BC-1EA35946F4AC}"/>
              </a:ext>
            </a:extLst>
          </p:cNvPr>
          <p:cNvGrpSpPr/>
          <p:nvPr/>
        </p:nvGrpSpPr>
        <p:grpSpPr>
          <a:xfrm>
            <a:off x="7343645" y="166065"/>
            <a:ext cx="662305" cy="417341"/>
            <a:chOff x="5400075" y="1936775"/>
            <a:chExt cx="3173477" cy="2136925"/>
          </a:xfrm>
        </p:grpSpPr>
        <p:pic>
          <p:nvPicPr>
            <p:cNvPr id="363" name="Google Shape;363;p21">
              <a:extLst>
                <a:ext uri="{FF2B5EF4-FFF2-40B4-BE49-F238E27FC236}">
                  <a16:creationId xmlns:a16="http://schemas.microsoft.com/office/drawing/2014/main" id="{CAC5785D-2177-DB9B-4C8D-AEDF9A59AE37}"/>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64" name="Google Shape;364;p21">
              <a:extLst>
                <a:ext uri="{FF2B5EF4-FFF2-40B4-BE49-F238E27FC236}">
                  <a16:creationId xmlns:a16="http://schemas.microsoft.com/office/drawing/2014/main" id="{B798DF36-6749-5CDE-E5F0-5C04C90CDD02}"/>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65" name="Google Shape;365;p21">
            <a:extLst>
              <a:ext uri="{FF2B5EF4-FFF2-40B4-BE49-F238E27FC236}">
                <a16:creationId xmlns:a16="http://schemas.microsoft.com/office/drawing/2014/main" id="{C84C9CC9-348C-A797-DAB6-DF0CED1BF9BB}"/>
              </a:ext>
            </a:extLst>
          </p:cNvPr>
          <p:cNvGrpSpPr/>
          <p:nvPr/>
        </p:nvGrpSpPr>
        <p:grpSpPr>
          <a:xfrm>
            <a:off x="6808445" y="166058"/>
            <a:ext cx="424090" cy="417359"/>
            <a:chOff x="991850" y="1936775"/>
            <a:chExt cx="1560300" cy="2164726"/>
          </a:xfrm>
        </p:grpSpPr>
        <p:pic>
          <p:nvPicPr>
            <p:cNvPr id="366" name="Google Shape;366;p21">
              <a:extLst>
                <a:ext uri="{FF2B5EF4-FFF2-40B4-BE49-F238E27FC236}">
                  <a16:creationId xmlns:a16="http://schemas.microsoft.com/office/drawing/2014/main" id="{6D75CA5A-A5E5-0F63-7045-04419146D87D}"/>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67" name="Google Shape;367;p21">
              <a:extLst>
                <a:ext uri="{FF2B5EF4-FFF2-40B4-BE49-F238E27FC236}">
                  <a16:creationId xmlns:a16="http://schemas.microsoft.com/office/drawing/2014/main" id="{AAC230FE-D72C-5095-7483-845CC85F91F6}"/>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68" name="Google Shape;368;p21">
            <a:extLst>
              <a:ext uri="{FF2B5EF4-FFF2-40B4-BE49-F238E27FC236}">
                <a16:creationId xmlns:a16="http://schemas.microsoft.com/office/drawing/2014/main" id="{D82F5449-52EF-E193-862A-84AA2CA51795}"/>
              </a:ext>
            </a:extLst>
          </p:cNvPr>
          <p:cNvGrpSpPr/>
          <p:nvPr/>
        </p:nvGrpSpPr>
        <p:grpSpPr>
          <a:xfrm>
            <a:off x="8117078" y="166054"/>
            <a:ext cx="871481" cy="669766"/>
            <a:chOff x="2993400" y="1936775"/>
            <a:chExt cx="2187452" cy="2164725"/>
          </a:xfrm>
        </p:grpSpPr>
        <p:pic>
          <p:nvPicPr>
            <p:cNvPr id="369" name="Google Shape;369;p21">
              <a:extLst>
                <a:ext uri="{FF2B5EF4-FFF2-40B4-BE49-F238E27FC236}">
                  <a16:creationId xmlns:a16="http://schemas.microsoft.com/office/drawing/2014/main" id="{8C420BDB-BB54-074B-D1F0-01219F074EDC}"/>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70" name="Google Shape;370;p21">
              <a:extLst>
                <a:ext uri="{FF2B5EF4-FFF2-40B4-BE49-F238E27FC236}">
                  <a16:creationId xmlns:a16="http://schemas.microsoft.com/office/drawing/2014/main" id="{93475AE7-D298-A6F2-AABA-3FB489ED7682}"/>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BE6C721A-A5FD-1276-D70C-72DB1FED630F}"/>
              </a:ext>
            </a:extLst>
          </p:cNvPr>
          <p:cNvSpPr/>
          <p:nvPr/>
        </p:nvSpPr>
        <p:spPr>
          <a:xfrm>
            <a:off x="3768538" y="166664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4" name="Rectangle 3">
            <a:extLst>
              <a:ext uri="{FF2B5EF4-FFF2-40B4-BE49-F238E27FC236}">
                <a16:creationId xmlns:a16="http://schemas.microsoft.com/office/drawing/2014/main" id="{FD9D6A31-E737-FB69-1E52-DC5AD3788B48}"/>
              </a:ext>
            </a:extLst>
          </p:cNvPr>
          <p:cNvSpPr/>
          <p:nvPr/>
        </p:nvSpPr>
        <p:spPr>
          <a:xfrm>
            <a:off x="3768538" y="101772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382" name="Group 381">
            <a:extLst>
              <a:ext uri="{FF2B5EF4-FFF2-40B4-BE49-F238E27FC236}">
                <a16:creationId xmlns:a16="http://schemas.microsoft.com/office/drawing/2014/main" id="{C9EE7469-EA68-3A42-EE2C-06BF6A0329BD}"/>
              </a:ext>
            </a:extLst>
          </p:cNvPr>
          <p:cNvGrpSpPr/>
          <p:nvPr/>
        </p:nvGrpSpPr>
        <p:grpSpPr>
          <a:xfrm>
            <a:off x="5539500" y="1666645"/>
            <a:ext cx="1203512" cy="2467535"/>
            <a:chOff x="5539500" y="1666645"/>
            <a:chExt cx="1203512" cy="2467535"/>
          </a:xfrm>
        </p:grpSpPr>
        <p:sp>
          <p:nvSpPr>
            <p:cNvPr id="7" name="Rectangle 6">
              <a:extLst>
                <a:ext uri="{FF2B5EF4-FFF2-40B4-BE49-F238E27FC236}">
                  <a16:creationId xmlns:a16="http://schemas.microsoft.com/office/drawing/2014/main" id="{71D07FC7-7AEE-8435-2A40-F51FBEC1C3E8}"/>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8" name="Rectangle 7">
              <a:extLst>
                <a:ext uri="{FF2B5EF4-FFF2-40B4-BE49-F238E27FC236}">
                  <a16:creationId xmlns:a16="http://schemas.microsoft.com/office/drawing/2014/main" id="{19299AB2-822F-00A6-5B6E-A0078BB5597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9" name="Rectangle 8">
              <a:extLst>
                <a:ext uri="{FF2B5EF4-FFF2-40B4-BE49-F238E27FC236}">
                  <a16:creationId xmlns:a16="http://schemas.microsoft.com/office/drawing/2014/main" id="{7D45F8B6-3236-F06E-2D1B-4A7DBE6AEA4C}"/>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10" name="Rectangle 9">
              <a:extLst>
                <a:ext uri="{FF2B5EF4-FFF2-40B4-BE49-F238E27FC236}">
                  <a16:creationId xmlns:a16="http://schemas.microsoft.com/office/drawing/2014/main" id="{D7484F82-63F1-EC67-8855-63AE0ED89F0A}"/>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11" name="Rectangle 10">
              <a:extLst>
                <a:ext uri="{FF2B5EF4-FFF2-40B4-BE49-F238E27FC236}">
                  <a16:creationId xmlns:a16="http://schemas.microsoft.com/office/drawing/2014/main" id="{056C5DE0-667B-E36F-D485-57A1FDC70ED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2" name="Rectangle 11">
              <a:extLst>
                <a:ext uri="{FF2B5EF4-FFF2-40B4-BE49-F238E27FC236}">
                  <a16:creationId xmlns:a16="http://schemas.microsoft.com/office/drawing/2014/main" id="{3744D7EB-A1B2-C3DB-CAA5-3603770586A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3" name="Rectangle 12">
              <a:extLst>
                <a:ext uri="{FF2B5EF4-FFF2-40B4-BE49-F238E27FC236}">
                  <a16:creationId xmlns:a16="http://schemas.microsoft.com/office/drawing/2014/main" id="{D0B3EECE-4AFB-CA1F-9610-D81D5A6CC083}"/>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4" name="Rectangle 13">
              <a:extLst>
                <a:ext uri="{FF2B5EF4-FFF2-40B4-BE49-F238E27FC236}">
                  <a16:creationId xmlns:a16="http://schemas.microsoft.com/office/drawing/2014/main" id="{017F19A4-D836-C8F1-0FB2-C8EA47DA16DB}"/>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6" name="Rectangle 15">
            <a:extLst>
              <a:ext uri="{FF2B5EF4-FFF2-40B4-BE49-F238E27FC236}">
                <a16:creationId xmlns:a16="http://schemas.microsoft.com/office/drawing/2014/main" id="{22AAEF46-DAD3-949F-855A-E089F9CA9B6E}"/>
              </a:ext>
            </a:extLst>
          </p:cNvPr>
          <p:cNvSpPr/>
          <p:nvPr/>
        </p:nvSpPr>
        <p:spPr>
          <a:xfrm>
            <a:off x="5539500" y="102127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17" name="Rectangle 16">
            <a:extLst>
              <a:ext uri="{FF2B5EF4-FFF2-40B4-BE49-F238E27FC236}">
                <a16:creationId xmlns:a16="http://schemas.microsoft.com/office/drawing/2014/main" id="{D0AF02A1-83A3-1392-E81C-B8D5848B15EF}"/>
              </a:ext>
            </a:extLst>
          </p:cNvPr>
          <p:cNvSpPr/>
          <p:nvPr/>
        </p:nvSpPr>
        <p:spPr>
          <a:xfrm>
            <a:off x="1997576" y="206620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18" name="Rectangle 17">
            <a:extLst>
              <a:ext uri="{FF2B5EF4-FFF2-40B4-BE49-F238E27FC236}">
                <a16:creationId xmlns:a16="http://schemas.microsoft.com/office/drawing/2014/main" id="{6F08A434-8A06-DE52-711F-B141221732E5}"/>
              </a:ext>
            </a:extLst>
          </p:cNvPr>
          <p:cNvSpPr/>
          <p:nvPr/>
        </p:nvSpPr>
        <p:spPr>
          <a:xfrm>
            <a:off x="1997576" y="101772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9" name="Rectangle 18">
            <a:extLst>
              <a:ext uri="{FF2B5EF4-FFF2-40B4-BE49-F238E27FC236}">
                <a16:creationId xmlns:a16="http://schemas.microsoft.com/office/drawing/2014/main" id="{A814709B-6F03-EB68-2AB5-D0E1D17264B3}"/>
              </a:ext>
            </a:extLst>
          </p:cNvPr>
          <p:cNvSpPr/>
          <p:nvPr/>
        </p:nvSpPr>
        <p:spPr>
          <a:xfrm>
            <a:off x="1997576" y="246041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0" name="Rectangle 19">
            <a:extLst>
              <a:ext uri="{FF2B5EF4-FFF2-40B4-BE49-F238E27FC236}">
                <a16:creationId xmlns:a16="http://schemas.microsoft.com/office/drawing/2014/main" id="{B391D65A-1351-1AF7-C889-2A5DBBA03C53}"/>
              </a:ext>
            </a:extLst>
          </p:cNvPr>
          <p:cNvSpPr/>
          <p:nvPr/>
        </p:nvSpPr>
        <p:spPr>
          <a:xfrm>
            <a:off x="1997576" y="285463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21" name="Rectangle 20">
            <a:extLst>
              <a:ext uri="{FF2B5EF4-FFF2-40B4-BE49-F238E27FC236}">
                <a16:creationId xmlns:a16="http://schemas.microsoft.com/office/drawing/2014/main" id="{FF43ECE9-6DB7-9B6E-B91D-F1C219283C04}"/>
              </a:ext>
            </a:extLst>
          </p:cNvPr>
          <p:cNvSpPr/>
          <p:nvPr/>
        </p:nvSpPr>
        <p:spPr>
          <a:xfrm>
            <a:off x="1997576" y="324885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sp>
        <p:nvSpPr>
          <p:cNvPr id="378" name="Rectangle 377">
            <a:extLst>
              <a:ext uri="{FF2B5EF4-FFF2-40B4-BE49-F238E27FC236}">
                <a16:creationId xmlns:a16="http://schemas.microsoft.com/office/drawing/2014/main" id="{BBD616CF-95B9-973F-E2DD-91A93C0DA366}"/>
              </a:ext>
            </a:extLst>
          </p:cNvPr>
          <p:cNvSpPr/>
          <p:nvPr/>
        </p:nvSpPr>
        <p:spPr>
          <a:xfrm>
            <a:off x="1997576" y="206620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379" name="Rectangle 378">
            <a:extLst>
              <a:ext uri="{FF2B5EF4-FFF2-40B4-BE49-F238E27FC236}">
                <a16:creationId xmlns:a16="http://schemas.microsoft.com/office/drawing/2014/main" id="{7A03F8EF-C28E-4BDD-10EA-9796A22595D7}"/>
              </a:ext>
            </a:extLst>
          </p:cNvPr>
          <p:cNvSpPr/>
          <p:nvPr/>
        </p:nvSpPr>
        <p:spPr>
          <a:xfrm>
            <a:off x="1997576" y="24638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380" name="Rectangle 379">
            <a:extLst>
              <a:ext uri="{FF2B5EF4-FFF2-40B4-BE49-F238E27FC236}">
                <a16:creationId xmlns:a16="http://schemas.microsoft.com/office/drawing/2014/main" id="{9C467179-C99A-35CA-5B1B-88325DE52AAB}"/>
              </a:ext>
            </a:extLst>
          </p:cNvPr>
          <p:cNvSpPr/>
          <p:nvPr/>
        </p:nvSpPr>
        <p:spPr>
          <a:xfrm>
            <a:off x="1997576" y="285463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81" name="Rectangle 380">
            <a:extLst>
              <a:ext uri="{FF2B5EF4-FFF2-40B4-BE49-F238E27FC236}">
                <a16:creationId xmlns:a16="http://schemas.microsoft.com/office/drawing/2014/main" id="{6E09BB35-CDF8-A0F7-A216-64555FF8EFDD}"/>
              </a:ext>
            </a:extLst>
          </p:cNvPr>
          <p:cNvSpPr/>
          <p:nvPr/>
        </p:nvSpPr>
        <p:spPr>
          <a:xfrm>
            <a:off x="1997576" y="324665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spTree>
    <p:extLst>
      <p:ext uri="{BB962C8B-B14F-4D97-AF65-F5344CB8AC3E}">
        <p14:creationId xmlns:p14="http://schemas.microsoft.com/office/powerpoint/2010/main" val="39726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382"/>
                                        </p:tgtEl>
                                        <p:attrNameLst>
                                          <p:attrName>style.visibility</p:attrName>
                                        </p:attrNameLst>
                                      </p:cBhvr>
                                      <p:to>
                                        <p:strVal val="visible"/>
                                      </p:to>
                                    </p:set>
                                    <p:animEffect transition="in" filter="fade">
                                      <p:cBhvr>
                                        <p:cTn id="13" dur="500"/>
                                        <p:tgtEl>
                                          <p:spTgt spid="38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8"/>
                                        </p:tgtEl>
                                        <p:attrNameLst>
                                          <p:attrName>style.visibility</p:attrName>
                                        </p:attrNameLst>
                                      </p:cBhvr>
                                      <p:to>
                                        <p:strVal val="visible"/>
                                      </p:to>
                                    </p:set>
                                    <p:animEffect transition="in" filter="fade">
                                      <p:cBhvr>
                                        <p:cTn id="34" dur="500"/>
                                        <p:tgtEl>
                                          <p:spTgt spid="37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9"/>
                                        </p:tgtEl>
                                        <p:attrNameLst>
                                          <p:attrName>style.visibility</p:attrName>
                                        </p:attrNameLst>
                                      </p:cBhvr>
                                      <p:to>
                                        <p:strVal val="visible"/>
                                      </p:to>
                                    </p:set>
                                    <p:animEffect transition="in" filter="fade">
                                      <p:cBhvr>
                                        <p:cTn id="37" dur="500"/>
                                        <p:tgtEl>
                                          <p:spTgt spid="3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0"/>
                                        </p:tgtEl>
                                        <p:attrNameLst>
                                          <p:attrName>style.visibility</p:attrName>
                                        </p:attrNameLst>
                                      </p:cBhvr>
                                      <p:to>
                                        <p:strVal val="visible"/>
                                      </p:to>
                                    </p:set>
                                    <p:animEffect transition="in" filter="fade">
                                      <p:cBhvr>
                                        <p:cTn id="40" dur="500"/>
                                        <p:tgtEl>
                                          <p:spTgt spid="38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81"/>
                                        </p:tgtEl>
                                        <p:attrNameLst>
                                          <p:attrName>style.visibility</p:attrName>
                                        </p:attrNameLst>
                                      </p:cBhvr>
                                      <p:to>
                                        <p:strVal val="visible"/>
                                      </p:to>
                                    </p:set>
                                    <p:animEffect transition="in" filter="fade">
                                      <p:cBhvr>
                                        <p:cTn id="43"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16" grpId="0"/>
      <p:bldP spid="17" grpId="0" animBg="1"/>
      <p:bldP spid="18" grpId="0"/>
      <p:bldP spid="19" grpId="0" animBg="1"/>
      <p:bldP spid="20" grpId="0" animBg="1"/>
      <p:bldP spid="21" grpId="0" animBg="1"/>
      <p:bldP spid="378" grpId="0" animBg="1"/>
      <p:bldP spid="379" grpId="0" animBg="1"/>
      <p:bldP spid="380" grpId="0" animBg="1"/>
      <p:bldP spid="3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86911835-B238-839F-2BB9-1AEC179EDBC7}"/>
            </a:ext>
          </a:extLst>
        </p:cNvPr>
        <p:cNvGrpSpPr/>
        <p:nvPr/>
      </p:nvGrpSpPr>
      <p:grpSpPr>
        <a:xfrm>
          <a:off x="0" y="0"/>
          <a:ext cx="0" cy="0"/>
          <a:chOff x="0" y="0"/>
          <a:chExt cx="0" cy="0"/>
        </a:xfrm>
      </p:grpSpPr>
      <p:sp>
        <p:nvSpPr>
          <p:cNvPr id="360" name="Google Shape;360;p21">
            <a:extLst>
              <a:ext uri="{FF2B5EF4-FFF2-40B4-BE49-F238E27FC236}">
                <a16:creationId xmlns:a16="http://schemas.microsoft.com/office/drawing/2014/main" id="{314847CF-EDB7-D668-E026-76969132AD70}"/>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a:t>
            </a:r>
            <a:endParaRPr sz="2400" dirty="0"/>
          </a:p>
        </p:txBody>
      </p:sp>
      <p:grpSp>
        <p:nvGrpSpPr>
          <p:cNvPr id="362" name="Google Shape;362;p21">
            <a:extLst>
              <a:ext uri="{FF2B5EF4-FFF2-40B4-BE49-F238E27FC236}">
                <a16:creationId xmlns:a16="http://schemas.microsoft.com/office/drawing/2014/main" id="{3EE1176D-F77A-EAB4-3050-7D3B44AA5FCD}"/>
              </a:ext>
            </a:extLst>
          </p:cNvPr>
          <p:cNvGrpSpPr/>
          <p:nvPr/>
        </p:nvGrpSpPr>
        <p:grpSpPr>
          <a:xfrm>
            <a:off x="7343645" y="166065"/>
            <a:ext cx="662305" cy="417341"/>
            <a:chOff x="5400075" y="1936775"/>
            <a:chExt cx="3173477" cy="2136925"/>
          </a:xfrm>
        </p:grpSpPr>
        <p:pic>
          <p:nvPicPr>
            <p:cNvPr id="363" name="Google Shape;363;p21">
              <a:extLst>
                <a:ext uri="{FF2B5EF4-FFF2-40B4-BE49-F238E27FC236}">
                  <a16:creationId xmlns:a16="http://schemas.microsoft.com/office/drawing/2014/main" id="{6C13DF89-66B8-B17D-FFCD-689928FCCB3D}"/>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64" name="Google Shape;364;p21">
              <a:extLst>
                <a:ext uri="{FF2B5EF4-FFF2-40B4-BE49-F238E27FC236}">
                  <a16:creationId xmlns:a16="http://schemas.microsoft.com/office/drawing/2014/main" id="{63EA27FA-DBB2-9740-E339-1EC203DB977D}"/>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65" name="Google Shape;365;p21">
            <a:extLst>
              <a:ext uri="{FF2B5EF4-FFF2-40B4-BE49-F238E27FC236}">
                <a16:creationId xmlns:a16="http://schemas.microsoft.com/office/drawing/2014/main" id="{DAA2E688-04EA-5444-FDB5-018802DD6556}"/>
              </a:ext>
            </a:extLst>
          </p:cNvPr>
          <p:cNvGrpSpPr/>
          <p:nvPr/>
        </p:nvGrpSpPr>
        <p:grpSpPr>
          <a:xfrm>
            <a:off x="6808445" y="166058"/>
            <a:ext cx="424090" cy="417359"/>
            <a:chOff x="991850" y="1936775"/>
            <a:chExt cx="1560300" cy="2164726"/>
          </a:xfrm>
        </p:grpSpPr>
        <p:pic>
          <p:nvPicPr>
            <p:cNvPr id="366" name="Google Shape;366;p21">
              <a:extLst>
                <a:ext uri="{FF2B5EF4-FFF2-40B4-BE49-F238E27FC236}">
                  <a16:creationId xmlns:a16="http://schemas.microsoft.com/office/drawing/2014/main" id="{49AC60E7-B3CB-F2ED-4A0B-96485D0C8F58}"/>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67" name="Google Shape;367;p21">
              <a:extLst>
                <a:ext uri="{FF2B5EF4-FFF2-40B4-BE49-F238E27FC236}">
                  <a16:creationId xmlns:a16="http://schemas.microsoft.com/office/drawing/2014/main" id="{F42A3C95-8D24-FFB7-96D6-0FA75B3F78D6}"/>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68" name="Google Shape;368;p21">
            <a:extLst>
              <a:ext uri="{FF2B5EF4-FFF2-40B4-BE49-F238E27FC236}">
                <a16:creationId xmlns:a16="http://schemas.microsoft.com/office/drawing/2014/main" id="{4AA00A3F-F5C8-B280-1290-2FA6465897B5}"/>
              </a:ext>
            </a:extLst>
          </p:cNvPr>
          <p:cNvGrpSpPr/>
          <p:nvPr/>
        </p:nvGrpSpPr>
        <p:grpSpPr>
          <a:xfrm>
            <a:off x="8117078" y="166054"/>
            <a:ext cx="871481" cy="669766"/>
            <a:chOff x="2993400" y="1936775"/>
            <a:chExt cx="2187452" cy="2164725"/>
          </a:xfrm>
        </p:grpSpPr>
        <p:pic>
          <p:nvPicPr>
            <p:cNvPr id="369" name="Google Shape;369;p21">
              <a:extLst>
                <a:ext uri="{FF2B5EF4-FFF2-40B4-BE49-F238E27FC236}">
                  <a16:creationId xmlns:a16="http://schemas.microsoft.com/office/drawing/2014/main" id="{EA11F57C-8C67-6656-DEE1-D7D34147A8B6}"/>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70" name="Google Shape;370;p21">
              <a:extLst>
                <a:ext uri="{FF2B5EF4-FFF2-40B4-BE49-F238E27FC236}">
                  <a16:creationId xmlns:a16="http://schemas.microsoft.com/office/drawing/2014/main" id="{EFB464B5-993D-9A7E-888B-A771B4F4727B}"/>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E8669279-0758-0572-D72B-CBBE5EE12527}"/>
              </a:ext>
            </a:extLst>
          </p:cNvPr>
          <p:cNvSpPr/>
          <p:nvPr/>
        </p:nvSpPr>
        <p:spPr>
          <a:xfrm>
            <a:off x="3768538" y="166664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4" name="Rectangle 3">
            <a:extLst>
              <a:ext uri="{FF2B5EF4-FFF2-40B4-BE49-F238E27FC236}">
                <a16:creationId xmlns:a16="http://schemas.microsoft.com/office/drawing/2014/main" id="{0F12A2AF-8403-6F5B-068A-642EEDDDDB00}"/>
              </a:ext>
            </a:extLst>
          </p:cNvPr>
          <p:cNvSpPr/>
          <p:nvPr/>
        </p:nvSpPr>
        <p:spPr>
          <a:xfrm>
            <a:off x="3768538" y="101772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382" name="Group 381">
            <a:extLst>
              <a:ext uri="{FF2B5EF4-FFF2-40B4-BE49-F238E27FC236}">
                <a16:creationId xmlns:a16="http://schemas.microsoft.com/office/drawing/2014/main" id="{B6ECC734-4348-ABD0-C030-AB7F8FF6DBD6}"/>
              </a:ext>
            </a:extLst>
          </p:cNvPr>
          <p:cNvGrpSpPr/>
          <p:nvPr/>
        </p:nvGrpSpPr>
        <p:grpSpPr>
          <a:xfrm>
            <a:off x="5539500" y="1666645"/>
            <a:ext cx="1203512" cy="2467535"/>
            <a:chOff x="5539500" y="1666645"/>
            <a:chExt cx="1203512" cy="2467535"/>
          </a:xfrm>
        </p:grpSpPr>
        <p:sp>
          <p:nvSpPr>
            <p:cNvPr id="7" name="Rectangle 6">
              <a:extLst>
                <a:ext uri="{FF2B5EF4-FFF2-40B4-BE49-F238E27FC236}">
                  <a16:creationId xmlns:a16="http://schemas.microsoft.com/office/drawing/2014/main" id="{952209EC-C6C7-5ADC-A603-004A4BB8E4BB}"/>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8" name="Rectangle 7">
              <a:extLst>
                <a:ext uri="{FF2B5EF4-FFF2-40B4-BE49-F238E27FC236}">
                  <a16:creationId xmlns:a16="http://schemas.microsoft.com/office/drawing/2014/main" id="{C15CC4FF-747E-11A1-E53A-849BA8D8BC3B}"/>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9" name="Rectangle 8">
              <a:extLst>
                <a:ext uri="{FF2B5EF4-FFF2-40B4-BE49-F238E27FC236}">
                  <a16:creationId xmlns:a16="http://schemas.microsoft.com/office/drawing/2014/main" id="{40764E5F-6BE4-12BC-0A3C-128252BE4136}"/>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10" name="Rectangle 9">
              <a:extLst>
                <a:ext uri="{FF2B5EF4-FFF2-40B4-BE49-F238E27FC236}">
                  <a16:creationId xmlns:a16="http://schemas.microsoft.com/office/drawing/2014/main" id="{E19E6B19-4816-34A4-94CF-385002794D68}"/>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11" name="Rectangle 10">
              <a:extLst>
                <a:ext uri="{FF2B5EF4-FFF2-40B4-BE49-F238E27FC236}">
                  <a16:creationId xmlns:a16="http://schemas.microsoft.com/office/drawing/2014/main" id="{863F9B5B-98E4-C3A9-8932-37C0265EAA8F}"/>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2" name="Rectangle 11">
              <a:extLst>
                <a:ext uri="{FF2B5EF4-FFF2-40B4-BE49-F238E27FC236}">
                  <a16:creationId xmlns:a16="http://schemas.microsoft.com/office/drawing/2014/main" id="{215B6309-967D-1ECC-A41A-7F7D050C630C}"/>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3" name="Rectangle 12">
              <a:extLst>
                <a:ext uri="{FF2B5EF4-FFF2-40B4-BE49-F238E27FC236}">
                  <a16:creationId xmlns:a16="http://schemas.microsoft.com/office/drawing/2014/main" id="{F9827FB7-F37A-39E8-3A37-A2D623911AC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4" name="Rectangle 13">
              <a:extLst>
                <a:ext uri="{FF2B5EF4-FFF2-40B4-BE49-F238E27FC236}">
                  <a16:creationId xmlns:a16="http://schemas.microsoft.com/office/drawing/2014/main" id="{E0E08E54-F11F-4116-C7E5-312A06990D30}"/>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6" name="Rectangle 15">
            <a:extLst>
              <a:ext uri="{FF2B5EF4-FFF2-40B4-BE49-F238E27FC236}">
                <a16:creationId xmlns:a16="http://schemas.microsoft.com/office/drawing/2014/main" id="{9B0A8CD0-9711-28F9-87BA-14775A1725BD}"/>
              </a:ext>
            </a:extLst>
          </p:cNvPr>
          <p:cNvSpPr/>
          <p:nvPr/>
        </p:nvSpPr>
        <p:spPr>
          <a:xfrm>
            <a:off x="5539500" y="102127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17" name="Rectangle 16">
            <a:extLst>
              <a:ext uri="{FF2B5EF4-FFF2-40B4-BE49-F238E27FC236}">
                <a16:creationId xmlns:a16="http://schemas.microsoft.com/office/drawing/2014/main" id="{5E6D3945-4DA3-8EFA-1F69-3D64BA0D57C2}"/>
              </a:ext>
            </a:extLst>
          </p:cNvPr>
          <p:cNvSpPr/>
          <p:nvPr/>
        </p:nvSpPr>
        <p:spPr>
          <a:xfrm>
            <a:off x="1997576" y="206620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18" name="Rectangle 17">
            <a:extLst>
              <a:ext uri="{FF2B5EF4-FFF2-40B4-BE49-F238E27FC236}">
                <a16:creationId xmlns:a16="http://schemas.microsoft.com/office/drawing/2014/main" id="{97B7441A-9D65-6ECC-59B8-CC67AD81369D}"/>
              </a:ext>
            </a:extLst>
          </p:cNvPr>
          <p:cNvSpPr/>
          <p:nvPr/>
        </p:nvSpPr>
        <p:spPr>
          <a:xfrm>
            <a:off x="1997576" y="101772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9" name="Rectangle 18">
            <a:extLst>
              <a:ext uri="{FF2B5EF4-FFF2-40B4-BE49-F238E27FC236}">
                <a16:creationId xmlns:a16="http://schemas.microsoft.com/office/drawing/2014/main" id="{5F3D9CE4-CF33-07AD-476A-5FF3A7E07C3D}"/>
              </a:ext>
            </a:extLst>
          </p:cNvPr>
          <p:cNvSpPr/>
          <p:nvPr/>
        </p:nvSpPr>
        <p:spPr>
          <a:xfrm>
            <a:off x="1997576" y="246041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0" name="Rectangle 19">
            <a:extLst>
              <a:ext uri="{FF2B5EF4-FFF2-40B4-BE49-F238E27FC236}">
                <a16:creationId xmlns:a16="http://schemas.microsoft.com/office/drawing/2014/main" id="{933C7BB8-159B-25A5-861E-9920498AA2D0}"/>
              </a:ext>
            </a:extLst>
          </p:cNvPr>
          <p:cNvSpPr/>
          <p:nvPr/>
        </p:nvSpPr>
        <p:spPr>
          <a:xfrm>
            <a:off x="1997576" y="285463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21" name="Rectangle 20">
            <a:extLst>
              <a:ext uri="{FF2B5EF4-FFF2-40B4-BE49-F238E27FC236}">
                <a16:creationId xmlns:a16="http://schemas.microsoft.com/office/drawing/2014/main" id="{953136E0-C2E2-7051-FBD7-C5745F43BD10}"/>
              </a:ext>
            </a:extLst>
          </p:cNvPr>
          <p:cNvSpPr/>
          <p:nvPr/>
        </p:nvSpPr>
        <p:spPr>
          <a:xfrm>
            <a:off x="1997576" y="324885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cxnSp>
        <p:nvCxnSpPr>
          <p:cNvPr id="23" name="Straight Connector 22">
            <a:extLst>
              <a:ext uri="{FF2B5EF4-FFF2-40B4-BE49-F238E27FC236}">
                <a16:creationId xmlns:a16="http://schemas.microsoft.com/office/drawing/2014/main" id="{3716DB55-2CC1-179E-D529-A15DB32280D8}"/>
              </a:ext>
            </a:extLst>
          </p:cNvPr>
          <p:cNvCxnSpPr>
            <a:stCxn id="17" idx="3"/>
          </p:cNvCxnSpPr>
          <p:nvPr/>
        </p:nvCxnSpPr>
        <p:spPr>
          <a:xfrm>
            <a:off x="3201088" y="2220421"/>
            <a:ext cx="567450" cy="0"/>
          </a:xfrm>
          <a:prstGeom prst="line">
            <a:avLst/>
          </a:prstGeom>
          <a:ln w="12700">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8AE1F2-F456-E9EA-CA0C-FEE3342C5EE1}"/>
              </a:ext>
            </a:extLst>
          </p:cNvPr>
          <p:cNvCxnSpPr/>
          <p:nvPr/>
        </p:nvCxnSpPr>
        <p:spPr>
          <a:xfrm>
            <a:off x="3201088" y="2615734"/>
            <a:ext cx="567450" cy="0"/>
          </a:xfrm>
          <a:prstGeom prst="line">
            <a:avLst/>
          </a:prstGeom>
          <a:ln w="12700">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5591B77-FC30-8C68-EEB7-F2A288A76257}"/>
              </a:ext>
            </a:extLst>
          </p:cNvPr>
          <p:cNvCxnSpPr/>
          <p:nvPr/>
        </p:nvCxnSpPr>
        <p:spPr>
          <a:xfrm>
            <a:off x="3201088" y="3007759"/>
            <a:ext cx="567450" cy="0"/>
          </a:xfrm>
          <a:prstGeom prst="line">
            <a:avLst/>
          </a:prstGeom>
          <a:ln w="12700">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D6ADEB7-AC71-84B6-B518-3A2BA7DEA432}"/>
              </a:ext>
            </a:extLst>
          </p:cNvPr>
          <p:cNvCxnSpPr/>
          <p:nvPr/>
        </p:nvCxnSpPr>
        <p:spPr>
          <a:xfrm>
            <a:off x="3201088" y="3403072"/>
            <a:ext cx="567450" cy="0"/>
          </a:xfrm>
          <a:prstGeom prst="line">
            <a:avLst/>
          </a:prstGeom>
          <a:ln w="12700">
            <a:solidFill>
              <a:schemeClr val="accent6">
                <a:lumMod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A188013-C821-08C9-D6E3-E796480FED73}"/>
              </a:ext>
            </a:extLst>
          </p:cNvPr>
          <p:cNvCxnSpPr>
            <a:cxnSpLocks/>
          </p:cNvCxnSpPr>
          <p:nvPr/>
        </p:nvCxnSpPr>
        <p:spPr>
          <a:xfrm>
            <a:off x="4972050" y="2746192"/>
            <a:ext cx="338138" cy="0"/>
          </a:xfrm>
          <a:prstGeom prst="line">
            <a:avLst/>
          </a:prstGeom>
          <a:ln w="12700">
            <a:solidFill>
              <a:schemeClr val="accent6">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DDD5337-1DBA-103F-C843-ADFF6DDC6308}"/>
              </a:ext>
            </a:extLst>
          </p:cNvPr>
          <p:cNvCxnSpPr>
            <a:cxnSpLocks/>
          </p:cNvCxnSpPr>
          <p:nvPr/>
        </p:nvCxnSpPr>
        <p:spPr>
          <a:xfrm>
            <a:off x="4972050" y="3671517"/>
            <a:ext cx="338138" cy="0"/>
          </a:xfrm>
          <a:prstGeom prst="line">
            <a:avLst/>
          </a:prstGeom>
          <a:ln w="12700">
            <a:solidFill>
              <a:schemeClr val="accent6">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3BA936B-0E1D-3BA1-E266-BC4AAFDDEBF3}"/>
              </a:ext>
            </a:extLst>
          </p:cNvPr>
          <p:cNvCxnSpPr>
            <a:cxnSpLocks/>
          </p:cNvCxnSpPr>
          <p:nvPr/>
        </p:nvCxnSpPr>
        <p:spPr>
          <a:xfrm>
            <a:off x="4972050" y="3990513"/>
            <a:ext cx="338138" cy="0"/>
          </a:xfrm>
          <a:prstGeom prst="line">
            <a:avLst/>
          </a:prstGeom>
          <a:ln w="12700">
            <a:solidFill>
              <a:schemeClr val="accent6">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69E1AAE9-CE1B-131F-A97F-80F9E1B6E560}"/>
              </a:ext>
            </a:extLst>
          </p:cNvPr>
          <p:cNvCxnSpPr>
            <a:cxnSpLocks/>
          </p:cNvCxnSpPr>
          <p:nvPr/>
        </p:nvCxnSpPr>
        <p:spPr>
          <a:xfrm>
            <a:off x="4972050" y="1820866"/>
            <a:ext cx="338138" cy="0"/>
          </a:xfrm>
          <a:prstGeom prst="line">
            <a:avLst/>
          </a:prstGeom>
          <a:ln w="12700">
            <a:solidFill>
              <a:schemeClr val="accent6">
                <a:lumMod val="1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9F64E53A-EA16-1B27-D539-B36997AC5E3C}"/>
              </a:ext>
            </a:extLst>
          </p:cNvPr>
          <p:cNvCxnSpPr>
            <a:cxnSpLocks/>
          </p:cNvCxnSpPr>
          <p:nvPr/>
        </p:nvCxnSpPr>
        <p:spPr>
          <a:xfrm>
            <a:off x="3768538" y="2220421"/>
            <a:ext cx="1203512" cy="524453"/>
          </a:xfrm>
          <a:prstGeom prst="line">
            <a:avLst/>
          </a:prstGeom>
          <a:ln w="12700">
            <a:solidFill>
              <a:srgbClr val="181818">
                <a:alpha val="50196"/>
              </a:srgb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E3EBAA5-413F-F2C6-2E83-C51ABA144994}"/>
              </a:ext>
            </a:extLst>
          </p:cNvPr>
          <p:cNvCxnSpPr/>
          <p:nvPr/>
        </p:nvCxnSpPr>
        <p:spPr>
          <a:xfrm>
            <a:off x="3768538" y="3403072"/>
            <a:ext cx="1203512" cy="587440"/>
          </a:xfrm>
          <a:prstGeom prst="line">
            <a:avLst/>
          </a:prstGeom>
          <a:ln w="12700">
            <a:solidFill>
              <a:srgbClr val="181818">
                <a:alpha val="50196"/>
              </a:srgb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34D45C10-D709-1478-7381-172712F7E35A}"/>
              </a:ext>
            </a:extLst>
          </p:cNvPr>
          <p:cNvCxnSpPr>
            <a:cxnSpLocks/>
          </p:cNvCxnSpPr>
          <p:nvPr/>
        </p:nvCxnSpPr>
        <p:spPr>
          <a:xfrm flipV="1">
            <a:off x="3768538" y="1819569"/>
            <a:ext cx="1203512" cy="1188190"/>
          </a:xfrm>
          <a:prstGeom prst="line">
            <a:avLst/>
          </a:prstGeom>
          <a:ln w="12700">
            <a:solidFill>
              <a:srgbClr val="181818">
                <a:alpha val="50196"/>
              </a:srgb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86D1E85E-D813-3993-7BB9-DC5F920AF3F4}"/>
              </a:ext>
            </a:extLst>
          </p:cNvPr>
          <p:cNvCxnSpPr>
            <a:cxnSpLocks/>
          </p:cNvCxnSpPr>
          <p:nvPr/>
        </p:nvCxnSpPr>
        <p:spPr>
          <a:xfrm>
            <a:off x="3768538" y="2614638"/>
            <a:ext cx="1203512" cy="1055560"/>
          </a:xfrm>
          <a:prstGeom prst="line">
            <a:avLst/>
          </a:prstGeom>
          <a:ln w="12700">
            <a:solidFill>
              <a:srgbClr val="181818">
                <a:alpha val="50196"/>
              </a:srgbClr>
            </a:solidFill>
          </a:ln>
        </p:spPr>
        <p:style>
          <a:lnRef idx="1">
            <a:schemeClr val="accent1"/>
          </a:lnRef>
          <a:fillRef idx="0">
            <a:schemeClr val="accent1"/>
          </a:fillRef>
          <a:effectRef idx="0">
            <a:schemeClr val="accent1"/>
          </a:effectRef>
          <a:fontRef idx="minor">
            <a:schemeClr val="tx1"/>
          </a:fontRef>
        </p:style>
      </p:cxnSp>
      <p:sp>
        <p:nvSpPr>
          <p:cNvPr id="378" name="Rectangle 377">
            <a:extLst>
              <a:ext uri="{FF2B5EF4-FFF2-40B4-BE49-F238E27FC236}">
                <a16:creationId xmlns:a16="http://schemas.microsoft.com/office/drawing/2014/main" id="{67F1107D-F176-CD4E-681F-0A47F3C63692}"/>
              </a:ext>
            </a:extLst>
          </p:cNvPr>
          <p:cNvSpPr/>
          <p:nvPr/>
        </p:nvSpPr>
        <p:spPr>
          <a:xfrm>
            <a:off x="5539500" y="259056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379" name="Rectangle 378">
            <a:extLst>
              <a:ext uri="{FF2B5EF4-FFF2-40B4-BE49-F238E27FC236}">
                <a16:creationId xmlns:a16="http://schemas.microsoft.com/office/drawing/2014/main" id="{A4E187CB-5EA1-CAC4-F38F-5B525DACFAD0}"/>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380" name="Rectangle 379">
            <a:extLst>
              <a:ext uri="{FF2B5EF4-FFF2-40B4-BE49-F238E27FC236}">
                <a16:creationId xmlns:a16="http://schemas.microsoft.com/office/drawing/2014/main" id="{E2A65CBC-452B-905E-9A53-85033BAACDB7}"/>
              </a:ext>
            </a:extLst>
          </p:cNvPr>
          <p:cNvSpPr/>
          <p:nvPr/>
        </p:nvSpPr>
        <p:spPr>
          <a:xfrm>
            <a:off x="5539500" y="166534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81" name="Rectangle 380">
            <a:extLst>
              <a:ext uri="{FF2B5EF4-FFF2-40B4-BE49-F238E27FC236}">
                <a16:creationId xmlns:a16="http://schemas.microsoft.com/office/drawing/2014/main" id="{210A9C94-8E65-3615-19CE-FFC3F52617D1}"/>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spTree>
    <p:extLst>
      <p:ext uri="{BB962C8B-B14F-4D97-AF65-F5344CB8AC3E}">
        <p14:creationId xmlns:p14="http://schemas.microsoft.com/office/powerpoint/2010/main" val="3154211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a:extLst>
            <a:ext uri="{FF2B5EF4-FFF2-40B4-BE49-F238E27FC236}">
              <a16:creationId xmlns:a16="http://schemas.microsoft.com/office/drawing/2014/main" id="{96C9AD96-ADC2-D3CB-C0CA-9E769FA02554}"/>
            </a:ext>
          </a:extLst>
        </p:cNvPr>
        <p:cNvGrpSpPr/>
        <p:nvPr/>
      </p:nvGrpSpPr>
      <p:grpSpPr>
        <a:xfrm>
          <a:off x="0" y="0"/>
          <a:ext cx="0" cy="0"/>
          <a:chOff x="0" y="0"/>
          <a:chExt cx="0" cy="0"/>
        </a:xfrm>
      </p:grpSpPr>
      <p:sp>
        <p:nvSpPr>
          <p:cNvPr id="360" name="Google Shape;360;p21">
            <a:extLst>
              <a:ext uri="{FF2B5EF4-FFF2-40B4-BE49-F238E27FC236}">
                <a16:creationId xmlns:a16="http://schemas.microsoft.com/office/drawing/2014/main" id="{FC05299A-6623-F0F0-13D9-07D4882B0C89}"/>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a:t>
            </a:r>
            <a:endParaRPr sz="2400" dirty="0"/>
          </a:p>
        </p:txBody>
      </p:sp>
      <p:grpSp>
        <p:nvGrpSpPr>
          <p:cNvPr id="362" name="Google Shape;362;p21">
            <a:extLst>
              <a:ext uri="{FF2B5EF4-FFF2-40B4-BE49-F238E27FC236}">
                <a16:creationId xmlns:a16="http://schemas.microsoft.com/office/drawing/2014/main" id="{4F55FB7D-B4E1-48A6-E9B0-FCF6250C5063}"/>
              </a:ext>
            </a:extLst>
          </p:cNvPr>
          <p:cNvGrpSpPr/>
          <p:nvPr/>
        </p:nvGrpSpPr>
        <p:grpSpPr>
          <a:xfrm>
            <a:off x="7343645" y="166065"/>
            <a:ext cx="662305" cy="417341"/>
            <a:chOff x="5400075" y="1936775"/>
            <a:chExt cx="3173477" cy="2136925"/>
          </a:xfrm>
        </p:grpSpPr>
        <p:pic>
          <p:nvPicPr>
            <p:cNvPr id="363" name="Google Shape;363;p21">
              <a:extLst>
                <a:ext uri="{FF2B5EF4-FFF2-40B4-BE49-F238E27FC236}">
                  <a16:creationId xmlns:a16="http://schemas.microsoft.com/office/drawing/2014/main" id="{DABFC95A-F073-3455-0996-6D526B48D81A}"/>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64" name="Google Shape;364;p21">
              <a:extLst>
                <a:ext uri="{FF2B5EF4-FFF2-40B4-BE49-F238E27FC236}">
                  <a16:creationId xmlns:a16="http://schemas.microsoft.com/office/drawing/2014/main" id="{A52F5926-7857-87B8-4987-D6F3B2EF367C}"/>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65" name="Google Shape;365;p21">
            <a:extLst>
              <a:ext uri="{FF2B5EF4-FFF2-40B4-BE49-F238E27FC236}">
                <a16:creationId xmlns:a16="http://schemas.microsoft.com/office/drawing/2014/main" id="{5C010BCD-32B8-0C9F-065D-240F5D9A9005}"/>
              </a:ext>
            </a:extLst>
          </p:cNvPr>
          <p:cNvGrpSpPr/>
          <p:nvPr/>
        </p:nvGrpSpPr>
        <p:grpSpPr>
          <a:xfrm>
            <a:off x="6808445" y="166058"/>
            <a:ext cx="424090" cy="417359"/>
            <a:chOff x="991850" y="1936775"/>
            <a:chExt cx="1560300" cy="2164726"/>
          </a:xfrm>
        </p:grpSpPr>
        <p:pic>
          <p:nvPicPr>
            <p:cNvPr id="366" name="Google Shape;366;p21">
              <a:extLst>
                <a:ext uri="{FF2B5EF4-FFF2-40B4-BE49-F238E27FC236}">
                  <a16:creationId xmlns:a16="http://schemas.microsoft.com/office/drawing/2014/main" id="{CD287E7C-122E-12AA-4748-83EEAFF9D58C}"/>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67" name="Google Shape;367;p21">
              <a:extLst>
                <a:ext uri="{FF2B5EF4-FFF2-40B4-BE49-F238E27FC236}">
                  <a16:creationId xmlns:a16="http://schemas.microsoft.com/office/drawing/2014/main" id="{045012D3-E1DE-F17A-1088-2A8BBFB3E8EA}"/>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68" name="Google Shape;368;p21">
            <a:extLst>
              <a:ext uri="{FF2B5EF4-FFF2-40B4-BE49-F238E27FC236}">
                <a16:creationId xmlns:a16="http://schemas.microsoft.com/office/drawing/2014/main" id="{718C54A4-4FCD-04A9-5859-452FF1E5FF91}"/>
              </a:ext>
            </a:extLst>
          </p:cNvPr>
          <p:cNvGrpSpPr/>
          <p:nvPr/>
        </p:nvGrpSpPr>
        <p:grpSpPr>
          <a:xfrm>
            <a:off x="8117078" y="166054"/>
            <a:ext cx="871481" cy="669766"/>
            <a:chOff x="2993400" y="1936775"/>
            <a:chExt cx="2187452" cy="2164725"/>
          </a:xfrm>
        </p:grpSpPr>
        <p:pic>
          <p:nvPicPr>
            <p:cNvPr id="369" name="Google Shape;369;p21">
              <a:extLst>
                <a:ext uri="{FF2B5EF4-FFF2-40B4-BE49-F238E27FC236}">
                  <a16:creationId xmlns:a16="http://schemas.microsoft.com/office/drawing/2014/main" id="{C1702E71-238B-4830-4356-01B500716412}"/>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70" name="Google Shape;370;p21">
              <a:extLst>
                <a:ext uri="{FF2B5EF4-FFF2-40B4-BE49-F238E27FC236}">
                  <a16:creationId xmlns:a16="http://schemas.microsoft.com/office/drawing/2014/main" id="{F01C2FB6-4553-5262-5576-AF5ACDC0EE77}"/>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5" name="Google Shape;56;p1">
                <a:extLst>
                  <a:ext uri="{FF2B5EF4-FFF2-40B4-BE49-F238E27FC236}">
                    <a16:creationId xmlns:a16="http://schemas.microsoft.com/office/drawing/2014/main" id="{3C600A15-AD31-2F0E-1960-5F3DC939F814}"/>
                  </a:ext>
                </a:extLst>
              </p:cNvPr>
              <p:cNvSpPr txBox="1">
                <a:spLocks/>
              </p:cNvSpPr>
              <p:nvPr/>
            </p:nvSpPr>
            <p:spPr>
              <a:xfrm>
                <a:off x="155502" y="1315812"/>
                <a:ext cx="8832996" cy="240169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ct val="94594"/>
                </a:pPr>
                <a:r>
                  <a:rPr lang="en-US" sz="2000" u="sng" dirty="0">
                    <a:solidFill>
                      <a:srgbClr val="181818"/>
                    </a:solidFill>
                    <a:latin typeface="Average" panose="020B0604020202020204" charset="0"/>
                  </a:rPr>
                  <a:t>Hash Function</a:t>
                </a:r>
              </a:p>
              <a:p>
                <a:pPr>
                  <a:buSzPct val="94594"/>
                </a:pPr>
                <a14:m>
                  <m:oMathPara xmlns:m="http://schemas.openxmlformats.org/officeDocument/2006/math">
                    <m:oMathParaPr>
                      <m:jc m:val="centerGroup"/>
                    </m:oMathParaPr>
                    <m:oMath xmlns:m="http://schemas.openxmlformats.org/officeDocument/2006/math">
                      <m:r>
                        <a:rPr lang="en-US" sz="2000" b="0" i="1" smtClean="0">
                          <a:solidFill>
                            <a:srgbClr val="181818"/>
                          </a:solidFill>
                          <a:latin typeface="Cambria Math" panose="02040503050406030204" pitchFamily="18" charset="0"/>
                        </a:rPr>
                        <m:t>h</m:t>
                      </m:r>
                      <m:r>
                        <a:rPr lang="en-US" sz="2000" b="0" i="1" smtClean="0">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𝑈</m:t>
                      </m:r>
                      <m:r>
                        <a:rPr lang="en-US" sz="2000" b="0" i="1" smtClean="0">
                          <a:solidFill>
                            <a:srgbClr val="181818"/>
                          </a:solidFill>
                          <a:latin typeface="Cambria Math" panose="02040503050406030204" pitchFamily="18" charset="0"/>
                          <a:ea typeface="Cambria Math" panose="02040503050406030204" pitchFamily="18" charset="0"/>
                        </a:rPr>
                        <m:t>→</m:t>
                      </m:r>
                      <m:r>
                        <a:rPr lang="en-US" sz="2000" i="1">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0</m:t>
                      </m:r>
                      <m:r>
                        <a:rPr lang="en-US" sz="2000" i="1">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1</m:t>
                      </m:r>
                      <m:r>
                        <a:rPr lang="en-US" sz="2000" i="1">
                          <a:solidFill>
                            <a:srgbClr val="181818"/>
                          </a:solidFill>
                          <a:latin typeface="Cambria Math" panose="02040503050406030204" pitchFamily="18" charset="0"/>
                        </a:rPr>
                        <m:t>,…,</m:t>
                      </m:r>
                      <m:r>
                        <a:rPr lang="en-US" sz="2000" i="1">
                          <a:solidFill>
                            <a:srgbClr val="181818"/>
                          </a:solidFill>
                          <a:latin typeface="Cambria Math" panose="02040503050406030204" pitchFamily="18" charset="0"/>
                        </a:rPr>
                        <m:t>𝑛</m:t>
                      </m:r>
                      <m:r>
                        <a:rPr lang="en-US" sz="2000" b="0" i="1" smtClean="0">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1</m:t>
                      </m:r>
                      <m:r>
                        <a:rPr lang="en-US" sz="2000" i="1">
                          <a:solidFill>
                            <a:srgbClr val="181818"/>
                          </a:solidFill>
                          <a:latin typeface="Cambria Math" panose="02040503050406030204" pitchFamily="18" charset="0"/>
                        </a:rPr>
                        <m:t>}</m:t>
                      </m:r>
                    </m:oMath>
                  </m:oMathPara>
                </a14:m>
                <a:endParaRPr lang="en-US" sz="2000" i="1" dirty="0">
                  <a:solidFill>
                    <a:srgbClr val="181818"/>
                  </a:solidFill>
                  <a:latin typeface="Average" panose="020B0604020202020204" charset="0"/>
                </a:endParaRPr>
              </a:p>
              <a:p>
                <a:pPr>
                  <a:buSzPct val="94594"/>
                </a:pPr>
                <a:r>
                  <a:rPr lang="en-US" sz="2000" dirty="0">
                    <a:solidFill>
                      <a:srgbClr val="181818"/>
                    </a:solidFill>
                    <a:latin typeface="Average" panose="020B0604020202020204" charset="0"/>
                  </a:rPr>
                  <a:t>for some domain of keys </a:t>
                </a:r>
                <a14:m>
                  <m:oMath xmlns:m="http://schemas.openxmlformats.org/officeDocument/2006/math">
                    <m:r>
                      <a:rPr lang="en-US" sz="2000" i="1" dirty="0" smtClean="0">
                        <a:solidFill>
                          <a:srgbClr val="181818"/>
                        </a:solidFill>
                        <a:latin typeface="Cambria Math" panose="02040503050406030204" pitchFamily="18" charset="0"/>
                      </a:rPr>
                      <m:t>𝑈</m:t>
                    </m:r>
                  </m:oMath>
                </a14:m>
                <a:r>
                  <a:rPr lang="en-US" sz="2000" dirty="0">
                    <a:solidFill>
                      <a:srgbClr val="181818"/>
                    </a:solidFill>
                    <a:latin typeface="Average" panose="020B0604020202020204" charset="0"/>
                  </a:rPr>
                  <a:t>.</a:t>
                </a:r>
              </a:p>
              <a:p>
                <a:pPr>
                  <a:buSzPct val="94594"/>
                </a:pPr>
                <a:endParaRPr lang="en-US" sz="2000" u="sng" dirty="0">
                  <a:solidFill>
                    <a:srgbClr val="181818"/>
                  </a:solidFill>
                  <a:latin typeface="Average" panose="020B0604020202020204" charset="0"/>
                </a:endParaRPr>
              </a:p>
              <a:p>
                <a:pPr>
                  <a:buSzPct val="94594"/>
                </a:pPr>
                <a:r>
                  <a:rPr lang="en-US" sz="2000" u="sng" dirty="0">
                    <a:solidFill>
                      <a:srgbClr val="181818"/>
                    </a:solidFill>
                    <a:latin typeface="Average" panose="020B0604020202020204" charset="0"/>
                  </a:rPr>
                  <a:t>Hash Table</a:t>
                </a:r>
              </a:p>
              <a:p>
                <a:pPr>
                  <a:buSzPct val="94594"/>
                </a:pPr>
                <a:r>
                  <a:rPr lang="en-US" sz="2000" dirty="0">
                    <a:solidFill>
                      <a:srgbClr val="181818"/>
                    </a:solidFill>
                    <a:latin typeface="Average" panose="020B0604020202020204" charset="0"/>
                  </a:rPr>
                  <a:t>A table </a:t>
                </a:r>
                <a14:m>
                  <m:oMath xmlns:m="http://schemas.openxmlformats.org/officeDocument/2006/math">
                    <m:sSub>
                      <m:sSubPr>
                        <m:ctrlPr>
                          <a:rPr lang="en-US" sz="2000" i="1" smtClean="0">
                            <a:solidFill>
                              <a:srgbClr val="181818"/>
                            </a:solidFill>
                            <a:latin typeface="Cambria Math" panose="02040503050406030204" pitchFamily="18" charset="0"/>
                          </a:rPr>
                        </m:ctrlPr>
                      </m:sSubPr>
                      <m:e>
                        <m:r>
                          <a:rPr lang="en-US" sz="2000" b="0" i="1" smtClean="0">
                            <a:solidFill>
                              <a:srgbClr val="181818"/>
                            </a:solidFill>
                            <a:latin typeface="Cambria Math" panose="02040503050406030204" pitchFamily="18" charset="0"/>
                          </a:rPr>
                          <m:t>𝑇</m:t>
                        </m:r>
                      </m:e>
                      <m:sub>
                        <m:r>
                          <a:rPr lang="en-US" sz="2000" b="0" i="1" smtClean="0">
                            <a:solidFill>
                              <a:srgbClr val="181818"/>
                            </a:solidFill>
                            <a:latin typeface="Cambria Math" panose="02040503050406030204" pitchFamily="18" charset="0"/>
                          </a:rPr>
                          <m:t>1</m:t>
                        </m:r>
                      </m:sub>
                    </m:sSub>
                  </m:oMath>
                </a14:m>
                <a:r>
                  <a:rPr lang="en-US" sz="2000" dirty="0">
                    <a:solidFill>
                      <a:srgbClr val="181818"/>
                    </a:solidFill>
                    <a:latin typeface="Average" panose="020B0604020202020204" charset="0"/>
                  </a:rPr>
                  <a:t> acts as the storing infrastructure of the data structure, such that for every key </a:t>
                </a:r>
                <a14:m>
                  <m:oMath xmlns:m="http://schemas.openxmlformats.org/officeDocument/2006/math">
                    <m:sSub>
                      <m:sSubPr>
                        <m:ctrlPr>
                          <a:rPr lang="en-US" sz="2000" b="0" i="1" dirty="0" smtClean="0">
                            <a:solidFill>
                              <a:srgbClr val="181818"/>
                            </a:solidFill>
                            <a:latin typeface="Cambria Math" panose="02040503050406030204" pitchFamily="18" charset="0"/>
                          </a:rPr>
                        </m:ctrlPr>
                      </m:sSubPr>
                      <m:e>
                        <m:r>
                          <a:rPr lang="en-US" sz="2000" b="0" i="1" dirty="0" smtClean="0">
                            <a:solidFill>
                              <a:srgbClr val="181818"/>
                            </a:solidFill>
                            <a:latin typeface="Cambria Math" panose="02040503050406030204" pitchFamily="18" charset="0"/>
                          </a:rPr>
                          <m:t>𝑘</m:t>
                        </m:r>
                      </m:e>
                      <m:sub>
                        <m:r>
                          <a:rPr lang="en-US" sz="2000" b="0" i="1" dirty="0" smtClean="0">
                            <a:solidFill>
                              <a:srgbClr val="181818"/>
                            </a:solidFill>
                            <a:latin typeface="Cambria Math" panose="02040503050406030204" pitchFamily="18" charset="0"/>
                          </a:rPr>
                          <m:t>1</m:t>
                        </m:r>
                      </m:sub>
                    </m:sSub>
                    <m:r>
                      <a:rPr lang="en-US" sz="2000" b="0" i="1" dirty="0" smtClean="0">
                        <a:solidFill>
                          <a:srgbClr val="181818"/>
                        </a:solidFill>
                        <a:latin typeface="Cambria Math" panose="02040503050406030204" pitchFamily="18" charset="0"/>
                        <a:ea typeface="Cambria Math" panose="02040503050406030204" pitchFamily="18" charset="0"/>
                      </a:rPr>
                      <m:t>∈</m:t>
                    </m:r>
                    <m:r>
                      <a:rPr lang="en-US" sz="2000" i="1" dirty="0">
                        <a:solidFill>
                          <a:srgbClr val="181818"/>
                        </a:solidFill>
                        <a:latin typeface="Cambria Math" panose="02040503050406030204" pitchFamily="18" charset="0"/>
                      </a:rPr>
                      <m:t>𝑈</m:t>
                    </m:r>
                  </m:oMath>
                </a14:m>
                <a:r>
                  <a:rPr lang="en-US" sz="2000" dirty="0">
                    <a:solidFill>
                      <a:srgbClr val="181818"/>
                    </a:solidFill>
                    <a:latin typeface="Average" panose="020B0604020202020204" charset="0"/>
                  </a:rPr>
                  <a:t>, its index in </a:t>
                </a:r>
                <a14:m>
                  <m:oMath xmlns:m="http://schemas.openxmlformats.org/officeDocument/2006/math">
                    <m:sSub>
                      <m:sSubPr>
                        <m:ctrlPr>
                          <a:rPr lang="en-US" sz="2000" i="1">
                            <a:solidFill>
                              <a:srgbClr val="181818"/>
                            </a:solidFill>
                            <a:latin typeface="Cambria Math" panose="02040503050406030204" pitchFamily="18" charset="0"/>
                          </a:rPr>
                        </m:ctrlPr>
                      </m:sSubPr>
                      <m:e>
                        <m:r>
                          <a:rPr lang="en-US" sz="2000" i="1">
                            <a:solidFill>
                              <a:srgbClr val="181818"/>
                            </a:solidFill>
                            <a:latin typeface="Cambria Math" panose="02040503050406030204" pitchFamily="18" charset="0"/>
                          </a:rPr>
                          <m:t>𝑇</m:t>
                        </m:r>
                      </m:e>
                      <m:sub>
                        <m:r>
                          <a:rPr lang="en-US" sz="2000" i="1">
                            <a:solidFill>
                              <a:srgbClr val="181818"/>
                            </a:solidFill>
                            <a:latin typeface="Cambria Math" panose="02040503050406030204" pitchFamily="18" charset="0"/>
                          </a:rPr>
                          <m:t>1</m:t>
                        </m:r>
                      </m:sub>
                    </m:sSub>
                  </m:oMath>
                </a14:m>
                <a:r>
                  <a:rPr lang="en-US" sz="2000" dirty="0">
                    <a:solidFill>
                      <a:srgbClr val="181818"/>
                    </a:solidFill>
                    <a:latin typeface="Average" panose="020B0604020202020204" charset="0"/>
                  </a:rPr>
                  <a:t> is </a:t>
                </a:r>
                <a14:m>
                  <m:oMath xmlns:m="http://schemas.openxmlformats.org/officeDocument/2006/math">
                    <m:r>
                      <a:rPr lang="en-US" sz="2000" b="1" i="1">
                        <a:solidFill>
                          <a:srgbClr val="181818"/>
                        </a:solidFill>
                        <a:latin typeface="Cambria Math" panose="02040503050406030204" pitchFamily="18" charset="0"/>
                      </a:rPr>
                      <m:t>𝒉</m:t>
                    </m:r>
                  </m:oMath>
                </a14:m>
                <a:r>
                  <a:rPr lang="en-US" sz="2000" b="1" dirty="0">
                    <a:solidFill>
                      <a:srgbClr val="181818"/>
                    </a:solidFill>
                    <a:latin typeface="Average" panose="020B0604020202020204" charset="0"/>
                  </a:rPr>
                  <a:t>(</a:t>
                </a:r>
                <a14:m>
                  <m:oMath xmlns:m="http://schemas.openxmlformats.org/officeDocument/2006/math">
                    <m:sSub>
                      <m:sSubPr>
                        <m:ctrlPr>
                          <a:rPr lang="en-US" sz="2000" b="1" i="1" dirty="0">
                            <a:solidFill>
                              <a:srgbClr val="181818"/>
                            </a:solidFill>
                            <a:latin typeface="Cambria Math" panose="02040503050406030204" pitchFamily="18" charset="0"/>
                          </a:rPr>
                        </m:ctrlPr>
                      </m:sSubPr>
                      <m:e>
                        <m:r>
                          <a:rPr lang="en-US" sz="2000" b="1" i="1" dirty="0">
                            <a:solidFill>
                              <a:srgbClr val="181818"/>
                            </a:solidFill>
                            <a:latin typeface="Cambria Math" panose="02040503050406030204" pitchFamily="18" charset="0"/>
                          </a:rPr>
                          <m:t>𝒌</m:t>
                        </m:r>
                      </m:e>
                      <m:sub>
                        <m:r>
                          <a:rPr lang="en-US" sz="2000" b="1" i="1" dirty="0">
                            <a:solidFill>
                              <a:srgbClr val="181818"/>
                            </a:solidFill>
                            <a:latin typeface="Cambria Math" panose="02040503050406030204" pitchFamily="18" charset="0"/>
                          </a:rPr>
                          <m:t>𝟏</m:t>
                        </m:r>
                      </m:sub>
                    </m:sSub>
                  </m:oMath>
                </a14:m>
                <a:r>
                  <a:rPr lang="en-US" sz="2000" b="1" dirty="0">
                    <a:solidFill>
                      <a:srgbClr val="181818"/>
                    </a:solidFill>
                    <a:latin typeface="Average" panose="020B0604020202020204" charset="0"/>
                  </a:rPr>
                  <a:t>)</a:t>
                </a:r>
                <a:r>
                  <a:rPr lang="en-US" sz="2000" dirty="0">
                    <a:solidFill>
                      <a:srgbClr val="181818"/>
                    </a:solidFill>
                    <a:latin typeface="Average" panose="020B0604020202020204" charset="0"/>
                  </a:rPr>
                  <a:t>.</a:t>
                </a:r>
                <a:endParaRPr lang="en-US" sz="2000" b="1" dirty="0">
                  <a:solidFill>
                    <a:srgbClr val="181818"/>
                  </a:solidFill>
                  <a:latin typeface="Average" panose="020B0604020202020204" charset="0"/>
                </a:endParaRPr>
              </a:p>
            </p:txBody>
          </p:sp>
        </mc:Choice>
        <mc:Fallback xmlns="">
          <p:sp>
            <p:nvSpPr>
              <p:cNvPr id="5" name="Google Shape;56;p1">
                <a:extLst>
                  <a:ext uri="{FF2B5EF4-FFF2-40B4-BE49-F238E27FC236}">
                    <a16:creationId xmlns:a16="http://schemas.microsoft.com/office/drawing/2014/main" id="{3C600A15-AD31-2F0E-1960-5F3DC939F814}"/>
                  </a:ext>
                </a:extLst>
              </p:cNvPr>
              <p:cNvSpPr txBox="1">
                <a:spLocks noRot="1" noChangeAspect="1" noMove="1" noResize="1" noEditPoints="1" noAdjustHandles="1" noChangeArrowheads="1" noChangeShapeType="1" noTextEdit="1"/>
              </p:cNvSpPr>
              <p:nvPr/>
            </p:nvSpPr>
            <p:spPr>
              <a:xfrm>
                <a:off x="155502" y="1315812"/>
                <a:ext cx="8832996" cy="2401695"/>
              </a:xfrm>
              <a:prstGeom prst="rect">
                <a:avLst/>
              </a:prstGeom>
              <a:blipFill>
                <a:blip r:embed="rId6"/>
                <a:stretch>
                  <a:fillRect l="-76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81121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idx="4294967295"/>
          </p:nvPr>
        </p:nvSpPr>
        <p:spPr>
          <a:xfrm>
            <a:off x="1973400" y="712150"/>
            <a:ext cx="5197200" cy="768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1600"/>
              </a:spcAft>
              <a:buSzPct val="92592"/>
              <a:buNone/>
            </a:pPr>
            <a:r>
              <a:rPr lang="en" sz="3600"/>
              <a:t>Topics</a:t>
            </a:r>
            <a:endParaRPr sz="2400"/>
          </a:p>
        </p:txBody>
      </p:sp>
      <p:grpSp>
        <p:nvGrpSpPr>
          <p:cNvPr id="62" name="Google Shape;62;p2"/>
          <p:cNvGrpSpPr/>
          <p:nvPr/>
        </p:nvGrpSpPr>
        <p:grpSpPr>
          <a:xfrm>
            <a:off x="775037" y="1936775"/>
            <a:ext cx="1560300" cy="2164726"/>
            <a:chOff x="991850" y="1936775"/>
            <a:chExt cx="1560300" cy="2164726"/>
          </a:xfrm>
        </p:grpSpPr>
        <p:pic>
          <p:nvPicPr>
            <p:cNvPr id="63" name="Google Shape;63;p2"/>
            <p:cNvPicPr preferRelativeResize="0"/>
            <p:nvPr/>
          </p:nvPicPr>
          <p:blipFill rotWithShape="1">
            <a:blip r:embed="rId3">
              <a:alphaModFix/>
            </a:blip>
            <a:srcRect/>
            <a:stretch/>
          </p:blipFill>
          <p:spPr>
            <a:xfrm>
              <a:off x="991935" y="1936775"/>
              <a:ext cx="1560139" cy="2164726"/>
            </a:xfrm>
            <a:prstGeom prst="rect">
              <a:avLst/>
            </a:prstGeom>
            <a:noFill/>
            <a:ln>
              <a:noFill/>
            </a:ln>
          </p:spPr>
        </p:pic>
        <p:sp>
          <p:nvSpPr>
            <p:cNvPr id="64" name="Google Shape;64;p2"/>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rage"/>
                  <a:ea typeface="Average"/>
                  <a:cs typeface="Average"/>
                  <a:sym typeface="Average"/>
                </a:rPr>
                <a:t>Balanced Allocation</a:t>
              </a:r>
              <a:endParaRPr sz="1400" b="0" i="0" u="none" strike="noStrike" cap="none">
                <a:solidFill>
                  <a:schemeClr val="dk1"/>
                </a:solidFill>
                <a:latin typeface="Average"/>
                <a:ea typeface="Average"/>
                <a:cs typeface="Average"/>
                <a:sym typeface="Average"/>
              </a:endParaRPr>
            </a:p>
          </p:txBody>
        </p:sp>
      </p:grpSp>
      <p:grpSp>
        <p:nvGrpSpPr>
          <p:cNvPr id="65" name="Google Shape;65;p2"/>
          <p:cNvGrpSpPr/>
          <p:nvPr/>
        </p:nvGrpSpPr>
        <p:grpSpPr>
          <a:xfrm>
            <a:off x="2776587" y="1936775"/>
            <a:ext cx="2187452" cy="2164725"/>
            <a:chOff x="2993400" y="1936775"/>
            <a:chExt cx="2187452" cy="2164725"/>
          </a:xfrm>
        </p:grpSpPr>
        <p:pic>
          <p:nvPicPr>
            <p:cNvPr id="66" name="Google Shape;66;p2"/>
            <p:cNvPicPr preferRelativeResize="0"/>
            <p:nvPr/>
          </p:nvPicPr>
          <p:blipFill rotWithShape="1">
            <a:blip r:embed="rId4">
              <a:alphaModFix/>
            </a:blip>
            <a:srcRect b="8373"/>
            <a:stretch/>
          </p:blipFill>
          <p:spPr>
            <a:xfrm>
              <a:off x="2993402" y="1936775"/>
              <a:ext cx="2187450" cy="2164725"/>
            </a:xfrm>
            <a:prstGeom prst="rect">
              <a:avLst/>
            </a:prstGeom>
            <a:noFill/>
            <a:ln>
              <a:noFill/>
            </a:ln>
          </p:spPr>
        </p:pic>
        <p:sp>
          <p:nvSpPr>
            <p:cNvPr id="67" name="Google Shape;67;p2"/>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rage"/>
                  <a:ea typeface="Average"/>
                  <a:cs typeface="Average"/>
                  <a:sym typeface="Average"/>
                </a:rPr>
                <a:t>Cuckoo Hashing</a:t>
              </a:r>
              <a:endParaRPr sz="1400" b="0" i="0" u="none" strike="noStrike" cap="none">
                <a:solidFill>
                  <a:schemeClr val="dk1"/>
                </a:solidFill>
                <a:latin typeface="Average"/>
                <a:ea typeface="Average"/>
                <a:cs typeface="Average"/>
                <a:sym typeface="Average"/>
              </a:endParaRPr>
            </a:p>
          </p:txBody>
        </p:sp>
      </p:grpSp>
      <p:grpSp>
        <p:nvGrpSpPr>
          <p:cNvPr id="68" name="Google Shape;68;p2"/>
          <p:cNvGrpSpPr/>
          <p:nvPr/>
        </p:nvGrpSpPr>
        <p:grpSpPr>
          <a:xfrm>
            <a:off x="5195487" y="1936775"/>
            <a:ext cx="3173477" cy="2136925"/>
            <a:chOff x="5400075" y="1936775"/>
            <a:chExt cx="3173477" cy="2136925"/>
          </a:xfrm>
        </p:grpSpPr>
        <p:pic>
          <p:nvPicPr>
            <p:cNvPr id="69" name="Google Shape;69;p2"/>
            <p:cNvPicPr preferRelativeResize="0"/>
            <p:nvPr/>
          </p:nvPicPr>
          <p:blipFill rotWithShape="1">
            <a:blip r:embed="rId5">
              <a:alphaModFix/>
            </a:blip>
            <a:srcRect/>
            <a:stretch/>
          </p:blipFill>
          <p:spPr>
            <a:xfrm>
              <a:off x="5400075" y="1936775"/>
              <a:ext cx="3173477" cy="2136914"/>
            </a:xfrm>
            <a:prstGeom prst="rect">
              <a:avLst/>
            </a:prstGeom>
            <a:noFill/>
            <a:ln>
              <a:noFill/>
            </a:ln>
          </p:spPr>
        </p:pic>
        <p:sp>
          <p:nvSpPr>
            <p:cNvPr id="70" name="Google Shape;70;p2"/>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Average"/>
                  <a:ea typeface="Average"/>
                  <a:cs typeface="Average"/>
                  <a:sym typeface="Average"/>
                </a:rPr>
                <a:t>Data Binning</a:t>
              </a:r>
              <a:endParaRPr sz="1400" b="0" i="0" u="none" strike="noStrike" cap="none">
                <a:solidFill>
                  <a:schemeClr val="dk1"/>
                </a:solidFill>
                <a:latin typeface="Average"/>
                <a:ea typeface="Average"/>
                <a:cs typeface="Average"/>
                <a:sym typeface="Average"/>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2"/>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Hashing - Operations</a:t>
            </a:r>
            <a:endParaRPr sz="2400"/>
          </a:p>
        </p:txBody>
      </p:sp>
      <p:grpSp>
        <p:nvGrpSpPr>
          <p:cNvPr id="377" name="Google Shape;377;p22"/>
          <p:cNvGrpSpPr/>
          <p:nvPr/>
        </p:nvGrpSpPr>
        <p:grpSpPr>
          <a:xfrm>
            <a:off x="7343645" y="166065"/>
            <a:ext cx="662305" cy="417341"/>
            <a:chOff x="5400075" y="1936775"/>
            <a:chExt cx="3173477" cy="2136925"/>
          </a:xfrm>
        </p:grpSpPr>
        <p:pic>
          <p:nvPicPr>
            <p:cNvPr id="378" name="Google Shape;378;p22"/>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79" name="Google Shape;379;p22"/>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80" name="Google Shape;380;p22"/>
          <p:cNvGrpSpPr/>
          <p:nvPr/>
        </p:nvGrpSpPr>
        <p:grpSpPr>
          <a:xfrm>
            <a:off x="6808445" y="166058"/>
            <a:ext cx="424090" cy="417359"/>
            <a:chOff x="991850" y="1936775"/>
            <a:chExt cx="1560300" cy="2164726"/>
          </a:xfrm>
        </p:grpSpPr>
        <p:pic>
          <p:nvPicPr>
            <p:cNvPr id="381" name="Google Shape;381;p22"/>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82" name="Google Shape;382;p22"/>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83" name="Google Shape;383;p22"/>
          <p:cNvGrpSpPr/>
          <p:nvPr/>
        </p:nvGrpSpPr>
        <p:grpSpPr>
          <a:xfrm>
            <a:off x="8117078" y="166054"/>
            <a:ext cx="871481" cy="669766"/>
            <a:chOff x="2993400" y="1936775"/>
            <a:chExt cx="2187452" cy="2164725"/>
          </a:xfrm>
        </p:grpSpPr>
        <p:pic>
          <p:nvPicPr>
            <p:cNvPr id="384" name="Google Shape;384;p22"/>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85" name="Google Shape;385;p22"/>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grpSp>
        <p:nvGrpSpPr>
          <p:cNvPr id="16" name="Group 15">
            <a:extLst>
              <a:ext uri="{FF2B5EF4-FFF2-40B4-BE49-F238E27FC236}">
                <a16:creationId xmlns:a16="http://schemas.microsoft.com/office/drawing/2014/main" id="{893B190F-CADA-72C1-1003-78C1D567CE2D}"/>
              </a:ext>
            </a:extLst>
          </p:cNvPr>
          <p:cNvGrpSpPr/>
          <p:nvPr/>
        </p:nvGrpSpPr>
        <p:grpSpPr>
          <a:xfrm>
            <a:off x="1924325" y="1548250"/>
            <a:ext cx="5295350" cy="1714500"/>
            <a:chOff x="2350770" y="1988820"/>
            <a:chExt cx="4271010" cy="1165860"/>
          </a:xfrm>
        </p:grpSpPr>
        <p:grpSp>
          <p:nvGrpSpPr>
            <p:cNvPr id="12" name="Group 11">
              <a:extLst>
                <a:ext uri="{FF2B5EF4-FFF2-40B4-BE49-F238E27FC236}">
                  <a16:creationId xmlns:a16="http://schemas.microsoft.com/office/drawing/2014/main" id="{463092D8-8EB1-7122-3CDC-38379352DF36}"/>
                </a:ext>
              </a:extLst>
            </p:cNvPr>
            <p:cNvGrpSpPr/>
            <p:nvPr/>
          </p:nvGrpSpPr>
          <p:grpSpPr>
            <a:xfrm>
              <a:off x="2350770" y="1988820"/>
              <a:ext cx="1280160" cy="1165860"/>
              <a:chOff x="2350770" y="1988820"/>
              <a:chExt cx="1280160" cy="1165860"/>
            </a:xfrm>
          </p:grpSpPr>
          <p:sp>
            <p:nvSpPr>
              <p:cNvPr id="4" name="Rectangle 3">
                <a:extLst>
                  <a:ext uri="{FF2B5EF4-FFF2-40B4-BE49-F238E27FC236}">
                    <a16:creationId xmlns:a16="http://schemas.microsoft.com/office/drawing/2014/main" id="{7CA10590-A50D-778A-8012-E2B78129715A}"/>
                  </a:ext>
                </a:extLst>
              </p:cNvPr>
              <p:cNvSpPr/>
              <p:nvPr/>
            </p:nvSpPr>
            <p:spPr>
              <a:xfrm>
                <a:off x="2350770" y="1988820"/>
                <a:ext cx="1280160" cy="1165860"/>
              </a:xfrm>
              <a:prstGeom prst="rect">
                <a:avLst/>
              </a:prstGeom>
              <a:ln>
                <a:noFill/>
              </a:ln>
            </p:spPr>
            <p:style>
              <a:lnRef idx="2">
                <a:schemeClr val="dk1"/>
              </a:lnRef>
              <a:fillRef idx="1">
                <a:schemeClr val="lt1"/>
              </a:fillRef>
              <a:effectRef idx="0">
                <a:schemeClr val="dk1"/>
              </a:effectRef>
              <a:fontRef idx="minor">
                <a:schemeClr val="dk1"/>
              </a:fontRef>
            </p:style>
            <p:txBody>
              <a:bodyPr bIns="91440" rtlCol="0" anchor="b"/>
              <a:lstStyle/>
              <a:p>
                <a:pPr algn="ctr"/>
                <a:r>
                  <a:rPr lang="en-US" sz="2400" dirty="0">
                    <a:latin typeface="Oswald" panose="00000500000000000000" pitchFamily="2" charset="0"/>
                  </a:rPr>
                  <a:t>Insert</a:t>
                </a:r>
              </a:p>
            </p:txBody>
          </p:sp>
          <p:pic>
            <p:nvPicPr>
              <p:cNvPr id="3" name="Graphic 2">
                <a:extLst>
                  <a:ext uri="{FF2B5EF4-FFF2-40B4-BE49-F238E27FC236}">
                    <a16:creationId xmlns:a16="http://schemas.microsoft.com/office/drawing/2014/main" id="{B5BA5494-E925-11E6-839B-00FCC64F264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02585" y="2117140"/>
                <a:ext cx="576530" cy="576530"/>
              </a:xfrm>
              <a:prstGeom prst="rect">
                <a:avLst/>
              </a:prstGeom>
            </p:spPr>
          </p:pic>
        </p:grpSp>
        <p:grpSp>
          <p:nvGrpSpPr>
            <p:cNvPr id="11" name="Group 10">
              <a:extLst>
                <a:ext uri="{FF2B5EF4-FFF2-40B4-BE49-F238E27FC236}">
                  <a16:creationId xmlns:a16="http://schemas.microsoft.com/office/drawing/2014/main" id="{8D14496B-A79D-609E-4F73-DCFF00ED4DB6}"/>
                </a:ext>
              </a:extLst>
            </p:cNvPr>
            <p:cNvGrpSpPr/>
            <p:nvPr/>
          </p:nvGrpSpPr>
          <p:grpSpPr>
            <a:xfrm>
              <a:off x="5341620" y="1988820"/>
              <a:ext cx="1280160" cy="1165860"/>
              <a:chOff x="5341620" y="1988820"/>
              <a:chExt cx="1280160" cy="1165860"/>
            </a:xfrm>
          </p:grpSpPr>
          <p:sp>
            <p:nvSpPr>
              <p:cNvPr id="7" name="Rectangle 6">
                <a:extLst>
                  <a:ext uri="{FF2B5EF4-FFF2-40B4-BE49-F238E27FC236}">
                    <a16:creationId xmlns:a16="http://schemas.microsoft.com/office/drawing/2014/main" id="{B6735214-0D52-DAD2-50F1-D781AA092213}"/>
                  </a:ext>
                </a:extLst>
              </p:cNvPr>
              <p:cNvSpPr/>
              <p:nvPr/>
            </p:nvSpPr>
            <p:spPr>
              <a:xfrm>
                <a:off x="5341620" y="1988820"/>
                <a:ext cx="1280160" cy="1165860"/>
              </a:xfrm>
              <a:prstGeom prst="rect">
                <a:avLst/>
              </a:prstGeom>
              <a:ln>
                <a:noFill/>
              </a:ln>
            </p:spPr>
            <p:style>
              <a:lnRef idx="2">
                <a:schemeClr val="dk1"/>
              </a:lnRef>
              <a:fillRef idx="1">
                <a:schemeClr val="lt1"/>
              </a:fillRef>
              <a:effectRef idx="0">
                <a:schemeClr val="dk1"/>
              </a:effectRef>
              <a:fontRef idx="minor">
                <a:schemeClr val="dk1"/>
              </a:fontRef>
            </p:style>
            <p:txBody>
              <a:bodyPr bIns="91440" rtlCol="0" anchor="b"/>
              <a:lstStyle/>
              <a:p>
                <a:pPr algn="ctr"/>
                <a:r>
                  <a:rPr lang="en-US" sz="2400" dirty="0">
                    <a:latin typeface="Oswald" panose="00000500000000000000" pitchFamily="2" charset="0"/>
                  </a:rPr>
                  <a:t>Delete</a:t>
                </a:r>
              </a:p>
            </p:txBody>
          </p:sp>
          <p:pic>
            <p:nvPicPr>
              <p:cNvPr id="10" name="Graphic 9">
                <a:extLst>
                  <a:ext uri="{FF2B5EF4-FFF2-40B4-BE49-F238E27FC236}">
                    <a16:creationId xmlns:a16="http://schemas.microsoft.com/office/drawing/2014/main" id="{174D6A1F-70ED-4196-AE81-3AB23E0DB7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15846" y="2069515"/>
                <a:ext cx="826514" cy="695744"/>
              </a:xfrm>
              <a:prstGeom prst="rect">
                <a:avLst/>
              </a:prstGeom>
            </p:spPr>
          </p:pic>
        </p:grpSp>
        <p:grpSp>
          <p:nvGrpSpPr>
            <p:cNvPr id="15" name="Group 14">
              <a:extLst>
                <a:ext uri="{FF2B5EF4-FFF2-40B4-BE49-F238E27FC236}">
                  <a16:creationId xmlns:a16="http://schemas.microsoft.com/office/drawing/2014/main" id="{924FEA42-1EAD-091A-E169-A91A23D86EA9}"/>
                </a:ext>
              </a:extLst>
            </p:cNvPr>
            <p:cNvGrpSpPr/>
            <p:nvPr/>
          </p:nvGrpSpPr>
          <p:grpSpPr>
            <a:xfrm>
              <a:off x="3846195" y="1988820"/>
              <a:ext cx="1280160" cy="1165860"/>
              <a:chOff x="3846195" y="1988820"/>
              <a:chExt cx="1280160" cy="1165860"/>
            </a:xfrm>
          </p:grpSpPr>
          <p:sp>
            <p:nvSpPr>
              <p:cNvPr id="5" name="Rectangle 4">
                <a:extLst>
                  <a:ext uri="{FF2B5EF4-FFF2-40B4-BE49-F238E27FC236}">
                    <a16:creationId xmlns:a16="http://schemas.microsoft.com/office/drawing/2014/main" id="{036F4BA2-6904-7F44-6EE6-38B6C434AF22}"/>
                  </a:ext>
                </a:extLst>
              </p:cNvPr>
              <p:cNvSpPr/>
              <p:nvPr/>
            </p:nvSpPr>
            <p:spPr>
              <a:xfrm>
                <a:off x="3846195" y="1988820"/>
                <a:ext cx="1280160" cy="1165860"/>
              </a:xfrm>
              <a:prstGeom prst="rect">
                <a:avLst/>
              </a:prstGeom>
              <a:ln>
                <a:noFill/>
              </a:ln>
            </p:spPr>
            <p:style>
              <a:lnRef idx="2">
                <a:schemeClr val="dk1"/>
              </a:lnRef>
              <a:fillRef idx="1">
                <a:schemeClr val="lt1"/>
              </a:fillRef>
              <a:effectRef idx="0">
                <a:schemeClr val="dk1"/>
              </a:effectRef>
              <a:fontRef idx="minor">
                <a:schemeClr val="dk1"/>
              </a:fontRef>
            </p:style>
            <p:txBody>
              <a:bodyPr bIns="91440" rtlCol="0" anchor="b"/>
              <a:lstStyle/>
              <a:p>
                <a:pPr algn="ctr"/>
                <a:r>
                  <a:rPr lang="en-US" sz="2400" dirty="0">
                    <a:latin typeface="Oswald" panose="00000500000000000000" pitchFamily="2" charset="0"/>
                  </a:rPr>
                  <a:t>Lookup</a:t>
                </a:r>
              </a:p>
            </p:txBody>
          </p:sp>
          <p:pic>
            <p:nvPicPr>
              <p:cNvPr id="14" name="Graphic 13">
                <a:extLst>
                  <a:ext uri="{FF2B5EF4-FFF2-40B4-BE49-F238E27FC236}">
                    <a16:creationId xmlns:a16="http://schemas.microsoft.com/office/drawing/2014/main" id="{FB2BF4B5-B802-7DCC-9904-279841429B8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81475" y="2179320"/>
                <a:ext cx="609600" cy="547420"/>
              </a:xfrm>
              <a:prstGeom prst="rect">
                <a:avLst/>
              </a:prstGeom>
            </p:spPr>
          </p:pic>
        </p:grpSp>
      </p:grpSp>
      <p:sp>
        <p:nvSpPr>
          <p:cNvPr id="17" name="Rectangle 16">
            <a:extLst>
              <a:ext uri="{FF2B5EF4-FFF2-40B4-BE49-F238E27FC236}">
                <a16:creationId xmlns:a16="http://schemas.microsoft.com/office/drawing/2014/main" id="{090FF8F4-BD7E-B4E1-9FB9-3F498A1BEDAB}"/>
              </a:ext>
            </a:extLst>
          </p:cNvPr>
          <p:cNvSpPr/>
          <p:nvPr/>
        </p:nvSpPr>
        <p:spPr>
          <a:xfrm>
            <a:off x="1924324" y="3346570"/>
            <a:ext cx="5295352" cy="9523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All operations’ complexity is O(n) when using </a:t>
            </a:r>
            <a:r>
              <a:rPr lang="en-US" sz="1800" b="1" dirty="0">
                <a:solidFill>
                  <a:schemeClr val="accent6">
                    <a:lumMod val="10000"/>
                  </a:schemeClr>
                </a:solidFill>
                <a:latin typeface="Oswald" panose="00000500000000000000" pitchFamily="2" charset="0"/>
              </a:rPr>
              <a:t>Linked Lists</a:t>
            </a:r>
          </a:p>
          <a:p>
            <a:pPr algn="ctr"/>
            <a:r>
              <a:rPr lang="en-US" sz="1800" dirty="0">
                <a:solidFill>
                  <a:schemeClr val="accent6">
                    <a:lumMod val="10000"/>
                  </a:schemeClr>
                </a:solidFill>
                <a:latin typeface="Oswald" panose="00000500000000000000" pitchFamily="2" charset="0"/>
              </a:rPr>
              <a:t>All operations’ complexity is O(logn) when using </a:t>
            </a:r>
            <a:r>
              <a:rPr lang="en-US" sz="1800" b="1" dirty="0">
                <a:solidFill>
                  <a:schemeClr val="accent6">
                    <a:lumMod val="10000"/>
                  </a:schemeClr>
                </a:solidFill>
                <a:latin typeface="Oswald" panose="00000500000000000000" pitchFamily="2" charset="0"/>
              </a:rPr>
              <a:t>BST</a:t>
            </a:r>
          </a:p>
          <a:p>
            <a:pPr algn="ctr"/>
            <a:r>
              <a:rPr lang="en-US" sz="1800" b="1" dirty="0">
                <a:solidFill>
                  <a:schemeClr val="accent6">
                    <a:lumMod val="10000"/>
                  </a:schemeClr>
                </a:solidFill>
                <a:latin typeface="Oswald" panose="00000500000000000000" pitchFamily="2" charset="0"/>
              </a:rPr>
              <a:t>Amortized complexity is O(1)</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43FBB64F-F8D9-0FED-CC1F-1BC41A7796D6}"/>
            </a:ext>
          </a:extLst>
        </p:cNvPr>
        <p:cNvGrpSpPr/>
        <p:nvPr/>
      </p:nvGrpSpPr>
      <p:grpSpPr>
        <a:xfrm>
          <a:off x="0" y="0"/>
          <a:ext cx="0" cy="0"/>
          <a:chOff x="0" y="0"/>
          <a:chExt cx="0" cy="0"/>
        </a:xfrm>
      </p:grpSpPr>
      <p:sp>
        <p:nvSpPr>
          <p:cNvPr id="375" name="Google Shape;375;p22">
            <a:extLst>
              <a:ext uri="{FF2B5EF4-FFF2-40B4-BE49-F238E27FC236}">
                <a16:creationId xmlns:a16="http://schemas.microsoft.com/office/drawing/2014/main" id="{B746FBEA-2CB5-AAC1-413E-0FB4371E216E}"/>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 - Example</a:t>
            </a:r>
            <a:endParaRPr sz="2400" dirty="0"/>
          </a:p>
        </p:txBody>
      </p:sp>
      <p:grpSp>
        <p:nvGrpSpPr>
          <p:cNvPr id="377" name="Google Shape;377;p22">
            <a:extLst>
              <a:ext uri="{FF2B5EF4-FFF2-40B4-BE49-F238E27FC236}">
                <a16:creationId xmlns:a16="http://schemas.microsoft.com/office/drawing/2014/main" id="{68A30510-2BFB-646D-96AF-32381F72C766}"/>
              </a:ext>
            </a:extLst>
          </p:cNvPr>
          <p:cNvGrpSpPr/>
          <p:nvPr/>
        </p:nvGrpSpPr>
        <p:grpSpPr>
          <a:xfrm>
            <a:off x="7343645" y="166065"/>
            <a:ext cx="662305" cy="417341"/>
            <a:chOff x="5400075" y="1936775"/>
            <a:chExt cx="3173477" cy="2136925"/>
          </a:xfrm>
        </p:grpSpPr>
        <p:pic>
          <p:nvPicPr>
            <p:cNvPr id="378" name="Google Shape;378;p22">
              <a:extLst>
                <a:ext uri="{FF2B5EF4-FFF2-40B4-BE49-F238E27FC236}">
                  <a16:creationId xmlns:a16="http://schemas.microsoft.com/office/drawing/2014/main" id="{F923D8DF-8EB8-560B-EE83-D4AF559D5400}"/>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79" name="Google Shape;379;p22">
              <a:extLst>
                <a:ext uri="{FF2B5EF4-FFF2-40B4-BE49-F238E27FC236}">
                  <a16:creationId xmlns:a16="http://schemas.microsoft.com/office/drawing/2014/main" id="{FCF48E79-9A7A-8B8A-0080-C156B969C7CD}"/>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80" name="Google Shape;380;p22">
            <a:extLst>
              <a:ext uri="{FF2B5EF4-FFF2-40B4-BE49-F238E27FC236}">
                <a16:creationId xmlns:a16="http://schemas.microsoft.com/office/drawing/2014/main" id="{D886347C-5D46-A8A7-46B4-D74170762D8C}"/>
              </a:ext>
            </a:extLst>
          </p:cNvPr>
          <p:cNvGrpSpPr/>
          <p:nvPr/>
        </p:nvGrpSpPr>
        <p:grpSpPr>
          <a:xfrm>
            <a:off x="6808445" y="166058"/>
            <a:ext cx="424090" cy="417359"/>
            <a:chOff x="991850" y="1936775"/>
            <a:chExt cx="1560300" cy="2164726"/>
          </a:xfrm>
        </p:grpSpPr>
        <p:pic>
          <p:nvPicPr>
            <p:cNvPr id="381" name="Google Shape;381;p22">
              <a:extLst>
                <a:ext uri="{FF2B5EF4-FFF2-40B4-BE49-F238E27FC236}">
                  <a16:creationId xmlns:a16="http://schemas.microsoft.com/office/drawing/2014/main" id="{52F9B474-9683-7CF7-2CA7-64ED35D9574A}"/>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82" name="Google Shape;382;p22">
              <a:extLst>
                <a:ext uri="{FF2B5EF4-FFF2-40B4-BE49-F238E27FC236}">
                  <a16:creationId xmlns:a16="http://schemas.microsoft.com/office/drawing/2014/main" id="{391D6BD2-FDE3-A16B-B3AD-891CBA902C64}"/>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83" name="Google Shape;383;p22">
            <a:extLst>
              <a:ext uri="{FF2B5EF4-FFF2-40B4-BE49-F238E27FC236}">
                <a16:creationId xmlns:a16="http://schemas.microsoft.com/office/drawing/2014/main" id="{090F1A03-E7A1-2D73-8180-7F1EC82077FB}"/>
              </a:ext>
            </a:extLst>
          </p:cNvPr>
          <p:cNvGrpSpPr/>
          <p:nvPr/>
        </p:nvGrpSpPr>
        <p:grpSpPr>
          <a:xfrm>
            <a:off x="8117078" y="166054"/>
            <a:ext cx="871481" cy="669766"/>
            <a:chOff x="2993400" y="1936775"/>
            <a:chExt cx="2187452" cy="2164725"/>
          </a:xfrm>
        </p:grpSpPr>
        <p:pic>
          <p:nvPicPr>
            <p:cNvPr id="384" name="Google Shape;384;p22">
              <a:extLst>
                <a:ext uri="{FF2B5EF4-FFF2-40B4-BE49-F238E27FC236}">
                  <a16:creationId xmlns:a16="http://schemas.microsoft.com/office/drawing/2014/main" id="{6B5D4A1B-E7C0-249C-4D23-A9C3B28EDF10}"/>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85" name="Google Shape;385;p22">
              <a:extLst>
                <a:ext uri="{FF2B5EF4-FFF2-40B4-BE49-F238E27FC236}">
                  <a16:creationId xmlns:a16="http://schemas.microsoft.com/office/drawing/2014/main" id="{2FD95DEC-1009-666F-1DE2-93ECA727A2F3}"/>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CF574D36-5531-B431-C603-C9687D70B433}"/>
              </a:ext>
            </a:extLst>
          </p:cNvPr>
          <p:cNvSpPr/>
          <p:nvPr/>
        </p:nvSpPr>
        <p:spPr>
          <a:xfrm>
            <a:off x="3768538" y="152948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6" name="Rectangle 5">
            <a:extLst>
              <a:ext uri="{FF2B5EF4-FFF2-40B4-BE49-F238E27FC236}">
                <a16:creationId xmlns:a16="http://schemas.microsoft.com/office/drawing/2014/main" id="{F4632B16-CF5F-2643-717A-E4DF922267BB}"/>
              </a:ext>
            </a:extLst>
          </p:cNvPr>
          <p:cNvSpPr/>
          <p:nvPr/>
        </p:nvSpPr>
        <p:spPr>
          <a:xfrm>
            <a:off x="3768538"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8" name="Group 7">
            <a:extLst>
              <a:ext uri="{FF2B5EF4-FFF2-40B4-BE49-F238E27FC236}">
                <a16:creationId xmlns:a16="http://schemas.microsoft.com/office/drawing/2014/main" id="{BF446899-FEB3-C8E9-264D-AB57A441CFC9}"/>
              </a:ext>
            </a:extLst>
          </p:cNvPr>
          <p:cNvGrpSpPr/>
          <p:nvPr/>
        </p:nvGrpSpPr>
        <p:grpSpPr>
          <a:xfrm>
            <a:off x="5539500" y="1529485"/>
            <a:ext cx="1203512" cy="2467535"/>
            <a:chOff x="5539500" y="1666645"/>
            <a:chExt cx="1203512" cy="2467535"/>
          </a:xfrm>
        </p:grpSpPr>
        <p:sp>
          <p:nvSpPr>
            <p:cNvPr id="9" name="Rectangle 8">
              <a:extLst>
                <a:ext uri="{FF2B5EF4-FFF2-40B4-BE49-F238E27FC236}">
                  <a16:creationId xmlns:a16="http://schemas.microsoft.com/office/drawing/2014/main" id="{AD7858D4-738A-190C-F200-72C874062812}"/>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13" name="Rectangle 12">
              <a:extLst>
                <a:ext uri="{FF2B5EF4-FFF2-40B4-BE49-F238E27FC236}">
                  <a16:creationId xmlns:a16="http://schemas.microsoft.com/office/drawing/2014/main" id="{9EBC9AF5-C052-21B1-EB14-9C3AAC711C48}"/>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18" name="Rectangle 17">
              <a:extLst>
                <a:ext uri="{FF2B5EF4-FFF2-40B4-BE49-F238E27FC236}">
                  <a16:creationId xmlns:a16="http://schemas.microsoft.com/office/drawing/2014/main" id="{0143068B-7354-A7EF-5811-411133CD6470}"/>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20" name="Rectangle 19">
              <a:extLst>
                <a:ext uri="{FF2B5EF4-FFF2-40B4-BE49-F238E27FC236}">
                  <a16:creationId xmlns:a16="http://schemas.microsoft.com/office/drawing/2014/main" id="{9B569B86-E728-C9A4-886B-AF2C927A5CC6}"/>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21" name="Rectangle 20">
              <a:extLst>
                <a:ext uri="{FF2B5EF4-FFF2-40B4-BE49-F238E27FC236}">
                  <a16:creationId xmlns:a16="http://schemas.microsoft.com/office/drawing/2014/main" id="{F2E2E89C-ACDD-78F3-B558-580B8F4EBE6E}"/>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22" name="Rectangle 21">
              <a:extLst>
                <a:ext uri="{FF2B5EF4-FFF2-40B4-BE49-F238E27FC236}">
                  <a16:creationId xmlns:a16="http://schemas.microsoft.com/office/drawing/2014/main" id="{A1468114-0F90-5F39-D9CE-D8632DBE4206}"/>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23" name="Rectangle 22">
              <a:extLst>
                <a:ext uri="{FF2B5EF4-FFF2-40B4-BE49-F238E27FC236}">
                  <a16:creationId xmlns:a16="http://schemas.microsoft.com/office/drawing/2014/main" id="{C517097A-F573-9E88-4D3B-7454C1F5A54B}"/>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24" name="Rectangle 23">
              <a:extLst>
                <a:ext uri="{FF2B5EF4-FFF2-40B4-BE49-F238E27FC236}">
                  <a16:creationId xmlns:a16="http://schemas.microsoft.com/office/drawing/2014/main" id="{09A0C750-1890-C95E-97F0-B0B3DEE3823C}"/>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25" name="Rectangle 24">
            <a:extLst>
              <a:ext uri="{FF2B5EF4-FFF2-40B4-BE49-F238E27FC236}">
                <a16:creationId xmlns:a16="http://schemas.microsoft.com/office/drawing/2014/main" id="{F62CBE69-B85B-A78C-ECBB-3234E5481F81}"/>
              </a:ext>
            </a:extLst>
          </p:cNvPr>
          <p:cNvSpPr/>
          <p:nvPr/>
        </p:nvSpPr>
        <p:spPr>
          <a:xfrm>
            <a:off x="5539500" y="88411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26" name="Rectangle 25">
            <a:extLst>
              <a:ext uri="{FF2B5EF4-FFF2-40B4-BE49-F238E27FC236}">
                <a16:creationId xmlns:a16="http://schemas.microsoft.com/office/drawing/2014/main" id="{4AF4BDE3-281A-1392-A6F3-CE3D50BACD03}"/>
              </a:ext>
            </a:extLst>
          </p:cNvPr>
          <p:cNvSpPr/>
          <p:nvPr/>
        </p:nvSpPr>
        <p:spPr>
          <a:xfrm>
            <a:off x="1997576" y="192904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27" name="Rectangle 26">
            <a:extLst>
              <a:ext uri="{FF2B5EF4-FFF2-40B4-BE49-F238E27FC236}">
                <a16:creationId xmlns:a16="http://schemas.microsoft.com/office/drawing/2014/main" id="{9C97C09F-01A6-57EE-970A-A98088C37A8D}"/>
              </a:ext>
            </a:extLst>
          </p:cNvPr>
          <p:cNvSpPr/>
          <p:nvPr/>
        </p:nvSpPr>
        <p:spPr>
          <a:xfrm>
            <a:off x="1997576"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28" name="Rectangle 27">
            <a:extLst>
              <a:ext uri="{FF2B5EF4-FFF2-40B4-BE49-F238E27FC236}">
                <a16:creationId xmlns:a16="http://schemas.microsoft.com/office/drawing/2014/main" id="{3B8F138B-FF3E-8697-CCC0-EC244EF4F22D}"/>
              </a:ext>
            </a:extLst>
          </p:cNvPr>
          <p:cNvSpPr/>
          <p:nvPr/>
        </p:nvSpPr>
        <p:spPr>
          <a:xfrm>
            <a:off x="1997576" y="232325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9" name="Rectangle 28">
            <a:extLst>
              <a:ext uri="{FF2B5EF4-FFF2-40B4-BE49-F238E27FC236}">
                <a16:creationId xmlns:a16="http://schemas.microsoft.com/office/drawing/2014/main" id="{A29CE997-6463-4C55-9EB9-4EBDE86D769A}"/>
              </a:ext>
            </a:extLst>
          </p:cNvPr>
          <p:cNvSpPr/>
          <p:nvPr/>
        </p:nvSpPr>
        <p:spPr>
          <a:xfrm>
            <a:off x="1997576" y="271747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0" name="Rectangle 29">
            <a:extLst>
              <a:ext uri="{FF2B5EF4-FFF2-40B4-BE49-F238E27FC236}">
                <a16:creationId xmlns:a16="http://schemas.microsoft.com/office/drawing/2014/main" id="{FA32D299-FE7D-707A-1E56-DA5B88FA8FBE}"/>
              </a:ext>
            </a:extLst>
          </p:cNvPr>
          <p:cNvSpPr/>
          <p:nvPr/>
        </p:nvSpPr>
        <p:spPr>
          <a:xfrm>
            <a:off x="1997576" y="311169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grpSp>
        <p:nvGrpSpPr>
          <p:cNvPr id="369" name="Group 368">
            <a:extLst>
              <a:ext uri="{FF2B5EF4-FFF2-40B4-BE49-F238E27FC236}">
                <a16:creationId xmlns:a16="http://schemas.microsoft.com/office/drawing/2014/main" id="{4A934DD6-7F68-8969-D00A-E6D2FE24BF95}"/>
              </a:ext>
            </a:extLst>
          </p:cNvPr>
          <p:cNvGrpSpPr/>
          <p:nvPr/>
        </p:nvGrpSpPr>
        <p:grpSpPr>
          <a:xfrm>
            <a:off x="3201088" y="1682409"/>
            <a:ext cx="2109100" cy="2170944"/>
            <a:chOff x="3201088" y="1819569"/>
            <a:chExt cx="2109100" cy="2170944"/>
          </a:xfrm>
        </p:grpSpPr>
        <p:cxnSp>
          <p:nvCxnSpPr>
            <p:cNvPr id="31" name="Straight Connector 30">
              <a:extLst>
                <a:ext uri="{FF2B5EF4-FFF2-40B4-BE49-F238E27FC236}">
                  <a16:creationId xmlns:a16="http://schemas.microsoft.com/office/drawing/2014/main" id="{9FF597AF-F0D0-0C71-75ED-A060D192EAAC}"/>
                </a:ext>
              </a:extLst>
            </p:cNvPr>
            <p:cNvCxnSpPr>
              <a:cxnSpLocks/>
              <a:stCxn id="26" idx="3"/>
            </p:cNvCxnSpPr>
            <p:nvPr/>
          </p:nvCxnSpPr>
          <p:spPr>
            <a:xfrm>
              <a:off x="3201088" y="2083261"/>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10C7D4D8-ECC7-2EF5-DB6A-8BD524D2FD1E}"/>
                </a:ext>
              </a:extLst>
            </p:cNvPr>
            <p:cNvCxnSpPr/>
            <p:nvPr/>
          </p:nvCxnSpPr>
          <p:spPr>
            <a:xfrm>
              <a:off x="3201088" y="2615734"/>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8B66033-7751-F281-752D-6C3742C90F7C}"/>
                </a:ext>
              </a:extLst>
            </p:cNvPr>
            <p:cNvCxnSpPr/>
            <p:nvPr/>
          </p:nvCxnSpPr>
          <p:spPr>
            <a:xfrm>
              <a:off x="3201088" y="3007759"/>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B80372A4-0ED9-E673-B8AF-D6C3233198D7}"/>
                </a:ext>
              </a:extLst>
            </p:cNvPr>
            <p:cNvCxnSpPr/>
            <p:nvPr/>
          </p:nvCxnSpPr>
          <p:spPr>
            <a:xfrm>
              <a:off x="3201088" y="3403072"/>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1645FF6-E8F0-7EDB-0B42-46E7A758C684}"/>
                </a:ext>
              </a:extLst>
            </p:cNvPr>
            <p:cNvCxnSpPr>
              <a:cxnSpLocks/>
            </p:cNvCxnSpPr>
            <p:nvPr/>
          </p:nvCxnSpPr>
          <p:spPr>
            <a:xfrm>
              <a:off x="4972050" y="2746192"/>
              <a:ext cx="338138" cy="0"/>
            </a:xfrm>
            <a:prstGeom prst="line">
              <a:avLst/>
            </a:prstGeom>
            <a:ln w="12700">
              <a:no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19C1ED8-7299-916C-4B8C-9CA6E3772589}"/>
                </a:ext>
              </a:extLst>
            </p:cNvPr>
            <p:cNvCxnSpPr>
              <a:cxnSpLocks/>
            </p:cNvCxnSpPr>
            <p:nvPr/>
          </p:nvCxnSpPr>
          <p:spPr>
            <a:xfrm>
              <a:off x="4972050" y="3671517"/>
              <a:ext cx="338138" cy="0"/>
            </a:xfrm>
            <a:prstGeom prst="line">
              <a:avLst/>
            </a:prstGeom>
            <a:ln w="12700">
              <a:no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E04A723-169C-2D8D-49D4-23CBF937FD56}"/>
                </a:ext>
              </a:extLst>
            </p:cNvPr>
            <p:cNvCxnSpPr>
              <a:cxnSpLocks/>
            </p:cNvCxnSpPr>
            <p:nvPr/>
          </p:nvCxnSpPr>
          <p:spPr>
            <a:xfrm>
              <a:off x="4972050" y="3990513"/>
              <a:ext cx="338138" cy="0"/>
            </a:xfrm>
            <a:prstGeom prst="line">
              <a:avLst/>
            </a:prstGeom>
            <a:ln w="12700">
              <a:no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AC5AF8D7-744F-1465-092D-F60E540F4907}"/>
                </a:ext>
              </a:extLst>
            </p:cNvPr>
            <p:cNvCxnSpPr>
              <a:cxnSpLocks/>
            </p:cNvCxnSpPr>
            <p:nvPr/>
          </p:nvCxnSpPr>
          <p:spPr>
            <a:xfrm>
              <a:off x="4972050" y="1820866"/>
              <a:ext cx="338138" cy="0"/>
            </a:xfrm>
            <a:prstGeom prst="line">
              <a:avLst/>
            </a:prstGeom>
            <a:ln w="12700">
              <a:no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BA52EB14-7282-CE41-158A-1D394EBE9DC8}"/>
                </a:ext>
              </a:extLst>
            </p:cNvPr>
            <p:cNvCxnSpPr>
              <a:cxnSpLocks/>
            </p:cNvCxnSpPr>
            <p:nvPr/>
          </p:nvCxnSpPr>
          <p:spPr>
            <a:xfrm>
              <a:off x="3768538" y="2220421"/>
              <a:ext cx="1203512" cy="524453"/>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FA276D52-0EEC-2B9B-BCFF-F52CF58F6CE7}"/>
                </a:ext>
              </a:extLst>
            </p:cNvPr>
            <p:cNvCxnSpPr/>
            <p:nvPr/>
          </p:nvCxnSpPr>
          <p:spPr>
            <a:xfrm>
              <a:off x="3768538" y="3403072"/>
              <a:ext cx="1203512" cy="58744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553AA077-4B49-3F73-1C45-A7F2F2282CF3}"/>
                </a:ext>
              </a:extLst>
            </p:cNvPr>
            <p:cNvCxnSpPr>
              <a:cxnSpLocks/>
            </p:cNvCxnSpPr>
            <p:nvPr/>
          </p:nvCxnSpPr>
          <p:spPr>
            <a:xfrm flipV="1">
              <a:off x="3768538" y="1819569"/>
              <a:ext cx="1203512" cy="118819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4F69BFE8-4276-1372-16A4-D4FCEE7E4D86}"/>
                </a:ext>
              </a:extLst>
            </p:cNvPr>
            <p:cNvCxnSpPr>
              <a:cxnSpLocks/>
            </p:cNvCxnSpPr>
            <p:nvPr/>
          </p:nvCxnSpPr>
          <p:spPr>
            <a:xfrm>
              <a:off x="3768538" y="2614638"/>
              <a:ext cx="1203512" cy="1055560"/>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grpSp>
        <p:nvGrpSpPr>
          <p:cNvPr id="388" name="Group 387">
            <a:extLst>
              <a:ext uri="{FF2B5EF4-FFF2-40B4-BE49-F238E27FC236}">
                <a16:creationId xmlns:a16="http://schemas.microsoft.com/office/drawing/2014/main" id="{8053FA36-9B7B-52A1-711F-E30CA0DC82FF}"/>
              </a:ext>
            </a:extLst>
          </p:cNvPr>
          <p:cNvGrpSpPr/>
          <p:nvPr/>
        </p:nvGrpSpPr>
        <p:grpSpPr>
          <a:xfrm>
            <a:off x="342300" y="1929040"/>
            <a:ext cx="5799420" cy="2929637"/>
            <a:chOff x="342300" y="1929040"/>
            <a:chExt cx="5799420" cy="2929637"/>
          </a:xfrm>
        </p:grpSpPr>
        <mc:AlternateContent xmlns:mc="http://schemas.openxmlformats.org/markup-compatibility/2006" xmlns:a14="http://schemas.microsoft.com/office/drawing/2010/main">
          <mc:Choice Requires="a14">
            <p:sp>
              <p:nvSpPr>
                <p:cNvPr id="370" name="Rectangle 369">
                  <a:extLst>
                    <a:ext uri="{FF2B5EF4-FFF2-40B4-BE49-F238E27FC236}">
                      <a16:creationId xmlns:a16="http://schemas.microsoft.com/office/drawing/2014/main" id="{9A4E671F-789B-964E-F368-B626A472402E}"/>
                    </a:ext>
                  </a:extLst>
                </p:cNvPr>
                <p:cNvSpPr/>
                <p:nvPr/>
              </p:nvSpPr>
              <p:spPr>
                <a:xfrm>
                  <a:off x="3002280" y="4209757"/>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solidFill>
                              <a:schemeClr val="accent6">
                                <a:lumMod val="10000"/>
                              </a:schemeClr>
                            </a:solidFill>
                            <a:latin typeface="Cambria Math" panose="02040503050406030204" pitchFamily="18" charset="0"/>
                          </a:rPr>
                          <m:t>h</m:t>
                        </m:r>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d>
                          <m:dPr>
                            <m:ctrlPr>
                              <a:rPr lang="en-US" sz="1800" b="0" i="1" dirty="0" smtClean="0">
                                <a:solidFill>
                                  <a:schemeClr val="accent6">
                                    <a:lumMod val="10000"/>
                                  </a:schemeClr>
                                </a:solidFill>
                                <a:latin typeface="Cambria Math" panose="02040503050406030204" pitchFamily="18" charset="0"/>
                              </a:rPr>
                            </m:ctrlPr>
                          </m:dPr>
                          <m:e>
                            <m:nary>
                              <m:naryPr>
                                <m:chr m:val="∑"/>
                                <m:subHide m:val="on"/>
                                <m:supHide m:val="on"/>
                                <m:ctrlPr>
                                  <a:rPr lang="en-US" sz="1800" i="1" dirty="0">
                                    <a:solidFill>
                                      <a:schemeClr val="accent6">
                                        <a:lumMod val="10000"/>
                                      </a:schemeClr>
                                    </a:solidFill>
                                    <a:latin typeface="Cambria Math" panose="02040503050406030204" pitchFamily="18" charset="0"/>
                                  </a:rPr>
                                </m:ctrlPr>
                              </m:naryPr>
                              <m:sub/>
                              <m:sup/>
                              <m:e>
                                <m:r>
                                  <a:rPr lang="en-US" sz="1800" i="1" dirty="0">
                                    <a:solidFill>
                                      <a:schemeClr val="accent6">
                                        <a:lumMod val="10000"/>
                                      </a:schemeClr>
                                    </a:solidFill>
                                    <a:latin typeface="Cambria Math" panose="02040503050406030204" pitchFamily="18" charset="0"/>
                                  </a:rPr>
                                  <m:t>𝐴𝑆𝐶𝐼𝐼</m:t>
                                </m:r>
                              </m:e>
                            </m:nary>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1" dirty="0">
                    <a:solidFill>
                      <a:schemeClr val="accent6">
                        <a:lumMod val="10000"/>
                      </a:schemeClr>
                    </a:solidFill>
                    <a:latin typeface="Oswald" panose="00000500000000000000" pitchFamily="2" charset="0"/>
                  </a:endParaRPr>
                </a:p>
              </p:txBody>
            </p:sp>
          </mc:Choice>
          <mc:Fallback xmlns="">
            <p:sp>
              <p:nvSpPr>
                <p:cNvPr id="370" name="Rectangle 369">
                  <a:extLst>
                    <a:ext uri="{FF2B5EF4-FFF2-40B4-BE49-F238E27FC236}">
                      <a16:creationId xmlns:a16="http://schemas.microsoft.com/office/drawing/2014/main" id="{9A4E671F-789B-964E-F368-B626A472402E}"/>
                    </a:ext>
                  </a:extLst>
                </p:cNvPr>
                <p:cNvSpPr>
                  <a:spLocks noRot="1" noChangeAspect="1" noMove="1" noResize="1" noEditPoints="1" noAdjustHandles="1" noChangeArrowheads="1" noChangeShapeType="1" noTextEdit="1"/>
                </p:cNvSpPr>
                <p:nvPr/>
              </p:nvSpPr>
              <p:spPr>
                <a:xfrm>
                  <a:off x="3002280" y="4209757"/>
                  <a:ext cx="3139440" cy="648920"/>
                </a:xfrm>
                <a:prstGeom prst="rect">
                  <a:avLst/>
                </a:prstGeom>
                <a:blipFill>
                  <a:blip r:embed="rId6"/>
                  <a:stretch>
                    <a:fillRect t="-1887" b="-47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1" name="Rectangle 370">
                  <a:extLst>
                    <a:ext uri="{FF2B5EF4-FFF2-40B4-BE49-F238E27FC236}">
                      <a16:creationId xmlns:a16="http://schemas.microsoft.com/office/drawing/2014/main" id="{A075610E-6232-6BCE-540D-9AFB6FE71490}"/>
                    </a:ext>
                  </a:extLst>
                </p:cNvPr>
                <p:cNvSpPr/>
                <p:nvPr/>
              </p:nvSpPr>
              <p:spPr>
                <a:xfrm>
                  <a:off x="342300" y="1929040"/>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𝐽𝑜</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𝑛</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1" name="Rectangle 370">
                  <a:extLst>
                    <a:ext uri="{FF2B5EF4-FFF2-40B4-BE49-F238E27FC236}">
                      <a16:creationId xmlns:a16="http://schemas.microsoft.com/office/drawing/2014/main" id="{A075610E-6232-6BCE-540D-9AFB6FE71490}"/>
                    </a:ext>
                  </a:extLst>
                </p:cNvPr>
                <p:cNvSpPr>
                  <a:spLocks noRot="1" noChangeAspect="1" noMove="1" noResize="1" noEditPoints="1" noAdjustHandles="1" noChangeArrowheads="1" noChangeShapeType="1" noTextEdit="1"/>
                </p:cNvSpPr>
                <p:nvPr/>
              </p:nvSpPr>
              <p:spPr>
                <a:xfrm>
                  <a:off x="342300" y="1929040"/>
                  <a:ext cx="1540620" cy="308442"/>
                </a:xfrm>
                <a:prstGeom prst="rect">
                  <a:avLst/>
                </a:prstGeom>
                <a:blipFill>
                  <a:blip r:embed="rId7"/>
                  <a:stretch>
                    <a:fillRect b="-5882"/>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2" name="Rectangle 371">
                  <a:extLst>
                    <a:ext uri="{FF2B5EF4-FFF2-40B4-BE49-F238E27FC236}">
                      <a16:creationId xmlns:a16="http://schemas.microsoft.com/office/drawing/2014/main" id="{5041620A-3499-4EDF-EB32-446CCB94470F}"/>
                    </a:ext>
                  </a:extLst>
                </p:cNvPr>
                <p:cNvSpPr/>
                <p:nvPr/>
              </p:nvSpPr>
              <p:spPr>
                <a:xfrm>
                  <a:off x="342300" y="2323257"/>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𝑀𝑜𝑠</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𝑒</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2" name="Rectangle 371">
                  <a:extLst>
                    <a:ext uri="{FF2B5EF4-FFF2-40B4-BE49-F238E27FC236}">
                      <a16:creationId xmlns:a16="http://schemas.microsoft.com/office/drawing/2014/main" id="{5041620A-3499-4EDF-EB32-446CCB94470F}"/>
                    </a:ext>
                  </a:extLst>
                </p:cNvPr>
                <p:cNvSpPr>
                  <a:spLocks noRot="1" noChangeAspect="1" noMove="1" noResize="1" noEditPoints="1" noAdjustHandles="1" noChangeArrowheads="1" noChangeShapeType="1" noTextEdit="1"/>
                </p:cNvSpPr>
                <p:nvPr/>
              </p:nvSpPr>
              <p:spPr>
                <a:xfrm>
                  <a:off x="342300" y="2323257"/>
                  <a:ext cx="1540620" cy="308442"/>
                </a:xfrm>
                <a:prstGeom prst="rect">
                  <a:avLst/>
                </a:prstGeom>
                <a:blipFill>
                  <a:blip r:embed="rId8"/>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3" name="Rectangle 372">
                  <a:extLst>
                    <a:ext uri="{FF2B5EF4-FFF2-40B4-BE49-F238E27FC236}">
                      <a16:creationId xmlns:a16="http://schemas.microsoft.com/office/drawing/2014/main" id="{69664985-0FF2-2578-6D0D-8F24D7D53FD4}"/>
                    </a:ext>
                  </a:extLst>
                </p:cNvPr>
                <p:cNvSpPr/>
                <p:nvPr/>
              </p:nvSpPr>
              <p:spPr>
                <a:xfrm>
                  <a:off x="342300" y="2717474"/>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𝐴𝑏𝑟𝑎</m:t>
                            </m:r>
                            <m:r>
                              <a:rPr lang="en-US" i="1" dirty="0" smtClean="0">
                                <a:solidFill>
                                  <a:schemeClr val="bg1"/>
                                </a:solidFill>
                                <a:latin typeface="Cambria Math" panose="02040503050406030204" pitchFamily="18" charset="0"/>
                              </a:rPr>
                              <m:t>h</m:t>
                            </m:r>
                            <m:r>
                              <a:rPr lang="en-US" i="1" dirty="0" smtClean="0">
                                <a:solidFill>
                                  <a:schemeClr val="bg1"/>
                                </a:solidFill>
                                <a:latin typeface="Cambria Math" panose="02040503050406030204" pitchFamily="18" charset="0"/>
                              </a:rPr>
                              <m:t>𝑎𝑚</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3" name="Rectangle 372">
                  <a:extLst>
                    <a:ext uri="{FF2B5EF4-FFF2-40B4-BE49-F238E27FC236}">
                      <a16:creationId xmlns:a16="http://schemas.microsoft.com/office/drawing/2014/main" id="{69664985-0FF2-2578-6D0D-8F24D7D53FD4}"/>
                    </a:ext>
                  </a:extLst>
                </p:cNvPr>
                <p:cNvSpPr>
                  <a:spLocks noRot="1" noChangeAspect="1" noMove="1" noResize="1" noEditPoints="1" noAdjustHandles="1" noChangeArrowheads="1" noChangeShapeType="1" noTextEdit="1"/>
                </p:cNvSpPr>
                <p:nvPr/>
              </p:nvSpPr>
              <p:spPr>
                <a:xfrm>
                  <a:off x="342300" y="2717474"/>
                  <a:ext cx="1540620" cy="308442"/>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4" name="Rectangle 373">
                  <a:extLst>
                    <a:ext uri="{FF2B5EF4-FFF2-40B4-BE49-F238E27FC236}">
                      <a16:creationId xmlns:a16="http://schemas.microsoft.com/office/drawing/2014/main" id="{954AF87E-FB9A-46A8-8931-2F40AED88D89}"/>
                    </a:ext>
                  </a:extLst>
                </p:cNvPr>
                <p:cNvSpPr/>
                <p:nvPr/>
              </p:nvSpPr>
              <p:spPr>
                <a:xfrm>
                  <a:off x="342300" y="3111691"/>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𝐵𝑜𝑟𝑖𝑠</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4" name="Rectangle 373">
                  <a:extLst>
                    <a:ext uri="{FF2B5EF4-FFF2-40B4-BE49-F238E27FC236}">
                      <a16:creationId xmlns:a16="http://schemas.microsoft.com/office/drawing/2014/main" id="{954AF87E-FB9A-46A8-8931-2F40AED88D89}"/>
                    </a:ext>
                  </a:extLst>
                </p:cNvPr>
                <p:cNvSpPr>
                  <a:spLocks noRot="1" noChangeAspect="1" noMove="1" noResize="1" noEditPoints="1" noAdjustHandles="1" noChangeArrowheads="1" noChangeShapeType="1" noTextEdit="1"/>
                </p:cNvSpPr>
                <p:nvPr/>
              </p:nvSpPr>
              <p:spPr>
                <a:xfrm>
                  <a:off x="342300" y="3111691"/>
                  <a:ext cx="1540620" cy="308442"/>
                </a:xfrm>
                <a:prstGeom prst="rect">
                  <a:avLst/>
                </a:prstGeom>
                <a:blipFill>
                  <a:blip r:embed="rId10"/>
                  <a:stretch>
                    <a:fillRect/>
                  </a:stretch>
                </a:blipFill>
                <a:ln w="9525">
                  <a:noFill/>
                </a:ln>
              </p:spPr>
              <p:txBody>
                <a:bodyPr/>
                <a:lstStyle/>
                <a:p>
                  <a:r>
                    <a:rPr lang="en-US">
                      <a:noFill/>
                    </a:rPr>
                    <a:t> </a:t>
                  </a:r>
                </a:p>
              </p:txBody>
            </p:sp>
          </mc:Fallback>
        </mc:AlternateContent>
      </p:grpSp>
    </p:spTree>
    <p:extLst>
      <p:ext uri="{BB962C8B-B14F-4D97-AF65-F5344CB8AC3E}">
        <p14:creationId xmlns:p14="http://schemas.microsoft.com/office/powerpoint/2010/main" val="3189191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377B236A-14FA-C186-0032-CD9732DB098C}"/>
            </a:ext>
          </a:extLst>
        </p:cNvPr>
        <p:cNvGrpSpPr/>
        <p:nvPr/>
      </p:nvGrpSpPr>
      <p:grpSpPr>
        <a:xfrm>
          <a:off x="0" y="0"/>
          <a:ext cx="0" cy="0"/>
          <a:chOff x="0" y="0"/>
          <a:chExt cx="0" cy="0"/>
        </a:xfrm>
      </p:grpSpPr>
      <p:sp>
        <p:nvSpPr>
          <p:cNvPr id="375" name="Google Shape;375;p22">
            <a:extLst>
              <a:ext uri="{FF2B5EF4-FFF2-40B4-BE49-F238E27FC236}">
                <a16:creationId xmlns:a16="http://schemas.microsoft.com/office/drawing/2014/main" id="{16D3E44D-6B00-40AD-6FA3-F89EC36D69FF}"/>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 - Example</a:t>
            </a:r>
            <a:endParaRPr sz="2400" dirty="0"/>
          </a:p>
        </p:txBody>
      </p:sp>
      <p:grpSp>
        <p:nvGrpSpPr>
          <p:cNvPr id="377" name="Google Shape;377;p22">
            <a:extLst>
              <a:ext uri="{FF2B5EF4-FFF2-40B4-BE49-F238E27FC236}">
                <a16:creationId xmlns:a16="http://schemas.microsoft.com/office/drawing/2014/main" id="{BCBA2B03-EAAC-85F7-9C9C-FCF09C6A12FF}"/>
              </a:ext>
            </a:extLst>
          </p:cNvPr>
          <p:cNvGrpSpPr/>
          <p:nvPr/>
        </p:nvGrpSpPr>
        <p:grpSpPr>
          <a:xfrm>
            <a:off x="7343645" y="166065"/>
            <a:ext cx="662305" cy="417341"/>
            <a:chOff x="5400075" y="1936775"/>
            <a:chExt cx="3173477" cy="2136925"/>
          </a:xfrm>
        </p:grpSpPr>
        <p:pic>
          <p:nvPicPr>
            <p:cNvPr id="378" name="Google Shape;378;p22">
              <a:extLst>
                <a:ext uri="{FF2B5EF4-FFF2-40B4-BE49-F238E27FC236}">
                  <a16:creationId xmlns:a16="http://schemas.microsoft.com/office/drawing/2014/main" id="{2965A636-7875-1F78-7227-4BDB35D09FEE}"/>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79" name="Google Shape;379;p22">
              <a:extLst>
                <a:ext uri="{FF2B5EF4-FFF2-40B4-BE49-F238E27FC236}">
                  <a16:creationId xmlns:a16="http://schemas.microsoft.com/office/drawing/2014/main" id="{6A88322A-9DCE-1E13-E53D-AC5E22E4E284}"/>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80" name="Google Shape;380;p22">
            <a:extLst>
              <a:ext uri="{FF2B5EF4-FFF2-40B4-BE49-F238E27FC236}">
                <a16:creationId xmlns:a16="http://schemas.microsoft.com/office/drawing/2014/main" id="{84A2C01C-E3EE-3097-0D78-5A631B80B1F3}"/>
              </a:ext>
            </a:extLst>
          </p:cNvPr>
          <p:cNvGrpSpPr/>
          <p:nvPr/>
        </p:nvGrpSpPr>
        <p:grpSpPr>
          <a:xfrm>
            <a:off x="6808445" y="166058"/>
            <a:ext cx="424090" cy="417359"/>
            <a:chOff x="991850" y="1936775"/>
            <a:chExt cx="1560300" cy="2164726"/>
          </a:xfrm>
        </p:grpSpPr>
        <p:pic>
          <p:nvPicPr>
            <p:cNvPr id="381" name="Google Shape;381;p22">
              <a:extLst>
                <a:ext uri="{FF2B5EF4-FFF2-40B4-BE49-F238E27FC236}">
                  <a16:creationId xmlns:a16="http://schemas.microsoft.com/office/drawing/2014/main" id="{B0B02F53-B374-768F-947B-A8F0A309CCB4}"/>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82" name="Google Shape;382;p22">
              <a:extLst>
                <a:ext uri="{FF2B5EF4-FFF2-40B4-BE49-F238E27FC236}">
                  <a16:creationId xmlns:a16="http://schemas.microsoft.com/office/drawing/2014/main" id="{57DA7090-837A-B958-ABF2-B6E831D2703B}"/>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83" name="Google Shape;383;p22">
            <a:extLst>
              <a:ext uri="{FF2B5EF4-FFF2-40B4-BE49-F238E27FC236}">
                <a16:creationId xmlns:a16="http://schemas.microsoft.com/office/drawing/2014/main" id="{8B1FE197-3456-01ED-FE5B-25120E6190E5}"/>
              </a:ext>
            </a:extLst>
          </p:cNvPr>
          <p:cNvGrpSpPr/>
          <p:nvPr/>
        </p:nvGrpSpPr>
        <p:grpSpPr>
          <a:xfrm>
            <a:off x="8117078" y="166054"/>
            <a:ext cx="871481" cy="669766"/>
            <a:chOff x="2993400" y="1936775"/>
            <a:chExt cx="2187452" cy="2164725"/>
          </a:xfrm>
        </p:grpSpPr>
        <p:pic>
          <p:nvPicPr>
            <p:cNvPr id="384" name="Google Shape;384;p22">
              <a:extLst>
                <a:ext uri="{FF2B5EF4-FFF2-40B4-BE49-F238E27FC236}">
                  <a16:creationId xmlns:a16="http://schemas.microsoft.com/office/drawing/2014/main" id="{01473ED1-6832-112F-94BC-997E7C049E18}"/>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85" name="Google Shape;385;p22">
              <a:extLst>
                <a:ext uri="{FF2B5EF4-FFF2-40B4-BE49-F238E27FC236}">
                  <a16:creationId xmlns:a16="http://schemas.microsoft.com/office/drawing/2014/main" id="{7B66F276-DD92-DF18-514A-7A74F27DD6C3}"/>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3DD73E9F-4D72-C49B-986A-B9349C3DFD51}"/>
              </a:ext>
            </a:extLst>
          </p:cNvPr>
          <p:cNvSpPr/>
          <p:nvPr/>
        </p:nvSpPr>
        <p:spPr>
          <a:xfrm>
            <a:off x="3768538" y="152948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6" name="Rectangle 5">
            <a:extLst>
              <a:ext uri="{FF2B5EF4-FFF2-40B4-BE49-F238E27FC236}">
                <a16:creationId xmlns:a16="http://schemas.microsoft.com/office/drawing/2014/main" id="{2231BC6B-F817-1EAF-5FFC-A14BAC31D56F}"/>
              </a:ext>
            </a:extLst>
          </p:cNvPr>
          <p:cNvSpPr/>
          <p:nvPr/>
        </p:nvSpPr>
        <p:spPr>
          <a:xfrm>
            <a:off x="3768538"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8" name="Group 7">
            <a:extLst>
              <a:ext uri="{FF2B5EF4-FFF2-40B4-BE49-F238E27FC236}">
                <a16:creationId xmlns:a16="http://schemas.microsoft.com/office/drawing/2014/main" id="{8FCD96A6-87F4-93B7-7E02-D1EA3637098C}"/>
              </a:ext>
            </a:extLst>
          </p:cNvPr>
          <p:cNvGrpSpPr/>
          <p:nvPr/>
        </p:nvGrpSpPr>
        <p:grpSpPr>
          <a:xfrm>
            <a:off x="5539500" y="1529485"/>
            <a:ext cx="1203512" cy="2467535"/>
            <a:chOff x="5539500" y="1666645"/>
            <a:chExt cx="1203512" cy="2467535"/>
          </a:xfrm>
        </p:grpSpPr>
        <p:sp>
          <p:nvSpPr>
            <p:cNvPr id="9" name="Rectangle 8">
              <a:extLst>
                <a:ext uri="{FF2B5EF4-FFF2-40B4-BE49-F238E27FC236}">
                  <a16:creationId xmlns:a16="http://schemas.microsoft.com/office/drawing/2014/main" id="{C37BC166-0A25-2A64-EA2F-32D42738C429}"/>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13" name="Rectangle 12">
              <a:extLst>
                <a:ext uri="{FF2B5EF4-FFF2-40B4-BE49-F238E27FC236}">
                  <a16:creationId xmlns:a16="http://schemas.microsoft.com/office/drawing/2014/main" id="{463EB6FD-DD75-3A64-6F0F-5417544DCFD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18" name="Rectangle 17">
              <a:extLst>
                <a:ext uri="{FF2B5EF4-FFF2-40B4-BE49-F238E27FC236}">
                  <a16:creationId xmlns:a16="http://schemas.microsoft.com/office/drawing/2014/main" id="{CDE80210-7FC4-F7E3-A966-6826CE39F129}"/>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20" name="Rectangle 19">
              <a:extLst>
                <a:ext uri="{FF2B5EF4-FFF2-40B4-BE49-F238E27FC236}">
                  <a16:creationId xmlns:a16="http://schemas.microsoft.com/office/drawing/2014/main" id="{C0395BB8-7A4A-A624-0A53-2B81721B69DF}"/>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21" name="Rectangle 20">
              <a:extLst>
                <a:ext uri="{FF2B5EF4-FFF2-40B4-BE49-F238E27FC236}">
                  <a16:creationId xmlns:a16="http://schemas.microsoft.com/office/drawing/2014/main" id="{2FC5A2F4-5A69-C10E-5588-4890A0E9EF0B}"/>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22" name="Rectangle 21">
              <a:extLst>
                <a:ext uri="{FF2B5EF4-FFF2-40B4-BE49-F238E27FC236}">
                  <a16:creationId xmlns:a16="http://schemas.microsoft.com/office/drawing/2014/main" id="{625E20C7-5D0D-A604-6555-F64EC936CBDB}"/>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23" name="Rectangle 22">
              <a:extLst>
                <a:ext uri="{FF2B5EF4-FFF2-40B4-BE49-F238E27FC236}">
                  <a16:creationId xmlns:a16="http://schemas.microsoft.com/office/drawing/2014/main" id="{EFEB29B6-1160-81B6-5AD9-A7DE033CC4CD}"/>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24" name="Rectangle 23">
              <a:extLst>
                <a:ext uri="{FF2B5EF4-FFF2-40B4-BE49-F238E27FC236}">
                  <a16:creationId xmlns:a16="http://schemas.microsoft.com/office/drawing/2014/main" id="{544A2331-8305-1F3C-3627-E60956C017D6}"/>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25" name="Rectangle 24">
            <a:extLst>
              <a:ext uri="{FF2B5EF4-FFF2-40B4-BE49-F238E27FC236}">
                <a16:creationId xmlns:a16="http://schemas.microsoft.com/office/drawing/2014/main" id="{3D7E540B-D76A-A2BA-EED4-35915754D7C0}"/>
              </a:ext>
            </a:extLst>
          </p:cNvPr>
          <p:cNvSpPr/>
          <p:nvPr/>
        </p:nvSpPr>
        <p:spPr>
          <a:xfrm>
            <a:off x="5539500" y="88411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26" name="Rectangle 25">
            <a:extLst>
              <a:ext uri="{FF2B5EF4-FFF2-40B4-BE49-F238E27FC236}">
                <a16:creationId xmlns:a16="http://schemas.microsoft.com/office/drawing/2014/main" id="{4622C0B0-B74D-F5BF-D5AE-CA37CCD9B76F}"/>
              </a:ext>
            </a:extLst>
          </p:cNvPr>
          <p:cNvSpPr/>
          <p:nvPr/>
        </p:nvSpPr>
        <p:spPr>
          <a:xfrm>
            <a:off x="1997576" y="192904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27" name="Rectangle 26">
            <a:extLst>
              <a:ext uri="{FF2B5EF4-FFF2-40B4-BE49-F238E27FC236}">
                <a16:creationId xmlns:a16="http://schemas.microsoft.com/office/drawing/2014/main" id="{0DE6ABDB-2455-35E7-A4EC-94C799A7284B}"/>
              </a:ext>
            </a:extLst>
          </p:cNvPr>
          <p:cNvSpPr/>
          <p:nvPr/>
        </p:nvSpPr>
        <p:spPr>
          <a:xfrm>
            <a:off x="1997576"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28" name="Rectangle 27">
            <a:extLst>
              <a:ext uri="{FF2B5EF4-FFF2-40B4-BE49-F238E27FC236}">
                <a16:creationId xmlns:a16="http://schemas.microsoft.com/office/drawing/2014/main" id="{83CC6A74-DB01-A6ED-8877-9CAA60D6FE07}"/>
              </a:ext>
            </a:extLst>
          </p:cNvPr>
          <p:cNvSpPr/>
          <p:nvPr/>
        </p:nvSpPr>
        <p:spPr>
          <a:xfrm>
            <a:off x="1997576" y="232325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9" name="Rectangle 28">
            <a:extLst>
              <a:ext uri="{FF2B5EF4-FFF2-40B4-BE49-F238E27FC236}">
                <a16:creationId xmlns:a16="http://schemas.microsoft.com/office/drawing/2014/main" id="{0CE6D1D0-C711-C1B4-4D5E-66DBFCC50855}"/>
              </a:ext>
            </a:extLst>
          </p:cNvPr>
          <p:cNvSpPr/>
          <p:nvPr/>
        </p:nvSpPr>
        <p:spPr>
          <a:xfrm>
            <a:off x="1997576" y="271747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0" name="Rectangle 29">
            <a:extLst>
              <a:ext uri="{FF2B5EF4-FFF2-40B4-BE49-F238E27FC236}">
                <a16:creationId xmlns:a16="http://schemas.microsoft.com/office/drawing/2014/main" id="{A62B3D97-D663-5291-8A11-EF4BB0E04407}"/>
              </a:ext>
            </a:extLst>
          </p:cNvPr>
          <p:cNvSpPr/>
          <p:nvPr/>
        </p:nvSpPr>
        <p:spPr>
          <a:xfrm>
            <a:off x="1997576" y="311169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grpSp>
        <p:nvGrpSpPr>
          <p:cNvPr id="369" name="Group 368">
            <a:extLst>
              <a:ext uri="{FF2B5EF4-FFF2-40B4-BE49-F238E27FC236}">
                <a16:creationId xmlns:a16="http://schemas.microsoft.com/office/drawing/2014/main" id="{E8FC75CB-355C-AA24-E34D-A059D836E118}"/>
              </a:ext>
            </a:extLst>
          </p:cNvPr>
          <p:cNvGrpSpPr/>
          <p:nvPr/>
        </p:nvGrpSpPr>
        <p:grpSpPr>
          <a:xfrm>
            <a:off x="3201088" y="2123970"/>
            <a:ext cx="2109100" cy="1729383"/>
            <a:chOff x="3201088" y="2261130"/>
            <a:chExt cx="2109100" cy="1729383"/>
          </a:xfrm>
        </p:grpSpPr>
        <p:cxnSp>
          <p:nvCxnSpPr>
            <p:cNvPr id="31" name="Straight Connector 30">
              <a:extLst>
                <a:ext uri="{FF2B5EF4-FFF2-40B4-BE49-F238E27FC236}">
                  <a16:creationId xmlns:a16="http://schemas.microsoft.com/office/drawing/2014/main" id="{CFDF7407-EA9A-C9A3-4486-7AF757E32C9F}"/>
                </a:ext>
              </a:extLst>
            </p:cNvPr>
            <p:cNvCxnSpPr>
              <a:cxnSpLocks/>
            </p:cNvCxnSpPr>
            <p:nvPr/>
          </p:nvCxnSpPr>
          <p:spPr>
            <a:xfrm>
              <a:off x="3201088" y="2261130"/>
              <a:ext cx="5674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02B36C69-BE09-1B17-6C86-7A4537EDA31B}"/>
                </a:ext>
              </a:extLst>
            </p:cNvPr>
            <p:cNvCxnSpPr/>
            <p:nvPr/>
          </p:nvCxnSpPr>
          <p:spPr>
            <a:xfrm>
              <a:off x="3201088" y="2615734"/>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62220B9E-7919-9389-8D85-715B7EB752EE}"/>
                </a:ext>
              </a:extLst>
            </p:cNvPr>
            <p:cNvCxnSpPr/>
            <p:nvPr/>
          </p:nvCxnSpPr>
          <p:spPr>
            <a:xfrm>
              <a:off x="3201088" y="3007759"/>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572D755-C554-4ADA-D96A-1C8DBE383612}"/>
                </a:ext>
              </a:extLst>
            </p:cNvPr>
            <p:cNvCxnSpPr/>
            <p:nvPr/>
          </p:nvCxnSpPr>
          <p:spPr>
            <a:xfrm>
              <a:off x="3201088" y="3403072"/>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B0A0EE95-1452-0212-E5F0-70582D760BE7}"/>
                </a:ext>
              </a:extLst>
            </p:cNvPr>
            <p:cNvCxnSpPr>
              <a:cxnSpLocks/>
            </p:cNvCxnSpPr>
            <p:nvPr/>
          </p:nvCxnSpPr>
          <p:spPr>
            <a:xfrm>
              <a:off x="4972050" y="3030566"/>
              <a:ext cx="338138" cy="0"/>
            </a:xfrm>
            <a:prstGeom prst="line">
              <a:avLst/>
            </a:prstGeom>
            <a:ln w="12700">
              <a:no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D2AECFB-0395-A8D1-B790-19B092BF02DD}"/>
                </a:ext>
              </a:extLst>
            </p:cNvPr>
            <p:cNvCxnSpPr>
              <a:cxnSpLocks/>
            </p:cNvCxnSpPr>
            <p:nvPr/>
          </p:nvCxnSpPr>
          <p:spPr>
            <a:xfrm>
              <a:off x="4972050" y="3990513"/>
              <a:ext cx="338138" cy="0"/>
            </a:xfrm>
            <a:prstGeom prst="line">
              <a:avLst/>
            </a:prstGeom>
            <a:ln w="127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FB98EE8-FFD1-5C50-2761-94C2D9EEE1CF}"/>
                </a:ext>
              </a:extLst>
            </p:cNvPr>
            <p:cNvCxnSpPr>
              <a:cxnSpLocks/>
            </p:cNvCxnSpPr>
            <p:nvPr/>
          </p:nvCxnSpPr>
          <p:spPr>
            <a:xfrm>
              <a:off x="3768538" y="3403072"/>
              <a:ext cx="1203512" cy="58744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CD6D56A0-F191-0910-4091-1B3407321C8C}"/>
                </a:ext>
              </a:extLst>
            </p:cNvPr>
            <p:cNvCxnSpPr>
              <a:cxnSpLocks/>
            </p:cNvCxnSpPr>
            <p:nvPr/>
          </p:nvCxnSpPr>
          <p:spPr>
            <a:xfrm>
              <a:off x="3768538" y="2261130"/>
              <a:ext cx="1203512" cy="172938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3136EFA9-D91F-EEDC-6282-92716CE988C7}"/>
                </a:ext>
              </a:extLst>
            </p:cNvPr>
            <p:cNvCxnSpPr>
              <a:cxnSpLocks/>
            </p:cNvCxnSpPr>
            <p:nvPr/>
          </p:nvCxnSpPr>
          <p:spPr>
            <a:xfrm>
              <a:off x="3768538" y="3007759"/>
              <a:ext cx="1203512" cy="22807"/>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81A981E7-53EC-D1E2-4252-9CE6561C5DD0}"/>
                </a:ext>
              </a:extLst>
            </p:cNvPr>
            <p:cNvCxnSpPr>
              <a:cxnSpLocks/>
            </p:cNvCxnSpPr>
            <p:nvPr/>
          </p:nvCxnSpPr>
          <p:spPr>
            <a:xfrm>
              <a:off x="3768538" y="2614638"/>
              <a:ext cx="1203512" cy="415928"/>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grpSp>
        <p:nvGrpSpPr>
          <p:cNvPr id="388" name="Group 387">
            <a:extLst>
              <a:ext uri="{FF2B5EF4-FFF2-40B4-BE49-F238E27FC236}">
                <a16:creationId xmlns:a16="http://schemas.microsoft.com/office/drawing/2014/main" id="{6244FFD9-FFB8-8F2E-2987-133B2380020C}"/>
              </a:ext>
            </a:extLst>
          </p:cNvPr>
          <p:cNvGrpSpPr/>
          <p:nvPr/>
        </p:nvGrpSpPr>
        <p:grpSpPr>
          <a:xfrm>
            <a:off x="342300" y="1929040"/>
            <a:ext cx="5799420" cy="2929637"/>
            <a:chOff x="342300" y="1929040"/>
            <a:chExt cx="5799420" cy="2929637"/>
          </a:xfrm>
        </p:grpSpPr>
        <mc:AlternateContent xmlns:mc="http://schemas.openxmlformats.org/markup-compatibility/2006" xmlns:a14="http://schemas.microsoft.com/office/drawing/2010/main">
          <mc:Choice Requires="a14">
            <p:sp>
              <p:nvSpPr>
                <p:cNvPr id="370" name="Rectangle 369">
                  <a:extLst>
                    <a:ext uri="{FF2B5EF4-FFF2-40B4-BE49-F238E27FC236}">
                      <a16:creationId xmlns:a16="http://schemas.microsoft.com/office/drawing/2014/main" id="{80458A6E-2D21-898D-D21F-4F02F02C8C41}"/>
                    </a:ext>
                  </a:extLst>
                </p:cNvPr>
                <p:cNvSpPr/>
                <p:nvPr/>
              </p:nvSpPr>
              <p:spPr>
                <a:xfrm>
                  <a:off x="3002280" y="4209757"/>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solidFill>
                              <a:schemeClr val="accent6">
                                <a:lumMod val="10000"/>
                              </a:schemeClr>
                            </a:solidFill>
                            <a:latin typeface="Cambria Math" panose="02040503050406030204" pitchFamily="18" charset="0"/>
                          </a:rPr>
                          <m:t>h</m:t>
                        </m:r>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d>
                          <m:dPr>
                            <m:ctrlPr>
                              <a:rPr lang="en-US" sz="1800" b="0" i="1" dirty="0" smtClean="0">
                                <a:solidFill>
                                  <a:schemeClr val="accent6">
                                    <a:lumMod val="10000"/>
                                  </a:schemeClr>
                                </a:solidFill>
                                <a:latin typeface="Cambria Math" panose="02040503050406030204" pitchFamily="18" charset="0"/>
                              </a:rPr>
                            </m:ctrlPr>
                          </m:dPr>
                          <m:e>
                            <m:nary>
                              <m:naryPr>
                                <m:chr m:val="∑"/>
                                <m:subHide m:val="on"/>
                                <m:supHide m:val="on"/>
                                <m:ctrlPr>
                                  <a:rPr lang="en-US" sz="1800" i="1" dirty="0">
                                    <a:solidFill>
                                      <a:schemeClr val="accent6">
                                        <a:lumMod val="10000"/>
                                      </a:schemeClr>
                                    </a:solidFill>
                                    <a:latin typeface="Cambria Math" panose="02040503050406030204" pitchFamily="18" charset="0"/>
                                  </a:rPr>
                                </m:ctrlPr>
                              </m:naryPr>
                              <m:sub/>
                              <m:sup/>
                              <m:e>
                                <m:r>
                                  <a:rPr lang="en-US" sz="1800" i="1" dirty="0">
                                    <a:solidFill>
                                      <a:schemeClr val="accent6">
                                        <a:lumMod val="10000"/>
                                      </a:schemeClr>
                                    </a:solidFill>
                                    <a:latin typeface="Cambria Math" panose="02040503050406030204" pitchFamily="18" charset="0"/>
                                  </a:rPr>
                                  <m:t>𝐴𝑆𝐶𝐼𝐼</m:t>
                                </m:r>
                              </m:e>
                            </m:nary>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1" dirty="0">
                    <a:solidFill>
                      <a:schemeClr val="accent6">
                        <a:lumMod val="10000"/>
                      </a:schemeClr>
                    </a:solidFill>
                    <a:latin typeface="Oswald" panose="00000500000000000000" pitchFamily="2" charset="0"/>
                  </a:endParaRPr>
                </a:p>
              </p:txBody>
            </p:sp>
          </mc:Choice>
          <mc:Fallback xmlns="">
            <p:sp>
              <p:nvSpPr>
                <p:cNvPr id="370" name="Rectangle 369">
                  <a:extLst>
                    <a:ext uri="{FF2B5EF4-FFF2-40B4-BE49-F238E27FC236}">
                      <a16:creationId xmlns:a16="http://schemas.microsoft.com/office/drawing/2014/main" id="{80458A6E-2D21-898D-D21F-4F02F02C8C41}"/>
                    </a:ext>
                  </a:extLst>
                </p:cNvPr>
                <p:cNvSpPr>
                  <a:spLocks noRot="1" noChangeAspect="1" noMove="1" noResize="1" noEditPoints="1" noAdjustHandles="1" noChangeArrowheads="1" noChangeShapeType="1" noTextEdit="1"/>
                </p:cNvSpPr>
                <p:nvPr/>
              </p:nvSpPr>
              <p:spPr>
                <a:xfrm>
                  <a:off x="3002280" y="4209757"/>
                  <a:ext cx="3139440" cy="648920"/>
                </a:xfrm>
                <a:prstGeom prst="rect">
                  <a:avLst/>
                </a:prstGeom>
                <a:blipFill>
                  <a:blip r:embed="rId6"/>
                  <a:stretch>
                    <a:fillRect t="-1887" b="-47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1" name="Rectangle 370">
                  <a:extLst>
                    <a:ext uri="{FF2B5EF4-FFF2-40B4-BE49-F238E27FC236}">
                      <a16:creationId xmlns:a16="http://schemas.microsoft.com/office/drawing/2014/main" id="{C10CB9F8-72A2-14EE-2E94-9868024DB646}"/>
                    </a:ext>
                  </a:extLst>
                </p:cNvPr>
                <p:cNvSpPr/>
                <p:nvPr/>
              </p:nvSpPr>
              <p:spPr>
                <a:xfrm>
                  <a:off x="342300" y="1929040"/>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𝐽𝑜</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𝑛</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1" name="Rectangle 370">
                  <a:extLst>
                    <a:ext uri="{FF2B5EF4-FFF2-40B4-BE49-F238E27FC236}">
                      <a16:creationId xmlns:a16="http://schemas.microsoft.com/office/drawing/2014/main" id="{C10CB9F8-72A2-14EE-2E94-9868024DB646}"/>
                    </a:ext>
                  </a:extLst>
                </p:cNvPr>
                <p:cNvSpPr>
                  <a:spLocks noRot="1" noChangeAspect="1" noMove="1" noResize="1" noEditPoints="1" noAdjustHandles="1" noChangeArrowheads="1" noChangeShapeType="1" noTextEdit="1"/>
                </p:cNvSpPr>
                <p:nvPr/>
              </p:nvSpPr>
              <p:spPr>
                <a:xfrm>
                  <a:off x="342300" y="1929040"/>
                  <a:ext cx="1540620" cy="308442"/>
                </a:xfrm>
                <a:prstGeom prst="rect">
                  <a:avLst/>
                </a:prstGeom>
                <a:blipFill>
                  <a:blip r:embed="rId7"/>
                  <a:stretch>
                    <a:fillRect b="-5882"/>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2" name="Rectangle 371">
                  <a:extLst>
                    <a:ext uri="{FF2B5EF4-FFF2-40B4-BE49-F238E27FC236}">
                      <a16:creationId xmlns:a16="http://schemas.microsoft.com/office/drawing/2014/main" id="{F59AF495-05A7-4952-7C09-BE3304B65D53}"/>
                    </a:ext>
                  </a:extLst>
                </p:cNvPr>
                <p:cNvSpPr/>
                <p:nvPr/>
              </p:nvSpPr>
              <p:spPr>
                <a:xfrm>
                  <a:off x="342300" y="2323257"/>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𝑀𝑜𝑠</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𝑒</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2" name="Rectangle 371">
                  <a:extLst>
                    <a:ext uri="{FF2B5EF4-FFF2-40B4-BE49-F238E27FC236}">
                      <a16:creationId xmlns:a16="http://schemas.microsoft.com/office/drawing/2014/main" id="{F59AF495-05A7-4952-7C09-BE3304B65D53}"/>
                    </a:ext>
                  </a:extLst>
                </p:cNvPr>
                <p:cNvSpPr>
                  <a:spLocks noRot="1" noChangeAspect="1" noMove="1" noResize="1" noEditPoints="1" noAdjustHandles="1" noChangeArrowheads="1" noChangeShapeType="1" noTextEdit="1"/>
                </p:cNvSpPr>
                <p:nvPr/>
              </p:nvSpPr>
              <p:spPr>
                <a:xfrm>
                  <a:off x="342300" y="2323257"/>
                  <a:ext cx="1540620" cy="308442"/>
                </a:xfrm>
                <a:prstGeom prst="rect">
                  <a:avLst/>
                </a:prstGeom>
                <a:blipFill>
                  <a:blip r:embed="rId8"/>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3" name="Rectangle 372">
                  <a:extLst>
                    <a:ext uri="{FF2B5EF4-FFF2-40B4-BE49-F238E27FC236}">
                      <a16:creationId xmlns:a16="http://schemas.microsoft.com/office/drawing/2014/main" id="{F792555D-BA61-D858-1B22-78DAC330D21F}"/>
                    </a:ext>
                  </a:extLst>
                </p:cNvPr>
                <p:cNvSpPr/>
                <p:nvPr/>
              </p:nvSpPr>
              <p:spPr>
                <a:xfrm>
                  <a:off x="342300" y="2717474"/>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𝐴𝑏𝑟𝑎</m:t>
                            </m:r>
                            <m:r>
                              <a:rPr lang="en-US" i="1" dirty="0" smtClean="0">
                                <a:solidFill>
                                  <a:schemeClr val="bg1"/>
                                </a:solidFill>
                                <a:latin typeface="Cambria Math" panose="02040503050406030204" pitchFamily="18" charset="0"/>
                              </a:rPr>
                              <m:t>h</m:t>
                            </m:r>
                            <m:r>
                              <a:rPr lang="en-US" i="1" dirty="0" smtClean="0">
                                <a:solidFill>
                                  <a:schemeClr val="bg1"/>
                                </a:solidFill>
                                <a:latin typeface="Cambria Math" panose="02040503050406030204" pitchFamily="18" charset="0"/>
                              </a:rPr>
                              <m:t>𝑎𝑚</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3" name="Rectangle 372">
                  <a:extLst>
                    <a:ext uri="{FF2B5EF4-FFF2-40B4-BE49-F238E27FC236}">
                      <a16:creationId xmlns:a16="http://schemas.microsoft.com/office/drawing/2014/main" id="{F792555D-BA61-D858-1B22-78DAC330D21F}"/>
                    </a:ext>
                  </a:extLst>
                </p:cNvPr>
                <p:cNvSpPr>
                  <a:spLocks noRot="1" noChangeAspect="1" noMove="1" noResize="1" noEditPoints="1" noAdjustHandles="1" noChangeArrowheads="1" noChangeShapeType="1" noTextEdit="1"/>
                </p:cNvSpPr>
                <p:nvPr/>
              </p:nvSpPr>
              <p:spPr>
                <a:xfrm>
                  <a:off x="342300" y="2717474"/>
                  <a:ext cx="1540620" cy="308442"/>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4" name="Rectangle 373">
                  <a:extLst>
                    <a:ext uri="{FF2B5EF4-FFF2-40B4-BE49-F238E27FC236}">
                      <a16:creationId xmlns:a16="http://schemas.microsoft.com/office/drawing/2014/main" id="{7EBA37DA-3C66-5069-D118-808FC9D522EC}"/>
                    </a:ext>
                  </a:extLst>
                </p:cNvPr>
                <p:cNvSpPr/>
                <p:nvPr/>
              </p:nvSpPr>
              <p:spPr>
                <a:xfrm>
                  <a:off x="342300" y="3111691"/>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𝐵𝑜𝑟𝑖𝑠</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4" name="Rectangle 373">
                  <a:extLst>
                    <a:ext uri="{FF2B5EF4-FFF2-40B4-BE49-F238E27FC236}">
                      <a16:creationId xmlns:a16="http://schemas.microsoft.com/office/drawing/2014/main" id="{7EBA37DA-3C66-5069-D118-808FC9D522EC}"/>
                    </a:ext>
                  </a:extLst>
                </p:cNvPr>
                <p:cNvSpPr>
                  <a:spLocks noRot="1" noChangeAspect="1" noMove="1" noResize="1" noEditPoints="1" noAdjustHandles="1" noChangeArrowheads="1" noChangeShapeType="1" noTextEdit="1"/>
                </p:cNvSpPr>
                <p:nvPr/>
              </p:nvSpPr>
              <p:spPr>
                <a:xfrm>
                  <a:off x="342300" y="3111691"/>
                  <a:ext cx="1540620" cy="308442"/>
                </a:xfrm>
                <a:prstGeom prst="rect">
                  <a:avLst/>
                </a:prstGeom>
                <a:blipFill>
                  <a:blip r:embed="rId10"/>
                  <a:stretch>
                    <a:fillRect/>
                  </a:stretch>
                </a:blipFill>
                <a:ln w="9525">
                  <a:noFill/>
                </a:ln>
              </p:spPr>
              <p:txBody>
                <a:bodyPr/>
                <a:lstStyle/>
                <a:p>
                  <a:r>
                    <a:rPr lang="en-US">
                      <a:noFill/>
                    </a:rPr>
                    <a:t> </a:t>
                  </a:r>
                </a:p>
              </p:txBody>
            </p:sp>
          </mc:Fallback>
        </mc:AlternateContent>
      </p:grpSp>
      <p:sp>
        <p:nvSpPr>
          <p:cNvPr id="389" name="Rectangle 388">
            <a:extLst>
              <a:ext uri="{FF2B5EF4-FFF2-40B4-BE49-F238E27FC236}">
                <a16:creationId xmlns:a16="http://schemas.microsoft.com/office/drawing/2014/main" id="{6AFA623A-5F8C-C4EF-B92E-EFC51D809D49}"/>
              </a:ext>
            </a:extLst>
          </p:cNvPr>
          <p:cNvSpPr/>
          <p:nvPr/>
        </p:nvSpPr>
        <p:spPr>
          <a:xfrm>
            <a:off x="342300" y="1929040"/>
            <a:ext cx="1540620"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482178C-DCCF-A3AB-2F40-CE811FEFE4D0}"/>
              </a:ext>
            </a:extLst>
          </p:cNvPr>
          <p:cNvSpPr/>
          <p:nvPr/>
        </p:nvSpPr>
        <p:spPr>
          <a:xfrm>
            <a:off x="342300" y="1620597"/>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Insert(John)</a:t>
            </a:r>
            <a:endParaRPr lang="en-US" sz="1800" dirty="0">
              <a:solidFill>
                <a:srgbClr val="C00000"/>
              </a:solidFill>
              <a:latin typeface="Oswald" panose="00000500000000000000" pitchFamily="2" charset="0"/>
            </a:endParaRPr>
          </a:p>
        </p:txBody>
      </p:sp>
      <p:sp>
        <p:nvSpPr>
          <p:cNvPr id="14" name="Rectangle 13">
            <a:extLst>
              <a:ext uri="{FF2B5EF4-FFF2-40B4-BE49-F238E27FC236}">
                <a16:creationId xmlns:a16="http://schemas.microsoft.com/office/drawing/2014/main" id="{ECA539D5-1CA7-15BD-04C1-677384061B84}"/>
              </a:ext>
            </a:extLst>
          </p:cNvPr>
          <p:cNvSpPr/>
          <p:nvPr/>
        </p:nvSpPr>
        <p:spPr>
          <a:xfrm>
            <a:off x="5539500" y="368857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John</a:t>
            </a:r>
          </a:p>
        </p:txBody>
      </p:sp>
    </p:spTree>
    <p:extLst>
      <p:ext uri="{BB962C8B-B14F-4D97-AF65-F5344CB8AC3E}">
        <p14:creationId xmlns:p14="http://schemas.microsoft.com/office/powerpoint/2010/main" val="4695145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CB12DCE3-94A2-A09C-B5E7-1677729F5EF0}"/>
            </a:ext>
          </a:extLst>
        </p:cNvPr>
        <p:cNvGrpSpPr/>
        <p:nvPr/>
      </p:nvGrpSpPr>
      <p:grpSpPr>
        <a:xfrm>
          <a:off x="0" y="0"/>
          <a:ext cx="0" cy="0"/>
          <a:chOff x="0" y="0"/>
          <a:chExt cx="0" cy="0"/>
        </a:xfrm>
      </p:grpSpPr>
      <p:sp>
        <p:nvSpPr>
          <p:cNvPr id="375" name="Google Shape;375;p22">
            <a:extLst>
              <a:ext uri="{FF2B5EF4-FFF2-40B4-BE49-F238E27FC236}">
                <a16:creationId xmlns:a16="http://schemas.microsoft.com/office/drawing/2014/main" id="{7057A039-1C5D-F337-3A80-6C51E6B003EA}"/>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 - Example</a:t>
            </a:r>
            <a:endParaRPr sz="2400" dirty="0"/>
          </a:p>
        </p:txBody>
      </p:sp>
      <p:grpSp>
        <p:nvGrpSpPr>
          <p:cNvPr id="377" name="Google Shape;377;p22">
            <a:extLst>
              <a:ext uri="{FF2B5EF4-FFF2-40B4-BE49-F238E27FC236}">
                <a16:creationId xmlns:a16="http://schemas.microsoft.com/office/drawing/2014/main" id="{2345AB52-6CB7-5E10-149B-4721B1056A9F}"/>
              </a:ext>
            </a:extLst>
          </p:cNvPr>
          <p:cNvGrpSpPr/>
          <p:nvPr/>
        </p:nvGrpSpPr>
        <p:grpSpPr>
          <a:xfrm>
            <a:off x="7343645" y="166065"/>
            <a:ext cx="662305" cy="417341"/>
            <a:chOff x="5400075" y="1936775"/>
            <a:chExt cx="3173477" cy="2136925"/>
          </a:xfrm>
        </p:grpSpPr>
        <p:pic>
          <p:nvPicPr>
            <p:cNvPr id="378" name="Google Shape;378;p22">
              <a:extLst>
                <a:ext uri="{FF2B5EF4-FFF2-40B4-BE49-F238E27FC236}">
                  <a16:creationId xmlns:a16="http://schemas.microsoft.com/office/drawing/2014/main" id="{53984D1C-5F01-FDC3-977F-7A1414E47E00}"/>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79" name="Google Shape;379;p22">
              <a:extLst>
                <a:ext uri="{FF2B5EF4-FFF2-40B4-BE49-F238E27FC236}">
                  <a16:creationId xmlns:a16="http://schemas.microsoft.com/office/drawing/2014/main" id="{6B7ADDAD-9C77-12BA-2B2D-2A042B767464}"/>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80" name="Google Shape;380;p22">
            <a:extLst>
              <a:ext uri="{FF2B5EF4-FFF2-40B4-BE49-F238E27FC236}">
                <a16:creationId xmlns:a16="http://schemas.microsoft.com/office/drawing/2014/main" id="{2AE488FE-FB32-3F4E-5604-5D57D0F3827D}"/>
              </a:ext>
            </a:extLst>
          </p:cNvPr>
          <p:cNvGrpSpPr/>
          <p:nvPr/>
        </p:nvGrpSpPr>
        <p:grpSpPr>
          <a:xfrm>
            <a:off x="6808445" y="166058"/>
            <a:ext cx="424090" cy="417359"/>
            <a:chOff x="991850" y="1936775"/>
            <a:chExt cx="1560300" cy="2164726"/>
          </a:xfrm>
        </p:grpSpPr>
        <p:pic>
          <p:nvPicPr>
            <p:cNvPr id="381" name="Google Shape;381;p22">
              <a:extLst>
                <a:ext uri="{FF2B5EF4-FFF2-40B4-BE49-F238E27FC236}">
                  <a16:creationId xmlns:a16="http://schemas.microsoft.com/office/drawing/2014/main" id="{51D7B0F0-6E14-18A2-FAF8-0E6F72D82315}"/>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82" name="Google Shape;382;p22">
              <a:extLst>
                <a:ext uri="{FF2B5EF4-FFF2-40B4-BE49-F238E27FC236}">
                  <a16:creationId xmlns:a16="http://schemas.microsoft.com/office/drawing/2014/main" id="{1BDF015E-BF11-C0B6-ADA7-410854EC0FCF}"/>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83" name="Google Shape;383;p22">
            <a:extLst>
              <a:ext uri="{FF2B5EF4-FFF2-40B4-BE49-F238E27FC236}">
                <a16:creationId xmlns:a16="http://schemas.microsoft.com/office/drawing/2014/main" id="{21DE1011-90F3-0686-7836-4AC12291F80A}"/>
              </a:ext>
            </a:extLst>
          </p:cNvPr>
          <p:cNvGrpSpPr/>
          <p:nvPr/>
        </p:nvGrpSpPr>
        <p:grpSpPr>
          <a:xfrm>
            <a:off x="8117078" y="166054"/>
            <a:ext cx="871481" cy="669766"/>
            <a:chOff x="2993400" y="1936775"/>
            <a:chExt cx="2187452" cy="2164725"/>
          </a:xfrm>
        </p:grpSpPr>
        <p:pic>
          <p:nvPicPr>
            <p:cNvPr id="384" name="Google Shape;384;p22">
              <a:extLst>
                <a:ext uri="{FF2B5EF4-FFF2-40B4-BE49-F238E27FC236}">
                  <a16:creationId xmlns:a16="http://schemas.microsoft.com/office/drawing/2014/main" id="{20840670-9F2B-D671-6BA0-E5894C508050}"/>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85" name="Google Shape;385;p22">
              <a:extLst>
                <a:ext uri="{FF2B5EF4-FFF2-40B4-BE49-F238E27FC236}">
                  <a16:creationId xmlns:a16="http://schemas.microsoft.com/office/drawing/2014/main" id="{92264ADD-378F-9769-54F5-96FC7DB6F4F1}"/>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FF2C4019-E754-9CA4-337B-BAEC98D43B09}"/>
              </a:ext>
            </a:extLst>
          </p:cNvPr>
          <p:cNvSpPr/>
          <p:nvPr/>
        </p:nvSpPr>
        <p:spPr>
          <a:xfrm>
            <a:off x="3768538" y="152948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6" name="Rectangle 5">
            <a:extLst>
              <a:ext uri="{FF2B5EF4-FFF2-40B4-BE49-F238E27FC236}">
                <a16:creationId xmlns:a16="http://schemas.microsoft.com/office/drawing/2014/main" id="{DCEACCDB-0CB3-C129-2818-F0DBE5B3BEE5}"/>
              </a:ext>
            </a:extLst>
          </p:cNvPr>
          <p:cNvSpPr/>
          <p:nvPr/>
        </p:nvSpPr>
        <p:spPr>
          <a:xfrm>
            <a:off x="3768538"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8" name="Group 7">
            <a:extLst>
              <a:ext uri="{FF2B5EF4-FFF2-40B4-BE49-F238E27FC236}">
                <a16:creationId xmlns:a16="http://schemas.microsoft.com/office/drawing/2014/main" id="{6636EF07-DD7E-CABF-53D7-1E5017296107}"/>
              </a:ext>
            </a:extLst>
          </p:cNvPr>
          <p:cNvGrpSpPr/>
          <p:nvPr/>
        </p:nvGrpSpPr>
        <p:grpSpPr>
          <a:xfrm>
            <a:off x="5539500" y="1529485"/>
            <a:ext cx="1203512" cy="2467535"/>
            <a:chOff x="5539500" y="1666645"/>
            <a:chExt cx="1203512" cy="2467535"/>
          </a:xfrm>
        </p:grpSpPr>
        <p:sp>
          <p:nvSpPr>
            <p:cNvPr id="9" name="Rectangle 8">
              <a:extLst>
                <a:ext uri="{FF2B5EF4-FFF2-40B4-BE49-F238E27FC236}">
                  <a16:creationId xmlns:a16="http://schemas.microsoft.com/office/drawing/2014/main" id="{6A04675E-10EA-3F82-0C5A-966626628992}"/>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13" name="Rectangle 12">
              <a:extLst>
                <a:ext uri="{FF2B5EF4-FFF2-40B4-BE49-F238E27FC236}">
                  <a16:creationId xmlns:a16="http://schemas.microsoft.com/office/drawing/2014/main" id="{1BA37878-E650-2A36-8D9B-48D68A727557}"/>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18" name="Rectangle 17">
              <a:extLst>
                <a:ext uri="{FF2B5EF4-FFF2-40B4-BE49-F238E27FC236}">
                  <a16:creationId xmlns:a16="http://schemas.microsoft.com/office/drawing/2014/main" id="{0DB81E0A-08DA-E9DD-E6FD-03BF1BB859F8}"/>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20" name="Rectangle 19">
              <a:extLst>
                <a:ext uri="{FF2B5EF4-FFF2-40B4-BE49-F238E27FC236}">
                  <a16:creationId xmlns:a16="http://schemas.microsoft.com/office/drawing/2014/main" id="{A367D259-F640-2E19-3004-DBABFCE6380B}"/>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21" name="Rectangle 20">
              <a:extLst>
                <a:ext uri="{FF2B5EF4-FFF2-40B4-BE49-F238E27FC236}">
                  <a16:creationId xmlns:a16="http://schemas.microsoft.com/office/drawing/2014/main" id="{70CFD283-EA3B-571F-D8F7-CB7A1A6DF527}"/>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22" name="Rectangle 21">
              <a:extLst>
                <a:ext uri="{FF2B5EF4-FFF2-40B4-BE49-F238E27FC236}">
                  <a16:creationId xmlns:a16="http://schemas.microsoft.com/office/drawing/2014/main" id="{F438E12D-D408-AD45-B6F9-FFC7B96C8D3E}"/>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23" name="Rectangle 22">
              <a:extLst>
                <a:ext uri="{FF2B5EF4-FFF2-40B4-BE49-F238E27FC236}">
                  <a16:creationId xmlns:a16="http://schemas.microsoft.com/office/drawing/2014/main" id="{D095BCF1-2052-4ACD-281E-F8876314F652}"/>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24" name="Rectangle 23">
              <a:extLst>
                <a:ext uri="{FF2B5EF4-FFF2-40B4-BE49-F238E27FC236}">
                  <a16:creationId xmlns:a16="http://schemas.microsoft.com/office/drawing/2014/main" id="{420B337C-558D-1BF2-908F-E66C44460B27}"/>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25" name="Rectangle 24">
            <a:extLst>
              <a:ext uri="{FF2B5EF4-FFF2-40B4-BE49-F238E27FC236}">
                <a16:creationId xmlns:a16="http://schemas.microsoft.com/office/drawing/2014/main" id="{6631269E-55D6-6C61-61F7-569B0032C139}"/>
              </a:ext>
            </a:extLst>
          </p:cNvPr>
          <p:cNvSpPr/>
          <p:nvPr/>
        </p:nvSpPr>
        <p:spPr>
          <a:xfrm>
            <a:off x="5539500" y="88411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26" name="Rectangle 25">
            <a:extLst>
              <a:ext uri="{FF2B5EF4-FFF2-40B4-BE49-F238E27FC236}">
                <a16:creationId xmlns:a16="http://schemas.microsoft.com/office/drawing/2014/main" id="{20EB6E6A-1DE6-7F10-5B56-735BD5102732}"/>
              </a:ext>
            </a:extLst>
          </p:cNvPr>
          <p:cNvSpPr/>
          <p:nvPr/>
        </p:nvSpPr>
        <p:spPr>
          <a:xfrm>
            <a:off x="1997576" y="192904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27" name="Rectangle 26">
            <a:extLst>
              <a:ext uri="{FF2B5EF4-FFF2-40B4-BE49-F238E27FC236}">
                <a16:creationId xmlns:a16="http://schemas.microsoft.com/office/drawing/2014/main" id="{4D974456-778A-B187-F46B-B58AB8CABFF0}"/>
              </a:ext>
            </a:extLst>
          </p:cNvPr>
          <p:cNvSpPr/>
          <p:nvPr/>
        </p:nvSpPr>
        <p:spPr>
          <a:xfrm>
            <a:off x="1997576"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28" name="Rectangle 27">
            <a:extLst>
              <a:ext uri="{FF2B5EF4-FFF2-40B4-BE49-F238E27FC236}">
                <a16:creationId xmlns:a16="http://schemas.microsoft.com/office/drawing/2014/main" id="{AE5A5F00-A6FF-0597-4246-642E15E38E98}"/>
              </a:ext>
            </a:extLst>
          </p:cNvPr>
          <p:cNvSpPr/>
          <p:nvPr/>
        </p:nvSpPr>
        <p:spPr>
          <a:xfrm>
            <a:off x="1997576" y="232325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9" name="Rectangle 28">
            <a:extLst>
              <a:ext uri="{FF2B5EF4-FFF2-40B4-BE49-F238E27FC236}">
                <a16:creationId xmlns:a16="http://schemas.microsoft.com/office/drawing/2014/main" id="{40F103E9-C7CA-F251-602A-670C34748A13}"/>
              </a:ext>
            </a:extLst>
          </p:cNvPr>
          <p:cNvSpPr/>
          <p:nvPr/>
        </p:nvSpPr>
        <p:spPr>
          <a:xfrm>
            <a:off x="1997576" y="271747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0" name="Rectangle 29">
            <a:extLst>
              <a:ext uri="{FF2B5EF4-FFF2-40B4-BE49-F238E27FC236}">
                <a16:creationId xmlns:a16="http://schemas.microsoft.com/office/drawing/2014/main" id="{94140E75-B28F-E7CA-D006-3EA98A68988F}"/>
              </a:ext>
            </a:extLst>
          </p:cNvPr>
          <p:cNvSpPr/>
          <p:nvPr/>
        </p:nvSpPr>
        <p:spPr>
          <a:xfrm>
            <a:off x="1997576" y="311169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grpSp>
        <p:nvGrpSpPr>
          <p:cNvPr id="369" name="Group 368">
            <a:extLst>
              <a:ext uri="{FF2B5EF4-FFF2-40B4-BE49-F238E27FC236}">
                <a16:creationId xmlns:a16="http://schemas.microsoft.com/office/drawing/2014/main" id="{1E16702A-AA4B-E245-887F-287D568F355E}"/>
              </a:ext>
            </a:extLst>
          </p:cNvPr>
          <p:cNvGrpSpPr/>
          <p:nvPr/>
        </p:nvGrpSpPr>
        <p:grpSpPr>
          <a:xfrm>
            <a:off x="3201088" y="2123970"/>
            <a:ext cx="2109100" cy="1729383"/>
            <a:chOff x="3201088" y="2261130"/>
            <a:chExt cx="2109100" cy="1729383"/>
          </a:xfrm>
        </p:grpSpPr>
        <p:cxnSp>
          <p:nvCxnSpPr>
            <p:cNvPr id="31" name="Straight Connector 30">
              <a:extLst>
                <a:ext uri="{FF2B5EF4-FFF2-40B4-BE49-F238E27FC236}">
                  <a16:creationId xmlns:a16="http://schemas.microsoft.com/office/drawing/2014/main" id="{6652EF5C-2173-8778-4EEB-008F0E5EF8A2}"/>
                </a:ext>
              </a:extLst>
            </p:cNvPr>
            <p:cNvCxnSpPr>
              <a:cxnSpLocks/>
            </p:cNvCxnSpPr>
            <p:nvPr/>
          </p:nvCxnSpPr>
          <p:spPr>
            <a:xfrm>
              <a:off x="3201088" y="2261130"/>
              <a:ext cx="567450" cy="0"/>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180F020-6B52-3568-8F77-C73A3CF8EA13}"/>
                </a:ext>
              </a:extLst>
            </p:cNvPr>
            <p:cNvCxnSpPr/>
            <p:nvPr/>
          </p:nvCxnSpPr>
          <p:spPr>
            <a:xfrm>
              <a:off x="3201088" y="2615734"/>
              <a:ext cx="5674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3FB1571C-4FD8-CF17-0246-456F046AB086}"/>
                </a:ext>
              </a:extLst>
            </p:cNvPr>
            <p:cNvCxnSpPr/>
            <p:nvPr/>
          </p:nvCxnSpPr>
          <p:spPr>
            <a:xfrm>
              <a:off x="3201088" y="3007759"/>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6B3114C-8E43-9025-99D7-8C55FE4BBDC7}"/>
                </a:ext>
              </a:extLst>
            </p:cNvPr>
            <p:cNvCxnSpPr/>
            <p:nvPr/>
          </p:nvCxnSpPr>
          <p:spPr>
            <a:xfrm>
              <a:off x="3201088" y="3403072"/>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681FA2F9-A7AA-713D-CA27-DE9D66829D4F}"/>
                </a:ext>
              </a:extLst>
            </p:cNvPr>
            <p:cNvCxnSpPr>
              <a:cxnSpLocks/>
            </p:cNvCxnSpPr>
            <p:nvPr/>
          </p:nvCxnSpPr>
          <p:spPr>
            <a:xfrm>
              <a:off x="4972050" y="3030566"/>
              <a:ext cx="338138" cy="0"/>
            </a:xfrm>
            <a:prstGeom prst="line">
              <a:avLst/>
            </a:prstGeom>
            <a:ln w="127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56B64D5D-7419-5389-0BD2-52625BC69733}"/>
                </a:ext>
              </a:extLst>
            </p:cNvPr>
            <p:cNvCxnSpPr>
              <a:cxnSpLocks/>
            </p:cNvCxnSpPr>
            <p:nvPr/>
          </p:nvCxnSpPr>
          <p:spPr>
            <a:xfrm>
              <a:off x="4972050" y="3990513"/>
              <a:ext cx="338138" cy="0"/>
            </a:xfrm>
            <a:prstGeom prst="line">
              <a:avLst/>
            </a:prstGeom>
            <a:ln w="12700">
              <a:solidFill>
                <a:srgbClr val="18181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50D6B61F-ED72-B9E1-013B-C7D830809A1E}"/>
                </a:ext>
              </a:extLst>
            </p:cNvPr>
            <p:cNvCxnSpPr>
              <a:cxnSpLocks/>
            </p:cNvCxnSpPr>
            <p:nvPr/>
          </p:nvCxnSpPr>
          <p:spPr>
            <a:xfrm>
              <a:off x="3768538" y="3403072"/>
              <a:ext cx="1203512" cy="58744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C1B91561-E047-7435-AB99-E5B4C9D35B1E}"/>
                </a:ext>
              </a:extLst>
            </p:cNvPr>
            <p:cNvCxnSpPr>
              <a:cxnSpLocks/>
            </p:cNvCxnSpPr>
            <p:nvPr/>
          </p:nvCxnSpPr>
          <p:spPr>
            <a:xfrm>
              <a:off x="3768538" y="2261130"/>
              <a:ext cx="1203512" cy="1729382"/>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DECEB454-78CE-30D7-F8EC-0971ED2BEA5D}"/>
                </a:ext>
              </a:extLst>
            </p:cNvPr>
            <p:cNvCxnSpPr>
              <a:cxnSpLocks/>
            </p:cNvCxnSpPr>
            <p:nvPr/>
          </p:nvCxnSpPr>
          <p:spPr>
            <a:xfrm>
              <a:off x="3768538" y="3007759"/>
              <a:ext cx="1203512" cy="22807"/>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4F8E529-B9D1-201D-FAF9-599E9CACB09A}"/>
                </a:ext>
              </a:extLst>
            </p:cNvPr>
            <p:cNvCxnSpPr>
              <a:cxnSpLocks/>
            </p:cNvCxnSpPr>
            <p:nvPr/>
          </p:nvCxnSpPr>
          <p:spPr>
            <a:xfrm>
              <a:off x="3768538" y="2614638"/>
              <a:ext cx="1203512" cy="41592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88" name="Group 387">
            <a:extLst>
              <a:ext uri="{FF2B5EF4-FFF2-40B4-BE49-F238E27FC236}">
                <a16:creationId xmlns:a16="http://schemas.microsoft.com/office/drawing/2014/main" id="{2041EEEA-AAF4-95C4-C177-4FD2427CD026}"/>
              </a:ext>
            </a:extLst>
          </p:cNvPr>
          <p:cNvGrpSpPr/>
          <p:nvPr/>
        </p:nvGrpSpPr>
        <p:grpSpPr>
          <a:xfrm>
            <a:off x="342300" y="1929040"/>
            <a:ext cx="5799420" cy="2929637"/>
            <a:chOff x="342300" y="1929040"/>
            <a:chExt cx="5799420" cy="2929637"/>
          </a:xfrm>
        </p:grpSpPr>
        <mc:AlternateContent xmlns:mc="http://schemas.openxmlformats.org/markup-compatibility/2006" xmlns:a14="http://schemas.microsoft.com/office/drawing/2010/main">
          <mc:Choice Requires="a14">
            <p:sp>
              <p:nvSpPr>
                <p:cNvPr id="370" name="Rectangle 369">
                  <a:extLst>
                    <a:ext uri="{FF2B5EF4-FFF2-40B4-BE49-F238E27FC236}">
                      <a16:creationId xmlns:a16="http://schemas.microsoft.com/office/drawing/2014/main" id="{7A6609CA-28D5-82E2-064F-41462E68F125}"/>
                    </a:ext>
                  </a:extLst>
                </p:cNvPr>
                <p:cNvSpPr/>
                <p:nvPr/>
              </p:nvSpPr>
              <p:spPr>
                <a:xfrm>
                  <a:off x="3002280" y="4209757"/>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solidFill>
                              <a:schemeClr val="accent6">
                                <a:lumMod val="10000"/>
                              </a:schemeClr>
                            </a:solidFill>
                            <a:latin typeface="Cambria Math" panose="02040503050406030204" pitchFamily="18" charset="0"/>
                          </a:rPr>
                          <m:t>h</m:t>
                        </m:r>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d>
                          <m:dPr>
                            <m:ctrlPr>
                              <a:rPr lang="en-US" sz="1800" b="0" i="1" dirty="0" smtClean="0">
                                <a:solidFill>
                                  <a:schemeClr val="accent6">
                                    <a:lumMod val="10000"/>
                                  </a:schemeClr>
                                </a:solidFill>
                                <a:latin typeface="Cambria Math" panose="02040503050406030204" pitchFamily="18" charset="0"/>
                              </a:rPr>
                            </m:ctrlPr>
                          </m:dPr>
                          <m:e>
                            <m:nary>
                              <m:naryPr>
                                <m:chr m:val="∑"/>
                                <m:subHide m:val="on"/>
                                <m:supHide m:val="on"/>
                                <m:ctrlPr>
                                  <a:rPr lang="en-US" sz="1800" i="1" dirty="0">
                                    <a:solidFill>
                                      <a:schemeClr val="accent6">
                                        <a:lumMod val="10000"/>
                                      </a:schemeClr>
                                    </a:solidFill>
                                    <a:latin typeface="Cambria Math" panose="02040503050406030204" pitchFamily="18" charset="0"/>
                                  </a:rPr>
                                </m:ctrlPr>
                              </m:naryPr>
                              <m:sub/>
                              <m:sup/>
                              <m:e>
                                <m:r>
                                  <a:rPr lang="en-US" sz="1800" i="1" dirty="0">
                                    <a:solidFill>
                                      <a:schemeClr val="accent6">
                                        <a:lumMod val="10000"/>
                                      </a:schemeClr>
                                    </a:solidFill>
                                    <a:latin typeface="Cambria Math" panose="02040503050406030204" pitchFamily="18" charset="0"/>
                                  </a:rPr>
                                  <m:t>𝐴𝑆𝐶𝐼𝐼</m:t>
                                </m:r>
                              </m:e>
                            </m:nary>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1" dirty="0">
                    <a:solidFill>
                      <a:schemeClr val="accent6">
                        <a:lumMod val="10000"/>
                      </a:schemeClr>
                    </a:solidFill>
                    <a:latin typeface="Oswald" panose="00000500000000000000" pitchFamily="2" charset="0"/>
                  </a:endParaRPr>
                </a:p>
              </p:txBody>
            </p:sp>
          </mc:Choice>
          <mc:Fallback xmlns="">
            <p:sp>
              <p:nvSpPr>
                <p:cNvPr id="370" name="Rectangle 369">
                  <a:extLst>
                    <a:ext uri="{FF2B5EF4-FFF2-40B4-BE49-F238E27FC236}">
                      <a16:creationId xmlns:a16="http://schemas.microsoft.com/office/drawing/2014/main" id="{7A6609CA-28D5-82E2-064F-41462E68F125}"/>
                    </a:ext>
                  </a:extLst>
                </p:cNvPr>
                <p:cNvSpPr>
                  <a:spLocks noRot="1" noChangeAspect="1" noMove="1" noResize="1" noEditPoints="1" noAdjustHandles="1" noChangeArrowheads="1" noChangeShapeType="1" noTextEdit="1"/>
                </p:cNvSpPr>
                <p:nvPr/>
              </p:nvSpPr>
              <p:spPr>
                <a:xfrm>
                  <a:off x="3002280" y="4209757"/>
                  <a:ext cx="3139440" cy="648920"/>
                </a:xfrm>
                <a:prstGeom prst="rect">
                  <a:avLst/>
                </a:prstGeom>
                <a:blipFill>
                  <a:blip r:embed="rId6"/>
                  <a:stretch>
                    <a:fillRect t="-1887" b="-47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1" name="Rectangle 370">
                  <a:extLst>
                    <a:ext uri="{FF2B5EF4-FFF2-40B4-BE49-F238E27FC236}">
                      <a16:creationId xmlns:a16="http://schemas.microsoft.com/office/drawing/2014/main" id="{3F4E9644-8B30-19B9-5ADC-6004B6672161}"/>
                    </a:ext>
                  </a:extLst>
                </p:cNvPr>
                <p:cNvSpPr/>
                <p:nvPr/>
              </p:nvSpPr>
              <p:spPr>
                <a:xfrm>
                  <a:off x="342300" y="1929040"/>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𝐽𝑜</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𝑛</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1" name="Rectangle 370">
                  <a:extLst>
                    <a:ext uri="{FF2B5EF4-FFF2-40B4-BE49-F238E27FC236}">
                      <a16:creationId xmlns:a16="http://schemas.microsoft.com/office/drawing/2014/main" id="{3F4E9644-8B30-19B9-5ADC-6004B6672161}"/>
                    </a:ext>
                  </a:extLst>
                </p:cNvPr>
                <p:cNvSpPr>
                  <a:spLocks noRot="1" noChangeAspect="1" noMove="1" noResize="1" noEditPoints="1" noAdjustHandles="1" noChangeArrowheads="1" noChangeShapeType="1" noTextEdit="1"/>
                </p:cNvSpPr>
                <p:nvPr/>
              </p:nvSpPr>
              <p:spPr>
                <a:xfrm>
                  <a:off x="342300" y="1929040"/>
                  <a:ext cx="1540620" cy="308442"/>
                </a:xfrm>
                <a:prstGeom prst="rect">
                  <a:avLst/>
                </a:prstGeom>
                <a:blipFill>
                  <a:blip r:embed="rId7"/>
                  <a:stretch>
                    <a:fillRect b="-5882"/>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2" name="Rectangle 371">
                  <a:extLst>
                    <a:ext uri="{FF2B5EF4-FFF2-40B4-BE49-F238E27FC236}">
                      <a16:creationId xmlns:a16="http://schemas.microsoft.com/office/drawing/2014/main" id="{E5E0446D-8341-935C-BA5F-62EA1C604F5C}"/>
                    </a:ext>
                  </a:extLst>
                </p:cNvPr>
                <p:cNvSpPr/>
                <p:nvPr/>
              </p:nvSpPr>
              <p:spPr>
                <a:xfrm>
                  <a:off x="342300" y="2323257"/>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𝑀𝑜𝑠</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𝑒</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2" name="Rectangle 371">
                  <a:extLst>
                    <a:ext uri="{FF2B5EF4-FFF2-40B4-BE49-F238E27FC236}">
                      <a16:creationId xmlns:a16="http://schemas.microsoft.com/office/drawing/2014/main" id="{E5E0446D-8341-935C-BA5F-62EA1C604F5C}"/>
                    </a:ext>
                  </a:extLst>
                </p:cNvPr>
                <p:cNvSpPr>
                  <a:spLocks noRot="1" noChangeAspect="1" noMove="1" noResize="1" noEditPoints="1" noAdjustHandles="1" noChangeArrowheads="1" noChangeShapeType="1" noTextEdit="1"/>
                </p:cNvSpPr>
                <p:nvPr/>
              </p:nvSpPr>
              <p:spPr>
                <a:xfrm>
                  <a:off x="342300" y="2323257"/>
                  <a:ext cx="1540620" cy="308442"/>
                </a:xfrm>
                <a:prstGeom prst="rect">
                  <a:avLst/>
                </a:prstGeom>
                <a:blipFill>
                  <a:blip r:embed="rId8"/>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3" name="Rectangle 372">
                  <a:extLst>
                    <a:ext uri="{FF2B5EF4-FFF2-40B4-BE49-F238E27FC236}">
                      <a16:creationId xmlns:a16="http://schemas.microsoft.com/office/drawing/2014/main" id="{54BEC079-38C3-A5BB-367B-73BC820D0424}"/>
                    </a:ext>
                  </a:extLst>
                </p:cNvPr>
                <p:cNvSpPr/>
                <p:nvPr/>
              </p:nvSpPr>
              <p:spPr>
                <a:xfrm>
                  <a:off x="342300" y="2717474"/>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𝐴𝑏𝑟𝑎</m:t>
                            </m:r>
                            <m:r>
                              <a:rPr lang="en-US" i="1" dirty="0" smtClean="0">
                                <a:solidFill>
                                  <a:schemeClr val="bg1"/>
                                </a:solidFill>
                                <a:latin typeface="Cambria Math" panose="02040503050406030204" pitchFamily="18" charset="0"/>
                              </a:rPr>
                              <m:t>h</m:t>
                            </m:r>
                            <m:r>
                              <a:rPr lang="en-US" i="1" dirty="0" smtClean="0">
                                <a:solidFill>
                                  <a:schemeClr val="bg1"/>
                                </a:solidFill>
                                <a:latin typeface="Cambria Math" panose="02040503050406030204" pitchFamily="18" charset="0"/>
                              </a:rPr>
                              <m:t>𝑎𝑚</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3" name="Rectangle 372">
                  <a:extLst>
                    <a:ext uri="{FF2B5EF4-FFF2-40B4-BE49-F238E27FC236}">
                      <a16:creationId xmlns:a16="http://schemas.microsoft.com/office/drawing/2014/main" id="{54BEC079-38C3-A5BB-367B-73BC820D0424}"/>
                    </a:ext>
                  </a:extLst>
                </p:cNvPr>
                <p:cNvSpPr>
                  <a:spLocks noRot="1" noChangeAspect="1" noMove="1" noResize="1" noEditPoints="1" noAdjustHandles="1" noChangeArrowheads="1" noChangeShapeType="1" noTextEdit="1"/>
                </p:cNvSpPr>
                <p:nvPr/>
              </p:nvSpPr>
              <p:spPr>
                <a:xfrm>
                  <a:off x="342300" y="2717474"/>
                  <a:ext cx="1540620" cy="308442"/>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4" name="Rectangle 373">
                  <a:extLst>
                    <a:ext uri="{FF2B5EF4-FFF2-40B4-BE49-F238E27FC236}">
                      <a16:creationId xmlns:a16="http://schemas.microsoft.com/office/drawing/2014/main" id="{5DF58E68-B3F9-FC89-5976-84F6AF2D1EAD}"/>
                    </a:ext>
                  </a:extLst>
                </p:cNvPr>
                <p:cNvSpPr/>
                <p:nvPr/>
              </p:nvSpPr>
              <p:spPr>
                <a:xfrm>
                  <a:off x="342300" y="3111691"/>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𝐵𝑜𝑟𝑖𝑠</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4" name="Rectangle 373">
                  <a:extLst>
                    <a:ext uri="{FF2B5EF4-FFF2-40B4-BE49-F238E27FC236}">
                      <a16:creationId xmlns:a16="http://schemas.microsoft.com/office/drawing/2014/main" id="{5DF58E68-B3F9-FC89-5976-84F6AF2D1EAD}"/>
                    </a:ext>
                  </a:extLst>
                </p:cNvPr>
                <p:cNvSpPr>
                  <a:spLocks noRot="1" noChangeAspect="1" noMove="1" noResize="1" noEditPoints="1" noAdjustHandles="1" noChangeArrowheads="1" noChangeShapeType="1" noTextEdit="1"/>
                </p:cNvSpPr>
                <p:nvPr/>
              </p:nvSpPr>
              <p:spPr>
                <a:xfrm>
                  <a:off x="342300" y="3111691"/>
                  <a:ext cx="1540620" cy="308442"/>
                </a:xfrm>
                <a:prstGeom prst="rect">
                  <a:avLst/>
                </a:prstGeom>
                <a:blipFill>
                  <a:blip r:embed="rId10"/>
                  <a:stretch>
                    <a:fillRect/>
                  </a:stretch>
                </a:blipFill>
                <a:ln w="9525">
                  <a:noFill/>
                </a:ln>
              </p:spPr>
              <p:txBody>
                <a:bodyPr/>
                <a:lstStyle/>
                <a:p>
                  <a:r>
                    <a:rPr lang="en-US">
                      <a:noFill/>
                    </a:rPr>
                    <a:t> </a:t>
                  </a:r>
                </a:p>
              </p:txBody>
            </p:sp>
          </mc:Fallback>
        </mc:AlternateContent>
      </p:grpSp>
      <p:sp>
        <p:nvSpPr>
          <p:cNvPr id="389" name="Rectangle 388">
            <a:extLst>
              <a:ext uri="{FF2B5EF4-FFF2-40B4-BE49-F238E27FC236}">
                <a16:creationId xmlns:a16="http://schemas.microsoft.com/office/drawing/2014/main" id="{0AAC32CB-38C1-B6B4-B813-1AFB86E37549}"/>
              </a:ext>
            </a:extLst>
          </p:cNvPr>
          <p:cNvSpPr/>
          <p:nvPr/>
        </p:nvSpPr>
        <p:spPr>
          <a:xfrm>
            <a:off x="342300" y="2323257"/>
            <a:ext cx="1540620"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65D65A-9FF4-ECEE-FDD1-6AC73C31E28F}"/>
              </a:ext>
            </a:extLst>
          </p:cNvPr>
          <p:cNvSpPr/>
          <p:nvPr/>
        </p:nvSpPr>
        <p:spPr>
          <a:xfrm>
            <a:off x="342300" y="1620597"/>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Insert(Moshe)</a:t>
            </a:r>
            <a:endParaRPr lang="en-US" sz="1800" dirty="0">
              <a:solidFill>
                <a:srgbClr val="C00000"/>
              </a:solidFill>
              <a:latin typeface="Oswald" panose="00000500000000000000" pitchFamily="2" charset="0"/>
            </a:endParaRPr>
          </a:p>
        </p:txBody>
      </p:sp>
      <p:sp>
        <p:nvSpPr>
          <p:cNvPr id="14" name="Rectangle 13">
            <a:extLst>
              <a:ext uri="{FF2B5EF4-FFF2-40B4-BE49-F238E27FC236}">
                <a16:creationId xmlns:a16="http://schemas.microsoft.com/office/drawing/2014/main" id="{C909577A-F16C-398E-D331-597D0DB6F930}"/>
              </a:ext>
            </a:extLst>
          </p:cNvPr>
          <p:cNvSpPr/>
          <p:nvPr/>
        </p:nvSpPr>
        <p:spPr>
          <a:xfrm>
            <a:off x="5539500" y="368857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4" name="Rectangle 3">
            <a:extLst>
              <a:ext uri="{FF2B5EF4-FFF2-40B4-BE49-F238E27FC236}">
                <a16:creationId xmlns:a16="http://schemas.microsoft.com/office/drawing/2014/main" id="{FD8A2E22-92B9-052F-FBF8-668C1CEAE9CC}"/>
              </a:ext>
            </a:extLst>
          </p:cNvPr>
          <p:cNvSpPr/>
          <p:nvPr/>
        </p:nvSpPr>
        <p:spPr>
          <a:xfrm>
            <a:off x="5539500" y="276342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Moshe</a:t>
            </a:r>
          </a:p>
        </p:txBody>
      </p:sp>
    </p:spTree>
    <p:extLst>
      <p:ext uri="{BB962C8B-B14F-4D97-AF65-F5344CB8AC3E}">
        <p14:creationId xmlns:p14="http://schemas.microsoft.com/office/powerpoint/2010/main" val="15830259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D8D0EDC-B5A6-010D-84B7-39B313A5DDE4}"/>
            </a:ext>
          </a:extLst>
        </p:cNvPr>
        <p:cNvGrpSpPr/>
        <p:nvPr/>
      </p:nvGrpSpPr>
      <p:grpSpPr>
        <a:xfrm>
          <a:off x="0" y="0"/>
          <a:ext cx="0" cy="0"/>
          <a:chOff x="0" y="0"/>
          <a:chExt cx="0" cy="0"/>
        </a:xfrm>
      </p:grpSpPr>
      <p:sp>
        <p:nvSpPr>
          <p:cNvPr id="375" name="Google Shape;375;p22">
            <a:extLst>
              <a:ext uri="{FF2B5EF4-FFF2-40B4-BE49-F238E27FC236}">
                <a16:creationId xmlns:a16="http://schemas.microsoft.com/office/drawing/2014/main" id="{6651A420-B85B-B926-6B2D-97A39B0CCF56}"/>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 - Example</a:t>
            </a:r>
            <a:endParaRPr sz="2400" dirty="0"/>
          </a:p>
        </p:txBody>
      </p:sp>
      <p:grpSp>
        <p:nvGrpSpPr>
          <p:cNvPr id="377" name="Google Shape;377;p22">
            <a:extLst>
              <a:ext uri="{FF2B5EF4-FFF2-40B4-BE49-F238E27FC236}">
                <a16:creationId xmlns:a16="http://schemas.microsoft.com/office/drawing/2014/main" id="{582B0DC2-CB0A-2928-8F6F-47F631CA69E9}"/>
              </a:ext>
            </a:extLst>
          </p:cNvPr>
          <p:cNvGrpSpPr/>
          <p:nvPr/>
        </p:nvGrpSpPr>
        <p:grpSpPr>
          <a:xfrm>
            <a:off x="7343645" y="166065"/>
            <a:ext cx="662305" cy="417341"/>
            <a:chOff x="5400075" y="1936775"/>
            <a:chExt cx="3173477" cy="2136925"/>
          </a:xfrm>
        </p:grpSpPr>
        <p:pic>
          <p:nvPicPr>
            <p:cNvPr id="378" name="Google Shape;378;p22">
              <a:extLst>
                <a:ext uri="{FF2B5EF4-FFF2-40B4-BE49-F238E27FC236}">
                  <a16:creationId xmlns:a16="http://schemas.microsoft.com/office/drawing/2014/main" id="{C6CCFC4F-27A9-9B4B-B4DA-8382E8CFE4A8}"/>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79" name="Google Shape;379;p22">
              <a:extLst>
                <a:ext uri="{FF2B5EF4-FFF2-40B4-BE49-F238E27FC236}">
                  <a16:creationId xmlns:a16="http://schemas.microsoft.com/office/drawing/2014/main" id="{EF68D0CC-F0B5-07BB-1F0B-EEF52C18AA4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80" name="Google Shape;380;p22">
            <a:extLst>
              <a:ext uri="{FF2B5EF4-FFF2-40B4-BE49-F238E27FC236}">
                <a16:creationId xmlns:a16="http://schemas.microsoft.com/office/drawing/2014/main" id="{73E5F7E7-B522-28E7-CA31-22FA3412970C}"/>
              </a:ext>
            </a:extLst>
          </p:cNvPr>
          <p:cNvGrpSpPr/>
          <p:nvPr/>
        </p:nvGrpSpPr>
        <p:grpSpPr>
          <a:xfrm>
            <a:off x="6808445" y="166058"/>
            <a:ext cx="424090" cy="417359"/>
            <a:chOff x="991850" y="1936775"/>
            <a:chExt cx="1560300" cy="2164726"/>
          </a:xfrm>
        </p:grpSpPr>
        <p:pic>
          <p:nvPicPr>
            <p:cNvPr id="381" name="Google Shape;381;p22">
              <a:extLst>
                <a:ext uri="{FF2B5EF4-FFF2-40B4-BE49-F238E27FC236}">
                  <a16:creationId xmlns:a16="http://schemas.microsoft.com/office/drawing/2014/main" id="{71D14C21-DE49-2F98-2CE0-A24126B66BAB}"/>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82" name="Google Shape;382;p22">
              <a:extLst>
                <a:ext uri="{FF2B5EF4-FFF2-40B4-BE49-F238E27FC236}">
                  <a16:creationId xmlns:a16="http://schemas.microsoft.com/office/drawing/2014/main" id="{3ABB5FB2-25B7-A186-DD03-3F8D3D3153D4}"/>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83" name="Google Shape;383;p22">
            <a:extLst>
              <a:ext uri="{FF2B5EF4-FFF2-40B4-BE49-F238E27FC236}">
                <a16:creationId xmlns:a16="http://schemas.microsoft.com/office/drawing/2014/main" id="{E27869CB-83AA-A886-AF2A-88B397F3A85E}"/>
              </a:ext>
            </a:extLst>
          </p:cNvPr>
          <p:cNvGrpSpPr/>
          <p:nvPr/>
        </p:nvGrpSpPr>
        <p:grpSpPr>
          <a:xfrm>
            <a:off x="8117078" y="166054"/>
            <a:ext cx="871481" cy="669766"/>
            <a:chOff x="2993400" y="1936775"/>
            <a:chExt cx="2187452" cy="2164725"/>
          </a:xfrm>
        </p:grpSpPr>
        <p:pic>
          <p:nvPicPr>
            <p:cNvPr id="384" name="Google Shape;384;p22">
              <a:extLst>
                <a:ext uri="{FF2B5EF4-FFF2-40B4-BE49-F238E27FC236}">
                  <a16:creationId xmlns:a16="http://schemas.microsoft.com/office/drawing/2014/main" id="{F8249274-3701-C44A-BBCE-CF54963CB00F}"/>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85" name="Google Shape;385;p22">
              <a:extLst>
                <a:ext uri="{FF2B5EF4-FFF2-40B4-BE49-F238E27FC236}">
                  <a16:creationId xmlns:a16="http://schemas.microsoft.com/office/drawing/2014/main" id="{33B1E263-E508-68D3-5A28-47187A40B11F}"/>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C0F5E733-778F-84D6-81BF-731F1BCCA22A}"/>
              </a:ext>
            </a:extLst>
          </p:cNvPr>
          <p:cNvSpPr/>
          <p:nvPr/>
        </p:nvSpPr>
        <p:spPr>
          <a:xfrm>
            <a:off x="3768538" y="152948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6" name="Rectangle 5">
            <a:extLst>
              <a:ext uri="{FF2B5EF4-FFF2-40B4-BE49-F238E27FC236}">
                <a16:creationId xmlns:a16="http://schemas.microsoft.com/office/drawing/2014/main" id="{39EC3BB8-3983-014A-C1B2-ADCF3B4B1096}"/>
              </a:ext>
            </a:extLst>
          </p:cNvPr>
          <p:cNvSpPr/>
          <p:nvPr/>
        </p:nvSpPr>
        <p:spPr>
          <a:xfrm>
            <a:off x="3768538"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8" name="Group 7">
            <a:extLst>
              <a:ext uri="{FF2B5EF4-FFF2-40B4-BE49-F238E27FC236}">
                <a16:creationId xmlns:a16="http://schemas.microsoft.com/office/drawing/2014/main" id="{0BFDF63E-EB44-6044-A207-F345367CF6D1}"/>
              </a:ext>
            </a:extLst>
          </p:cNvPr>
          <p:cNvGrpSpPr/>
          <p:nvPr/>
        </p:nvGrpSpPr>
        <p:grpSpPr>
          <a:xfrm>
            <a:off x="5539500" y="1529485"/>
            <a:ext cx="1203512" cy="2467535"/>
            <a:chOff x="5539500" y="1666645"/>
            <a:chExt cx="1203512" cy="2467535"/>
          </a:xfrm>
        </p:grpSpPr>
        <p:sp>
          <p:nvSpPr>
            <p:cNvPr id="9" name="Rectangle 8">
              <a:extLst>
                <a:ext uri="{FF2B5EF4-FFF2-40B4-BE49-F238E27FC236}">
                  <a16:creationId xmlns:a16="http://schemas.microsoft.com/office/drawing/2014/main" id="{BE647408-5E62-3DF1-80E9-79C9F404FCA8}"/>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13" name="Rectangle 12">
              <a:extLst>
                <a:ext uri="{FF2B5EF4-FFF2-40B4-BE49-F238E27FC236}">
                  <a16:creationId xmlns:a16="http://schemas.microsoft.com/office/drawing/2014/main" id="{46EC9D3A-91BC-779E-3573-490C6AFE92E4}"/>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18" name="Rectangle 17">
              <a:extLst>
                <a:ext uri="{FF2B5EF4-FFF2-40B4-BE49-F238E27FC236}">
                  <a16:creationId xmlns:a16="http://schemas.microsoft.com/office/drawing/2014/main" id="{FC960D8B-17F6-FF48-6D93-AE218E994B7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20" name="Rectangle 19">
              <a:extLst>
                <a:ext uri="{FF2B5EF4-FFF2-40B4-BE49-F238E27FC236}">
                  <a16:creationId xmlns:a16="http://schemas.microsoft.com/office/drawing/2014/main" id="{004DA8BA-FEA2-0DD1-03CC-3A75F93D239A}"/>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21" name="Rectangle 20">
              <a:extLst>
                <a:ext uri="{FF2B5EF4-FFF2-40B4-BE49-F238E27FC236}">
                  <a16:creationId xmlns:a16="http://schemas.microsoft.com/office/drawing/2014/main" id="{B0A0068D-6D67-23AA-3E31-E2EC8430B7C0}"/>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22" name="Rectangle 21">
              <a:extLst>
                <a:ext uri="{FF2B5EF4-FFF2-40B4-BE49-F238E27FC236}">
                  <a16:creationId xmlns:a16="http://schemas.microsoft.com/office/drawing/2014/main" id="{D3362C65-FADA-AB8C-B9D3-672465A6931B}"/>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23" name="Rectangle 22">
              <a:extLst>
                <a:ext uri="{FF2B5EF4-FFF2-40B4-BE49-F238E27FC236}">
                  <a16:creationId xmlns:a16="http://schemas.microsoft.com/office/drawing/2014/main" id="{75E51372-8FC8-739F-A5BE-A27C13D452E9}"/>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24" name="Rectangle 23">
              <a:extLst>
                <a:ext uri="{FF2B5EF4-FFF2-40B4-BE49-F238E27FC236}">
                  <a16:creationId xmlns:a16="http://schemas.microsoft.com/office/drawing/2014/main" id="{B9B5FCB1-A2BA-DF0B-28C2-7F8FB7310EAE}"/>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25" name="Rectangle 24">
            <a:extLst>
              <a:ext uri="{FF2B5EF4-FFF2-40B4-BE49-F238E27FC236}">
                <a16:creationId xmlns:a16="http://schemas.microsoft.com/office/drawing/2014/main" id="{428F9B3D-8E59-64C6-7FB5-21AC25248749}"/>
              </a:ext>
            </a:extLst>
          </p:cNvPr>
          <p:cNvSpPr/>
          <p:nvPr/>
        </p:nvSpPr>
        <p:spPr>
          <a:xfrm>
            <a:off x="5539500" y="88411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26" name="Rectangle 25">
            <a:extLst>
              <a:ext uri="{FF2B5EF4-FFF2-40B4-BE49-F238E27FC236}">
                <a16:creationId xmlns:a16="http://schemas.microsoft.com/office/drawing/2014/main" id="{26BCD851-FC0A-D520-7143-1B8DBDD99EED}"/>
              </a:ext>
            </a:extLst>
          </p:cNvPr>
          <p:cNvSpPr/>
          <p:nvPr/>
        </p:nvSpPr>
        <p:spPr>
          <a:xfrm>
            <a:off x="1997576" y="192904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27" name="Rectangle 26">
            <a:extLst>
              <a:ext uri="{FF2B5EF4-FFF2-40B4-BE49-F238E27FC236}">
                <a16:creationId xmlns:a16="http://schemas.microsoft.com/office/drawing/2014/main" id="{3F91838D-C8B9-CB68-2DDA-C01C4F1D00F3}"/>
              </a:ext>
            </a:extLst>
          </p:cNvPr>
          <p:cNvSpPr/>
          <p:nvPr/>
        </p:nvSpPr>
        <p:spPr>
          <a:xfrm>
            <a:off x="1997576"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28" name="Rectangle 27">
            <a:extLst>
              <a:ext uri="{FF2B5EF4-FFF2-40B4-BE49-F238E27FC236}">
                <a16:creationId xmlns:a16="http://schemas.microsoft.com/office/drawing/2014/main" id="{212C0824-F7DE-65D8-9292-A87CC585BAE1}"/>
              </a:ext>
            </a:extLst>
          </p:cNvPr>
          <p:cNvSpPr/>
          <p:nvPr/>
        </p:nvSpPr>
        <p:spPr>
          <a:xfrm>
            <a:off x="1997576" y="232325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9" name="Rectangle 28">
            <a:extLst>
              <a:ext uri="{FF2B5EF4-FFF2-40B4-BE49-F238E27FC236}">
                <a16:creationId xmlns:a16="http://schemas.microsoft.com/office/drawing/2014/main" id="{2E64DB7C-322B-050F-6467-81E5B717BA51}"/>
              </a:ext>
            </a:extLst>
          </p:cNvPr>
          <p:cNvSpPr/>
          <p:nvPr/>
        </p:nvSpPr>
        <p:spPr>
          <a:xfrm>
            <a:off x="1997576" y="271747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0" name="Rectangle 29">
            <a:extLst>
              <a:ext uri="{FF2B5EF4-FFF2-40B4-BE49-F238E27FC236}">
                <a16:creationId xmlns:a16="http://schemas.microsoft.com/office/drawing/2014/main" id="{11D15680-8FDC-D93F-116C-8FAF9F3D2393}"/>
              </a:ext>
            </a:extLst>
          </p:cNvPr>
          <p:cNvSpPr/>
          <p:nvPr/>
        </p:nvSpPr>
        <p:spPr>
          <a:xfrm>
            <a:off x="1997576" y="311169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grpSp>
        <p:nvGrpSpPr>
          <p:cNvPr id="369" name="Group 368">
            <a:extLst>
              <a:ext uri="{FF2B5EF4-FFF2-40B4-BE49-F238E27FC236}">
                <a16:creationId xmlns:a16="http://schemas.microsoft.com/office/drawing/2014/main" id="{9613531E-BCF2-6E74-E553-C591A3D08AF5}"/>
              </a:ext>
            </a:extLst>
          </p:cNvPr>
          <p:cNvGrpSpPr/>
          <p:nvPr/>
        </p:nvGrpSpPr>
        <p:grpSpPr>
          <a:xfrm>
            <a:off x="3201088" y="2123970"/>
            <a:ext cx="2109100" cy="1729383"/>
            <a:chOff x="3201088" y="2261130"/>
            <a:chExt cx="2109100" cy="1729383"/>
          </a:xfrm>
        </p:grpSpPr>
        <p:cxnSp>
          <p:nvCxnSpPr>
            <p:cNvPr id="31" name="Straight Connector 30">
              <a:extLst>
                <a:ext uri="{FF2B5EF4-FFF2-40B4-BE49-F238E27FC236}">
                  <a16:creationId xmlns:a16="http://schemas.microsoft.com/office/drawing/2014/main" id="{6576BFCC-648A-56FA-B76F-BD201C163044}"/>
                </a:ext>
              </a:extLst>
            </p:cNvPr>
            <p:cNvCxnSpPr>
              <a:cxnSpLocks/>
            </p:cNvCxnSpPr>
            <p:nvPr/>
          </p:nvCxnSpPr>
          <p:spPr>
            <a:xfrm>
              <a:off x="3201088" y="2261130"/>
              <a:ext cx="567450" cy="0"/>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B72930BC-BADC-6EDD-30D5-D5C587783AF0}"/>
                </a:ext>
              </a:extLst>
            </p:cNvPr>
            <p:cNvCxnSpPr/>
            <p:nvPr/>
          </p:nvCxnSpPr>
          <p:spPr>
            <a:xfrm>
              <a:off x="3201088" y="2615734"/>
              <a:ext cx="567450" cy="0"/>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72286633-E4C8-C531-2FDB-B9697D110FE2}"/>
                </a:ext>
              </a:extLst>
            </p:cNvPr>
            <p:cNvCxnSpPr/>
            <p:nvPr/>
          </p:nvCxnSpPr>
          <p:spPr>
            <a:xfrm>
              <a:off x="3201088" y="3007759"/>
              <a:ext cx="5674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9E514216-1582-DD29-43A8-99EF71AADD19}"/>
                </a:ext>
              </a:extLst>
            </p:cNvPr>
            <p:cNvCxnSpPr/>
            <p:nvPr/>
          </p:nvCxnSpPr>
          <p:spPr>
            <a:xfrm>
              <a:off x="3201088" y="3403072"/>
              <a:ext cx="567450" cy="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B3BA508F-77B2-CC13-9C24-219AFDBA15E7}"/>
                </a:ext>
              </a:extLst>
            </p:cNvPr>
            <p:cNvCxnSpPr>
              <a:cxnSpLocks/>
            </p:cNvCxnSpPr>
            <p:nvPr/>
          </p:nvCxnSpPr>
          <p:spPr>
            <a:xfrm>
              <a:off x="4972050" y="3030566"/>
              <a:ext cx="338138" cy="0"/>
            </a:xfrm>
            <a:prstGeom prst="line">
              <a:avLst/>
            </a:prstGeom>
            <a:ln w="127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C7C3F37-855A-B8EC-8019-3DBDF213FB4B}"/>
                </a:ext>
              </a:extLst>
            </p:cNvPr>
            <p:cNvCxnSpPr>
              <a:cxnSpLocks/>
            </p:cNvCxnSpPr>
            <p:nvPr/>
          </p:nvCxnSpPr>
          <p:spPr>
            <a:xfrm>
              <a:off x="4972050" y="3990513"/>
              <a:ext cx="338138" cy="0"/>
            </a:xfrm>
            <a:prstGeom prst="line">
              <a:avLst/>
            </a:prstGeom>
            <a:ln w="12700">
              <a:solidFill>
                <a:srgbClr val="18181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E3C2F18-21FA-60EC-9997-B5DD9C8140B3}"/>
                </a:ext>
              </a:extLst>
            </p:cNvPr>
            <p:cNvCxnSpPr>
              <a:cxnSpLocks/>
            </p:cNvCxnSpPr>
            <p:nvPr/>
          </p:nvCxnSpPr>
          <p:spPr>
            <a:xfrm>
              <a:off x="3768538" y="3403072"/>
              <a:ext cx="1203512" cy="587440"/>
            </a:xfrm>
            <a:prstGeom prst="line">
              <a:avLst/>
            </a:prstGeom>
            <a:ln w="12700">
              <a:no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D77FDFF7-BCB9-F9C1-F102-046378520510}"/>
                </a:ext>
              </a:extLst>
            </p:cNvPr>
            <p:cNvCxnSpPr>
              <a:cxnSpLocks/>
            </p:cNvCxnSpPr>
            <p:nvPr/>
          </p:nvCxnSpPr>
          <p:spPr>
            <a:xfrm>
              <a:off x="3768538" y="2261130"/>
              <a:ext cx="1203512" cy="1729382"/>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5DCD4DCF-D3E5-A092-DBDB-359911E496D9}"/>
                </a:ext>
              </a:extLst>
            </p:cNvPr>
            <p:cNvCxnSpPr>
              <a:cxnSpLocks/>
            </p:cNvCxnSpPr>
            <p:nvPr/>
          </p:nvCxnSpPr>
          <p:spPr>
            <a:xfrm>
              <a:off x="3768538" y="3007759"/>
              <a:ext cx="1203512" cy="2280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526EF28E-D1E8-1836-2B99-EB1D12005732}"/>
                </a:ext>
              </a:extLst>
            </p:cNvPr>
            <p:cNvCxnSpPr>
              <a:cxnSpLocks/>
            </p:cNvCxnSpPr>
            <p:nvPr/>
          </p:nvCxnSpPr>
          <p:spPr>
            <a:xfrm>
              <a:off x="3768538" y="2614638"/>
              <a:ext cx="1203512" cy="415928"/>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grpSp>
      <p:grpSp>
        <p:nvGrpSpPr>
          <p:cNvPr id="388" name="Group 387">
            <a:extLst>
              <a:ext uri="{FF2B5EF4-FFF2-40B4-BE49-F238E27FC236}">
                <a16:creationId xmlns:a16="http://schemas.microsoft.com/office/drawing/2014/main" id="{B6657706-5613-CB64-E991-000C8602181F}"/>
              </a:ext>
            </a:extLst>
          </p:cNvPr>
          <p:cNvGrpSpPr/>
          <p:nvPr/>
        </p:nvGrpSpPr>
        <p:grpSpPr>
          <a:xfrm>
            <a:off x="342300" y="1929040"/>
            <a:ext cx="5799420" cy="2929637"/>
            <a:chOff x="342300" y="1929040"/>
            <a:chExt cx="5799420" cy="2929637"/>
          </a:xfrm>
        </p:grpSpPr>
        <mc:AlternateContent xmlns:mc="http://schemas.openxmlformats.org/markup-compatibility/2006" xmlns:a14="http://schemas.microsoft.com/office/drawing/2010/main">
          <mc:Choice Requires="a14">
            <p:sp>
              <p:nvSpPr>
                <p:cNvPr id="370" name="Rectangle 369">
                  <a:extLst>
                    <a:ext uri="{FF2B5EF4-FFF2-40B4-BE49-F238E27FC236}">
                      <a16:creationId xmlns:a16="http://schemas.microsoft.com/office/drawing/2014/main" id="{99BA1C05-2D67-70D5-C1A4-09B02DFBF414}"/>
                    </a:ext>
                  </a:extLst>
                </p:cNvPr>
                <p:cNvSpPr/>
                <p:nvPr/>
              </p:nvSpPr>
              <p:spPr>
                <a:xfrm>
                  <a:off x="3002280" y="4209757"/>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solidFill>
                              <a:schemeClr val="accent6">
                                <a:lumMod val="10000"/>
                              </a:schemeClr>
                            </a:solidFill>
                            <a:latin typeface="Cambria Math" panose="02040503050406030204" pitchFamily="18" charset="0"/>
                          </a:rPr>
                          <m:t>h</m:t>
                        </m:r>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d>
                          <m:dPr>
                            <m:ctrlPr>
                              <a:rPr lang="en-US" sz="1800" b="0" i="1" dirty="0" smtClean="0">
                                <a:solidFill>
                                  <a:schemeClr val="accent6">
                                    <a:lumMod val="10000"/>
                                  </a:schemeClr>
                                </a:solidFill>
                                <a:latin typeface="Cambria Math" panose="02040503050406030204" pitchFamily="18" charset="0"/>
                              </a:rPr>
                            </m:ctrlPr>
                          </m:dPr>
                          <m:e>
                            <m:nary>
                              <m:naryPr>
                                <m:chr m:val="∑"/>
                                <m:subHide m:val="on"/>
                                <m:supHide m:val="on"/>
                                <m:ctrlPr>
                                  <a:rPr lang="en-US" sz="1800" i="1" dirty="0">
                                    <a:solidFill>
                                      <a:schemeClr val="accent6">
                                        <a:lumMod val="10000"/>
                                      </a:schemeClr>
                                    </a:solidFill>
                                    <a:latin typeface="Cambria Math" panose="02040503050406030204" pitchFamily="18" charset="0"/>
                                  </a:rPr>
                                </m:ctrlPr>
                              </m:naryPr>
                              <m:sub/>
                              <m:sup/>
                              <m:e>
                                <m:r>
                                  <a:rPr lang="en-US" sz="1800" i="1" dirty="0">
                                    <a:solidFill>
                                      <a:schemeClr val="accent6">
                                        <a:lumMod val="10000"/>
                                      </a:schemeClr>
                                    </a:solidFill>
                                    <a:latin typeface="Cambria Math" panose="02040503050406030204" pitchFamily="18" charset="0"/>
                                  </a:rPr>
                                  <m:t>𝐴𝑆𝐶𝐼𝐼</m:t>
                                </m:r>
                              </m:e>
                            </m:nary>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1" dirty="0">
                    <a:solidFill>
                      <a:schemeClr val="accent6">
                        <a:lumMod val="10000"/>
                      </a:schemeClr>
                    </a:solidFill>
                    <a:latin typeface="Oswald" panose="00000500000000000000" pitchFamily="2" charset="0"/>
                  </a:endParaRPr>
                </a:p>
              </p:txBody>
            </p:sp>
          </mc:Choice>
          <mc:Fallback xmlns="">
            <p:sp>
              <p:nvSpPr>
                <p:cNvPr id="370" name="Rectangle 369">
                  <a:extLst>
                    <a:ext uri="{FF2B5EF4-FFF2-40B4-BE49-F238E27FC236}">
                      <a16:creationId xmlns:a16="http://schemas.microsoft.com/office/drawing/2014/main" id="{99BA1C05-2D67-70D5-C1A4-09B02DFBF414}"/>
                    </a:ext>
                  </a:extLst>
                </p:cNvPr>
                <p:cNvSpPr>
                  <a:spLocks noRot="1" noChangeAspect="1" noMove="1" noResize="1" noEditPoints="1" noAdjustHandles="1" noChangeArrowheads="1" noChangeShapeType="1" noTextEdit="1"/>
                </p:cNvSpPr>
                <p:nvPr/>
              </p:nvSpPr>
              <p:spPr>
                <a:xfrm>
                  <a:off x="3002280" y="4209757"/>
                  <a:ext cx="3139440" cy="648920"/>
                </a:xfrm>
                <a:prstGeom prst="rect">
                  <a:avLst/>
                </a:prstGeom>
                <a:blipFill>
                  <a:blip r:embed="rId6"/>
                  <a:stretch>
                    <a:fillRect t="-1887" b="-47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1" name="Rectangle 370">
                  <a:extLst>
                    <a:ext uri="{FF2B5EF4-FFF2-40B4-BE49-F238E27FC236}">
                      <a16:creationId xmlns:a16="http://schemas.microsoft.com/office/drawing/2014/main" id="{928BCCD5-EFF9-37DF-0BC7-AB6C24F0A16D}"/>
                    </a:ext>
                  </a:extLst>
                </p:cNvPr>
                <p:cNvSpPr/>
                <p:nvPr/>
              </p:nvSpPr>
              <p:spPr>
                <a:xfrm>
                  <a:off x="342300" y="1929040"/>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𝐽𝑜</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𝑛</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1" name="Rectangle 370">
                  <a:extLst>
                    <a:ext uri="{FF2B5EF4-FFF2-40B4-BE49-F238E27FC236}">
                      <a16:creationId xmlns:a16="http://schemas.microsoft.com/office/drawing/2014/main" id="{928BCCD5-EFF9-37DF-0BC7-AB6C24F0A16D}"/>
                    </a:ext>
                  </a:extLst>
                </p:cNvPr>
                <p:cNvSpPr>
                  <a:spLocks noRot="1" noChangeAspect="1" noMove="1" noResize="1" noEditPoints="1" noAdjustHandles="1" noChangeArrowheads="1" noChangeShapeType="1" noTextEdit="1"/>
                </p:cNvSpPr>
                <p:nvPr/>
              </p:nvSpPr>
              <p:spPr>
                <a:xfrm>
                  <a:off x="342300" y="1929040"/>
                  <a:ext cx="1540620" cy="308442"/>
                </a:xfrm>
                <a:prstGeom prst="rect">
                  <a:avLst/>
                </a:prstGeom>
                <a:blipFill>
                  <a:blip r:embed="rId7"/>
                  <a:stretch>
                    <a:fillRect b="-5882"/>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2" name="Rectangle 371">
                  <a:extLst>
                    <a:ext uri="{FF2B5EF4-FFF2-40B4-BE49-F238E27FC236}">
                      <a16:creationId xmlns:a16="http://schemas.microsoft.com/office/drawing/2014/main" id="{A8313D09-F756-7B64-A340-E89A3AEA5F92}"/>
                    </a:ext>
                  </a:extLst>
                </p:cNvPr>
                <p:cNvSpPr/>
                <p:nvPr/>
              </p:nvSpPr>
              <p:spPr>
                <a:xfrm>
                  <a:off x="342300" y="2323257"/>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𝑀𝑜𝑠</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𝑒</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2" name="Rectangle 371">
                  <a:extLst>
                    <a:ext uri="{FF2B5EF4-FFF2-40B4-BE49-F238E27FC236}">
                      <a16:creationId xmlns:a16="http://schemas.microsoft.com/office/drawing/2014/main" id="{A8313D09-F756-7B64-A340-E89A3AEA5F92}"/>
                    </a:ext>
                  </a:extLst>
                </p:cNvPr>
                <p:cNvSpPr>
                  <a:spLocks noRot="1" noChangeAspect="1" noMove="1" noResize="1" noEditPoints="1" noAdjustHandles="1" noChangeArrowheads="1" noChangeShapeType="1" noTextEdit="1"/>
                </p:cNvSpPr>
                <p:nvPr/>
              </p:nvSpPr>
              <p:spPr>
                <a:xfrm>
                  <a:off x="342300" y="2323257"/>
                  <a:ext cx="1540620" cy="308442"/>
                </a:xfrm>
                <a:prstGeom prst="rect">
                  <a:avLst/>
                </a:prstGeom>
                <a:blipFill>
                  <a:blip r:embed="rId8"/>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3" name="Rectangle 372">
                  <a:extLst>
                    <a:ext uri="{FF2B5EF4-FFF2-40B4-BE49-F238E27FC236}">
                      <a16:creationId xmlns:a16="http://schemas.microsoft.com/office/drawing/2014/main" id="{B3B1305B-4D20-DE4E-0D49-0C6053AE2633}"/>
                    </a:ext>
                  </a:extLst>
                </p:cNvPr>
                <p:cNvSpPr/>
                <p:nvPr/>
              </p:nvSpPr>
              <p:spPr>
                <a:xfrm>
                  <a:off x="342300" y="2717474"/>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𝐴𝑏𝑟𝑎</m:t>
                            </m:r>
                            <m:r>
                              <a:rPr lang="en-US" i="1" dirty="0" smtClean="0">
                                <a:solidFill>
                                  <a:schemeClr val="bg1"/>
                                </a:solidFill>
                                <a:latin typeface="Cambria Math" panose="02040503050406030204" pitchFamily="18" charset="0"/>
                              </a:rPr>
                              <m:t>h</m:t>
                            </m:r>
                            <m:r>
                              <a:rPr lang="en-US" i="1" dirty="0" smtClean="0">
                                <a:solidFill>
                                  <a:schemeClr val="bg1"/>
                                </a:solidFill>
                                <a:latin typeface="Cambria Math" panose="02040503050406030204" pitchFamily="18" charset="0"/>
                              </a:rPr>
                              <m:t>𝑎𝑚</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3" name="Rectangle 372">
                  <a:extLst>
                    <a:ext uri="{FF2B5EF4-FFF2-40B4-BE49-F238E27FC236}">
                      <a16:creationId xmlns:a16="http://schemas.microsoft.com/office/drawing/2014/main" id="{B3B1305B-4D20-DE4E-0D49-0C6053AE2633}"/>
                    </a:ext>
                  </a:extLst>
                </p:cNvPr>
                <p:cNvSpPr>
                  <a:spLocks noRot="1" noChangeAspect="1" noMove="1" noResize="1" noEditPoints="1" noAdjustHandles="1" noChangeArrowheads="1" noChangeShapeType="1" noTextEdit="1"/>
                </p:cNvSpPr>
                <p:nvPr/>
              </p:nvSpPr>
              <p:spPr>
                <a:xfrm>
                  <a:off x="342300" y="2717474"/>
                  <a:ext cx="1540620" cy="308442"/>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4" name="Rectangle 373">
                  <a:extLst>
                    <a:ext uri="{FF2B5EF4-FFF2-40B4-BE49-F238E27FC236}">
                      <a16:creationId xmlns:a16="http://schemas.microsoft.com/office/drawing/2014/main" id="{3C75AD3E-6C74-9F80-1777-9B2A942D4FCF}"/>
                    </a:ext>
                  </a:extLst>
                </p:cNvPr>
                <p:cNvSpPr/>
                <p:nvPr/>
              </p:nvSpPr>
              <p:spPr>
                <a:xfrm>
                  <a:off x="342300" y="3111691"/>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𝐵𝑜𝑟𝑖𝑠</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4" name="Rectangle 373">
                  <a:extLst>
                    <a:ext uri="{FF2B5EF4-FFF2-40B4-BE49-F238E27FC236}">
                      <a16:creationId xmlns:a16="http://schemas.microsoft.com/office/drawing/2014/main" id="{3C75AD3E-6C74-9F80-1777-9B2A942D4FCF}"/>
                    </a:ext>
                  </a:extLst>
                </p:cNvPr>
                <p:cNvSpPr>
                  <a:spLocks noRot="1" noChangeAspect="1" noMove="1" noResize="1" noEditPoints="1" noAdjustHandles="1" noChangeArrowheads="1" noChangeShapeType="1" noTextEdit="1"/>
                </p:cNvSpPr>
                <p:nvPr/>
              </p:nvSpPr>
              <p:spPr>
                <a:xfrm>
                  <a:off x="342300" y="3111691"/>
                  <a:ext cx="1540620" cy="308442"/>
                </a:xfrm>
                <a:prstGeom prst="rect">
                  <a:avLst/>
                </a:prstGeom>
                <a:blipFill>
                  <a:blip r:embed="rId10"/>
                  <a:stretch>
                    <a:fillRect/>
                  </a:stretch>
                </a:blipFill>
                <a:ln w="9525">
                  <a:noFill/>
                </a:ln>
              </p:spPr>
              <p:txBody>
                <a:bodyPr/>
                <a:lstStyle/>
                <a:p>
                  <a:r>
                    <a:rPr lang="en-US">
                      <a:noFill/>
                    </a:rPr>
                    <a:t> </a:t>
                  </a:r>
                </a:p>
              </p:txBody>
            </p:sp>
          </mc:Fallback>
        </mc:AlternateContent>
      </p:grpSp>
      <p:sp>
        <p:nvSpPr>
          <p:cNvPr id="389" name="Rectangle 388">
            <a:extLst>
              <a:ext uri="{FF2B5EF4-FFF2-40B4-BE49-F238E27FC236}">
                <a16:creationId xmlns:a16="http://schemas.microsoft.com/office/drawing/2014/main" id="{30EBFAC9-A17F-3BB5-30FE-4A9F3AB56D0E}"/>
              </a:ext>
            </a:extLst>
          </p:cNvPr>
          <p:cNvSpPr/>
          <p:nvPr/>
        </p:nvSpPr>
        <p:spPr>
          <a:xfrm>
            <a:off x="342300" y="2716378"/>
            <a:ext cx="1540620"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DA499A-70EC-26D3-E831-DE153F5C408E}"/>
              </a:ext>
            </a:extLst>
          </p:cNvPr>
          <p:cNvSpPr/>
          <p:nvPr/>
        </p:nvSpPr>
        <p:spPr>
          <a:xfrm>
            <a:off x="342300" y="1620597"/>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Insert(Abraham)</a:t>
            </a:r>
            <a:endParaRPr lang="en-US" sz="1800" dirty="0">
              <a:solidFill>
                <a:srgbClr val="C00000"/>
              </a:solidFill>
              <a:latin typeface="Oswald" panose="00000500000000000000" pitchFamily="2" charset="0"/>
            </a:endParaRPr>
          </a:p>
        </p:txBody>
      </p:sp>
      <p:sp>
        <p:nvSpPr>
          <p:cNvPr id="14" name="Rectangle 13">
            <a:extLst>
              <a:ext uri="{FF2B5EF4-FFF2-40B4-BE49-F238E27FC236}">
                <a16:creationId xmlns:a16="http://schemas.microsoft.com/office/drawing/2014/main" id="{46E6DE73-A53D-84FB-8D9D-2E5E4A353BC6}"/>
              </a:ext>
            </a:extLst>
          </p:cNvPr>
          <p:cNvSpPr/>
          <p:nvPr/>
        </p:nvSpPr>
        <p:spPr>
          <a:xfrm>
            <a:off x="5539500" y="368857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4" name="Rectangle 3">
            <a:extLst>
              <a:ext uri="{FF2B5EF4-FFF2-40B4-BE49-F238E27FC236}">
                <a16:creationId xmlns:a16="http://schemas.microsoft.com/office/drawing/2014/main" id="{DBF42C17-0C26-1882-FD36-1C51A171D1E0}"/>
              </a:ext>
            </a:extLst>
          </p:cNvPr>
          <p:cNvSpPr/>
          <p:nvPr/>
        </p:nvSpPr>
        <p:spPr>
          <a:xfrm>
            <a:off x="7146424" y="276325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5" name="Rectangle 4">
            <a:extLst>
              <a:ext uri="{FF2B5EF4-FFF2-40B4-BE49-F238E27FC236}">
                <a16:creationId xmlns:a16="http://schemas.microsoft.com/office/drawing/2014/main" id="{7CFE75EC-EF78-C5F1-E540-48387217569C}"/>
              </a:ext>
            </a:extLst>
          </p:cNvPr>
          <p:cNvSpPr/>
          <p:nvPr/>
        </p:nvSpPr>
        <p:spPr>
          <a:xfrm>
            <a:off x="5539500" y="276237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Abraham</a:t>
            </a:r>
          </a:p>
        </p:txBody>
      </p:sp>
      <p:cxnSp>
        <p:nvCxnSpPr>
          <p:cNvPr id="10" name="Straight Arrow Connector 9">
            <a:extLst>
              <a:ext uri="{FF2B5EF4-FFF2-40B4-BE49-F238E27FC236}">
                <a16:creationId xmlns:a16="http://schemas.microsoft.com/office/drawing/2014/main" id="{FAA092E1-8237-51D1-9774-C1617EE55076}"/>
              </a:ext>
            </a:extLst>
          </p:cNvPr>
          <p:cNvCxnSpPr>
            <a:stCxn id="5" idx="3"/>
            <a:endCxn id="4" idx="1"/>
          </p:cNvCxnSpPr>
          <p:nvPr/>
        </p:nvCxnSpPr>
        <p:spPr>
          <a:xfrm>
            <a:off x="6743012" y="2916597"/>
            <a:ext cx="403412" cy="8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708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0F2F62E-A82A-5977-7BAE-AC47EA95346C}"/>
            </a:ext>
          </a:extLst>
        </p:cNvPr>
        <p:cNvGrpSpPr/>
        <p:nvPr/>
      </p:nvGrpSpPr>
      <p:grpSpPr>
        <a:xfrm>
          <a:off x="0" y="0"/>
          <a:ext cx="0" cy="0"/>
          <a:chOff x="0" y="0"/>
          <a:chExt cx="0" cy="0"/>
        </a:xfrm>
      </p:grpSpPr>
      <p:sp>
        <p:nvSpPr>
          <p:cNvPr id="375" name="Google Shape;375;p22">
            <a:extLst>
              <a:ext uri="{FF2B5EF4-FFF2-40B4-BE49-F238E27FC236}">
                <a16:creationId xmlns:a16="http://schemas.microsoft.com/office/drawing/2014/main" id="{A94AE12B-332B-15F7-E6DA-8F20C009DC9E}"/>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Hashing - Example</a:t>
            </a:r>
            <a:endParaRPr sz="2400" dirty="0"/>
          </a:p>
        </p:txBody>
      </p:sp>
      <p:grpSp>
        <p:nvGrpSpPr>
          <p:cNvPr id="377" name="Google Shape;377;p22">
            <a:extLst>
              <a:ext uri="{FF2B5EF4-FFF2-40B4-BE49-F238E27FC236}">
                <a16:creationId xmlns:a16="http://schemas.microsoft.com/office/drawing/2014/main" id="{FD5CB396-5B0E-6E1B-A844-726AFEC5A01B}"/>
              </a:ext>
            </a:extLst>
          </p:cNvPr>
          <p:cNvGrpSpPr/>
          <p:nvPr/>
        </p:nvGrpSpPr>
        <p:grpSpPr>
          <a:xfrm>
            <a:off x="7343645" y="166065"/>
            <a:ext cx="662305" cy="417341"/>
            <a:chOff x="5400075" y="1936775"/>
            <a:chExt cx="3173477" cy="2136925"/>
          </a:xfrm>
        </p:grpSpPr>
        <p:pic>
          <p:nvPicPr>
            <p:cNvPr id="378" name="Google Shape;378;p22">
              <a:extLst>
                <a:ext uri="{FF2B5EF4-FFF2-40B4-BE49-F238E27FC236}">
                  <a16:creationId xmlns:a16="http://schemas.microsoft.com/office/drawing/2014/main" id="{DA1AF012-73A9-2539-5F4D-F064B9226EEE}"/>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79" name="Google Shape;379;p22">
              <a:extLst>
                <a:ext uri="{FF2B5EF4-FFF2-40B4-BE49-F238E27FC236}">
                  <a16:creationId xmlns:a16="http://schemas.microsoft.com/office/drawing/2014/main" id="{05A6B14C-35EA-455F-ED6F-177E52203E90}"/>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80" name="Google Shape;380;p22">
            <a:extLst>
              <a:ext uri="{FF2B5EF4-FFF2-40B4-BE49-F238E27FC236}">
                <a16:creationId xmlns:a16="http://schemas.microsoft.com/office/drawing/2014/main" id="{58129A1E-D74E-0773-E45A-DB800553883B}"/>
              </a:ext>
            </a:extLst>
          </p:cNvPr>
          <p:cNvGrpSpPr/>
          <p:nvPr/>
        </p:nvGrpSpPr>
        <p:grpSpPr>
          <a:xfrm>
            <a:off x="6808445" y="166058"/>
            <a:ext cx="424090" cy="417359"/>
            <a:chOff x="991850" y="1936775"/>
            <a:chExt cx="1560300" cy="2164726"/>
          </a:xfrm>
        </p:grpSpPr>
        <p:pic>
          <p:nvPicPr>
            <p:cNvPr id="381" name="Google Shape;381;p22">
              <a:extLst>
                <a:ext uri="{FF2B5EF4-FFF2-40B4-BE49-F238E27FC236}">
                  <a16:creationId xmlns:a16="http://schemas.microsoft.com/office/drawing/2014/main" id="{A297D4F8-7ED0-F312-C540-28578A18AB9D}"/>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82" name="Google Shape;382;p22">
              <a:extLst>
                <a:ext uri="{FF2B5EF4-FFF2-40B4-BE49-F238E27FC236}">
                  <a16:creationId xmlns:a16="http://schemas.microsoft.com/office/drawing/2014/main" id="{C81C8155-96C0-515B-6AF5-D4F778AB42BA}"/>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83" name="Google Shape;383;p22">
            <a:extLst>
              <a:ext uri="{FF2B5EF4-FFF2-40B4-BE49-F238E27FC236}">
                <a16:creationId xmlns:a16="http://schemas.microsoft.com/office/drawing/2014/main" id="{D5997779-1243-6A04-BFDF-4E911E29AF7A}"/>
              </a:ext>
            </a:extLst>
          </p:cNvPr>
          <p:cNvGrpSpPr/>
          <p:nvPr/>
        </p:nvGrpSpPr>
        <p:grpSpPr>
          <a:xfrm>
            <a:off x="8117078" y="166054"/>
            <a:ext cx="871481" cy="669766"/>
            <a:chOff x="2993400" y="1936775"/>
            <a:chExt cx="2187452" cy="2164725"/>
          </a:xfrm>
        </p:grpSpPr>
        <p:pic>
          <p:nvPicPr>
            <p:cNvPr id="384" name="Google Shape;384;p22">
              <a:extLst>
                <a:ext uri="{FF2B5EF4-FFF2-40B4-BE49-F238E27FC236}">
                  <a16:creationId xmlns:a16="http://schemas.microsoft.com/office/drawing/2014/main" id="{D4A9C304-1DA8-B8BB-DE06-D632572395BA}"/>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85" name="Google Shape;385;p22">
              <a:extLst>
                <a:ext uri="{FF2B5EF4-FFF2-40B4-BE49-F238E27FC236}">
                  <a16:creationId xmlns:a16="http://schemas.microsoft.com/office/drawing/2014/main" id="{13F27B5E-F66A-A0E0-FC3F-338318C810BD}"/>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Rectangle 1">
            <a:extLst>
              <a:ext uri="{FF2B5EF4-FFF2-40B4-BE49-F238E27FC236}">
                <a16:creationId xmlns:a16="http://schemas.microsoft.com/office/drawing/2014/main" id="{D3340D98-F25B-838F-8258-9380CA6D0567}"/>
              </a:ext>
            </a:extLst>
          </p:cNvPr>
          <p:cNvSpPr/>
          <p:nvPr/>
        </p:nvSpPr>
        <p:spPr>
          <a:xfrm>
            <a:off x="3768538" y="1529485"/>
            <a:ext cx="1203512" cy="246753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10000"/>
                </a:schemeClr>
              </a:solidFill>
              <a:latin typeface="Oswald" panose="00000500000000000000" pitchFamily="2" charset="0"/>
            </a:endParaRPr>
          </a:p>
        </p:txBody>
      </p:sp>
      <p:sp>
        <p:nvSpPr>
          <p:cNvPr id="6" name="Rectangle 5">
            <a:extLst>
              <a:ext uri="{FF2B5EF4-FFF2-40B4-BE49-F238E27FC236}">
                <a16:creationId xmlns:a16="http://schemas.microsoft.com/office/drawing/2014/main" id="{F7C5EC75-C7E3-45A7-DEC3-8A7F48336562}"/>
              </a:ext>
            </a:extLst>
          </p:cNvPr>
          <p:cNvSpPr/>
          <p:nvPr/>
        </p:nvSpPr>
        <p:spPr>
          <a:xfrm>
            <a:off x="3768538"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a:t>
            </a:r>
          </a:p>
        </p:txBody>
      </p:sp>
      <p:grpSp>
        <p:nvGrpSpPr>
          <p:cNvPr id="8" name="Group 7">
            <a:extLst>
              <a:ext uri="{FF2B5EF4-FFF2-40B4-BE49-F238E27FC236}">
                <a16:creationId xmlns:a16="http://schemas.microsoft.com/office/drawing/2014/main" id="{62F49F58-0A37-A6E9-3D50-AB75BC892312}"/>
              </a:ext>
            </a:extLst>
          </p:cNvPr>
          <p:cNvGrpSpPr/>
          <p:nvPr/>
        </p:nvGrpSpPr>
        <p:grpSpPr>
          <a:xfrm>
            <a:off x="5539500" y="1529485"/>
            <a:ext cx="1203512" cy="2467535"/>
            <a:chOff x="5539500" y="1666645"/>
            <a:chExt cx="1203512" cy="2467535"/>
          </a:xfrm>
        </p:grpSpPr>
        <p:sp>
          <p:nvSpPr>
            <p:cNvPr id="9" name="Rectangle 8">
              <a:extLst>
                <a:ext uri="{FF2B5EF4-FFF2-40B4-BE49-F238E27FC236}">
                  <a16:creationId xmlns:a16="http://schemas.microsoft.com/office/drawing/2014/main" id="{ED18CAF0-B327-7299-2196-39FAFC94B421}"/>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13" name="Rectangle 12">
              <a:extLst>
                <a:ext uri="{FF2B5EF4-FFF2-40B4-BE49-F238E27FC236}">
                  <a16:creationId xmlns:a16="http://schemas.microsoft.com/office/drawing/2014/main" id="{0125FFB5-8661-7C9B-C587-6D3A4F4148E9}"/>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18" name="Rectangle 17">
              <a:extLst>
                <a:ext uri="{FF2B5EF4-FFF2-40B4-BE49-F238E27FC236}">
                  <a16:creationId xmlns:a16="http://schemas.microsoft.com/office/drawing/2014/main" id="{93111476-0F0E-7F1B-5DC3-F5D441FC54C3}"/>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20" name="Rectangle 19">
              <a:extLst>
                <a:ext uri="{FF2B5EF4-FFF2-40B4-BE49-F238E27FC236}">
                  <a16:creationId xmlns:a16="http://schemas.microsoft.com/office/drawing/2014/main" id="{090476C0-4065-9C60-0768-386D3B3BE78B}"/>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21" name="Rectangle 20">
              <a:extLst>
                <a:ext uri="{FF2B5EF4-FFF2-40B4-BE49-F238E27FC236}">
                  <a16:creationId xmlns:a16="http://schemas.microsoft.com/office/drawing/2014/main" id="{51F444C0-8973-E481-0095-53A4EB472E99}"/>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22" name="Rectangle 21">
              <a:extLst>
                <a:ext uri="{FF2B5EF4-FFF2-40B4-BE49-F238E27FC236}">
                  <a16:creationId xmlns:a16="http://schemas.microsoft.com/office/drawing/2014/main" id="{A4757B68-A548-D343-C3B9-9BE0D75773A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23" name="Rectangle 22">
              <a:extLst>
                <a:ext uri="{FF2B5EF4-FFF2-40B4-BE49-F238E27FC236}">
                  <a16:creationId xmlns:a16="http://schemas.microsoft.com/office/drawing/2014/main" id="{023DAAC4-9847-C20F-799B-7FEE1BF3CFF4}"/>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24" name="Rectangle 23">
              <a:extLst>
                <a:ext uri="{FF2B5EF4-FFF2-40B4-BE49-F238E27FC236}">
                  <a16:creationId xmlns:a16="http://schemas.microsoft.com/office/drawing/2014/main" id="{FEE88885-4A67-A29D-F07A-484FD3ECF976}"/>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25" name="Rectangle 24">
            <a:extLst>
              <a:ext uri="{FF2B5EF4-FFF2-40B4-BE49-F238E27FC236}">
                <a16:creationId xmlns:a16="http://schemas.microsoft.com/office/drawing/2014/main" id="{958B1F5A-E30B-1E98-8849-FBB3E4109F1A}"/>
              </a:ext>
            </a:extLst>
          </p:cNvPr>
          <p:cNvSpPr/>
          <p:nvPr/>
        </p:nvSpPr>
        <p:spPr>
          <a:xfrm>
            <a:off x="5539500" y="884111"/>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Table</a:t>
            </a:r>
          </a:p>
        </p:txBody>
      </p:sp>
      <p:sp>
        <p:nvSpPr>
          <p:cNvPr id="26" name="Rectangle 25">
            <a:extLst>
              <a:ext uri="{FF2B5EF4-FFF2-40B4-BE49-F238E27FC236}">
                <a16:creationId xmlns:a16="http://schemas.microsoft.com/office/drawing/2014/main" id="{3E7FC930-8C52-4CF3-29DE-CC71D441BBF5}"/>
              </a:ext>
            </a:extLst>
          </p:cNvPr>
          <p:cNvSpPr/>
          <p:nvPr/>
        </p:nvSpPr>
        <p:spPr>
          <a:xfrm>
            <a:off x="1997576" y="192904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27" name="Rectangle 26">
            <a:extLst>
              <a:ext uri="{FF2B5EF4-FFF2-40B4-BE49-F238E27FC236}">
                <a16:creationId xmlns:a16="http://schemas.microsoft.com/office/drawing/2014/main" id="{C33B7EBE-FFA1-4C4F-C58E-817B629E23D2}"/>
              </a:ext>
            </a:extLst>
          </p:cNvPr>
          <p:cNvSpPr/>
          <p:nvPr/>
        </p:nvSpPr>
        <p:spPr>
          <a:xfrm>
            <a:off x="1997576" y="880566"/>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28" name="Rectangle 27">
            <a:extLst>
              <a:ext uri="{FF2B5EF4-FFF2-40B4-BE49-F238E27FC236}">
                <a16:creationId xmlns:a16="http://schemas.microsoft.com/office/drawing/2014/main" id="{673E1E12-6472-0284-0D24-8C6DCD410BAF}"/>
              </a:ext>
            </a:extLst>
          </p:cNvPr>
          <p:cNvSpPr/>
          <p:nvPr/>
        </p:nvSpPr>
        <p:spPr>
          <a:xfrm>
            <a:off x="1997576" y="232325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29" name="Rectangle 28">
            <a:extLst>
              <a:ext uri="{FF2B5EF4-FFF2-40B4-BE49-F238E27FC236}">
                <a16:creationId xmlns:a16="http://schemas.microsoft.com/office/drawing/2014/main" id="{24ACD282-5CB0-B449-C197-04A103A2089E}"/>
              </a:ext>
            </a:extLst>
          </p:cNvPr>
          <p:cNvSpPr/>
          <p:nvPr/>
        </p:nvSpPr>
        <p:spPr>
          <a:xfrm>
            <a:off x="1997576" y="271747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sp>
        <p:nvSpPr>
          <p:cNvPr id="30" name="Rectangle 29">
            <a:extLst>
              <a:ext uri="{FF2B5EF4-FFF2-40B4-BE49-F238E27FC236}">
                <a16:creationId xmlns:a16="http://schemas.microsoft.com/office/drawing/2014/main" id="{1D4F6E13-E7D0-F063-6832-88E4281665B8}"/>
              </a:ext>
            </a:extLst>
          </p:cNvPr>
          <p:cNvSpPr/>
          <p:nvPr/>
        </p:nvSpPr>
        <p:spPr>
          <a:xfrm>
            <a:off x="1997576" y="311169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Boris</a:t>
            </a:r>
          </a:p>
        </p:txBody>
      </p:sp>
      <p:grpSp>
        <p:nvGrpSpPr>
          <p:cNvPr id="369" name="Group 368">
            <a:extLst>
              <a:ext uri="{FF2B5EF4-FFF2-40B4-BE49-F238E27FC236}">
                <a16:creationId xmlns:a16="http://schemas.microsoft.com/office/drawing/2014/main" id="{BDBA7C52-24B1-BB1C-1916-672B61CCBF01}"/>
              </a:ext>
            </a:extLst>
          </p:cNvPr>
          <p:cNvGrpSpPr/>
          <p:nvPr/>
        </p:nvGrpSpPr>
        <p:grpSpPr>
          <a:xfrm>
            <a:off x="3201088" y="2123970"/>
            <a:ext cx="2109100" cy="1729383"/>
            <a:chOff x="3201088" y="2261130"/>
            <a:chExt cx="2109100" cy="1729383"/>
          </a:xfrm>
        </p:grpSpPr>
        <p:cxnSp>
          <p:nvCxnSpPr>
            <p:cNvPr id="31" name="Straight Connector 30">
              <a:extLst>
                <a:ext uri="{FF2B5EF4-FFF2-40B4-BE49-F238E27FC236}">
                  <a16:creationId xmlns:a16="http://schemas.microsoft.com/office/drawing/2014/main" id="{EDD809F3-F670-4E04-2287-08F26FE056C5}"/>
                </a:ext>
              </a:extLst>
            </p:cNvPr>
            <p:cNvCxnSpPr>
              <a:cxnSpLocks/>
            </p:cNvCxnSpPr>
            <p:nvPr/>
          </p:nvCxnSpPr>
          <p:spPr>
            <a:xfrm>
              <a:off x="3201088" y="2261130"/>
              <a:ext cx="567450" cy="0"/>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6908BC72-354E-1667-5324-5330DFA64C65}"/>
                </a:ext>
              </a:extLst>
            </p:cNvPr>
            <p:cNvCxnSpPr/>
            <p:nvPr/>
          </p:nvCxnSpPr>
          <p:spPr>
            <a:xfrm>
              <a:off x="3201088" y="2615734"/>
              <a:ext cx="567450" cy="0"/>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FEE231E-F360-F7EA-B8C9-8B5469BD8DF6}"/>
                </a:ext>
              </a:extLst>
            </p:cNvPr>
            <p:cNvCxnSpPr/>
            <p:nvPr/>
          </p:nvCxnSpPr>
          <p:spPr>
            <a:xfrm>
              <a:off x="3201088" y="3007759"/>
              <a:ext cx="567450" cy="0"/>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8393899-BFDA-348B-33C4-C533CF3E3B46}"/>
                </a:ext>
              </a:extLst>
            </p:cNvPr>
            <p:cNvCxnSpPr/>
            <p:nvPr/>
          </p:nvCxnSpPr>
          <p:spPr>
            <a:xfrm>
              <a:off x="3201088" y="3403072"/>
              <a:ext cx="56745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FEA0832D-BC57-8711-0E4D-C04419A3DCE2}"/>
                </a:ext>
              </a:extLst>
            </p:cNvPr>
            <p:cNvCxnSpPr>
              <a:cxnSpLocks/>
            </p:cNvCxnSpPr>
            <p:nvPr/>
          </p:nvCxnSpPr>
          <p:spPr>
            <a:xfrm>
              <a:off x="4972050" y="3030566"/>
              <a:ext cx="338138" cy="0"/>
            </a:xfrm>
            <a:prstGeom prst="line">
              <a:avLst/>
            </a:prstGeom>
            <a:ln w="12700">
              <a:solidFill>
                <a:srgbClr val="181818"/>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5538653-A1E6-22BB-B536-F95164B64D5B}"/>
                </a:ext>
              </a:extLst>
            </p:cNvPr>
            <p:cNvCxnSpPr>
              <a:cxnSpLocks/>
            </p:cNvCxnSpPr>
            <p:nvPr/>
          </p:nvCxnSpPr>
          <p:spPr>
            <a:xfrm>
              <a:off x="4972050" y="3990513"/>
              <a:ext cx="338138" cy="0"/>
            </a:xfrm>
            <a:prstGeom prst="line">
              <a:avLst/>
            </a:prstGeom>
            <a:ln w="127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BFF0ADC-BFBF-7CF5-06B9-20862ABF0709}"/>
                </a:ext>
              </a:extLst>
            </p:cNvPr>
            <p:cNvCxnSpPr>
              <a:cxnSpLocks/>
            </p:cNvCxnSpPr>
            <p:nvPr/>
          </p:nvCxnSpPr>
          <p:spPr>
            <a:xfrm>
              <a:off x="3768538" y="3403072"/>
              <a:ext cx="1203512" cy="58744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55B1C499-03BB-BB18-C8B8-BC823ACEB200}"/>
                </a:ext>
              </a:extLst>
            </p:cNvPr>
            <p:cNvCxnSpPr>
              <a:cxnSpLocks/>
            </p:cNvCxnSpPr>
            <p:nvPr/>
          </p:nvCxnSpPr>
          <p:spPr>
            <a:xfrm>
              <a:off x="3768538" y="2261130"/>
              <a:ext cx="1203512" cy="1729382"/>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37D9D63-DAF3-C9F2-7F0A-2A60A4AD4475}"/>
                </a:ext>
              </a:extLst>
            </p:cNvPr>
            <p:cNvCxnSpPr>
              <a:cxnSpLocks/>
            </p:cNvCxnSpPr>
            <p:nvPr/>
          </p:nvCxnSpPr>
          <p:spPr>
            <a:xfrm>
              <a:off x="3768538" y="3007759"/>
              <a:ext cx="1203512" cy="22807"/>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F3C1949-5FA6-CFF9-1A5E-543F5544E3D9}"/>
                </a:ext>
              </a:extLst>
            </p:cNvPr>
            <p:cNvCxnSpPr>
              <a:cxnSpLocks/>
            </p:cNvCxnSpPr>
            <p:nvPr/>
          </p:nvCxnSpPr>
          <p:spPr>
            <a:xfrm>
              <a:off x="3768538" y="2614638"/>
              <a:ext cx="1203512" cy="415928"/>
            </a:xfrm>
            <a:prstGeom prst="line">
              <a:avLst/>
            </a:prstGeom>
            <a:ln w="12700">
              <a:solidFill>
                <a:srgbClr val="181818"/>
              </a:solidFill>
            </a:ln>
          </p:spPr>
          <p:style>
            <a:lnRef idx="1">
              <a:schemeClr val="accent1"/>
            </a:lnRef>
            <a:fillRef idx="0">
              <a:schemeClr val="accent1"/>
            </a:fillRef>
            <a:effectRef idx="0">
              <a:schemeClr val="accent1"/>
            </a:effectRef>
            <a:fontRef idx="minor">
              <a:schemeClr val="tx1"/>
            </a:fontRef>
          </p:style>
        </p:cxnSp>
      </p:grpSp>
      <p:grpSp>
        <p:nvGrpSpPr>
          <p:cNvPr id="388" name="Group 387">
            <a:extLst>
              <a:ext uri="{FF2B5EF4-FFF2-40B4-BE49-F238E27FC236}">
                <a16:creationId xmlns:a16="http://schemas.microsoft.com/office/drawing/2014/main" id="{61ADB835-AFE7-696F-4645-E3BAFE88DCF8}"/>
              </a:ext>
            </a:extLst>
          </p:cNvPr>
          <p:cNvGrpSpPr/>
          <p:nvPr/>
        </p:nvGrpSpPr>
        <p:grpSpPr>
          <a:xfrm>
            <a:off x="342300" y="1929040"/>
            <a:ext cx="5799420" cy="2929637"/>
            <a:chOff x="342300" y="1929040"/>
            <a:chExt cx="5799420" cy="2929637"/>
          </a:xfrm>
        </p:grpSpPr>
        <mc:AlternateContent xmlns:mc="http://schemas.openxmlformats.org/markup-compatibility/2006" xmlns:a14="http://schemas.microsoft.com/office/drawing/2010/main">
          <mc:Choice Requires="a14">
            <p:sp>
              <p:nvSpPr>
                <p:cNvPr id="370" name="Rectangle 369">
                  <a:extLst>
                    <a:ext uri="{FF2B5EF4-FFF2-40B4-BE49-F238E27FC236}">
                      <a16:creationId xmlns:a16="http://schemas.microsoft.com/office/drawing/2014/main" id="{10ED18E8-2F45-EA8C-9687-183903981C54}"/>
                    </a:ext>
                  </a:extLst>
                </p:cNvPr>
                <p:cNvSpPr/>
                <p:nvPr/>
              </p:nvSpPr>
              <p:spPr>
                <a:xfrm>
                  <a:off x="3002280" y="4209757"/>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800" i="1" dirty="0" smtClean="0">
                            <a:solidFill>
                              <a:schemeClr val="accent6">
                                <a:lumMod val="10000"/>
                              </a:schemeClr>
                            </a:solidFill>
                            <a:latin typeface="Cambria Math" panose="02040503050406030204" pitchFamily="18" charset="0"/>
                          </a:rPr>
                          <m:t>h</m:t>
                        </m:r>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d>
                          <m:dPr>
                            <m:ctrlPr>
                              <a:rPr lang="en-US" sz="1800" b="0" i="1" dirty="0" smtClean="0">
                                <a:solidFill>
                                  <a:schemeClr val="accent6">
                                    <a:lumMod val="10000"/>
                                  </a:schemeClr>
                                </a:solidFill>
                                <a:latin typeface="Cambria Math" panose="02040503050406030204" pitchFamily="18" charset="0"/>
                              </a:rPr>
                            </m:ctrlPr>
                          </m:dPr>
                          <m:e>
                            <m:nary>
                              <m:naryPr>
                                <m:chr m:val="∑"/>
                                <m:subHide m:val="on"/>
                                <m:supHide m:val="on"/>
                                <m:ctrlPr>
                                  <a:rPr lang="en-US" sz="1800" i="1" dirty="0">
                                    <a:solidFill>
                                      <a:schemeClr val="accent6">
                                        <a:lumMod val="10000"/>
                                      </a:schemeClr>
                                    </a:solidFill>
                                    <a:latin typeface="Cambria Math" panose="02040503050406030204" pitchFamily="18" charset="0"/>
                                  </a:rPr>
                                </m:ctrlPr>
                              </m:naryPr>
                              <m:sub/>
                              <m:sup/>
                              <m:e>
                                <m:r>
                                  <a:rPr lang="en-US" sz="1800" i="1" dirty="0">
                                    <a:solidFill>
                                      <a:schemeClr val="accent6">
                                        <a:lumMod val="10000"/>
                                      </a:schemeClr>
                                    </a:solidFill>
                                    <a:latin typeface="Cambria Math" panose="02040503050406030204" pitchFamily="18" charset="0"/>
                                  </a:rPr>
                                  <m:t>𝐴𝑆𝐶𝐼𝐼</m:t>
                                </m:r>
                              </m:e>
                            </m:nary>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1" dirty="0">
                    <a:solidFill>
                      <a:schemeClr val="accent6">
                        <a:lumMod val="10000"/>
                      </a:schemeClr>
                    </a:solidFill>
                    <a:latin typeface="Oswald" panose="00000500000000000000" pitchFamily="2" charset="0"/>
                  </a:endParaRPr>
                </a:p>
              </p:txBody>
            </p:sp>
          </mc:Choice>
          <mc:Fallback xmlns="">
            <p:sp>
              <p:nvSpPr>
                <p:cNvPr id="370" name="Rectangle 369">
                  <a:extLst>
                    <a:ext uri="{FF2B5EF4-FFF2-40B4-BE49-F238E27FC236}">
                      <a16:creationId xmlns:a16="http://schemas.microsoft.com/office/drawing/2014/main" id="{10ED18E8-2F45-EA8C-9687-183903981C54}"/>
                    </a:ext>
                  </a:extLst>
                </p:cNvPr>
                <p:cNvSpPr>
                  <a:spLocks noRot="1" noChangeAspect="1" noMove="1" noResize="1" noEditPoints="1" noAdjustHandles="1" noChangeArrowheads="1" noChangeShapeType="1" noTextEdit="1"/>
                </p:cNvSpPr>
                <p:nvPr/>
              </p:nvSpPr>
              <p:spPr>
                <a:xfrm>
                  <a:off x="3002280" y="4209757"/>
                  <a:ext cx="3139440" cy="648920"/>
                </a:xfrm>
                <a:prstGeom prst="rect">
                  <a:avLst/>
                </a:prstGeom>
                <a:blipFill>
                  <a:blip r:embed="rId6"/>
                  <a:stretch>
                    <a:fillRect t="-1887" b="-471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1" name="Rectangle 370">
                  <a:extLst>
                    <a:ext uri="{FF2B5EF4-FFF2-40B4-BE49-F238E27FC236}">
                      <a16:creationId xmlns:a16="http://schemas.microsoft.com/office/drawing/2014/main" id="{1EACBF79-D587-81FB-224A-000366D3A3D0}"/>
                    </a:ext>
                  </a:extLst>
                </p:cNvPr>
                <p:cNvSpPr/>
                <p:nvPr/>
              </p:nvSpPr>
              <p:spPr>
                <a:xfrm>
                  <a:off x="342300" y="1929040"/>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𝐽𝑜</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𝑛</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1" name="Rectangle 370">
                  <a:extLst>
                    <a:ext uri="{FF2B5EF4-FFF2-40B4-BE49-F238E27FC236}">
                      <a16:creationId xmlns:a16="http://schemas.microsoft.com/office/drawing/2014/main" id="{1EACBF79-D587-81FB-224A-000366D3A3D0}"/>
                    </a:ext>
                  </a:extLst>
                </p:cNvPr>
                <p:cNvSpPr>
                  <a:spLocks noRot="1" noChangeAspect="1" noMove="1" noResize="1" noEditPoints="1" noAdjustHandles="1" noChangeArrowheads="1" noChangeShapeType="1" noTextEdit="1"/>
                </p:cNvSpPr>
                <p:nvPr/>
              </p:nvSpPr>
              <p:spPr>
                <a:xfrm>
                  <a:off x="342300" y="1929040"/>
                  <a:ext cx="1540620" cy="308442"/>
                </a:xfrm>
                <a:prstGeom prst="rect">
                  <a:avLst/>
                </a:prstGeom>
                <a:blipFill>
                  <a:blip r:embed="rId7"/>
                  <a:stretch>
                    <a:fillRect b="-5882"/>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2" name="Rectangle 371">
                  <a:extLst>
                    <a:ext uri="{FF2B5EF4-FFF2-40B4-BE49-F238E27FC236}">
                      <a16:creationId xmlns:a16="http://schemas.microsoft.com/office/drawing/2014/main" id="{A1CCAE4F-4A95-8B92-3580-DA41E7C8F59A}"/>
                    </a:ext>
                  </a:extLst>
                </p:cNvPr>
                <p:cNvSpPr/>
                <p:nvPr/>
              </p:nvSpPr>
              <p:spPr>
                <a:xfrm>
                  <a:off x="342300" y="2323257"/>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𝑀𝑜𝑠</m:t>
                            </m:r>
                            <m:r>
                              <a:rPr lang="en-US" b="0" i="1" dirty="0" smtClean="0">
                                <a:solidFill>
                                  <a:schemeClr val="bg1"/>
                                </a:solidFill>
                                <a:latin typeface="Cambria Math" panose="02040503050406030204" pitchFamily="18" charset="0"/>
                              </a:rPr>
                              <m:t>h</m:t>
                            </m:r>
                            <m:r>
                              <a:rPr lang="en-US" b="0" i="1" dirty="0" smtClean="0">
                                <a:solidFill>
                                  <a:schemeClr val="bg1"/>
                                </a:solidFill>
                                <a:latin typeface="Cambria Math" panose="02040503050406030204" pitchFamily="18" charset="0"/>
                              </a:rPr>
                              <m:t>𝑒</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2" name="Rectangle 371">
                  <a:extLst>
                    <a:ext uri="{FF2B5EF4-FFF2-40B4-BE49-F238E27FC236}">
                      <a16:creationId xmlns:a16="http://schemas.microsoft.com/office/drawing/2014/main" id="{A1CCAE4F-4A95-8B92-3580-DA41E7C8F59A}"/>
                    </a:ext>
                  </a:extLst>
                </p:cNvPr>
                <p:cNvSpPr>
                  <a:spLocks noRot="1" noChangeAspect="1" noMove="1" noResize="1" noEditPoints="1" noAdjustHandles="1" noChangeArrowheads="1" noChangeShapeType="1" noTextEdit="1"/>
                </p:cNvSpPr>
                <p:nvPr/>
              </p:nvSpPr>
              <p:spPr>
                <a:xfrm>
                  <a:off x="342300" y="2323257"/>
                  <a:ext cx="1540620" cy="308442"/>
                </a:xfrm>
                <a:prstGeom prst="rect">
                  <a:avLst/>
                </a:prstGeom>
                <a:blipFill>
                  <a:blip r:embed="rId8"/>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3" name="Rectangle 372">
                  <a:extLst>
                    <a:ext uri="{FF2B5EF4-FFF2-40B4-BE49-F238E27FC236}">
                      <a16:creationId xmlns:a16="http://schemas.microsoft.com/office/drawing/2014/main" id="{07D76961-3EC5-F927-175B-0AB5D1B843CB}"/>
                    </a:ext>
                  </a:extLst>
                </p:cNvPr>
                <p:cNvSpPr/>
                <p:nvPr/>
              </p:nvSpPr>
              <p:spPr>
                <a:xfrm>
                  <a:off x="342300" y="2717474"/>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𝐴𝑏𝑟𝑎</m:t>
                            </m:r>
                            <m:r>
                              <a:rPr lang="en-US" i="1" dirty="0" smtClean="0">
                                <a:solidFill>
                                  <a:schemeClr val="bg1"/>
                                </a:solidFill>
                                <a:latin typeface="Cambria Math" panose="02040503050406030204" pitchFamily="18" charset="0"/>
                              </a:rPr>
                              <m:t>h</m:t>
                            </m:r>
                            <m:r>
                              <a:rPr lang="en-US" i="1" dirty="0" smtClean="0">
                                <a:solidFill>
                                  <a:schemeClr val="bg1"/>
                                </a:solidFill>
                                <a:latin typeface="Cambria Math" panose="02040503050406030204" pitchFamily="18" charset="0"/>
                              </a:rPr>
                              <m:t>𝑎𝑚</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4</m:t>
                        </m:r>
                      </m:oMath>
                    </m:oMathPara>
                  </a14:m>
                  <a:endParaRPr lang="en-US" dirty="0">
                    <a:solidFill>
                      <a:schemeClr val="bg1"/>
                    </a:solidFill>
                    <a:latin typeface="Oswald" panose="00000500000000000000" pitchFamily="2" charset="0"/>
                  </a:endParaRPr>
                </a:p>
              </p:txBody>
            </p:sp>
          </mc:Choice>
          <mc:Fallback xmlns="">
            <p:sp>
              <p:nvSpPr>
                <p:cNvPr id="373" name="Rectangle 372">
                  <a:extLst>
                    <a:ext uri="{FF2B5EF4-FFF2-40B4-BE49-F238E27FC236}">
                      <a16:creationId xmlns:a16="http://schemas.microsoft.com/office/drawing/2014/main" id="{07D76961-3EC5-F927-175B-0AB5D1B843CB}"/>
                    </a:ext>
                  </a:extLst>
                </p:cNvPr>
                <p:cNvSpPr>
                  <a:spLocks noRot="1" noChangeAspect="1" noMove="1" noResize="1" noEditPoints="1" noAdjustHandles="1" noChangeArrowheads="1" noChangeShapeType="1" noTextEdit="1"/>
                </p:cNvSpPr>
                <p:nvPr/>
              </p:nvSpPr>
              <p:spPr>
                <a:xfrm>
                  <a:off x="342300" y="2717474"/>
                  <a:ext cx="1540620" cy="308442"/>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4" name="Rectangle 373">
                  <a:extLst>
                    <a:ext uri="{FF2B5EF4-FFF2-40B4-BE49-F238E27FC236}">
                      <a16:creationId xmlns:a16="http://schemas.microsoft.com/office/drawing/2014/main" id="{75C22EFD-6B88-9CC5-BDB9-1E4FC3FEFC13}"/>
                    </a:ext>
                  </a:extLst>
                </p:cNvPr>
                <p:cNvSpPr/>
                <p:nvPr/>
              </p:nvSpPr>
              <p:spPr>
                <a:xfrm>
                  <a:off x="342300" y="3111691"/>
                  <a:ext cx="1540620"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r>
                          <a:rPr lang="en-US" b="0" i="1" dirty="0" smtClean="0">
                            <a:solidFill>
                              <a:schemeClr val="bg1"/>
                            </a:solidFill>
                            <a:latin typeface="Cambria Math" panose="02040503050406030204" pitchFamily="18" charset="0"/>
                          </a:rPr>
                          <m:t>h</m:t>
                        </m:r>
                        <m:d>
                          <m:dPr>
                            <m:ctrlPr>
                              <a:rPr lang="en-US" b="0" i="1" dirty="0" smtClean="0">
                                <a:solidFill>
                                  <a:schemeClr val="bg1"/>
                                </a:solidFill>
                                <a:latin typeface="Cambria Math" panose="02040503050406030204" pitchFamily="18" charset="0"/>
                              </a:rPr>
                            </m:ctrlPr>
                          </m:dPr>
                          <m:e>
                            <m:r>
                              <a:rPr lang="en-US" i="1" dirty="0" smtClean="0">
                                <a:solidFill>
                                  <a:schemeClr val="bg1"/>
                                </a:solidFill>
                                <a:latin typeface="Cambria Math" panose="02040503050406030204" pitchFamily="18" charset="0"/>
                              </a:rPr>
                              <m:t>𝐵𝑜𝑟𝑖𝑠</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374" name="Rectangle 373">
                  <a:extLst>
                    <a:ext uri="{FF2B5EF4-FFF2-40B4-BE49-F238E27FC236}">
                      <a16:creationId xmlns:a16="http://schemas.microsoft.com/office/drawing/2014/main" id="{75C22EFD-6B88-9CC5-BDB9-1E4FC3FEFC13}"/>
                    </a:ext>
                  </a:extLst>
                </p:cNvPr>
                <p:cNvSpPr>
                  <a:spLocks noRot="1" noChangeAspect="1" noMove="1" noResize="1" noEditPoints="1" noAdjustHandles="1" noChangeArrowheads="1" noChangeShapeType="1" noTextEdit="1"/>
                </p:cNvSpPr>
                <p:nvPr/>
              </p:nvSpPr>
              <p:spPr>
                <a:xfrm>
                  <a:off x="342300" y="3111691"/>
                  <a:ext cx="1540620" cy="308442"/>
                </a:xfrm>
                <a:prstGeom prst="rect">
                  <a:avLst/>
                </a:prstGeom>
                <a:blipFill>
                  <a:blip r:embed="rId10"/>
                  <a:stretch>
                    <a:fillRect/>
                  </a:stretch>
                </a:blipFill>
                <a:ln w="9525">
                  <a:noFill/>
                </a:ln>
              </p:spPr>
              <p:txBody>
                <a:bodyPr/>
                <a:lstStyle/>
                <a:p>
                  <a:r>
                    <a:rPr lang="en-US">
                      <a:noFill/>
                    </a:rPr>
                    <a:t> </a:t>
                  </a:r>
                </a:p>
              </p:txBody>
            </p:sp>
          </mc:Fallback>
        </mc:AlternateContent>
      </p:grpSp>
      <p:sp>
        <p:nvSpPr>
          <p:cNvPr id="389" name="Rectangle 388">
            <a:extLst>
              <a:ext uri="{FF2B5EF4-FFF2-40B4-BE49-F238E27FC236}">
                <a16:creationId xmlns:a16="http://schemas.microsoft.com/office/drawing/2014/main" id="{4B45F0EA-9455-F37F-3721-F42CF37D61BF}"/>
              </a:ext>
            </a:extLst>
          </p:cNvPr>
          <p:cNvSpPr/>
          <p:nvPr/>
        </p:nvSpPr>
        <p:spPr>
          <a:xfrm>
            <a:off x="342300" y="3111691"/>
            <a:ext cx="1540620"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941DA13-D79E-1AC9-6B42-8BD2D7680ED1}"/>
              </a:ext>
            </a:extLst>
          </p:cNvPr>
          <p:cNvSpPr/>
          <p:nvPr/>
        </p:nvSpPr>
        <p:spPr>
          <a:xfrm>
            <a:off x="342300" y="1620597"/>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Insert(Boris)</a:t>
            </a:r>
            <a:endParaRPr lang="en-US" sz="1800" dirty="0">
              <a:solidFill>
                <a:srgbClr val="C00000"/>
              </a:solidFill>
              <a:latin typeface="Oswald" panose="00000500000000000000" pitchFamily="2" charset="0"/>
            </a:endParaRPr>
          </a:p>
        </p:txBody>
      </p:sp>
      <p:sp>
        <p:nvSpPr>
          <p:cNvPr id="14" name="Rectangle 13">
            <a:extLst>
              <a:ext uri="{FF2B5EF4-FFF2-40B4-BE49-F238E27FC236}">
                <a16:creationId xmlns:a16="http://schemas.microsoft.com/office/drawing/2014/main" id="{CE9A1FCA-EBE6-C1F2-D0A2-F72BDC970C7F}"/>
              </a:ext>
            </a:extLst>
          </p:cNvPr>
          <p:cNvSpPr/>
          <p:nvPr/>
        </p:nvSpPr>
        <p:spPr>
          <a:xfrm>
            <a:off x="7146424" y="36991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John</a:t>
            </a:r>
          </a:p>
        </p:txBody>
      </p:sp>
      <p:sp>
        <p:nvSpPr>
          <p:cNvPr id="4" name="Rectangle 3">
            <a:extLst>
              <a:ext uri="{FF2B5EF4-FFF2-40B4-BE49-F238E27FC236}">
                <a16:creationId xmlns:a16="http://schemas.microsoft.com/office/drawing/2014/main" id="{8D566968-626D-8715-1806-E3F39E0D5E5C}"/>
              </a:ext>
            </a:extLst>
          </p:cNvPr>
          <p:cNvSpPr/>
          <p:nvPr/>
        </p:nvSpPr>
        <p:spPr>
          <a:xfrm>
            <a:off x="7146424" y="276325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Moshe</a:t>
            </a:r>
          </a:p>
        </p:txBody>
      </p:sp>
      <p:sp>
        <p:nvSpPr>
          <p:cNvPr id="5" name="Rectangle 4">
            <a:extLst>
              <a:ext uri="{FF2B5EF4-FFF2-40B4-BE49-F238E27FC236}">
                <a16:creationId xmlns:a16="http://schemas.microsoft.com/office/drawing/2014/main" id="{B886A86B-AB40-7DFC-471A-01B351C0B018}"/>
              </a:ext>
            </a:extLst>
          </p:cNvPr>
          <p:cNvSpPr/>
          <p:nvPr/>
        </p:nvSpPr>
        <p:spPr>
          <a:xfrm>
            <a:off x="5539500" y="276237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Abraham</a:t>
            </a:r>
          </a:p>
        </p:txBody>
      </p:sp>
      <p:cxnSp>
        <p:nvCxnSpPr>
          <p:cNvPr id="10" name="Straight Arrow Connector 9">
            <a:extLst>
              <a:ext uri="{FF2B5EF4-FFF2-40B4-BE49-F238E27FC236}">
                <a16:creationId xmlns:a16="http://schemas.microsoft.com/office/drawing/2014/main" id="{16E7D99F-ACF9-0139-F98B-ADCCEB9A4303}"/>
              </a:ext>
            </a:extLst>
          </p:cNvPr>
          <p:cNvCxnSpPr>
            <a:stCxn id="5" idx="3"/>
            <a:endCxn id="4" idx="1"/>
          </p:cNvCxnSpPr>
          <p:nvPr/>
        </p:nvCxnSpPr>
        <p:spPr>
          <a:xfrm>
            <a:off x="6743012" y="2916597"/>
            <a:ext cx="403412" cy="877"/>
          </a:xfrm>
          <a:prstGeom prst="straightConnector1">
            <a:avLst/>
          </a:prstGeom>
          <a:ln>
            <a:solidFill>
              <a:srgbClr val="181818"/>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E72C52E-CB45-8B31-471B-24D4A95876FB}"/>
              </a:ext>
            </a:extLst>
          </p:cNvPr>
          <p:cNvCxnSpPr/>
          <p:nvPr/>
        </p:nvCxnSpPr>
        <p:spPr>
          <a:xfrm>
            <a:off x="6743012" y="3865334"/>
            <a:ext cx="403412" cy="87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43E47C5-5173-D77A-B97F-DE300F046F95}"/>
              </a:ext>
            </a:extLst>
          </p:cNvPr>
          <p:cNvSpPr/>
          <p:nvPr/>
        </p:nvSpPr>
        <p:spPr>
          <a:xfrm>
            <a:off x="5540562" y="36908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Boris</a:t>
            </a:r>
          </a:p>
        </p:txBody>
      </p:sp>
    </p:spTree>
    <p:extLst>
      <p:ext uri="{BB962C8B-B14F-4D97-AF65-F5344CB8AC3E}">
        <p14:creationId xmlns:p14="http://schemas.microsoft.com/office/powerpoint/2010/main" val="806766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3"/>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p:cNvGrpSpPr/>
          <p:nvPr/>
        </p:nvGrpSpPr>
        <p:grpSpPr>
          <a:xfrm>
            <a:off x="7343645" y="166065"/>
            <a:ext cx="662305" cy="417341"/>
            <a:chOff x="5400075" y="1936775"/>
            <a:chExt cx="3173477" cy="2136925"/>
          </a:xfrm>
        </p:grpSpPr>
        <p:pic>
          <p:nvPicPr>
            <p:cNvPr id="392" name="Google Shape;392;p23"/>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p:cNvGrpSpPr/>
          <p:nvPr/>
        </p:nvGrpSpPr>
        <p:grpSpPr>
          <a:xfrm>
            <a:off x="6808445" y="166058"/>
            <a:ext cx="424090" cy="417359"/>
            <a:chOff x="991850" y="1936775"/>
            <a:chExt cx="1560300" cy="2164726"/>
          </a:xfrm>
        </p:grpSpPr>
        <p:pic>
          <p:nvPicPr>
            <p:cNvPr id="395" name="Google Shape;395;p23"/>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p:cNvGrpSpPr/>
          <p:nvPr/>
        </p:nvGrpSpPr>
        <p:grpSpPr>
          <a:xfrm>
            <a:off x="8117078" y="166054"/>
            <a:ext cx="871481" cy="669766"/>
            <a:chOff x="2993400" y="1936775"/>
            <a:chExt cx="2187452" cy="2164725"/>
          </a:xfrm>
        </p:grpSpPr>
        <p:pic>
          <p:nvPicPr>
            <p:cNvPr id="398" name="Google Shape;398;p23"/>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3" name="Google Shape;56;p1">
                <a:extLst>
                  <a:ext uri="{FF2B5EF4-FFF2-40B4-BE49-F238E27FC236}">
                    <a16:creationId xmlns:a16="http://schemas.microsoft.com/office/drawing/2014/main" id="{F0B95B34-17C2-E9EF-C3DC-50F17F842EAA}"/>
                  </a:ext>
                </a:extLst>
              </p:cNvPr>
              <p:cNvSpPr txBox="1">
                <a:spLocks/>
              </p:cNvSpPr>
              <p:nvPr/>
            </p:nvSpPr>
            <p:spPr>
              <a:xfrm>
                <a:off x="155502" y="1315812"/>
                <a:ext cx="8832996" cy="347716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ct val="94594"/>
                </a:pPr>
                <a:r>
                  <a:rPr lang="en-US" sz="2000" u="sng" dirty="0">
                    <a:solidFill>
                      <a:srgbClr val="181818"/>
                    </a:solidFill>
                    <a:latin typeface="Average" panose="020B0604020202020204" charset="0"/>
                  </a:rPr>
                  <a:t>Hash Functions</a:t>
                </a:r>
              </a:p>
              <a:p>
                <a:pPr>
                  <a:buSzPct val="94594"/>
                </a:pPr>
                <a14:m>
                  <m:oMathPara xmlns:m="http://schemas.openxmlformats.org/officeDocument/2006/math">
                    <m:oMathParaPr>
                      <m:jc m:val="centerGroup"/>
                    </m:oMathParaPr>
                    <m:oMath xmlns:m="http://schemas.openxmlformats.org/officeDocument/2006/math">
                      <m:sSub>
                        <m:sSubPr>
                          <m:ctrlPr>
                            <a:rPr lang="en-US" sz="2000" b="0" i="1" smtClean="0">
                              <a:solidFill>
                                <a:srgbClr val="181818"/>
                              </a:solidFill>
                              <a:latin typeface="Cambria Math" panose="02040503050406030204" pitchFamily="18" charset="0"/>
                            </a:rPr>
                          </m:ctrlPr>
                        </m:sSubPr>
                        <m:e>
                          <m:r>
                            <a:rPr lang="en-US" sz="2000" b="0" i="1" smtClean="0">
                              <a:solidFill>
                                <a:srgbClr val="181818"/>
                              </a:solidFill>
                              <a:latin typeface="Cambria Math" panose="02040503050406030204" pitchFamily="18" charset="0"/>
                            </a:rPr>
                            <m:t>h</m:t>
                          </m:r>
                        </m:e>
                        <m:sub>
                          <m:r>
                            <a:rPr lang="en-US" sz="2000" b="0" i="1" smtClean="0">
                              <a:solidFill>
                                <a:srgbClr val="181818"/>
                              </a:solidFill>
                              <a:latin typeface="Cambria Math" panose="02040503050406030204" pitchFamily="18" charset="0"/>
                            </a:rPr>
                            <m:t>1</m:t>
                          </m:r>
                        </m:sub>
                      </m:sSub>
                      <m:r>
                        <a:rPr lang="en-US" sz="2000" b="0" i="1" smtClean="0">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𝑈</m:t>
                      </m:r>
                      <m:r>
                        <a:rPr lang="en-US" sz="2000" b="0" i="1" smtClean="0">
                          <a:solidFill>
                            <a:srgbClr val="181818"/>
                          </a:solidFill>
                          <a:latin typeface="Cambria Math" panose="02040503050406030204" pitchFamily="18" charset="0"/>
                          <a:ea typeface="Cambria Math" panose="02040503050406030204" pitchFamily="18" charset="0"/>
                        </a:rPr>
                        <m:t>→</m:t>
                      </m:r>
                      <m:r>
                        <a:rPr lang="en-US" sz="2000" i="1">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0</m:t>
                      </m:r>
                      <m:r>
                        <a:rPr lang="en-US" sz="2000" i="1">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1</m:t>
                      </m:r>
                      <m:r>
                        <a:rPr lang="en-US" sz="2000" i="1">
                          <a:solidFill>
                            <a:srgbClr val="181818"/>
                          </a:solidFill>
                          <a:latin typeface="Cambria Math" panose="02040503050406030204" pitchFamily="18" charset="0"/>
                        </a:rPr>
                        <m:t>,…,</m:t>
                      </m:r>
                      <m:r>
                        <a:rPr lang="en-US" sz="2000" i="1">
                          <a:solidFill>
                            <a:srgbClr val="181818"/>
                          </a:solidFill>
                          <a:latin typeface="Cambria Math" panose="02040503050406030204" pitchFamily="18" charset="0"/>
                        </a:rPr>
                        <m:t>𝑛</m:t>
                      </m:r>
                      <m:r>
                        <a:rPr lang="en-US" sz="2000" b="0" i="1" smtClean="0">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1</m:t>
                      </m:r>
                      <m:r>
                        <a:rPr lang="en-US" sz="2000" i="1">
                          <a:solidFill>
                            <a:srgbClr val="181818"/>
                          </a:solidFill>
                          <a:latin typeface="Cambria Math" panose="02040503050406030204" pitchFamily="18" charset="0"/>
                        </a:rPr>
                        <m:t>}</m:t>
                      </m:r>
                    </m:oMath>
                  </m:oMathPara>
                </a14:m>
                <a:endParaRPr lang="en-US" sz="2000" i="1" dirty="0">
                  <a:solidFill>
                    <a:srgbClr val="181818"/>
                  </a:solidFill>
                  <a:latin typeface="Average" panose="020B0604020202020204" charset="0"/>
                </a:endParaRPr>
              </a:p>
              <a:p>
                <a:pPr>
                  <a:buSzPct val="94594"/>
                </a:pPr>
                <a14:m>
                  <m:oMathPara xmlns:m="http://schemas.openxmlformats.org/officeDocument/2006/math">
                    <m:oMathParaPr>
                      <m:jc m:val="centerGroup"/>
                    </m:oMathParaPr>
                    <m:oMath xmlns:m="http://schemas.openxmlformats.org/officeDocument/2006/math">
                      <m:sSub>
                        <m:sSubPr>
                          <m:ctrlPr>
                            <a:rPr lang="en-US" sz="2000" b="0" i="1" smtClean="0">
                              <a:solidFill>
                                <a:srgbClr val="181818"/>
                              </a:solidFill>
                              <a:latin typeface="Cambria Math" panose="02040503050406030204" pitchFamily="18" charset="0"/>
                            </a:rPr>
                          </m:ctrlPr>
                        </m:sSubPr>
                        <m:e>
                          <m:r>
                            <a:rPr lang="en-US" sz="2000" b="0" i="1" smtClean="0">
                              <a:solidFill>
                                <a:srgbClr val="181818"/>
                              </a:solidFill>
                              <a:latin typeface="Cambria Math" panose="02040503050406030204" pitchFamily="18" charset="0"/>
                            </a:rPr>
                            <m:t>h</m:t>
                          </m:r>
                        </m:e>
                        <m:sub>
                          <m:r>
                            <a:rPr lang="en-US" sz="2000" b="0" i="1" smtClean="0">
                              <a:solidFill>
                                <a:srgbClr val="181818"/>
                              </a:solidFill>
                              <a:latin typeface="Cambria Math" panose="02040503050406030204" pitchFamily="18" charset="0"/>
                            </a:rPr>
                            <m:t>2</m:t>
                          </m:r>
                        </m:sub>
                      </m:sSub>
                      <m:r>
                        <a:rPr lang="en-US" sz="2000" b="0" i="1" smtClean="0">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𝑈</m:t>
                      </m:r>
                      <m:r>
                        <a:rPr lang="en-US" sz="2000" b="0" i="1" smtClean="0">
                          <a:solidFill>
                            <a:srgbClr val="181818"/>
                          </a:solidFill>
                          <a:latin typeface="Cambria Math" panose="02040503050406030204" pitchFamily="18" charset="0"/>
                          <a:ea typeface="Cambria Math" panose="02040503050406030204" pitchFamily="18" charset="0"/>
                        </a:rPr>
                        <m:t>→</m:t>
                      </m:r>
                      <m:r>
                        <a:rPr lang="en-US" sz="2000" i="1">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0</m:t>
                      </m:r>
                      <m:r>
                        <a:rPr lang="en-US" sz="2000" i="1">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1</m:t>
                      </m:r>
                      <m:r>
                        <a:rPr lang="en-US" sz="2000" i="1">
                          <a:solidFill>
                            <a:srgbClr val="181818"/>
                          </a:solidFill>
                          <a:latin typeface="Cambria Math" panose="02040503050406030204" pitchFamily="18" charset="0"/>
                        </a:rPr>
                        <m:t>,…,</m:t>
                      </m:r>
                      <m:r>
                        <a:rPr lang="en-US" sz="2000" i="1">
                          <a:solidFill>
                            <a:srgbClr val="181818"/>
                          </a:solidFill>
                          <a:latin typeface="Cambria Math" panose="02040503050406030204" pitchFamily="18" charset="0"/>
                        </a:rPr>
                        <m:t>𝑛</m:t>
                      </m:r>
                      <m:r>
                        <a:rPr lang="en-US" sz="2000" b="0" i="1" smtClean="0">
                          <a:solidFill>
                            <a:srgbClr val="181818"/>
                          </a:solidFill>
                          <a:latin typeface="Cambria Math" panose="02040503050406030204" pitchFamily="18" charset="0"/>
                        </a:rPr>
                        <m:t>−</m:t>
                      </m:r>
                      <m:r>
                        <a:rPr lang="en-US" sz="2000" b="0" i="1" smtClean="0">
                          <a:solidFill>
                            <a:srgbClr val="181818"/>
                          </a:solidFill>
                          <a:latin typeface="Cambria Math" panose="02040503050406030204" pitchFamily="18" charset="0"/>
                        </a:rPr>
                        <m:t>1</m:t>
                      </m:r>
                      <m:r>
                        <a:rPr lang="en-US" sz="2000" i="1">
                          <a:solidFill>
                            <a:srgbClr val="181818"/>
                          </a:solidFill>
                          <a:latin typeface="Cambria Math" panose="02040503050406030204" pitchFamily="18" charset="0"/>
                        </a:rPr>
                        <m:t>}</m:t>
                      </m:r>
                    </m:oMath>
                  </m:oMathPara>
                </a14:m>
                <a:endParaRPr lang="en-US" sz="2000" i="1" dirty="0">
                  <a:solidFill>
                    <a:srgbClr val="181818"/>
                  </a:solidFill>
                  <a:latin typeface="Average" panose="020B0604020202020204" charset="0"/>
                </a:endParaRPr>
              </a:p>
              <a:p>
                <a:pPr>
                  <a:buSzPct val="94594"/>
                </a:pPr>
                <a:r>
                  <a:rPr lang="en-US" sz="2000" dirty="0">
                    <a:solidFill>
                      <a:srgbClr val="181818"/>
                    </a:solidFill>
                    <a:latin typeface="Average" panose="020B0604020202020204" charset="0"/>
                  </a:rPr>
                  <a:t>for some domain of keys </a:t>
                </a:r>
                <a14:m>
                  <m:oMath xmlns:m="http://schemas.openxmlformats.org/officeDocument/2006/math">
                    <m:r>
                      <a:rPr lang="en-US" sz="2000" i="1" dirty="0" smtClean="0">
                        <a:solidFill>
                          <a:srgbClr val="181818"/>
                        </a:solidFill>
                        <a:latin typeface="Cambria Math" panose="02040503050406030204" pitchFamily="18" charset="0"/>
                      </a:rPr>
                      <m:t>𝑈</m:t>
                    </m:r>
                  </m:oMath>
                </a14:m>
                <a:r>
                  <a:rPr lang="en-US" sz="2000" dirty="0">
                    <a:solidFill>
                      <a:srgbClr val="181818"/>
                    </a:solidFill>
                    <a:latin typeface="Average" panose="020B0604020202020204" charset="0"/>
                  </a:rPr>
                  <a:t>.</a:t>
                </a:r>
              </a:p>
              <a:p>
                <a:pPr>
                  <a:buSzPct val="94594"/>
                </a:pPr>
                <a:endParaRPr lang="en-US" sz="2000" u="sng" dirty="0">
                  <a:solidFill>
                    <a:srgbClr val="181818"/>
                  </a:solidFill>
                  <a:latin typeface="Average" panose="020B0604020202020204" charset="0"/>
                </a:endParaRPr>
              </a:p>
              <a:p>
                <a:pPr>
                  <a:buSzPct val="94594"/>
                </a:pPr>
                <a:r>
                  <a:rPr lang="en-US" sz="2000" u="sng" dirty="0">
                    <a:solidFill>
                      <a:srgbClr val="181818"/>
                    </a:solidFill>
                    <a:latin typeface="Average" panose="020B0604020202020204" charset="0"/>
                  </a:rPr>
                  <a:t>Hash Tables</a:t>
                </a:r>
              </a:p>
              <a:p>
                <a:pPr>
                  <a:buSzPct val="94594"/>
                </a:pPr>
                <a:r>
                  <a:rPr lang="en-US" sz="2000" dirty="0">
                    <a:solidFill>
                      <a:srgbClr val="181818"/>
                    </a:solidFill>
                    <a:latin typeface="Average" panose="020B0604020202020204" charset="0"/>
                  </a:rPr>
                  <a:t>The table </a:t>
                </a:r>
                <a14:m>
                  <m:oMath xmlns:m="http://schemas.openxmlformats.org/officeDocument/2006/math">
                    <m:sSub>
                      <m:sSubPr>
                        <m:ctrlPr>
                          <a:rPr lang="en-US" sz="2000" i="1" smtClean="0">
                            <a:solidFill>
                              <a:srgbClr val="181818"/>
                            </a:solidFill>
                            <a:latin typeface="Cambria Math" panose="02040503050406030204" pitchFamily="18" charset="0"/>
                          </a:rPr>
                        </m:ctrlPr>
                      </m:sSubPr>
                      <m:e>
                        <m:r>
                          <a:rPr lang="en-US" sz="2000" b="0" i="1" smtClean="0">
                            <a:solidFill>
                              <a:srgbClr val="181818"/>
                            </a:solidFill>
                            <a:latin typeface="Cambria Math" panose="02040503050406030204" pitchFamily="18" charset="0"/>
                          </a:rPr>
                          <m:t>𝑇</m:t>
                        </m:r>
                      </m:e>
                      <m:sub>
                        <m:r>
                          <a:rPr lang="en-US" sz="2000" b="0" i="1" smtClean="0">
                            <a:solidFill>
                              <a:srgbClr val="181818"/>
                            </a:solidFill>
                            <a:latin typeface="Cambria Math" panose="02040503050406030204" pitchFamily="18" charset="0"/>
                          </a:rPr>
                          <m:t>1</m:t>
                        </m:r>
                      </m:sub>
                    </m:sSub>
                    <m:r>
                      <a:rPr lang="en-US" sz="2000" b="0" i="0" smtClean="0">
                        <a:solidFill>
                          <a:srgbClr val="181818"/>
                        </a:solidFill>
                        <a:latin typeface="Cambria Math" panose="02040503050406030204" pitchFamily="18" charset="0"/>
                      </a:rPr>
                      <m:t>,</m:t>
                    </m:r>
                    <m:sSub>
                      <m:sSubPr>
                        <m:ctrlPr>
                          <a:rPr lang="en-US" sz="2000" i="1">
                            <a:solidFill>
                              <a:srgbClr val="181818"/>
                            </a:solidFill>
                            <a:latin typeface="Cambria Math" panose="02040503050406030204" pitchFamily="18" charset="0"/>
                          </a:rPr>
                        </m:ctrlPr>
                      </m:sSubPr>
                      <m:e>
                        <m:r>
                          <a:rPr lang="en-US" sz="2000" i="1">
                            <a:solidFill>
                              <a:srgbClr val="181818"/>
                            </a:solidFill>
                            <a:latin typeface="Cambria Math" panose="02040503050406030204" pitchFamily="18" charset="0"/>
                          </a:rPr>
                          <m:t>𝑇</m:t>
                        </m:r>
                      </m:e>
                      <m:sub>
                        <m:r>
                          <a:rPr lang="en-US" sz="2000" b="0" i="1" smtClean="0">
                            <a:solidFill>
                              <a:srgbClr val="181818"/>
                            </a:solidFill>
                            <a:latin typeface="Cambria Math" panose="02040503050406030204" pitchFamily="18" charset="0"/>
                          </a:rPr>
                          <m:t>2</m:t>
                        </m:r>
                      </m:sub>
                    </m:sSub>
                  </m:oMath>
                </a14:m>
                <a:r>
                  <a:rPr lang="en-US" sz="2000" dirty="0">
                    <a:solidFill>
                      <a:srgbClr val="181818"/>
                    </a:solidFill>
                    <a:latin typeface="Average" panose="020B0604020202020204" charset="0"/>
                  </a:rPr>
                  <a:t>act as the storing infrastructure of the data structure, such that for every key </a:t>
                </a:r>
                <a14:m>
                  <m:oMath xmlns:m="http://schemas.openxmlformats.org/officeDocument/2006/math">
                    <m:sSub>
                      <m:sSubPr>
                        <m:ctrlPr>
                          <a:rPr lang="en-US" sz="2000" b="0" i="1" dirty="0" smtClean="0">
                            <a:solidFill>
                              <a:srgbClr val="181818"/>
                            </a:solidFill>
                            <a:latin typeface="Cambria Math" panose="02040503050406030204" pitchFamily="18" charset="0"/>
                          </a:rPr>
                        </m:ctrlPr>
                      </m:sSubPr>
                      <m:e>
                        <m:r>
                          <a:rPr lang="en-US" sz="2000" b="0" i="1" dirty="0" smtClean="0">
                            <a:solidFill>
                              <a:srgbClr val="181818"/>
                            </a:solidFill>
                            <a:latin typeface="Cambria Math" panose="02040503050406030204" pitchFamily="18" charset="0"/>
                          </a:rPr>
                          <m:t>𝑘</m:t>
                        </m:r>
                      </m:e>
                      <m:sub>
                        <m:r>
                          <a:rPr lang="en-US" sz="2000" b="0" i="1" dirty="0" smtClean="0">
                            <a:solidFill>
                              <a:srgbClr val="181818"/>
                            </a:solidFill>
                            <a:latin typeface="Cambria Math" panose="02040503050406030204" pitchFamily="18" charset="0"/>
                          </a:rPr>
                          <m:t>1</m:t>
                        </m:r>
                      </m:sub>
                    </m:sSub>
                    <m:r>
                      <a:rPr lang="en-US" sz="2000" b="0" i="1" dirty="0" smtClean="0">
                        <a:solidFill>
                          <a:srgbClr val="181818"/>
                        </a:solidFill>
                        <a:latin typeface="Cambria Math" panose="02040503050406030204" pitchFamily="18" charset="0"/>
                        <a:ea typeface="Cambria Math" panose="02040503050406030204" pitchFamily="18" charset="0"/>
                      </a:rPr>
                      <m:t>∈</m:t>
                    </m:r>
                    <m:r>
                      <a:rPr lang="en-US" sz="2000" i="1" dirty="0">
                        <a:solidFill>
                          <a:srgbClr val="181818"/>
                        </a:solidFill>
                        <a:latin typeface="Cambria Math" panose="02040503050406030204" pitchFamily="18" charset="0"/>
                      </a:rPr>
                      <m:t>𝑈</m:t>
                    </m:r>
                  </m:oMath>
                </a14:m>
                <a:r>
                  <a:rPr lang="en-US" sz="2000" dirty="0">
                    <a:solidFill>
                      <a:srgbClr val="181818"/>
                    </a:solidFill>
                    <a:latin typeface="Average" panose="020B0604020202020204" charset="0"/>
                  </a:rPr>
                  <a:t>, its index in </a:t>
                </a:r>
                <a14:m>
                  <m:oMath xmlns:m="http://schemas.openxmlformats.org/officeDocument/2006/math">
                    <m:sSub>
                      <m:sSubPr>
                        <m:ctrlPr>
                          <a:rPr lang="en-US" sz="2000" i="1">
                            <a:solidFill>
                              <a:srgbClr val="181818"/>
                            </a:solidFill>
                            <a:latin typeface="Cambria Math" panose="02040503050406030204" pitchFamily="18" charset="0"/>
                          </a:rPr>
                        </m:ctrlPr>
                      </m:sSubPr>
                      <m:e>
                        <m:r>
                          <a:rPr lang="en-US" sz="2000" i="1">
                            <a:solidFill>
                              <a:srgbClr val="181818"/>
                            </a:solidFill>
                            <a:latin typeface="Cambria Math" panose="02040503050406030204" pitchFamily="18" charset="0"/>
                          </a:rPr>
                          <m:t>𝑇</m:t>
                        </m:r>
                      </m:e>
                      <m:sub>
                        <m:r>
                          <a:rPr lang="en-US" sz="2000" i="1">
                            <a:solidFill>
                              <a:srgbClr val="181818"/>
                            </a:solidFill>
                            <a:latin typeface="Cambria Math" panose="02040503050406030204" pitchFamily="18" charset="0"/>
                          </a:rPr>
                          <m:t>1</m:t>
                        </m:r>
                      </m:sub>
                    </m:sSub>
                  </m:oMath>
                </a14:m>
                <a:r>
                  <a:rPr lang="en-US" sz="2000" dirty="0">
                    <a:solidFill>
                      <a:srgbClr val="181818"/>
                    </a:solidFill>
                    <a:latin typeface="Average" panose="020B0604020202020204" charset="0"/>
                  </a:rPr>
                  <a:t> is</a:t>
                </a:r>
                <a14:m>
                  <m:oMath xmlns:m="http://schemas.openxmlformats.org/officeDocument/2006/math">
                    <m:r>
                      <a:rPr lang="en-US" sz="2000" b="0" i="0" smtClean="0">
                        <a:solidFill>
                          <a:srgbClr val="181818"/>
                        </a:solidFill>
                        <a:latin typeface="Cambria Math" panose="02040503050406030204" pitchFamily="18" charset="0"/>
                      </a:rPr>
                      <m:t> </m:t>
                    </m:r>
                    <m:sSub>
                      <m:sSubPr>
                        <m:ctrlPr>
                          <a:rPr lang="en-US" sz="2000" b="1" i="1">
                            <a:solidFill>
                              <a:srgbClr val="181818"/>
                            </a:solidFill>
                            <a:latin typeface="Cambria Math" panose="02040503050406030204" pitchFamily="18" charset="0"/>
                          </a:rPr>
                        </m:ctrlPr>
                      </m:sSubPr>
                      <m:e>
                        <m:r>
                          <a:rPr lang="en-US" sz="2000" b="1" i="1">
                            <a:solidFill>
                              <a:srgbClr val="181818"/>
                            </a:solidFill>
                            <a:latin typeface="Cambria Math" panose="02040503050406030204" pitchFamily="18" charset="0"/>
                          </a:rPr>
                          <m:t>𝒉</m:t>
                        </m:r>
                      </m:e>
                      <m:sub>
                        <m:r>
                          <a:rPr lang="en-US" sz="2000" b="1" i="1">
                            <a:solidFill>
                              <a:srgbClr val="181818"/>
                            </a:solidFill>
                            <a:latin typeface="Cambria Math" panose="02040503050406030204" pitchFamily="18" charset="0"/>
                          </a:rPr>
                          <m:t>𝟏</m:t>
                        </m:r>
                      </m:sub>
                    </m:sSub>
                  </m:oMath>
                </a14:m>
                <a:r>
                  <a:rPr lang="en-US" sz="2000" b="1" dirty="0">
                    <a:solidFill>
                      <a:srgbClr val="181818"/>
                    </a:solidFill>
                    <a:latin typeface="Average" panose="020B0604020202020204" charset="0"/>
                  </a:rPr>
                  <a:t>(</a:t>
                </a:r>
                <a14:m>
                  <m:oMath xmlns:m="http://schemas.openxmlformats.org/officeDocument/2006/math">
                    <m:sSub>
                      <m:sSubPr>
                        <m:ctrlPr>
                          <a:rPr lang="en-US" sz="2000" b="1" i="1" dirty="0">
                            <a:solidFill>
                              <a:srgbClr val="181818"/>
                            </a:solidFill>
                            <a:latin typeface="Cambria Math" panose="02040503050406030204" pitchFamily="18" charset="0"/>
                          </a:rPr>
                        </m:ctrlPr>
                      </m:sSubPr>
                      <m:e>
                        <m:r>
                          <a:rPr lang="en-US" sz="2000" b="1" i="1" dirty="0">
                            <a:solidFill>
                              <a:srgbClr val="181818"/>
                            </a:solidFill>
                            <a:latin typeface="Cambria Math" panose="02040503050406030204" pitchFamily="18" charset="0"/>
                          </a:rPr>
                          <m:t>𝒌</m:t>
                        </m:r>
                      </m:e>
                      <m:sub>
                        <m:r>
                          <a:rPr lang="en-US" sz="2000" b="1" i="1" dirty="0">
                            <a:solidFill>
                              <a:srgbClr val="181818"/>
                            </a:solidFill>
                            <a:latin typeface="Cambria Math" panose="02040503050406030204" pitchFamily="18" charset="0"/>
                          </a:rPr>
                          <m:t>𝟏</m:t>
                        </m:r>
                      </m:sub>
                    </m:sSub>
                  </m:oMath>
                </a14:m>
                <a:r>
                  <a:rPr lang="en-US" sz="2000" b="1" dirty="0">
                    <a:solidFill>
                      <a:srgbClr val="181818"/>
                    </a:solidFill>
                    <a:latin typeface="Average" panose="020B0604020202020204" charset="0"/>
                  </a:rPr>
                  <a:t>)</a:t>
                </a:r>
                <a:r>
                  <a:rPr lang="en-US" sz="2000" dirty="0">
                    <a:solidFill>
                      <a:srgbClr val="181818"/>
                    </a:solidFill>
                    <a:latin typeface="Average" panose="020B0604020202020204" charset="0"/>
                  </a:rPr>
                  <a:t>,</a:t>
                </a:r>
                <a:r>
                  <a:rPr lang="en-US" sz="2000" b="1" dirty="0">
                    <a:solidFill>
                      <a:srgbClr val="181818"/>
                    </a:solidFill>
                    <a:latin typeface="Average" panose="020B0604020202020204" charset="0"/>
                  </a:rPr>
                  <a:t> </a:t>
                </a:r>
                <a:r>
                  <a:rPr lang="en-US" sz="2000" dirty="0">
                    <a:solidFill>
                      <a:srgbClr val="181818"/>
                    </a:solidFill>
                    <a:latin typeface="Average" panose="020B0604020202020204" charset="0"/>
                  </a:rPr>
                  <a:t>and its index in </a:t>
                </a:r>
                <a14:m>
                  <m:oMath xmlns:m="http://schemas.openxmlformats.org/officeDocument/2006/math">
                    <m:sSub>
                      <m:sSubPr>
                        <m:ctrlPr>
                          <a:rPr lang="en-US" sz="2000" i="1">
                            <a:solidFill>
                              <a:srgbClr val="181818"/>
                            </a:solidFill>
                            <a:latin typeface="Cambria Math" panose="02040503050406030204" pitchFamily="18" charset="0"/>
                          </a:rPr>
                        </m:ctrlPr>
                      </m:sSubPr>
                      <m:e>
                        <m:r>
                          <a:rPr lang="en-US" sz="2000" i="1">
                            <a:solidFill>
                              <a:srgbClr val="181818"/>
                            </a:solidFill>
                            <a:latin typeface="Cambria Math" panose="02040503050406030204" pitchFamily="18" charset="0"/>
                          </a:rPr>
                          <m:t>𝑇</m:t>
                        </m:r>
                      </m:e>
                      <m:sub>
                        <m:r>
                          <a:rPr lang="en-US" sz="2000" b="0" i="1" smtClean="0">
                            <a:solidFill>
                              <a:srgbClr val="181818"/>
                            </a:solidFill>
                            <a:latin typeface="Cambria Math" panose="02040503050406030204" pitchFamily="18" charset="0"/>
                          </a:rPr>
                          <m:t>2</m:t>
                        </m:r>
                      </m:sub>
                    </m:sSub>
                    <m:r>
                      <a:rPr lang="en-US" sz="2000" b="0" i="0" smtClean="0">
                        <a:solidFill>
                          <a:srgbClr val="181818"/>
                        </a:solidFill>
                        <a:latin typeface="Cambria Math" panose="02040503050406030204" pitchFamily="18" charset="0"/>
                      </a:rPr>
                      <m:t> </m:t>
                    </m:r>
                    <m:r>
                      <m:rPr>
                        <m:sty m:val="p"/>
                      </m:rPr>
                      <a:rPr lang="en-US" sz="2000" b="0" i="0" smtClean="0">
                        <a:solidFill>
                          <a:srgbClr val="181818"/>
                        </a:solidFill>
                        <a:latin typeface="Cambria Math" panose="02040503050406030204" pitchFamily="18" charset="0"/>
                      </a:rPr>
                      <m:t>is</m:t>
                    </m:r>
                    <m:r>
                      <a:rPr lang="en-US" sz="2000" b="0" i="0" smtClean="0">
                        <a:solidFill>
                          <a:srgbClr val="181818"/>
                        </a:solidFill>
                        <a:latin typeface="Cambria Math" panose="02040503050406030204" pitchFamily="18" charset="0"/>
                      </a:rPr>
                      <m:t> </m:t>
                    </m:r>
                  </m:oMath>
                </a14:m>
                <a:r>
                  <a:rPr lang="en-US" sz="2000" dirty="0">
                    <a:solidFill>
                      <a:srgbClr val="181818"/>
                    </a:solidFill>
                    <a:latin typeface="Average" panose="020B0604020202020204" charset="0"/>
                  </a:rPr>
                  <a:t> </a:t>
                </a:r>
                <a14:m>
                  <m:oMath xmlns:m="http://schemas.openxmlformats.org/officeDocument/2006/math">
                    <m:sSub>
                      <m:sSubPr>
                        <m:ctrlPr>
                          <a:rPr lang="en-US" sz="2000" b="1" i="1">
                            <a:solidFill>
                              <a:srgbClr val="181818"/>
                            </a:solidFill>
                            <a:latin typeface="Cambria Math" panose="02040503050406030204" pitchFamily="18" charset="0"/>
                          </a:rPr>
                        </m:ctrlPr>
                      </m:sSubPr>
                      <m:e>
                        <m:r>
                          <a:rPr lang="en-US" sz="2000" b="1" i="1">
                            <a:solidFill>
                              <a:srgbClr val="181818"/>
                            </a:solidFill>
                            <a:latin typeface="Cambria Math" panose="02040503050406030204" pitchFamily="18" charset="0"/>
                          </a:rPr>
                          <m:t>𝒉</m:t>
                        </m:r>
                      </m:e>
                      <m:sub>
                        <m:r>
                          <a:rPr lang="en-US" sz="2000" b="1" i="1" smtClean="0">
                            <a:solidFill>
                              <a:srgbClr val="181818"/>
                            </a:solidFill>
                            <a:latin typeface="Cambria Math" panose="02040503050406030204" pitchFamily="18" charset="0"/>
                          </a:rPr>
                          <m:t>𝟐</m:t>
                        </m:r>
                      </m:sub>
                    </m:sSub>
                  </m:oMath>
                </a14:m>
                <a:r>
                  <a:rPr lang="en-US" sz="2000" b="1" dirty="0">
                    <a:solidFill>
                      <a:srgbClr val="181818"/>
                    </a:solidFill>
                    <a:latin typeface="Average" panose="020B0604020202020204" charset="0"/>
                  </a:rPr>
                  <a:t>(</a:t>
                </a:r>
                <a14:m>
                  <m:oMath xmlns:m="http://schemas.openxmlformats.org/officeDocument/2006/math">
                    <m:sSub>
                      <m:sSubPr>
                        <m:ctrlPr>
                          <a:rPr lang="en-US" sz="2000" b="1" i="1" dirty="0">
                            <a:solidFill>
                              <a:srgbClr val="181818"/>
                            </a:solidFill>
                            <a:latin typeface="Cambria Math" panose="02040503050406030204" pitchFamily="18" charset="0"/>
                          </a:rPr>
                        </m:ctrlPr>
                      </m:sSubPr>
                      <m:e>
                        <m:r>
                          <a:rPr lang="en-US" sz="2000" b="1" i="1" dirty="0">
                            <a:solidFill>
                              <a:srgbClr val="181818"/>
                            </a:solidFill>
                            <a:latin typeface="Cambria Math" panose="02040503050406030204" pitchFamily="18" charset="0"/>
                          </a:rPr>
                          <m:t>𝒌</m:t>
                        </m:r>
                      </m:e>
                      <m:sub>
                        <m:r>
                          <a:rPr lang="en-US" sz="2000" b="1" i="1" dirty="0">
                            <a:solidFill>
                              <a:srgbClr val="181818"/>
                            </a:solidFill>
                            <a:latin typeface="Cambria Math" panose="02040503050406030204" pitchFamily="18" charset="0"/>
                          </a:rPr>
                          <m:t>𝟏</m:t>
                        </m:r>
                      </m:sub>
                    </m:sSub>
                  </m:oMath>
                </a14:m>
                <a:r>
                  <a:rPr lang="en-US" sz="2000" b="1" dirty="0">
                    <a:solidFill>
                      <a:srgbClr val="181818"/>
                    </a:solidFill>
                    <a:latin typeface="Average" panose="020B0604020202020204" charset="0"/>
                  </a:rPr>
                  <a:t>)</a:t>
                </a:r>
                <a:r>
                  <a:rPr lang="en-US" sz="2000" dirty="0">
                    <a:solidFill>
                      <a:srgbClr val="181818"/>
                    </a:solidFill>
                    <a:latin typeface="Average" panose="020B0604020202020204" charset="0"/>
                  </a:rPr>
                  <a:t>.</a:t>
                </a:r>
              </a:p>
              <a:p>
                <a:pPr>
                  <a:buSzPct val="94594"/>
                </a:pPr>
                <a:endParaRPr lang="en-US" sz="2000" b="1" dirty="0">
                  <a:solidFill>
                    <a:srgbClr val="181818"/>
                  </a:solidFill>
                  <a:latin typeface="Average" panose="020B0604020202020204" charset="0"/>
                </a:endParaRPr>
              </a:p>
              <a:p>
                <a:pPr>
                  <a:buSzPct val="94594"/>
                </a:pPr>
                <a:r>
                  <a:rPr lang="en-US" sz="2000" u="sng" dirty="0">
                    <a:solidFill>
                      <a:srgbClr val="181818"/>
                    </a:solidFill>
                    <a:latin typeface="Average" panose="020B0604020202020204" charset="0"/>
                  </a:rPr>
                  <a:t>Idea</a:t>
                </a:r>
              </a:p>
              <a:p>
                <a:pPr>
                  <a:buSzPct val="94594"/>
                </a:pPr>
                <a:r>
                  <a:rPr lang="en-US" sz="2000" dirty="0">
                    <a:solidFill>
                      <a:srgbClr val="181818"/>
                    </a:solidFill>
                    <a:latin typeface="Average" panose="020B0604020202020204" charset="0"/>
                  </a:rPr>
                  <a:t>For every collision on when inserting we kick the current key from </a:t>
                </a:r>
                <a14:m>
                  <m:oMath xmlns:m="http://schemas.openxmlformats.org/officeDocument/2006/math">
                    <m:sSub>
                      <m:sSubPr>
                        <m:ctrlPr>
                          <a:rPr lang="en-US" sz="2000" i="1" smtClean="0">
                            <a:solidFill>
                              <a:srgbClr val="181818"/>
                            </a:solidFill>
                            <a:latin typeface="Cambria Math" panose="02040503050406030204" pitchFamily="18" charset="0"/>
                          </a:rPr>
                        </m:ctrlPr>
                      </m:sSubPr>
                      <m:e>
                        <m:r>
                          <a:rPr lang="en-US" sz="2000" b="0" i="1" smtClean="0">
                            <a:solidFill>
                              <a:srgbClr val="181818"/>
                            </a:solidFill>
                            <a:latin typeface="Cambria Math" panose="02040503050406030204" pitchFamily="18" charset="0"/>
                          </a:rPr>
                          <m:t>𝑇</m:t>
                        </m:r>
                      </m:e>
                      <m:sub>
                        <m:r>
                          <a:rPr lang="en-US" sz="2000" b="0" i="1" smtClean="0">
                            <a:solidFill>
                              <a:srgbClr val="181818"/>
                            </a:solidFill>
                            <a:latin typeface="Cambria Math" panose="02040503050406030204" pitchFamily="18" charset="0"/>
                          </a:rPr>
                          <m:t>1</m:t>
                        </m:r>
                      </m:sub>
                    </m:sSub>
                  </m:oMath>
                </a14:m>
                <a:r>
                  <a:rPr lang="en-US" sz="2000" dirty="0">
                    <a:solidFill>
                      <a:srgbClr val="181818"/>
                    </a:solidFill>
                    <a:latin typeface="Average" panose="020B0604020202020204" charset="0"/>
                  </a:rPr>
                  <a:t> and insert it into </a:t>
                </a:r>
                <a14:m>
                  <m:oMath xmlns:m="http://schemas.openxmlformats.org/officeDocument/2006/math">
                    <m:sSub>
                      <m:sSubPr>
                        <m:ctrlPr>
                          <a:rPr lang="en-US" sz="2000" i="1">
                            <a:solidFill>
                              <a:srgbClr val="181818"/>
                            </a:solidFill>
                            <a:latin typeface="Cambria Math" panose="02040503050406030204" pitchFamily="18" charset="0"/>
                          </a:rPr>
                        </m:ctrlPr>
                      </m:sSubPr>
                      <m:e>
                        <m:r>
                          <a:rPr lang="en-US" sz="2000" i="1">
                            <a:solidFill>
                              <a:srgbClr val="181818"/>
                            </a:solidFill>
                            <a:latin typeface="Cambria Math" panose="02040503050406030204" pitchFamily="18" charset="0"/>
                          </a:rPr>
                          <m:t>𝑇</m:t>
                        </m:r>
                      </m:e>
                      <m:sub>
                        <m:r>
                          <a:rPr lang="en-US" sz="2000" b="0" i="1" smtClean="0">
                            <a:solidFill>
                              <a:srgbClr val="181818"/>
                            </a:solidFill>
                            <a:latin typeface="Cambria Math" panose="02040503050406030204" pitchFamily="18" charset="0"/>
                          </a:rPr>
                          <m:t>2</m:t>
                        </m:r>
                      </m:sub>
                    </m:sSub>
                  </m:oMath>
                </a14:m>
                <a:r>
                  <a:rPr lang="en-US" sz="2000" dirty="0">
                    <a:solidFill>
                      <a:srgbClr val="181818"/>
                    </a:solidFill>
                    <a:latin typeface="Average" panose="020B0604020202020204" charset="0"/>
                  </a:rPr>
                  <a:t> in its correct index.</a:t>
                </a:r>
              </a:p>
            </p:txBody>
          </p:sp>
        </mc:Choice>
        <mc:Fallback xmlns="">
          <p:sp>
            <p:nvSpPr>
              <p:cNvPr id="3" name="Google Shape;56;p1">
                <a:extLst>
                  <a:ext uri="{FF2B5EF4-FFF2-40B4-BE49-F238E27FC236}">
                    <a16:creationId xmlns:a16="http://schemas.microsoft.com/office/drawing/2014/main" id="{F0B95B34-17C2-E9EF-C3DC-50F17F842EAA}"/>
                  </a:ext>
                </a:extLst>
              </p:cNvPr>
              <p:cNvSpPr txBox="1">
                <a:spLocks noRot="1" noChangeAspect="1" noMove="1" noResize="1" noEditPoints="1" noAdjustHandles="1" noChangeArrowheads="1" noChangeShapeType="1" noTextEdit="1"/>
              </p:cNvSpPr>
              <p:nvPr/>
            </p:nvSpPr>
            <p:spPr>
              <a:xfrm>
                <a:off x="155502" y="1315812"/>
                <a:ext cx="8832996" cy="3477168"/>
              </a:xfrm>
              <a:prstGeom prst="rect">
                <a:avLst/>
              </a:prstGeom>
              <a:blipFill>
                <a:blip r:embed="rId6"/>
                <a:stretch>
                  <a:fillRect l="-691" t="-526"/>
                </a:stretch>
              </a:blipFill>
              <a:ln>
                <a:noFill/>
              </a:ln>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2EE670DA-B436-A7CF-1073-C03A7821AE6A}"/>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62249ED8-36F0-60A5-F57B-8296D423666A}"/>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6E8F6955-1586-CEDA-A499-D994E2329180}"/>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B599833A-AA7C-BD7F-39F9-16C6F71ACF4F}"/>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EF6D7787-56E8-7E1D-C722-9C2842516FD6}"/>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DCB7CCCD-0628-6E5F-4061-1B8F3AB772FD}"/>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C6F57EF0-C646-6894-A80D-DD72FC93C96A}"/>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DA2EB04E-0C12-AFA9-5399-D2027D147DEB}"/>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5BC4DCBD-7876-EA78-11EB-C75E2FC77379}"/>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700CAE75-8D9E-6EF7-83CB-78A21BA52AB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D43B91FD-4A12-B2A1-D9F4-B535ADB06CED}"/>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6F30DF1-7F94-01F3-FC18-50AC9A6A3088}"/>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58775E06-3D97-DCDC-ED90-2BF9ADDFC875}"/>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9D79E062-90B6-8480-1ECE-D727A574802D}"/>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64024CA0-C586-C6C3-9BE8-D72679E82142}"/>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BF1C4A77-44F7-9867-E0B2-93E26710311B}"/>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E2025FE1-A7D6-64D1-A13D-40470E816B94}"/>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D298D86A-6C11-9F43-5222-408A5A7935CF}"/>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E7F5FF78-B2FD-7E9C-E51E-1D5407050F92}"/>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BA3629F0-0375-AC84-AF5C-A1F2BEB8CA9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9C3C8395-6F21-0D4D-6B31-3FC269C4ACEE}"/>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00FA6BE8-BAB2-98FA-7180-2463C628569F}"/>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E9FD18C3-1135-6D26-88C4-9B0918D7950B}"/>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6B76850-E4D4-2BD4-5F67-AF1F890FE1CF}"/>
                  </a:ext>
                </a:extLst>
              </p:cNvPr>
              <p:cNvSpPr/>
              <p:nvPr/>
            </p:nvSpPr>
            <p:spPr>
              <a:xfrm>
                <a:off x="1217646" y="183590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𝑘</m:t>
                          </m:r>
                        </m:e>
                        <m:sub>
                          <m:r>
                            <a:rPr lang="en-US" b="0" i="1" dirty="0" smtClean="0">
                              <a:solidFill>
                                <a:schemeClr val="bg1"/>
                              </a:solidFill>
                              <a:latin typeface="Cambria Math" panose="02040503050406030204" pitchFamily="18" charset="0"/>
                            </a:rPr>
                            <m:t>1</m:t>
                          </m:r>
                        </m:sub>
                      </m:sSub>
                    </m:oMath>
                  </m:oMathPara>
                </a14:m>
                <a:endParaRPr lang="en-US" dirty="0">
                  <a:solidFill>
                    <a:schemeClr val="bg1"/>
                  </a:solidFill>
                  <a:latin typeface="Oswald" panose="00000500000000000000" pitchFamily="2" charset="0"/>
                </a:endParaRPr>
              </a:p>
            </p:txBody>
          </p:sp>
        </mc:Choice>
        <mc:Fallback xmlns="">
          <p:sp>
            <p:nvSpPr>
              <p:cNvPr id="14" name="Rectangle 13">
                <a:extLst>
                  <a:ext uri="{FF2B5EF4-FFF2-40B4-BE49-F238E27FC236}">
                    <a16:creationId xmlns:a16="http://schemas.microsoft.com/office/drawing/2014/main" id="{C6B76850-E4D4-2BD4-5F67-AF1F890FE1CF}"/>
                  </a:ext>
                </a:extLst>
              </p:cNvPr>
              <p:cNvSpPr>
                <a:spLocks noRot="1" noChangeAspect="1" noMove="1" noResize="1" noEditPoints="1" noAdjustHandles="1" noChangeArrowheads="1" noChangeShapeType="1" noTextEdit="1"/>
              </p:cNvSpPr>
              <p:nvPr/>
            </p:nvSpPr>
            <p:spPr>
              <a:xfrm>
                <a:off x="1217646" y="1835909"/>
                <a:ext cx="1203512" cy="308442"/>
              </a:xfrm>
              <a:prstGeom prst="rect">
                <a:avLst/>
              </a:prstGeom>
              <a:blipFill>
                <a:blip r:embed="rId7"/>
                <a:stretch>
                  <a:fillRect/>
                </a:stretch>
              </a:blipFill>
              <a:ln w="9525">
                <a:solidFill>
                  <a:schemeClr val="bg1"/>
                </a:solidFill>
              </a:ln>
            </p:spPr>
            <p:txBody>
              <a:bodyPr/>
              <a:lstStyle/>
              <a:p>
                <a:r>
                  <a:rPr lang="en-US">
                    <a:noFill/>
                  </a:rPr>
                  <a:t> </a:t>
                </a:r>
              </a:p>
            </p:txBody>
          </p:sp>
        </mc:Fallback>
      </mc:AlternateContent>
      <p:sp>
        <p:nvSpPr>
          <p:cNvPr id="15" name="Rectangle 14">
            <a:extLst>
              <a:ext uri="{FF2B5EF4-FFF2-40B4-BE49-F238E27FC236}">
                <a16:creationId xmlns:a16="http://schemas.microsoft.com/office/drawing/2014/main" id="{6F705487-25DB-8417-5364-5CA0BB6876E0}"/>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grpSp>
        <p:nvGrpSpPr>
          <p:cNvPr id="387" name="Group 386">
            <a:extLst>
              <a:ext uri="{FF2B5EF4-FFF2-40B4-BE49-F238E27FC236}">
                <a16:creationId xmlns:a16="http://schemas.microsoft.com/office/drawing/2014/main" id="{59BC4D61-9A14-3D92-1317-CBEBC39B8F8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E0A60F0D-D32E-4ED6-6BC8-FFC0D2AE0E50}"/>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0EEC0CC3-21E1-4390-21D9-95EC71C3C4F6}"/>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60B73347-CF71-6557-1439-1BC7156AB843}"/>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004721B7-74E5-75BE-4CEA-68CBFEC2F0F8}"/>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DAB58B26-89B1-2966-2435-4C2C7BDECB73}"/>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62055849-6049-BDF6-E880-295581EB1F65}"/>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649C142B-4614-3A41-36A4-E7903506A9B9}"/>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1BA9F92B-84A9-1835-73B4-347D92E18D2D}"/>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0B0CE9E6-6270-5D09-538E-AB945C4B27C7}"/>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BB4BF5F0-B8EB-3B38-A040-9D0EB26D691E}"/>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1E60F04-91B5-7E85-ACF1-FC2E1275A11E}"/>
                  </a:ext>
                </a:extLst>
              </p:cNvPr>
              <p:cNvSpPr/>
              <p:nvPr/>
            </p:nvSpPr>
            <p:spPr>
              <a:xfrm>
                <a:off x="1217646" y="219007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𝑘</m:t>
                          </m:r>
                        </m:e>
                        <m:sub>
                          <m:r>
                            <a:rPr lang="en-US" b="0" i="1" dirty="0" smtClean="0">
                              <a:solidFill>
                                <a:schemeClr val="bg1"/>
                              </a:solidFill>
                              <a:latin typeface="Cambria Math" panose="02040503050406030204" pitchFamily="18" charset="0"/>
                            </a:rPr>
                            <m:t>2</m:t>
                          </m:r>
                        </m:sub>
                      </m:sSub>
                    </m:oMath>
                  </m:oMathPara>
                </a14:m>
                <a:endParaRPr lang="en-US" dirty="0">
                  <a:solidFill>
                    <a:schemeClr val="bg1"/>
                  </a:solidFill>
                  <a:latin typeface="Oswald" panose="00000500000000000000" pitchFamily="2" charset="0"/>
                </a:endParaRPr>
              </a:p>
            </p:txBody>
          </p:sp>
        </mc:Choice>
        <mc:Fallback xmlns="">
          <p:sp>
            <p:nvSpPr>
              <p:cNvPr id="20" name="Rectangle 19">
                <a:extLst>
                  <a:ext uri="{FF2B5EF4-FFF2-40B4-BE49-F238E27FC236}">
                    <a16:creationId xmlns:a16="http://schemas.microsoft.com/office/drawing/2014/main" id="{71E60F04-91B5-7E85-ACF1-FC2E1275A11E}"/>
                  </a:ext>
                </a:extLst>
              </p:cNvPr>
              <p:cNvSpPr>
                <a:spLocks noRot="1" noChangeAspect="1" noMove="1" noResize="1" noEditPoints="1" noAdjustHandles="1" noChangeArrowheads="1" noChangeShapeType="1" noTextEdit="1"/>
              </p:cNvSpPr>
              <p:nvPr/>
            </p:nvSpPr>
            <p:spPr>
              <a:xfrm>
                <a:off x="1217646" y="2190078"/>
                <a:ext cx="1203512" cy="308442"/>
              </a:xfrm>
              <a:prstGeom prst="rect">
                <a:avLst/>
              </a:prstGeom>
              <a:blipFill>
                <a:blip r:embed="rId9"/>
                <a:stretch>
                  <a:fillRect/>
                </a:stretch>
              </a:blipFill>
              <a:ln w="952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26271CC-F35A-B7F6-256F-50D2C92EE541}"/>
                  </a:ext>
                </a:extLst>
              </p:cNvPr>
              <p:cNvSpPr/>
              <p:nvPr/>
            </p:nvSpPr>
            <p:spPr>
              <a:xfrm>
                <a:off x="1217646" y="254424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𝑘</m:t>
                          </m:r>
                        </m:e>
                        <m:sub>
                          <m:r>
                            <a:rPr lang="en-US" b="0" i="1" dirty="0" smtClean="0">
                              <a:solidFill>
                                <a:schemeClr val="bg1"/>
                              </a:solidFill>
                              <a:latin typeface="Cambria Math" panose="02040503050406030204" pitchFamily="18" charset="0"/>
                            </a:rPr>
                            <m:t>3</m:t>
                          </m:r>
                        </m:sub>
                      </m:sSub>
                    </m:oMath>
                  </m:oMathPara>
                </a14:m>
                <a:endParaRPr lang="en-US" dirty="0">
                  <a:solidFill>
                    <a:schemeClr val="bg1"/>
                  </a:solidFill>
                  <a:latin typeface="Oswald" panose="00000500000000000000" pitchFamily="2" charset="0"/>
                </a:endParaRPr>
              </a:p>
            </p:txBody>
          </p:sp>
        </mc:Choice>
        <mc:Fallback xmlns="">
          <p:sp>
            <p:nvSpPr>
              <p:cNvPr id="21" name="Rectangle 20">
                <a:extLst>
                  <a:ext uri="{FF2B5EF4-FFF2-40B4-BE49-F238E27FC236}">
                    <a16:creationId xmlns:a16="http://schemas.microsoft.com/office/drawing/2014/main" id="{F26271CC-F35A-B7F6-256F-50D2C92EE541}"/>
                  </a:ext>
                </a:extLst>
              </p:cNvPr>
              <p:cNvSpPr>
                <a:spLocks noRot="1" noChangeAspect="1" noMove="1" noResize="1" noEditPoints="1" noAdjustHandles="1" noChangeArrowheads="1" noChangeShapeType="1" noTextEdit="1"/>
              </p:cNvSpPr>
              <p:nvPr/>
            </p:nvSpPr>
            <p:spPr>
              <a:xfrm>
                <a:off x="1217646" y="2544247"/>
                <a:ext cx="1203512" cy="308442"/>
              </a:xfrm>
              <a:prstGeom prst="rect">
                <a:avLst/>
              </a:prstGeom>
              <a:blipFill>
                <a:blip r:embed="rId10"/>
                <a:stretch>
                  <a:fillRect/>
                </a:stretch>
              </a:blipFill>
              <a:ln w="952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EDA190B-D4B7-7D0E-1765-6C9A0C6E6170}"/>
                  </a:ext>
                </a:extLst>
              </p:cNvPr>
              <p:cNvSpPr/>
              <p:nvPr/>
            </p:nvSpPr>
            <p:spPr>
              <a:xfrm>
                <a:off x="1217646" y="289841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𝑘</m:t>
                          </m:r>
                        </m:e>
                        <m:sub>
                          <m:r>
                            <a:rPr lang="en-US" b="0" i="1" dirty="0" smtClean="0">
                              <a:solidFill>
                                <a:schemeClr val="bg1"/>
                              </a:solidFill>
                              <a:latin typeface="Cambria Math" panose="02040503050406030204" pitchFamily="18" charset="0"/>
                            </a:rPr>
                            <m:t>4</m:t>
                          </m:r>
                        </m:sub>
                      </m:sSub>
                    </m:oMath>
                  </m:oMathPara>
                </a14:m>
                <a:endParaRPr lang="en-US" dirty="0">
                  <a:solidFill>
                    <a:schemeClr val="bg1"/>
                  </a:solidFill>
                  <a:latin typeface="Oswald" panose="00000500000000000000" pitchFamily="2" charset="0"/>
                </a:endParaRPr>
              </a:p>
            </p:txBody>
          </p:sp>
        </mc:Choice>
        <mc:Fallback xmlns="">
          <p:sp>
            <p:nvSpPr>
              <p:cNvPr id="22" name="Rectangle 21">
                <a:extLst>
                  <a:ext uri="{FF2B5EF4-FFF2-40B4-BE49-F238E27FC236}">
                    <a16:creationId xmlns:a16="http://schemas.microsoft.com/office/drawing/2014/main" id="{6EDA190B-D4B7-7D0E-1765-6C9A0C6E6170}"/>
                  </a:ext>
                </a:extLst>
              </p:cNvPr>
              <p:cNvSpPr>
                <a:spLocks noRot="1" noChangeAspect="1" noMove="1" noResize="1" noEditPoints="1" noAdjustHandles="1" noChangeArrowheads="1" noChangeShapeType="1" noTextEdit="1"/>
              </p:cNvSpPr>
              <p:nvPr/>
            </p:nvSpPr>
            <p:spPr>
              <a:xfrm>
                <a:off x="1217646" y="2898416"/>
                <a:ext cx="1203512" cy="308442"/>
              </a:xfrm>
              <a:prstGeom prst="rect">
                <a:avLst/>
              </a:prstGeom>
              <a:blipFill>
                <a:blip r:embed="rId11"/>
                <a:stretch>
                  <a:fillRect/>
                </a:stretch>
              </a:blipFill>
              <a:ln w="952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9A654BB-C534-37C5-ED0B-842699952946}"/>
                  </a:ext>
                </a:extLst>
              </p:cNvPr>
              <p:cNvSpPr/>
              <p:nvPr/>
            </p:nvSpPr>
            <p:spPr>
              <a:xfrm>
                <a:off x="1217646" y="325258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𝑘</m:t>
                          </m:r>
                        </m:e>
                        <m:sub>
                          <m:r>
                            <a:rPr lang="en-US" b="0" i="1" dirty="0" smtClean="0">
                              <a:solidFill>
                                <a:schemeClr val="bg1"/>
                              </a:solidFill>
                              <a:latin typeface="Cambria Math" panose="02040503050406030204" pitchFamily="18" charset="0"/>
                            </a:rPr>
                            <m:t>5</m:t>
                          </m:r>
                        </m:sub>
                      </m:sSub>
                    </m:oMath>
                  </m:oMathPara>
                </a14:m>
                <a:endParaRPr lang="en-US" dirty="0">
                  <a:solidFill>
                    <a:schemeClr val="bg1"/>
                  </a:solidFill>
                  <a:latin typeface="Oswald" panose="00000500000000000000" pitchFamily="2" charset="0"/>
                </a:endParaRPr>
              </a:p>
            </p:txBody>
          </p:sp>
        </mc:Choice>
        <mc:Fallback xmlns="">
          <p:sp>
            <p:nvSpPr>
              <p:cNvPr id="23" name="Rectangle 22">
                <a:extLst>
                  <a:ext uri="{FF2B5EF4-FFF2-40B4-BE49-F238E27FC236}">
                    <a16:creationId xmlns:a16="http://schemas.microsoft.com/office/drawing/2014/main" id="{79A654BB-C534-37C5-ED0B-842699952946}"/>
                  </a:ext>
                </a:extLst>
              </p:cNvPr>
              <p:cNvSpPr>
                <a:spLocks noRot="1" noChangeAspect="1" noMove="1" noResize="1" noEditPoints="1" noAdjustHandles="1" noChangeArrowheads="1" noChangeShapeType="1" noTextEdit="1"/>
              </p:cNvSpPr>
              <p:nvPr/>
            </p:nvSpPr>
            <p:spPr>
              <a:xfrm>
                <a:off x="1217646" y="3252585"/>
                <a:ext cx="1203512" cy="308442"/>
              </a:xfrm>
              <a:prstGeom prst="rect">
                <a:avLst/>
              </a:prstGeom>
              <a:blipFill>
                <a:blip r:embed="rId12"/>
                <a:stretch>
                  <a:fillRect/>
                </a:stretch>
              </a:blipFill>
              <a:ln w="9525">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9E397875-C871-29DE-836B-9917212B3C7D}"/>
                  </a:ext>
                </a:extLst>
              </p:cNvPr>
              <p:cNvSpPr/>
              <p:nvPr/>
            </p:nvSpPr>
            <p:spPr>
              <a:xfrm>
                <a:off x="1217646" y="360675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bg1"/>
                              </a:solidFill>
                              <a:latin typeface="Cambria Math" panose="02040503050406030204" pitchFamily="18" charset="0"/>
                            </a:rPr>
                          </m:ctrlPr>
                        </m:sSubPr>
                        <m:e>
                          <m:r>
                            <a:rPr lang="en-US" b="0" i="1" dirty="0" smtClean="0">
                              <a:solidFill>
                                <a:schemeClr val="bg1"/>
                              </a:solidFill>
                              <a:latin typeface="Cambria Math" panose="02040503050406030204" pitchFamily="18" charset="0"/>
                            </a:rPr>
                            <m:t>𝑘</m:t>
                          </m:r>
                        </m:e>
                        <m:sub>
                          <m:r>
                            <a:rPr lang="en-US" b="0" i="1" dirty="0" smtClean="0">
                              <a:solidFill>
                                <a:schemeClr val="bg1"/>
                              </a:solidFill>
                              <a:latin typeface="Cambria Math" panose="02040503050406030204" pitchFamily="18" charset="0"/>
                            </a:rPr>
                            <m:t>6</m:t>
                          </m:r>
                        </m:sub>
                      </m:sSub>
                    </m:oMath>
                  </m:oMathPara>
                </a14:m>
                <a:endParaRPr lang="en-US" dirty="0">
                  <a:solidFill>
                    <a:schemeClr val="bg1"/>
                  </a:solidFill>
                  <a:latin typeface="Oswald" panose="00000500000000000000" pitchFamily="2" charset="0"/>
                </a:endParaRPr>
              </a:p>
            </p:txBody>
          </p:sp>
        </mc:Choice>
        <mc:Fallback xmlns="">
          <p:sp>
            <p:nvSpPr>
              <p:cNvPr id="24" name="Rectangle 23">
                <a:extLst>
                  <a:ext uri="{FF2B5EF4-FFF2-40B4-BE49-F238E27FC236}">
                    <a16:creationId xmlns:a16="http://schemas.microsoft.com/office/drawing/2014/main" id="{9E397875-C871-29DE-836B-9917212B3C7D}"/>
                  </a:ext>
                </a:extLst>
              </p:cNvPr>
              <p:cNvSpPr>
                <a:spLocks noRot="1" noChangeAspect="1" noMove="1" noResize="1" noEditPoints="1" noAdjustHandles="1" noChangeArrowheads="1" noChangeShapeType="1" noTextEdit="1"/>
              </p:cNvSpPr>
              <p:nvPr/>
            </p:nvSpPr>
            <p:spPr>
              <a:xfrm>
                <a:off x="1217646" y="3606753"/>
                <a:ext cx="1203512" cy="308442"/>
              </a:xfrm>
              <a:prstGeom prst="rect">
                <a:avLst/>
              </a:prstGeom>
              <a:blipFill>
                <a:blip r:embed="rId13"/>
                <a:stretch>
                  <a:fillRect/>
                </a:stretch>
              </a:blipFill>
              <a:ln w="952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0800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B2C7DAF3-BFA7-C0C2-804B-02BBD4DDF2CC}"/>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82131062-997B-64C9-299D-CF224580EE96}"/>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Cuckoo Hashing - Lookup</a:t>
            </a:r>
            <a:endParaRPr sz="2400" dirty="0"/>
          </a:p>
        </p:txBody>
      </p:sp>
      <p:grpSp>
        <p:nvGrpSpPr>
          <p:cNvPr id="391" name="Google Shape;391;p23">
            <a:extLst>
              <a:ext uri="{FF2B5EF4-FFF2-40B4-BE49-F238E27FC236}">
                <a16:creationId xmlns:a16="http://schemas.microsoft.com/office/drawing/2014/main" id="{26C0D2E2-1FD7-A724-0DFB-1351B2CBC45D}"/>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602F4A34-2A61-B4C3-C566-4995F45043C8}"/>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61CD36E2-0161-A4BE-3D3D-AB1B6340C0DD}"/>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5A1AB199-48CF-E50A-F284-7D59030BA64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27A0533C-C478-C8B1-A07F-1C7A40043F9C}"/>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A0B2A86-65BA-E7EE-9B3E-1F105A4BFEF0}"/>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28BCF14E-531E-421F-B7C7-DE3A2F9F1E5E}"/>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A7CF18CC-0E39-ACE5-6512-E6AC5EBD4776}"/>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25E533B3-7E0E-62FB-55C2-94AAFE0C4C40}"/>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Google Shape;400;p23">
                <a:extLst>
                  <a:ext uri="{FF2B5EF4-FFF2-40B4-BE49-F238E27FC236}">
                    <a16:creationId xmlns:a16="http://schemas.microsoft.com/office/drawing/2014/main" id="{43139754-24B9-691B-54A9-6DA6ACACACC1}"/>
                  </a:ext>
                </a:extLst>
              </p:cNvPr>
              <p:cNvSpPr txBox="1"/>
              <p:nvPr/>
            </p:nvSpPr>
            <p:spPr>
              <a:xfrm>
                <a:off x="1129507" y="2015945"/>
                <a:ext cx="6876433" cy="1384954"/>
              </a:xfrm>
              <a:prstGeom prst="rect">
                <a:avLst/>
              </a:prstGeom>
              <a:noFill/>
              <a:ln>
                <a:noFill/>
              </a:ln>
            </p:spPr>
            <p:txBody>
              <a:bodyPr spcFirstLastPara="1" wrap="square" lIns="91425" tIns="45700" rIns="91425" bIns="45700" anchor="t" anchorCtr="0">
                <a:spAutoFit/>
              </a:bodyPr>
              <a:lstStyle/>
              <a:p>
                <a:pPr lvl="0"/>
                <a:r>
                  <a:rPr lang="en-US" sz="2800" b="1" dirty="0">
                    <a:latin typeface="Cambria" panose="02040503050406030204" pitchFamily="18" charset="0"/>
                    <a:ea typeface="Cambria" panose="02040503050406030204" pitchFamily="18" charset="0"/>
                  </a:rPr>
                  <a:t>function</a:t>
                </a:r>
                <a:r>
                  <a:rPr lang="en-US" sz="2800" dirty="0">
                    <a:latin typeface="Cambria" panose="02040503050406030204" pitchFamily="18" charset="0"/>
                    <a:ea typeface="Cambria" panose="02040503050406030204" pitchFamily="18" charset="0"/>
                  </a:rPr>
                  <a:t> lookup(x)</a:t>
                </a:r>
              </a:p>
              <a:p>
                <a:pPr lvl="0"/>
                <a:r>
                  <a:rPr lang="en-US" sz="2800"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return</a:t>
                </a:r>
                <a:r>
                  <a:rPr lang="en-US" sz="2800" dirty="0">
                    <a:latin typeface="Cambria" panose="02040503050406030204" pitchFamily="18" charset="0"/>
                    <a:ea typeface="Cambria" panose="020405030504060302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1</m:t>
                        </m:r>
                      </m:sub>
                    </m:sSub>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0" smtClean="0">
                        <a:latin typeface="Cambria Math" panose="02040503050406030204" pitchFamily="18" charset="0"/>
                      </a:rPr>
                      <m:t> </m:t>
                    </m:r>
                    <m:r>
                      <a:rPr lang="en-US" sz="2800" b="0" dirty="0"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b="0" i="1" smtClean="0">
                            <a:latin typeface="Cambria Math" panose="02040503050406030204" pitchFamily="18" charset="0"/>
                          </a:rPr>
                          <m:t>2</m:t>
                        </m:r>
                      </m:sub>
                    </m:sSub>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b="0" i="1" smtClean="0">
                                <a:latin typeface="Cambria Math" panose="02040503050406030204" pitchFamily="18" charset="0"/>
                              </a:rPr>
                              <m:t>2</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e>
                    </m:d>
                    <m:r>
                      <a:rPr lang="en-US" sz="2800" i="1">
                        <a:latin typeface="Cambria Math" panose="02040503050406030204" pitchFamily="18" charset="0"/>
                      </a:rPr>
                      <m:t>=</m:t>
                    </m:r>
                    <m:r>
                      <a:rPr lang="en-US" sz="2800" i="1">
                        <a:latin typeface="Cambria Math" panose="02040503050406030204" pitchFamily="18" charset="0"/>
                      </a:rPr>
                      <m:t>𝑥</m:t>
                    </m:r>
                  </m:oMath>
                </a14:m>
                <a:endParaRPr lang="en-US" sz="2800" dirty="0">
                  <a:latin typeface="Cambria" panose="02040503050406030204" pitchFamily="18" charset="0"/>
                  <a:ea typeface="Cambria" panose="02040503050406030204" pitchFamily="18" charset="0"/>
                </a:endParaRPr>
              </a:p>
              <a:p>
                <a:pPr lvl="0"/>
                <a:r>
                  <a:rPr lang="en-US" sz="2800" b="1" dirty="0">
                    <a:latin typeface="Cambria" panose="02040503050406030204" pitchFamily="18" charset="0"/>
                    <a:ea typeface="Cambria" panose="02040503050406030204" pitchFamily="18" charset="0"/>
                  </a:rPr>
                  <a:t>end</a:t>
                </a:r>
                <a:r>
                  <a:rPr lang="en-US" sz="2800" b="0" dirty="0">
                    <a:latin typeface="Cambria" panose="02040503050406030204" pitchFamily="18" charset="0"/>
                    <a:ea typeface="Cambria" panose="02040503050406030204" pitchFamily="18" charset="0"/>
                  </a:rPr>
                  <a:t>;</a:t>
                </a:r>
              </a:p>
            </p:txBody>
          </p:sp>
        </mc:Choice>
        <mc:Fallback xmlns="">
          <p:sp>
            <p:nvSpPr>
              <p:cNvPr id="2" name="Google Shape;400;p23">
                <a:extLst>
                  <a:ext uri="{FF2B5EF4-FFF2-40B4-BE49-F238E27FC236}">
                    <a16:creationId xmlns:a16="http://schemas.microsoft.com/office/drawing/2014/main" id="{43139754-24B9-691B-54A9-6DA6ACACACC1}"/>
                  </a:ext>
                </a:extLst>
              </p:cNvPr>
              <p:cNvSpPr txBox="1">
                <a:spLocks noRot="1" noChangeAspect="1" noMove="1" noResize="1" noEditPoints="1" noAdjustHandles="1" noChangeArrowheads="1" noChangeShapeType="1" noTextEdit="1"/>
              </p:cNvSpPr>
              <p:nvPr/>
            </p:nvSpPr>
            <p:spPr>
              <a:xfrm>
                <a:off x="1129507" y="2015945"/>
                <a:ext cx="6876433" cy="1384954"/>
              </a:xfrm>
              <a:prstGeom prst="rect">
                <a:avLst/>
              </a:prstGeom>
              <a:blipFill>
                <a:blip r:embed="rId6"/>
                <a:stretch>
                  <a:fillRect l="-1773" t="-4846" b="-114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04133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D27FFD2A-3920-8BBE-4DB0-668C16FA446E}"/>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27F5BBBC-5EA8-1EA7-1BF3-567A36158797}"/>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Cuckoo Hashing - Insert</a:t>
            </a:r>
            <a:endParaRPr sz="2400" dirty="0"/>
          </a:p>
        </p:txBody>
      </p:sp>
      <p:grpSp>
        <p:nvGrpSpPr>
          <p:cNvPr id="391" name="Google Shape;391;p23">
            <a:extLst>
              <a:ext uri="{FF2B5EF4-FFF2-40B4-BE49-F238E27FC236}">
                <a16:creationId xmlns:a16="http://schemas.microsoft.com/office/drawing/2014/main" id="{133AB8F2-3EFB-F9CB-913B-DB1CAB23D62A}"/>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BEE2D88D-FCDD-1179-26DD-11DE81CC9348}"/>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42ADCE32-ECF3-54BE-2F2F-EB4D24325D82}"/>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C75A58D9-8458-BFB2-E408-EA790845E8ED}"/>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3FAD0480-422D-1ABA-0E7F-72453784B897}"/>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AE6DDDEC-3A7E-1E58-4C73-81D807BE9883}"/>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66DDB084-B175-03B9-A7DA-190339874D19}"/>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88DAD411-DF5A-844B-D343-80BEE29406FD}"/>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787D61C7-4E3A-BE39-C631-9166A55E098C}"/>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Google Shape;400;p23">
                <a:extLst>
                  <a:ext uri="{FF2B5EF4-FFF2-40B4-BE49-F238E27FC236}">
                    <a16:creationId xmlns:a16="http://schemas.microsoft.com/office/drawing/2014/main" id="{C1A41B4D-EC3C-4163-83B3-C632321A80C3}"/>
                  </a:ext>
                </a:extLst>
              </p:cNvPr>
              <p:cNvSpPr txBox="1"/>
              <p:nvPr/>
            </p:nvSpPr>
            <p:spPr>
              <a:xfrm>
                <a:off x="434341" y="1108164"/>
                <a:ext cx="8554157" cy="3170058"/>
              </a:xfrm>
              <a:prstGeom prst="rect">
                <a:avLst/>
              </a:prstGeom>
              <a:noFill/>
              <a:ln>
                <a:noFill/>
              </a:ln>
            </p:spPr>
            <p:txBody>
              <a:bodyPr spcFirstLastPara="1" wrap="square" lIns="91425" tIns="45700" rIns="91425" bIns="45700" anchor="t" anchorCtr="0">
                <a:spAutoFit/>
              </a:bodyPr>
              <a:lstStyle/>
              <a:p>
                <a:pPr lvl="0"/>
                <a:r>
                  <a:rPr lang="en-US" sz="2000" b="1" dirty="0">
                    <a:latin typeface="Cambria" panose="02040503050406030204" pitchFamily="18" charset="0"/>
                    <a:ea typeface="Cambria" panose="02040503050406030204" pitchFamily="18" charset="0"/>
                  </a:rPr>
                  <a:t>procedure</a:t>
                </a:r>
                <a:r>
                  <a:rPr lang="en-US" sz="2000" dirty="0">
                    <a:latin typeface="Cambria" panose="02040503050406030204" pitchFamily="18" charset="0"/>
                    <a:ea typeface="Cambria" panose="02040503050406030204" pitchFamily="18" charset="0"/>
                  </a:rPr>
                  <a:t> insert(x)</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if</a:t>
                </a:r>
                <a:r>
                  <a:rPr lang="en-US" sz="2000" dirty="0">
                    <a:latin typeface="Cambria" panose="02040503050406030204" pitchFamily="18" charset="0"/>
                    <a:ea typeface="Cambria" panose="02040503050406030204" pitchFamily="18" charset="0"/>
                  </a:rPr>
                  <a:t> lookup(x) </a:t>
                </a:r>
                <a:r>
                  <a:rPr lang="en-US" sz="2000" b="1" dirty="0">
                    <a:latin typeface="Cambria" panose="02040503050406030204" pitchFamily="18" charset="0"/>
                    <a:ea typeface="Cambria" panose="02040503050406030204" pitchFamily="18" charset="0"/>
                  </a:rPr>
                  <a:t>then return</a:t>
                </a:r>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loop</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MaxLoop</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times</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if</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1</m:t>
                        </m:r>
                      </m:sub>
                    </m:sSub>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1</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𝑥</m:t>
                            </m:r>
                          </m:e>
                        </m:d>
                      </m:e>
                    </m:d>
                    <m:r>
                      <a:rPr lang="en-US" sz="2000" b="0" i="0" smtClean="0">
                        <a:latin typeface="Cambria Math" panose="02040503050406030204" pitchFamily="18" charset="0"/>
                      </a:rPr>
                      <m:t>=</m:t>
                    </m:r>
                    <m:r>
                      <m:rPr>
                        <m:nor/>
                      </m:rPr>
                      <a:rPr lang="en-US" sz="2000"/>
                      <m:t>⊥</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then</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return</a:t>
                </a:r>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14:m>
                  <m:oMath xmlns:m="http://schemas.openxmlformats.org/officeDocument/2006/math">
                    <m:r>
                      <a:rPr lang="en-US" sz="2000" b="0" i="1" smtClean="0">
                        <a:latin typeface="Cambria Math" panose="02040503050406030204" pitchFamily="18" charset="0"/>
                        <a:ea typeface="Cambria"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oMath>
                </a14:m>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if</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2</m:t>
                        </m:r>
                      </m:sub>
                    </m:sSub>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𝑥</m:t>
                            </m:r>
                          </m:e>
                        </m:d>
                      </m:e>
                    </m:d>
                    <m:r>
                      <a:rPr lang="en-US" sz="2000" b="0" i="0" smtClean="0">
                        <a:latin typeface="Cambria Math" panose="02040503050406030204" pitchFamily="18" charset="0"/>
                      </a:rPr>
                      <m:t>=</m:t>
                    </m:r>
                    <m:r>
                      <m:rPr>
                        <m:nor/>
                      </m:rPr>
                      <a:rPr lang="en-US" sz="2000"/>
                      <m:t>⊥</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then</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2</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return</a:t>
                </a:r>
                <a:r>
                  <a:rPr lang="en-US" sz="2000" dirty="0">
                    <a:latin typeface="Cambria" panose="02040503050406030204" pitchFamily="18" charset="0"/>
                    <a:ea typeface="Cambria" panose="02040503050406030204" pitchFamily="18" charset="0"/>
                  </a:rPr>
                  <a:t>;}</a:t>
                </a:r>
              </a:p>
              <a:p>
                <a:r>
                  <a:rPr lang="en-US" sz="2000" dirty="0">
                    <a:latin typeface="Cambria" panose="02040503050406030204" pitchFamily="18" charset="0"/>
                    <a:ea typeface="Cambria" panose="02040503050406030204" pitchFamily="18" charset="0"/>
                  </a:rPr>
                  <a:t>	</a:t>
                </a:r>
                <a14:m>
                  <m:oMath xmlns:m="http://schemas.openxmlformats.org/officeDocument/2006/math">
                    <m:r>
                      <a:rPr lang="en-US" sz="2000" b="0" i="1" smtClean="0">
                        <a:latin typeface="Cambria Math" panose="02040503050406030204" pitchFamily="18" charset="0"/>
                        <a:ea typeface="Cambria"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2</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oMath>
                </a14:m>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end loop</a:t>
                </a:r>
              </a:p>
              <a:p>
                <a:pPr lvl="0"/>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rehash(); insert(x);</a:t>
                </a:r>
              </a:p>
              <a:p>
                <a:pPr lvl="0"/>
                <a:r>
                  <a:rPr lang="en-US" sz="2000" b="1" dirty="0">
                    <a:latin typeface="Cambria" panose="02040503050406030204" pitchFamily="18" charset="0"/>
                    <a:ea typeface="Cambria" panose="02040503050406030204" pitchFamily="18" charset="0"/>
                  </a:rPr>
                  <a:t>end</a:t>
                </a:r>
                <a:r>
                  <a:rPr lang="en-US" sz="2000" dirty="0">
                    <a:latin typeface="Cambria" panose="02040503050406030204" pitchFamily="18" charset="0"/>
                    <a:ea typeface="Cambria" panose="02040503050406030204" pitchFamily="18" charset="0"/>
                  </a:rPr>
                  <a:t>;</a:t>
                </a:r>
              </a:p>
            </p:txBody>
          </p:sp>
        </mc:Choice>
        <mc:Fallback xmlns="">
          <p:sp>
            <p:nvSpPr>
              <p:cNvPr id="2" name="Google Shape;400;p23">
                <a:extLst>
                  <a:ext uri="{FF2B5EF4-FFF2-40B4-BE49-F238E27FC236}">
                    <a16:creationId xmlns:a16="http://schemas.microsoft.com/office/drawing/2014/main" id="{C1A41B4D-EC3C-4163-83B3-C632321A80C3}"/>
                  </a:ext>
                </a:extLst>
              </p:cNvPr>
              <p:cNvSpPr txBox="1">
                <a:spLocks noRot="1" noChangeAspect="1" noMove="1" noResize="1" noEditPoints="1" noAdjustHandles="1" noChangeArrowheads="1" noChangeShapeType="1" noTextEdit="1"/>
              </p:cNvSpPr>
              <p:nvPr/>
            </p:nvSpPr>
            <p:spPr>
              <a:xfrm>
                <a:off x="434341" y="1108164"/>
                <a:ext cx="8554157" cy="3170058"/>
              </a:xfrm>
              <a:prstGeom prst="rect">
                <a:avLst/>
              </a:prstGeom>
              <a:blipFill>
                <a:blip r:embed="rId6"/>
                <a:stretch>
                  <a:fillRect l="-713" t="-1154" b="-25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400;p23">
                <a:extLst>
                  <a:ext uri="{FF2B5EF4-FFF2-40B4-BE49-F238E27FC236}">
                    <a16:creationId xmlns:a16="http://schemas.microsoft.com/office/drawing/2014/main" id="{1297199C-7197-E001-0048-3ECA610D5F5C}"/>
                  </a:ext>
                </a:extLst>
              </p:cNvPr>
              <p:cNvSpPr txBox="1"/>
              <p:nvPr/>
            </p:nvSpPr>
            <p:spPr>
              <a:xfrm>
                <a:off x="434341" y="4602934"/>
                <a:ext cx="8554157" cy="400069"/>
              </a:xfrm>
              <a:prstGeom prst="rect">
                <a:avLst/>
              </a:prstGeom>
              <a:noFill/>
              <a:ln>
                <a:noFill/>
              </a:ln>
            </p:spPr>
            <p:txBody>
              <a:bodyPr spcFirstLastPara="1" wrap="square" lIns="91425" tIns="45700" rIns="91425" bIns="45700" anchor="t" anchorCtr="0">
                <a:spAutoFit/>
              </a:bodyPr>
              <a:lstStyle/>
              <a:p>
                <a:pPr lvl="0"/>
                <a:r>
                  <a:rPr lang="en-US" sz="2000" b="0" dirty="0">
                    <a:ea typeface="Cambria" panose="02040503050406030204" pitchFamily="18" charset="0"/>
                  </a:rPr>
                  <a:t>*</a:t>
                </a:r>
                <a14:m>
                  <m:oMath xmlns:m="http://schemas.openxmlformats.org/officeDocument/2006/math">
                    <m:r>
                      <a:rPr lang="en-US" sz="2000" b="0" i="1" smtClean="0">
                        <a:latin typeface="Cambria Math" panose="02040503050406030204" pitchFamily="18" charset="0"/>
                        <a:ea typeface="Cambria"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oMath>
                </a14:m>
                <a:r>
                  <a:rPr lang="en-US" sz="2000" dirty="0">
                    <a:latin typeface="Cambria" panose="02040503050406030204" pitchFamily="18" charset="0"/>
                    <a:ea typeface="Cambria" panose="02040503050406030204" pitchFamily="18" charset="0"/>
                  </a:rPr>
                  <a:t> expresses x and y are being swapped.</a:t>
                </a:r>
              </a:p>
            </p:txBody>
          </p:sp>
        </mc:Choice>
        <mc:Fallback xmlns="">
          <p:sp>
            <p:nvSpPr>
              <p:cNvPr id="3" name="Google Shape;400;p23">
                <a:extLst>
                  <a:ext uri="{FF2B5EF4-FFF2-40B4-BE49-F238E27FC236}">
                    <a16:creationId xmlns:a16="http://schemas.microsoft.com/office/drawing/2014/main" id="{1297199C-7197-E001-0048-3ECA610D5F5C}"/>
                  </a:ext>
                </a:extLst>
              </p:cNvPr>
              <p:cNvSpPr txBox="1">
                <a:spLocks noRot="1" noChangeAspect="1" noMove="1" noResize="1" noEditPoints="1" noAdjustHandles="1" noChangeArrowheads="1" noChangeShapeType="1" noTextEdit="1"/>
              </p:cNvSpPr>
              <p:nvPr/>
            </p:nvSpPr>
            <p:spPr>
              <a:xfrm>
                <a:off x="434341" y="4602934"/>
                <a:ext cx="8554157" cy="400069"/>
              </a:xfrm>
              <a:prstGeom prst="rect">
                <a:avLst/>
              </a:prstGeom>
              <a:blipFill>
                <a:blip r:embed="rId7"/>
                <a:stretch>
                  <a:fillRect l="-713" t="-7576" b="-2727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835149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idx="4294967295"/>
          </p:nvPr>
        </p:nvSpPr>
        <p:spPr>
          <a:xfrm>
            <a:off x="535775" y="712150"/>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Data Generalization</a:t>
            </a:r>
            <a:endParaRPr sz="2400"/>
          </a:p>
        </p:txBody>
      </p:sp>
      <p:sp>
        <p:nvSpPr>
          <p:cNvPr id="77" name="Google Shape;77;p3"/>
          <p:cNvSpPr txBox="1">
            <a:spLocks noGrp="1"/>
          </p:cNvSpPr>
          <p:nvPr>
            <p:ph type="title" idx="4294967295"/>
          </p:nvPr>
        </p:nvSpPr>
        <p:spPr>
          <a:xfrm>
            <a:off x="535775" y="1480150"/>
            <a:ext cx="7390490" cy="3067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3000"/>
              <a:buNone/>
            </a:pPr>
            <a:r>
              <a:rPr lang="en" sz="2400" dirty="0">
                <a:solidFill>
                  <a:schemeClr val="tx2"/>
                </a:solidFill>
                <a:latin typeface="Lato"/>
                <a:ea typeface="Lato"/>
                <a:cs typeface="Lato"/>
                <a:sym typeface="Lato"/>
              </a:rPr>
              <a:t>Data generalisation involves sorting sensitive columns into bins or groups for analysis, removing specifics and creating a more generalised view. This technique, in combination with other pseudonymisation methods, is particularly effective for large datasets.</a:t>
            </a:r>
            <a:endParaRPr sz="2400" dirty="0">
              <a:solidFill>
                <a:schemeClr val="tx2"/>
              </a:solidFill>
              <a:latin typeface="Lato"/>
              <a:ea typeface="Lato"/>
              <a:cs typeface="Lato"/>
              <a:sym typeface="Lato"/>
            </a:endParaRPr>
          </a:p>
        </p:txBody>
      </p:sp>
      <p:grpSp>
        <p:nvGrpSpPr>
          <p:cNvPr id="78" name="Google Shape;78;p3"/>
          <p:cNvGrpSpPr/>
          <p:nvPr/>
        </p:nvGrpSpPr>
        <p:grpSpPr>
          <a:xfrm>
            <a:off x="7964372" y="166044"/>
            <a:ext cx="1024398" cy="669712"/>
            <a:chOff x="5400075" y="1936775"/>
            <a:chExt cx="3173477" cy="2136925"/>
          </a:xfrm>
        </p:grpSpPr>
        <p:pic>
          <p:nvPicPr>
            <p:cNvPr id="79" name="Google Shape;79;p3"/>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80" name="Google Shape;80;p3"/>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81" name="Google Shape;81;p3"/>
          <p:cNvGrpSpPr/>
          <p:nvPr/>
        </p:nvGrpSpPr>
        <p:grpSpPr>
          <a:xfrm>
            <a:off x="6662495" y="166133"/>
            <a:ext cx="424090" cy="417359"/>
            <a:chOff x="991850" y="1936775"/>
            <a:chExt cx="1560300" cy="2164726"/>
          </a:xfrm>
        </p:grpSpPr>
        <p:pic>
          <p:nvPicPr>
            <p:cNvPr id="82" name="Google Shape;82;p3"/>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83" name="Google Shape;83;p3"/>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84" name="Google Shape;84;p3"/>
          <p:cNvGrpSpPr/>
          <p:nvPr/>
        </p:nvGrpSpPr>
        <p:grpSpPr>
          <a:xfrm>
            <a:off x="7213696" y="166133"/>
            <a:ext cx="594549" cy="417359"/>
            <a:chOff x="2993400" y="1936775"/>
            <a:chExt cx="2187452" cy="2164725"/>
          </a:xfrm>
        </p:grpSpPr>
        <p:pic>
          <p:nvPicPr>
            <p:cNvPr id="85" name="Google Shape;85;p3"/>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86" name="Google Shape;86;p3"/>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Tree>
    <p:extLst>
      <p:ext uri="{BB962C8B-B14F-4D97-AF65-F5344CB8AC3E}">
        <p14:creationId xmlns:p14="http://schemas.microsoft.com/office/powerpoint/2010/main" val="406199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 grpId="0"/>
      <p:bldP spid="412" grpId="0"/>
      <p:bldP spid="413" grpId="0"/>
      <p:bldP spid="414" grpId="0"/>
      <p:bldP spid="415" grpId="0"/>
      <p:bldP spid="416" grpId="0"/>
      <p:bldP spid="4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4759570" y="322515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4759570" y="353299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2" name="Rectangle 21">
            <a:extLst>
              <a:ext uri="{FF2B5EF4-FFF2-40B4-BE49-F238E27FC236}">
                <a16:creationId xmlns:a16="http://schemas.microsoft.com/office/drawing/2014/main" id="{7FE102EE-6202-8BC6-2F6D-1FF48EF77589}"/>
              </a:ext>
            </a:extLst>
          </p:cNvPr>
          <p:cNvSpPr/>
          <p:nvPr/>
        </p:nvSpPr>
        <p:spPr>
          <a:xfrm>
            <a:off x="61197" y="2944145"/>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231A-4055-3EF3-CD51-197DA4BBB8A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Insert(534)</a:t>
            </a:r>
            <a:endParaRPr lang="en-US" sz="1800" dirty="0">
              <a:solidFill>
                <a:srgbClr val="C00000"/>
              </a:solidFill>
              <a:latin typeface="Oswald" panose="00000500000000000000" pitchFamily="2" charset="0"/>
            </a:endParaRPr>
          </a:p>
        </p:txBody>
      </p:sp>
      <p:sp>
        <p:nvSpPr>
          <p:cNvPr id="25" name="Rectangle 24">
            <a:extLst>
              <a:ext uri="{FF2B5EF4-FFF2-40B4-BE49-F238E27FC236}">
                <a16:creationId xmlns:a16="http://schemas.microsoft.com/office/drawing/2014/main" id="{39343B56-A417-2308-3A00-0ECC34828B31}"/>
              </a:ext>
            </a:extLst>
          </p:cNvPr>
          <p:cNvSpPr/>
          <p:nvPr/>
        </p:nvSpPr>
        <p:spPr>
          <a:xfrm>
            <a:off x="439836" y="4215551"/>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6" name="Rectangle 25">
            <a:extLst>
              <a:ext uri="{FF2B5EF4-FFF2-40B4-BE49-F238E27FC236}">
                <a16:creationId xmlns:a16="http://schemas.microsoft.com/office/drawing/2014/main" id="{2828D3D7-297A-CFE1-FB9A-B99F24F9B23E}"/>
              </a:ext>
            </a:extLst>
          </p:cNvPr>
          <p:cNvSpPr/>
          <p:nvPr/>
        </p:nvSpPr>
        <p:spPr>
          <a:xfrm>
            <a:off x="1217644" y="294858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7" name="Oval 26">
            <a:extLst>
              <a:ext uri="{FF2B5EF4-FFF2-40B4-BE49-F238E27FC236}">
                <a16:creationId xmlns:a16="http://schemas.microsoft.com/office/drawing/2014/main" id="{58ADDFB1-ED17-774F-2BBE-068EE565C302}"/>
              </a:ext>
            </a:extLst>
          </p:cNvPr>
          <p:cNvSpPr/>
          <p:nvPr/>
        </p:nvSpPr>
        <p:spPr>
          <a:xfrm>
            <a:off x="890016" y="2944145"/>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Oval 27">
            <a:extLst>
              <a:ext uri="{FF2B5EF4-FFF2-40B4-BE49-F238E27FC236}">
                <a16:creationId xmlns:a16="http://schemas.microsoft.com/office/drawing/2014/main" id="{EE7BB187-52AF-C16C-EB03-9F1406E24ED9}"/>
              </a:ext>
            </a:extLst>
          </p:cNvPr>
          <p:cNvSpPr/>
          <p:nvPr/>
        </p:nvSpPr>
        <p:spPr>
          <a:xfrm>
            <a:off x="4475137" y="3534351"/>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447235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4759570" y="322743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18734" y="458950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662</a:t>
            </a:r>
          </a:p>
        </p:txBody>
      </p:sp>
      <p:sp>
        <p:nvSpPr>
          <p:cNvPr id="22" name="Rectangle 21">
            <a:extLst>
              <a:ext uri="{FF2B5EF4-FFF2-40B4-BE49-F238E27FC236}">
                <a16:creationId xmlns:a16="http://schemas.microsoft.com/office/drawing/2014/main" id="{7FE102EE-6202-8BC6-2F6D-1FF48EF77589}"/>
              </a:ext>
            </a:extLst>
          </p:cNvPr>
          <p:cNvSpPr/>
          <p:nvPr/>
        </p:nvSpPr>
        <p:spPr>
          <a:xfrm>
            <a:off x="61197" y="2944145"/>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231A-4055-3EF3-CD51-197DA4BBB8A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Insert(534)</a:t>
            </a:r>
            <a:endParaRPr lang="en-US" sz="1800" dirty="0">
              <a:solidFill>
                <a:srgbClr val="C00000"/>
              </a:solidFill>
              <a:latin typeface="Oswald" panose="00000500000000000000" pitchFamily="2" charset="0"/>
            </a:endParaRPr>
          </a:p>
        </p:txBody>
      </p:sp>
      <p:sp>
        <p:nvSpPr>
          <p:cNvPr id="25" name="Rectangle 24">
            <a:extLst>
              <a:ext uri="{FF2B5EF4-FFF2-40B4-BE49-F238E27FC236}">
                <a16:creationId xmlns:a16="http://schemas.microsoft.com/office/drawing/2014/main" id="{39343B56-A417-2308-3A00-0ECC34828B31}"/>
              </a:ext>
            </a:extLst>
          </p:cNvPr>
          <p:cNvSpPr/>
          <p:nvPr/>
        </p:nvSpPr>
        <p:spPr>
          <a:xfrm>
            <a:off x="439836" y="4215551"/>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B28F2E7-2A3F-B552-71EA-5949608533A6}"/>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accent6">
                                  <a:lumMod val="10000"/>
                                </a:schemeClr>
                              </a:solidFill>
                              <a:latin typeface="Cambria Math" panose="02040503050406030204" pitchFamily="18" charset="0"/>
                            </a:rPr>
                          </m:ctrlPr>
                        </m:sSubPr>
                        <m:e>
                          <m:r>
                            <a:rPr lang="en-US" sz="1400" b="0" i="1" dirty="0" smtClean="0">
                              <a:solidFill>
                                <a:schemeClr val="accent6">
                                  <a:lumMod val="10000"/>
                                </a:schemeClr>
                              </a:solidFill>
                              <a:latin typeface="Cambria Math" panose="02040503050406030204" pitchFamily="18" charset="0"/>
                            </a:rPr>
                            <m:t>h</m:t>
                          </m:r>
                        </m:e>
                        <m:sub>
                          <m:r>
                            <a:rPr lang="en-US" sz="1400" b="0" i="1" dirty="0" smtClean="0">
                              <a:solidFill>
                                <a:schemeClr val="accent6">
                                  <a:lumMod val="10000"/>
                                </a:schemeClr>
                              </a:solidFill>
                              <a:latin typeface="Cambria Math" panose="02040503050406030204" pitchFamily="18" charset="0"/>
                            </a:rPr>
                            <m:t>2</m:t>
                          </m:r>
                        </m:sub>
                      </m:sSub>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662</m:t>
                          </m:r>
                        </m:e>
                      </m:d>
                      <m:r>
                        <a:rPr lang="en-US" sz="1400" b="0" i="1" dirty="0" smtClean="0">
                          <a:solidFill>
                            <a:schemeClr val="accent6">
                              <a:lumMod val="10000"/>
                            </a:schemeClr>
                          </a:solidFill>
                          <a:latin typeface="Cambria Math" panose="02040503050406030204" pitchFamily="18" charset="0"/>
                        </a:rPr>
                        <m:t>= </m:t>
                      </m:r>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2</m:t>
                          </m:r>
                          <m:r>
                            <a:rPr lang="en-US" sz="1400" b="0" i="1" dirty="0" smtClean="0">
                              <a:solidFill>
                                <a:schemeClr val="accent6">
                                  <a:lumMod val="10000"/>
                                </a:schemeClr>
                              </a:solidFill>
                              <a:latin typeface="Cambria Math" panose="02040503050406030204" pitchFamily="18" charset="0"/>
                            </a:rPr>
                            <m:t>𝑥</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𝑚𝑜𝑑</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8</m:t>
                          </m:r>
                        </m:e>
                      </m:d>
                      <m:r>
                        <a:rPr lang="en-US" sz="1400" b="0" i="1" dirty="0" smtClean="0">
                          <a:solidFill>
                            <a:schemeClr val="accent6">
                              <a:lumMod val="10000"/>
                            </a:schemeClr>
                          </a:solidFill>
                          <a:latin typeface="Cambria Math" panose="02040503050406030204" pitchFamily="18" charset="0"/>
                        </a:rPr>
                        <m:t>=</m:t>
                      </m:r>
                      <m:r>
                        <a:rPr lang="en-US" sz="1400" b="0" i="1" dirty="0" smtClean="0">
                          <a:solidFill>
                            <a:schemeClr val="accent6">
                              <a:lumMod val="10000"/>
                            </a:schemeClr>
                          </a:solidFill>
                          <a:latin typeface="Cambria Math" panose="02040503050406030204" pitchFamily="18" charset="0"/>
                        </a:rPr>
                        <m:t>4</m:t>
                      </m:r>
                    </m:oMath>
                  </m:oMathPara>
                </a14:m>
                <a:endParaRPr lang="LID4096" dirty="0"/>
              </a:p>
            </p:txBody>
          </p:sp>
        </mc:Choice>
        <mc:Fallback xmlns="">
          <p:sp>
            <p:nvSpPr>
              <p:cNvPr id="27" name="TextBox 26">
                <a:extLst>
                  <a:ext uri="{FF2B5EF4-FFF2-40B4-BE49-F238E27FC236}">
                    <a16:creationId xmlns:a16="http://schemas.microsoft.com/office/drawing/2014/main" id="{DB28F2E7-2A3F-B552-71EA-5949608533A6}"/>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5"/>
                <a:stretch>
                  <a:fillRect/>
                </a:stretch>
              </a:blipFill>
            </p:spPr>
            <p:txBody>
              <a:bodyPr/>
              <a:lstStyle/>
              <a:p>
                <a:r>
                  <a:rPr lang="LID4096">
                    <a:noFill/>
                  </a:rPr>
                  <a:t> </a:t>
                </a:r>
              </a:p>
            </p:txBody>
          </p:sp>
        </mc:Fallback>
      </mc:AlternateContent>
      <p:sp>
        <p:nvSpPr>
          <p:cNvPr id="28" name="Oval 27">
            <a:extLst>
              <a:ext uri="{FF2B5EF4-FFF2-40B4-BE49-F238E27FC236}">
                <a16:creationId xmlns:a16="http://schemas.microsoft.com/office/drawing/2014/main" id="{884CBC3F-39F1-E122-2142-3381F7D5A911}"/>
              </a:ext>
            </a:extLst>
          </p:cNvPr>
          <p:cNvSpPr/>
          <p:nvPr/>
        </p:nvSpPr>
        <p:spPr>
          <a:xfrm>
            <a:off x="890016" y="2944145"/>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Oval 28">
            <a:extLst>
              <a:ext uri="{FF2B5EF4-FFF2-40B4-BE49-F238E27FC236}">
                <a16:creationId xmlns:a16="http://schemas.microsoft.com/office/drawing/2014/main" id="{B5961221-CF1A-6AC4-071A-04C1FF2FAA69}"/>
              </a:ext>
            </a:extLst>
          </p:cNvPr>
          <p:cNvSpPr/>
          <p:nvPr/>
        </p:nvSpPr>
        <p:spPr>
          <a:xfrm>
            <a:off x="4475137" y="3534351"/>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91488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4759570" y="322743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899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2" name="Rectangle 21">
            <a:extLst>
              <a:ext uri="{FF2B5EF4-FFF2-40B4-BE49-F238E27FC236}">
                <a16:creationId xmlns:a16="http://schemas.microsoft.com/office/drawing/2014/main" id="{7FE102EE-6202-8BC6-2F6D-1FF48EF77589}"/>
              </a:ext>
            </a:extLst>
          </p:cNvPr>
          <p:cNvSpPr/>
          <p:nvPr/>
        </p:nvSpPr>
        <p:spPr>
          <a:xfrm>
            <a:off x="61197" y="2944145"/>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231A-4055-3EF3-CD51-197DA4BBB8A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Insert(534)</a:t>
            </a:r>
            <a:endParaRPr lang="en-US" sz="1800" dirty="0">
              <a:solidFill>
                <a:srgbClr val="C00000"/>
              </a:solidFill>
              <a:latin typeface="Oswald" panose="00000500000000000000" pitchFamily="2" charset="0"/>
            </a:endParaRPr>
          </a:p>
        </p:txBody>
      </p:sp>
      <p:sp>
        <p:nvSpPr>
          <p:cNvPr id="25" name="Rectangle 24">
            <a:extLst>
              <a:ext uri="{FF2B5EF4-FFF2-40B4-BE49-F238E27FC236}">
                <a16:creationId xmlns:a16="http://schemas.microsoft.com/office/drawing/2014/main" id="{39343B56-A417-2308-3A00-0ECC34828B31}"/>
              </a:ext>
            </a:extLst>
          </p:cNvPr>
          <p:cNvSpPr/>
          <p:nvPr/>
        </p:nvSpPr>
        <p:spPr>
          <a:xfrm>
            <a:off x="439836" y="4215551"/>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B28F2E7-2A3F-B552-71EA-5949608533A6}"/>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accent6">
                                  <a:lumMod val="10000"/>
                                </a:schemeClr>
                              </a:solidFill>
                              <a:latin typeface="Cambria Math" panose="02040503050406030204" pitchFamily="18" charset="0"/>
                            </a:rPr>
                          </m:ctrlPr>
                        </m:sSubPr>
                        <m:e>
                          <m:r>
                            <a:rPr lang="en-US" sz="1400" b="0" i="1" dirty="0" smtClean="0">
                              <a:solidFill>
                                <a:schemeClr val="accent6">
                                  <a:lumMod val="10000"/>
                                </a:schemeClr>
                              </a:solidFill>
                              <a:latin typeface="Cambria Math" panose="02040503050406030204" pitchFamily="18" charset="0"/>
                            </a:rPr>
                            <m:t>h</m:t>
                          </m:r>
                        </m:e>
                        <m:sub>
                          <m:r>
                            <a:rPr lang="en-US" sz="1400" b="0" i="1" dirty="0" smtClean="0">
                              <a:solidFill>
                                <a:schemeClr val="accent6">
                                  <a:lumMod val="10000"/>
                                </a:schemeClr>
                              </a:solidFill>
                              <a:latin typeface="Cambria Math" panose="02040503050406030204" pitchFamily="18" charset="0"/>
                            </a:rPr>
                            <m:t>2</m:t>
                          </m:r>
                        </m:sub>
                      </m:sSub>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662</m:t>
                          </m:r>
                        </m:e>
                      </m:d>
                      <m:r>
                        <a:rPr lang="en-US" sz="1400" b="0" i="1" dirty="0" smtClean="0">
                          <a:solidFill>
                            <a:schemeClr val="accent6">
                              <a:lumMod val="10000"/>
                            </a:schemeClr>
                          </a:solidFill>
                          <a:latin typeface="Cambria Math" panose="02040503050406030204" pitchFamily="18" charset="0"/>
                        </a:rPr>
                        <m:t>= </m:t>
                      </m:r>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2</m:t>
                          </m:r>
                          <m:r>
                            <a:rPr lang="en-US" sz="1400" b="0" i="1" dirty="0" smtClean="0">
                              <a:solidFill>
                                <a:schemeClr val="accent6">
                                  <a:lumMod val="10000"/>
                                </a:schemeClr>
                              </a:solidFill>
                              <a:latin typeface="Cambria Math" panose="02040503050406030204" pitchFamily="18" charset="0"/>
                            </a:rPr>
                            <m:t>𝑥</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𝑚𝑜𝑑</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8</m:t>
                          </m:r>
                        </m:e>
                      </m:d>
                      <m:r>
                        <a:rPr lang="en-US" sz="1400" b="0" i="1" dirty="0" smtClean="0">
                          <a:solidFill>
                            <a:schemeClr val="accent6">
                              <a:lumMod val="10000"/>
                            </a:schemeClr>
                          </a:solidFill>
                          <a:latin typeface="Cambria Math" panose="02040503050406030204" pitchFamily="18" charset="0"/>
                        </a:rPr>
                        <m:t>=</m:t>
                      </m:r>
                      <m:r>
                        <a:rPr lang="en-US" sz="1400" b="0" i="1" dirty="0" smtClean="0">
                          <a:solidFill>
                            <a:schemeClr val="accent6">
                              <a:lumMod val="10000"/>
                            </a:schemeClr>
                          </a:solidFill>
                          <a:latin typeface="Cambria Math" panose="02040503050406030204" pitchFamily="18" charset="0"/>
                        </a:rPr>
                        <m:t>4</m:t>
                      </m:r>
                    </m:oMath>
                  </m:oMathPara>
                </a14:m>
                <a:endParaRPr lang="LID4096" dirty="0"/>
              </a:p>
            </p:txBody>
          </p:sp>
        </mc:Choice>
        <mc:Fallback xmlns="">
          <p:sp>
            <p:nvSpPr>
              <p:cNvPr id="27" name="TextBox 26">
                <a:extLst>
                  <a:ext uri="{FF2B5EF4-FFF2-40B4-BE49-F238E27FC236}">
                    <a16:creationId xmlns:a16="http://schemas.microsoft.com/office/drawing/2014/main" id="{DB28F2E7-2A3F-B552-71EA-5949608533A6}"/>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5"/>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62215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4759570" y="322743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899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2" name="Rectangle 21">
            <a:extLst>
              <a:ext uri="{FF2B5EF4-FFF2-40B4-BE49-F238E27FC236}">
                <a16:creationId xmlns:a16="http://schemas.microsoft.com/office/drawing/2014/main" id="{7FE102EE-6202-8BC6-2F6D-1FF48EF77589}"/>
              </a:ext>
            </a:extLst>
          </p:cNvPr>
          <p:cNvSpPr/>
          <p:nvPr/>
        </p:nvSpPr>
        <p:spPr>
          <a:xfrm>
            <a:off x="61196" y="3335687"/>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231A-4055-3EF3-CD51-197DA4BBB8A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Insert(23)</a:t>
            </a:r>
            <a:endParaRPr lang="en-US" sz="1800" dirty="0">
              <a:solidFill>
                <a:srgbClr val="C00000"/>
              </a:solidFill>
              <a:latin typeface="Oswald" panose="00000500000000000000" pitchFamily="2" charset="0"/>
            </a:endParaRP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Tree>
    <p:extLst>
      <p:ext uri="{BB962C8B-B14F-4D97-AF65-F5344CB8AC3E}">
        <p14:creationId xmlns:p14="http://schemas.microsoft.com/office/powerpoint/2010/main" val="2776432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4759570" y="322708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289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2" name="Rectangle 21">
            <a:extLst>
              <a:ext uri="{FF2B5EF4-FFF2-40B4-BE49-F238E27FC236}">
                <a16:creationId xmlns:a16="http://schemas.microsoft.com/office/drawing/2014/main" id="{7FE102EE-6202-8BC6-2F6D-1FF48EF77589}"/>
              </a:ext>
            </a:extLst>
          </p:cNvPr>
          <p:cNvSpPr/>
          <p:nvPr/>
        </p:nvSpPr>
        <p:spPr>
          <a:xfrm>
            <a:off x="61195" y="3731301"/>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231A-4055-3EF3-CD51-197DA4BBB8A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5" name="Rectangle 24">
            <a:extLst>
              <a:ext uri="{FF2B5EF4-FFF2-40B4-BE49-F238E27FC236}">
                <a16:creationId xmlns:a16="http://schemas.microsoft.com/office/drawing/2014/main" id="{B906A07D-F1C9-BC36-AD95-33FA42B13FF5}"/>
              </a:ext>
            </a:extLst>
          </p:cNvPr>
          <p:cNvSpPr/>
          <p:nvPr/>
        </p:nvSpPr>
        <p:spPr>
          <a:xfrm>
            <a:off x="439836" y="4215551"/>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7" name="Rectangle 26">
            <a:extLst>
              <a:ext uri="{FF2B5EF4-FFF2-40B4-BE49-F238E27FC236}">
                <a16:creationId xmlns:a16="http://schemas.microsoft.com/office/drawing/2014/main" id="{BBACE39B-DCA5-0674-CF32-A644676D95C2}"/>
              </a:ext>
            </a:extLst>
          </p:cNvPr>
          <p:cNvSpPr/>
          <p:nvPr/>
        </p:nvSpPr>
        <p:spPr>
          <a:xfrm>
            <a:off x="1217642" y="373002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
        <p:nvSpPr>
          <p:cNvPr id="29" name="Oval 28">
            <a:extLst>
              <a:ext uri="{FF2B5EF4-FFF2-40B4-BE49-F238E27FC236}">
                <a16:creationId xmlns:a16="http://schemas.microsoft.com/office/drawing/2014/main" id="{DC32853F-E6CD-B2B6-C836-47DDBA329872}"/>
              </a:ext>
            </a:extLst>
          </p:cNvPr>
          <p:cNvSpPr/>
          <p:nvPr/>
        </p:nvSpPr>
        <p:spPr>
          <a:xfrm>
            <a:off x="890017" y="3731301"/>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0" name="Oval 29">
            <a:extLst>
              <a:ext uri="{FF2B5EF4-FFF2-40B4-BE49-F238E27FC236}">
                <a16:creationId xmlns:a16="http://schemas.microsoft.com/office/drawing/2014/main" id="{051E70CF-76AF-EBF4-9813-BB10260FC936}"/>
              </a:ext>
            </a:extLst>
          </p:cNvPr>
          <p:cNvSpPr/>
          <p:nvPr/>
        </p:nvSpPr>
        <p:spPr>
          <a:xfrm>
            <a:off x="4462424" y="3219928"/>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571756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C3396651-631C-78D6-1247-D04EF8D67360}"/>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4D7CB0FC-EAE1-E3C1-7B6E-AD0A2463A98B}"/>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2FB31F8B-CFDD-85C1-82B2-1CCFBB0027A6}"/>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60B542B6-B754-C1E0-EA33-467F6BD55787}"/>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2CB85828-E3AD-5382-FEA8-ECA45B34E233}"/>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C3E0BAB7-AC44-B02B-CF9F-9866B70A9BF4}"/>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56997A7D-851D-EC0F-824E-79E0DC69646A}"/>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A3F92CD-7255-60F8-A744-7FA227D5FB16}"/>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9B5EC505-6E80-84D4-7956-864E1FB2C92C}"/>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68A88ACB-0ED0-BB69-E1BD-BF803770A0E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5425050A-2F0D-22FC-6DE4-50C1C8CBA6DE}"/>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37321FB-8296-203D-8337-DC421F2BCE64}"/>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237321FB-8296-203D-8337-DC421F2BCE64}"/>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en-US">
                    <a:noFill/>
                  </a:rPr>
                  <a:t> </a:t>
                </a:r>
              </a:p>
            </p:txBody>
          </p:sp>
        </mc:Fallback>
      </mc:AlternateContent>
      <p:sp>
        <p:nvSpPr>
          <p:cNvPr id="3" name="Rectangle 2">
            <a:extLst>
              <a:ext uri="{FF2B5EF4-FFF2-40B4-BE49-F238E27FC236}">
                <a16:creationId xmlns:a16="http://schemas.microsoft.com/office/drawing/2014/main" id="{B6FB7F07-6E8A-8361-D205-54770D2918DD}"/>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6ECC8E46-D726-C597-6DE8-164DF697447C}"/>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D10BC09D-70B5-2076-E038-2CA660CDDC1A}"/>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410CB62D-0FD5-D2E2-77FC-354E1A9D4450}"/>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A5A14B2C-2541-3919-0FB6-5811AD1372F6}"/>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48ACC5DA-52F6-624C-6424-01C51EB2ECF0}"/>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4EEB5BFB-4534-00F9-C95D-2E0F796A233C}"/>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F9B74F2E-5AA8-FBB8-4780-A380510D9B70}"/>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CE2DDC19-4FD7-E669-4A69-8BF0109820ED}"/>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6D1A76F0-6547-B4F4-117C-5136A28DFEF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6F0C2302-600B-B5E6-4EDA-314CD7E4B4C1}"/>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31339B6A-5161-E5CC-B6C6-72A3FC4CCB01}"/>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A8476565-0D19-BD21-F37A-375890DF2812}"/>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C2EC839-8EB0-6238-EFB1-A20C918D13C1}"/>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251E6DDC-3318-D284-27A4-FDE7038D086F}"/>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03BD471C-0E03-7B26-8C60-972015D62728}"/>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56450960-9EAA-60B7-4A2C-EE40FCEED070}"/>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51ED3C27-9060-9D95-1120-0A54EE6DFEFC}"/>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814DADC8-411B-51DD-F2FA-AED026813DED}"/>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00297745-EED5-7124-1EDC-63DF7A91205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A3A25F0F-A408-1D8B-CC8B-4D5E8A933207}"/>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A79B2CD3-328D-0C81-621A-CB958F1021A0}"/>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07A9066-2FCF-32EA-1CAA-8DAA54F4792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409D6A9-EDC1-2AC0-7608-E1388D522C7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810284D5-E668-D5E9-2D3A-0EDC0AD9333B}"/>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8B9E89C6-4E1D-C3EA-0282-065427390E42}"/>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3707698A-8AC3-1BFE-CD0F-F1046B8BA3E3}"/>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3707698A-8AC3-1BFE-CD0F-F1046B8BA3E3}"/>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47F442B8-8DF7-DCDD-7648-6510FCD535BE}"/>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47F442B8-8DF7-DCDD-7648-6510FCD535BE}"/>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en-US">
                    <a:noFill/>
                  </a:rPr>
                  <a:t> </a:t>
                </a:r>
              </a:p>
            </p:txBody>
          </p:sp>
        </mc:Fallback>
      </mc:AlternateContent>
      <p:sp>
        <p:nvSpPr>
          <p:cNvPr id="410" name="Rectangle 409">
            <a:extLst>
              <a:ext uri="{FF2B5EF4-FFF2-40B4-BE49-F238E27FC236}">
                <a16:creationId xmlns:a16="http://schemas.microsoft.com/office/drawing/2014/main" id="{FECC9AB7-B0E0-FCBD-F530-E30FC0A13A75}"/>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695954E5-E8F7-95DF-52D3-8BA74A9E1CDF}"/>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1A72D8C-0EF2-5805-78FC-CAB22F5AEA47}"/>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1A72D8C-0EF2-5805-78FC-CAB22F5AEA47}"/>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E434BE40-B18A-F275-8E1F-F7FEA6E383FB}"/>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E434BE40-B18A-F275-8E1F-F7FEA6E383FB}"/>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DB41695E-5A4D-7816-7FE9-AF5B9EC88477}"/>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DB41695E-5A4D-7816-7FE9-AF5B9EC88477}"/>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E6ED7E4B-496E-1A36-7C14-4635AB02AD41}"/>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E6ED7E4B-496E-1A36-7C14-4635AB02AD41}"/>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204213A2-325C-966E-F8A0-A2398907DB91}"/>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204213A2-325C-966E-F8A0-A2398907DB91}"/>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D2940576-F0A7-1D02-0FA0-EB5CAB4E8666}"/>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D2940576-F0A7-1D02-0FA0-EB5CAB4E8666}"/>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en-US">
                    <a:noFill/>
                  </a:rPr>
                  <a:t> </a:t>
                </a:r>
              </a:p>
            </p:txBody>
          </p:sp>
        </mc:Fallback>
      </mc:AlternateContent>
      <p:sp>
        <p:nvSpPr>
          <p:cNvPr id="19" name="Rectangle 18">
            <a:extLst>
              <a:ext uri="{FF2B5EF4-FFF2-40B4-BE49-F238E27FC236}">
                <a16:creationId xmlns:a16="http://schemas.microsoft.com/office/drawing/2014/main" id="{8DC8E160-65EE-C5F3-A369-F4E4AB93D7B7}"/>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F6336A3C-A0DE-901B-B4ED-542C8FC6E6DD}"/>
              </a:ext>
            </a:extLst>
          </p:cNvPr>
          <p:cNvSpPr/>
          <p:nvPr/>
        </p:nvSpPr>
        <p:spPr>
          <a:xfrm>
            <a:off x="6418734" y="463342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133</a:t>
            </a:r>
          </a:p>
        </p:txBody>
      </p:sp>
      <p:sp>
        <p:nvSpPr>
          <p:cNvPr id="21" name="Rectangle 20">
            <a:extLst>
              <a:ext uri="{FF2B5EF4-FFF2-40B4-BE49-F238E27FC236}">
                <a16:creationId xmlns:a16="http://schemas.microsoft.com/office/drawing/2014/main" id="{E8FBE31A-5710-3B09-F5FA-8D60730ED0F1}"/>
              </a:ext>
            </a:extLst>
          </p:cNvPr>
          <p:cNvSpPr/>
          <p:nvPr/>
        </p:nvSpPr>
        <p:spPr>
          <a:xfrm>
            <a:off x="6452584" y="291289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2" name="Rectangle 21">
            <a:extLst>
              <a:ext uri="{FF2B5EF4-FFF2-40B4-BE49-F238E27FC236}">
                <a16:creationId xmlns:a16="http://schemas.microsoft.com/office/drawing/2014/main" id="{EBC6DF75-6251-C896-A701-92933E374457}"/>
              </a:ext>
            </a:extLst>
          </p:cNvPr>
          <p:cNvSpPr/>
          <p:nvPr/>
        </p:nvSpPr>
        <p:spPr>
          <a:xfrm>
            <a:off x="61195" y="3731301"/>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E9F93F-D0D4-BBA9-85F5-38549831CCD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6" name="Rectangle 25">
            <a:extLst>
              <a:ext uri="{FF2B5EF4-FFF2-40B4-BE49-F238E27FC236}">
                <a16:creationId xmlns:a16="http://schemas.microsoft.com/office/drawing/2014/main" id="{1A37230B-6DF2-B0E7-8D7E-39F7A97A7DBC}"/>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4" name="Rectangle 23">
            <a:extLst>
              <a:ext uri="{FF2B5EF4-FFF2-40B4-BE49-F238E27FC236}">
                <a16:creationId xmlns:a16="http://schemas.microsoft.com/office/drawing/2014/main" id="{19F38F01-3364-C737-AFAC-8822099DA058}"/>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5" name="Rectangle 24">
            <a:extLst>
              <a:ext uri="{FF2B5EF4-FFF2-40B4-BE49-F238E27FC236}">
                <a16:creationId xmlns:a16="http://schemas.microsoft.com/office/drawing/2014/main" id="{0D8A4841-3DB0-55FB-8001-A8D409E9AAAB}"/>
              </a:ext>
            </a:extLst>
          </p:cNvPr>
          <p:cNvSpPr/>
          <p:nvPr/>
        </p:nvSpPr>
        <p:spPr>
          <a:xfrm>
            <a:off x="439836" y="4215551"/>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7" name="Rectangle 26">
            <a:extLst>
              <a:ext uri="{FF2B5EF4-FFF2-40B4-BE49-F238E27FC236}">
                <a16:creationId xmlns:a16="http://schemas.microsoft.com/office/drawing/2014/main" id="{B6173C1E-E711-5F4D-2148-D01D5EF6C265}"/>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C181A78-83DA-703F-3D4C-5CC211C55638}"/>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accent6">
                                  <a:lumMod val="10000"/>
                                </a:schemeClr>
                              </a:solidFill>
                              <a:latin typeface="Cambria Math" panose="02040503050406030204" pitchFamily="18" charset="0"/>
                            </a:rPr>
                          </m:ctrlPr>
                        </m:sSubPr>
                        <m:e>
                          <m:r>
                            <a:rPr lang="en-US" sz="1400" b="0" i="1" dirty="0" smtClean="0">
                              <a:solidFill>
                                <a:schemeClr val="accent6">
                                  <a:lumMod val="10000"/>
                                </a:schemeClr>
                              </a:solidFill>
                              <a:latin typeface="Cambria Math" panose="02040503050406030204" pitchFamily="18" charset="0"/>
                            </a:rPr>
                            <m:t>h</m:t>
                          </m:r>
                        </m:e>
                        <m:sub>
                          <m:r>
                            <a:rPr lang="en-US" sz="1400" b="0" i="1" dirty="0" smtClean="0">
                              <a:solidFill>
                                <a:schemeClr val="accent6">
                                  <a:lumMod val="10000"/>
                                </a:schemeClr>
                              </a:solidFill>
                              <a:latin typeface="Cambria Math" panose="02040503050406030204" pitchFamily="18" charset="0"/>
                            </a:rPr>
                            <m:t>2</m:t>
                          </m:r>
                        </m:sub>
                      </m:sSub>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133</m:t>
                          </m:r>
                        </m:e>
                      </m:d>
                      <m:r>
                        <a:rPr lang="en-US" sz="1400" b="0" i="1" dirty="0" smtClean="0">
                          <a:solidFill>
                            <a:schemeClr val="accent6">
                              <a:lumMod val="10000"/>
                            </a:schemeClr>
                          </a:solidFill>
                          <a:latin typeface="Cambria Math" panose="02040503050406030204" pitchFamily="18" charset="0"/>
                        </a:rPr>
                        <m:t>= </m:t>
                      </m:r>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2</m:t>
                          </m:r>
                          <m:r>
                            <a:rPr lang="en-US" sz="1400" b="0" i="1" dirty="0" smtClean="0">
                              <a:solidFill>
                                <a:schemeClr val="accent6">
                                  <a:lumMod val="10000"/>
                                </a:schemeClr>
                              </a:solidFill>
                              <a:latin typeface="Cambria Math" panose="02040503050406030204" pitchFamily="18" charset="0"/>
                            </a:rPr>
                            <m:t>𝑥</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𝑚𝑜𝑑</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8</m:t>
                          </m:r>
                        </m:e>
                      </m:d>
                      <m:r>
                        <a:rPr lang="en-US" sz="1400" b="0" i="1" dirty="0" smtClean="0">
                          <a:solidFill>
                            <a:schemeClr val="accent6">
                              <a:lumMod val="10000"/>
                            </a:schemeClr>
                          </a:solidFill>
                          <a:latin typeface="Cambria Math" panose="02040503050406030204" pitchFamily="18" charset="0"/>
                        </a:rPr>
                        <m:t>=</m:t>
                      </m:r>
                      <m:r>
                        <a:rPr lang="en-US" sz="1400" b="0" i="1" dirty="0" smtClean="0">
                          <a:solidFill>
                            <a:schemeClr val="accent6">
                              <a:lumMod val="10000"/>
                            </a:schemeClr>
                          </a:solidFill>
                          <a:latin typeface="Cambria Math" panose="02040503050406030204" pitchFamily="18" charset="0"/>
                        </a:rPr>
                        <m:t>2</m:t>
                      </m:r>
                    </m:oMath>
                  </m:oMathPara>
                </a14:m>
                <a:endParaRPr lang="LID4096" dirty="0"/>
              </a:p>
            </p:txBody>
          </p:sp>
        </mc:Choice>
        <mc:Fallback xmlns="">
          <p:sp>
            <p:nvSpPr>
              <p:cNvPr id="28" name="TextBox 27">
                <a:extLst>
                  <a:ext uri="{FF2B5EF4-FFF2-40B4-BE49-F238E27FC236}">
                    <a16:creationId xmlns:a16="http://schemas.microsoft.com/office/drawing/2014/main" id="{4C181A78-83DA-703F-3D4C-5CC211C55638}"/>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5"/>
                <a:stretch>
                  <a:fillRect/>
                </a:stretch>
              </a:blipFill>
            </p:spPr>
            <p:txBody>
              <a:bodyPr/>
              <a:lstStyle/>
              <a:p>
                <a:r>
                  <a:rPr lang="en-US">
                    <a:noFill/>
                  </a:rPr>
                  <a:t> </a:t>
                </a:r>
              </a:p>
            </p:txBody>
          </p:sp>
        </mc:Fallback>
      </mc:AlternateContent>
      <p:sp>
        <p:nvSpPr>
          <p:cNvPr id="29" name="Oval 28">
            <a:extLst>
              <a:ext uri="{FF2B5EF4-FFF2-40B4-BE49-F238E27FC236}">
                <a16:creationId xmlns:a16="http://schemas.microsoft.com/office/drawing/2014/main" id="{09B4D3A9-DB2C-DC49-C169-40515B6A545A}"/>
              </a:ext>
            </a:extLst>
          </p:cNvPr>
          <p:cNvSpPr/>
          <p:nvPr/>
        </p:nvSpPr>
        <p:spPr>
          <a:xfrm>
            <a:off x="890017" y="3731301"/>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0" name="Oval 29">
            <a:extLst>
              <a:ext uri="{FF2B5EF4-FFF2-40B4-BE49-F238E27FC236}">
                <a16:creationId xmlns:a16="http://schemas.microsoft.com/office/drawing/2014/main" id="{9106584C-F397-2D89-F754-988096253B33}"/>
              </a:ext>
            </a:extLst>
          </p:cNvPr>
          <p:cNvSpPr/>
          <p:nvPr/>
        </p:nvSpPr>
        <p:spPr>
          <a:xfrm>
            <a:off x="4462424" y="3219928"/>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682557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289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2" name="Rectangle 21">
            <a:extLst>
              <a:ext uri="{FF2B5EF4-FFF2-40B4-BE49-F238E27FC236}">
                <a16:creationId xmlns:a16="http://schemas.microsoft.com/office/drawing/2014/main" id="{7FE102EE-6202-8BC6-2F6D-1FF48EF77589}"/>
              </a:ext>
            </a:extLst>
          </p:cNvPr>
          <p:cNvSpPr/>
          <p:nvPr/>
        </p:nvSpPr>
        <p:spPr>
          <a:xfrm>
            <a:off x="61195" y="3731301"/>
            <a:ext cx="1156447" cy="308442"/>
          </a:xfrm>
          <a:prstGeom prst="rect">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9C2231A-4055-3EF3-CD51-197DA4BBB8AD}"/>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5" name="Rectangle 24">
            <a:extLst>
              <a:ext uri="{FF2B5EF4-FFF2-40B4-BE49-F238E27FC236}">
                <a16:creationId xmlns:a16="http://schemas.microsoft.com/office/drawing/2014/main" id="{B906A07D-F1C9-BC36-AD95-33FA42B13FF5}"/>
              </a:ext>
            </a:extLst>
          </p:cNvPr>
          <p:cNvSpPr/>
          <p:nvPr/>
        </p:nvSpPr>
        <p:spPr>
          <a:xfrm>
            <a:off x="439836" y="4215551"/>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658C292-A91F-78A4-E8E7-4931686F0B3D}"/>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accent6">
                                  <a:lumMod val="10000"/>
                                </a:schemeClr>
                              </a:solidFill>
                              <a:latin typeface="Cambria Math" panose="02040503050406030204" pitchFamily="18" charset="0"/>
                            </a:rPr>
                          </m:ctrlPr>
                        </m:sSubPr>
                        <m:e>
                          <m:r>
                            <a:rPr lang="en-US" sz="1400" b="0" i="1" dirty="0" smtClean="0">
                              <a:solidFill>
                                <a:schemeClr val="accent6">
                                  <a:lumMod val="10000"/>
                                </a:schemeClr>
                              </a:solidFill>
                              <a:latin typeface="Cambria Math" panose="02040503050406030204" pitchFamily="18" charset="0"/>
                            </a:rPr>
                            <m:t>h</m:t>
                          </m:r>
                        </m:e>
                        <m:sub>
                          <m:r>
                            <a:rPr lang="en-US" sz="1400" b="0" i="1" dirty="0" smtClean="0">
                              <a:solidFill>
                                <a:schemeClr val="accent6">
                                  <a:lumMod val="10000"/>
                                </a:schemeClr>
                              </a:solidFill>
                              <a:latin typeface="Cambria Math" panose="02040503050406030204" pitchFamily="18" charset="0"/>
                            </a:rPr>
                            <m:t>2</m:t>
                          </m:r>
                        </m:sub>
                      </m:sSub>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133</m:t>
                          </m:r>
                        </m:e>
                      </m:d>
                      <m:r>
                        <a:rPr lang="en-US" sz="1400" b="0" i="1" dirty="0" smtClean="0">
                          <a:solidFill>
                            <a:schemeClr val="accent6">
                              <a:lumMod val="10000"/>
                            </a:schemeClr>
                          </a:solidFill>
                          <a:latin typeface="Cambria Math" panose="02040503050406030204" pitchFamily="18" charset="0"/>
                        </a:rPr>
                        <m:t>= </m:t>
                      </m:r>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2</m:t>
                          </m:r>
                          <m:r>
                            <a:rPr lang="en-US" sz="1400" b="0" i="1" dirty="0" smtClean="0">
                              <a:solidFill>
                                <a:schemeClr val="accent6">
                                  <a:lumMod val="10000"/>
                                </a:schemeClr>
                              </a:solidFill>
                              <a:latin typeface="Cambria Math" panose="02040503050406030204" pitchFamily="18" charset="0"/>
                            </a:rPr>
                            <m:t>𝑥</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𝑚𝑜𝑑</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8</m:t>
                          </m:r>
                        </m:e>
                      </m:d>
                      <m:r>
                        <a:rPr lang="en-US" sz="1400" b="0" i="1" dirty="0" smtClean="0">
                          <a:solidFill>
                            <a:schemeClr val="accent6">
                              <a:lumMod val="10000"/>
                            </a:schemeClr>
                          </a:solidFill>
                          <a:latin typeface="Cambria Math" panose="02040503050406030204" pitchFamily="18" charset="0"/>
                        </a:rPr>
                        <m:t>=</m:t>
                      </m:r>
                      <m:r>
                        <a:rPr lang="en-US" sz="1400" b="0" i="1" dirty="0" smtClean="0">
                          <a:solidFill>
                            <a:schemeClr val="accent6">
                              <a:lumMod val="10000"/>
                            </a:schemeClr>
                          </a:solidFill>
                          <a:latin typeface="Cambria Math" panose="02040503050406030204" pitchFamily="18" charset="0"/>
                        </a:rPr>
                        <m:t>2</m:t>
                      </m:r>
                    </m:oMath>
                  </m:oMathPara>
                </a14:m>
                <a:endParaRPr lang="LID4096" dirty="0"/>
              </a:p>
            </p:txBody>
          </p:sp>
        </mc:Choice>
        <mc:Fallback xmlns="">
          <p:sp>
            <p:nvSpPr>
              <p:cNvPr id="29" name="TextBox 28">
                <a:extLst>
                  <a:ext uri="{FF2B5EF4-FFF2-40B4-BE49-F238E27FC236}">
                    <a16:creationId xmlns:a16="http://schemas.microsoft.com/office/drawing/2014/main" id="{5658C292-A91F-78A4-E8E7-4931686F0B3D}"/>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5"/>
                <a:stretch>
                  <a:fillRect/>
                </a:stretch>
              </a:blipFill>
            </p:spPr>
            <p:txBody>
              <a:bodyPr/>
              <a:lstStyle/>
              <a:p>
                <a:r>
                  <a:rPr lang="LID4096">
                    <a:noFill/>
                  </a:rPr>
                  <a:t> </a:t>
                </a:r>
              </a:p>
            </p:txBody>
          </p:sp>
        </mc:Fallback>
      </mc:AlternateContent>
      <p:sp>
        <p:nvSpPr>
          <p:cNvPr id="30" name="Oval 29">
            <a:extLst>
              <a:ext uri="{FF2B5EF4-FFF2-40B4-BE49-F238E27FC236}">
                <a16:creationId xmlns:a16="http://schemas.microsoft.com/office/drawing/2014/main" id="{02390FC1-CCB9-B510-7B45-A9A8B7219120}"/>
              </a:ext>
            </a:extLst>
          </p:cNvPr>
          <p:cNvSpPr/>
          <p:nvPr/>
        </p:nvSpPr>
        <p:spPr>
          <a:xfrm>
            <a:off x="890017" y="3731301"/>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Oval 30">
            <a:extLst>
              <a:ext uri="{FF2B5EF4-FFF2-40B4-BE49-F238E27FC236}">
                <a16:creationId xmlns:a16="http://schemas.microsoft.com/office/drawing/2014/main" id="{9108D76C-6E41-EF88-9BBD-48E13A6A20F0}"/>
              </a:ext>
            </a:extLst>
          </p:cNvPr>
          <p:cNvSpPr/>
          <p:nvPr/>
        </p:nvSpPr>
        <p:spPr>
          <a:xfrm>
            <a:off x="4462424" y="3219928"/>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139672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289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Tree>
    <p:extLst>
      <p:ext uri="{BB962C8B-B14F-4D97-AF65-F5344CB8AC3E}">
        <p14:creationId xmlns:p14="http://schemas.microsoft.com/office/powerpoint/2010/main" val="1422813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289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
        <p:nvSpPr>
          <p:cNvPr id="22" name="Rectangle 21">
            <a:extLst>
              <a:ext uri="{FF2B5EF4-FFF2-40B4-BE49-F238E27FC236}">
                <a16:creationId xmlns:a16="http://schemas.microsoft.com/office/drawing/2014/main" id="{F04AAB08-59A1-DAD8-E582-742F690B7A11}"/>
              </a:ext>
            </a:extLst>
          </p:cNvPr>
          <p:cNvSpPr/>
          <p:nvPr/>
        </p:nvSpPr>
        <p:spPr>
          <a:xfrm>
            <a:off x="1217646" y="412679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1BD170F-2150-0DD8-92AA-98952AEF1ADD}"/>
                  </a:ext>
                </a:extLst>
              </p:cNvPr>
              <p:cNvSpPr/>
              <p:nvPr/>
            </p:nvSpPr>
            <p:spPr>
              <a:xfrm>
                <a:off x="58300" y="4126797"/>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smtClean="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23" name="Rectangle 22">
                <a:extLst>
                  <a:ext uri="{FF2B5EF4-FFF2-40B4-BE49-F238E27FC236}">
                    <a16:creationId xmlns:a16="http://schemas.microsoft.com/office/drawing/2014/main" id="{C1BD170F-2150-0DD8-92AA-98952AEF1ADD}"/>
                  </a:ext>
                </a:extLst>
              </p:cNvPr>
              <p:cNvSpPr>
                <a:spLocks noRot="1" noChangeAspect="1" noMove="1" noResize="1" noEditPoints="1" noAdjustHandles="1" noChangeArrowheads="1" noChangeShapeType="1" noTextEdit="1"/>
              </p:cNvSpPr>
              <p:nvPr/>
            </p:nvSpPr>
            <p:spPr>
              <a:xfrm>
                <a:off x="58300" y="4126797"/>
                <a:ext cx="1156447" cy="308442"/>
              </a:xfrm>
              <a:prstGeom prst="rect">
                <a:avLst/>
              </a:prstGeom>
              <a:blipFill>
                <a:blip r:embed="rId15"/>
                <a:stretch>
                  <a:fillRect/>
                </a:stretch>
              </a:blipFill>
              <a:ln w="9525">
                <a:noFill/>
              </a:ln>
            </p:spPr>
            <p:txBody>
              <a:bodyPr/>
              <a:lstStyle/>
              <a:p>
                <a:r>
                  <a:rPr lang="LID4096">
                    <a:noFill/>
                  </a:rPr>
                  <a:t> </a:t>
                </a:r>
              </a:p>
            </p:txBody>
          </p:sp>
        </mc:Fallback>
      </mc:AlternateContent>
      <p:sp>
        <p:nvSpPr>
          <p:cNvPr id="25" name="Rectangle 24">
            <a:extLst>
              <a:ext uri="{FF2B5EF4-FFF2-40B4-BE49-F238E27FC236}">
                <a16:creationId xmlns:a16="http://schemas.microsoft.com/office/drawing/2014/main" id="{02ED7253-2D89-4880-7FD6-ECB639B23300}"/>
              </a:ext>
            </a:extLst>
          </p:cNvPr>
          <p:cNvSpPr/>
          <p:nvPr/>
        </p:nvSpPr>
        <p:spPr>
          <a:xfrm>
            <a:off x="4759570" y="353620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28" name="Rectangle 27">
            <a:extLst>
              <a:ext uri="{FF2B5EF4-FFF2-40B4-BE49-F238E27FC236}">
                <a16:creationId xmlns:a16="http://schemas.microsoft.com/office/drawing/2014/main" id="{32598E71-FEEB-8C95-2275-F4D0DCD76A92}"/>
              </a:ext>
            </a:extLst>
          </p:cNvPr>
          <p:cNvSpPr/>
          <p:nvPr/>
        </p:nvSpPr>
        <p:spPr>
          <a:xfrm>
            <a:off x="1217646" y="412679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p:spTree>
    <p:extLst>
      <p:ext uri="{BB962C8B-B14F-4D97-AF65-F5344CB8AC3E}">
        <p14:creationId xmlns:p14="http://schemas.microsoft.com/office/powerpoint/2010/main" val="37369229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idx="4294967295"/>
          </p:nvPr>
        </p:nvSpPr>
        <p:spPr>
          <a:xfrm>
            <a:off x="535775" y="712150"/>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Definition of Data Binning</a:t>
            </a:r>
            <a:endParaRPr sz="2400"/>
          </a:p>
        </p:txBody>
      </p:sp>
      <p:sp>
        <p:nvSpPr>
          <p:cNvPr id="93" name="Google Shape;93;p4"/>
          <p:cNvSpPr txBox="1">
            <a:spLocks noGrp="1"/>
          </p:cNvSpPr>
          <p:nvPr>
            <p:ph type="title" idx="4294967295"/>
          </p:nvPr>
        </p:nvSpPr>
        <p:spPr>
          <a:xfrm>
            <a:off x="535775" y="1615700"/>
            <a:ext cx="5197200" cy="306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600"/>
              </a:spcAft>
              <a:buSzPts val="3000"/>
              <a:buNone/>
            </a:pPr>
            <a:r>
              <a:rPr lang="en" sz="2100" dirty="0">
                <a:solidFill>
                  <a:schemeClr val="accent3"/>
                </a:solidFill>
                <a:latin typeface="Lato"/>
                <a:ea typeface="Lato"/>
                <a:cs typeface="Lato"/>
                <a:sym typeface="Lato"/>
              </a:rPr>
              <a:t>‘Discretization or “binning” is a common form of data preprocessing, aimed at grouping continuous or numerical values into a smaller number of bins (buckets). </a:t>
            </a:r>
            <a:endParaRPr sz="1477" dirty="0">
              <a:latin typeface="Average"/>
              <a:ea typeface="Average"/>
              <a:cs typeface="Average"/>
              <a:sym typeface="Average"/>
            </a:endParaRPr>
          </a:p>
        </p:txBody>
      </p:sp>
      <p:pic>
        <p:nvPicPr>
          <p:cNvPr id="94" name="Google Shape;94;p4"/>
          <p:cNvPicPr preferRelativeResize="0"/>
          <p:nvPr/>
        </p:nvPicPr>
        <p:blipFill rotWithShape="1">
          <a:blip r:embed="rId3">
            <a:alphaModFix/>
          </a:blip>
          <a:srcRect l="852"/>
          <a:stretch/>
        </p:blipFill>
        <p:spPr>
          <a:xfrm>
            <a:off x="5566950" y="1538975"/>
            <a:ext cx="3383200" cy="1919475"/>
          </a:xfrm>
          <a:prstGeom prst="rect">
            <a:avLst/>
          </a:prstGeom>
          <a:noFill/>
          <a:ln>
            <a:noFill/>
          </a:ln>
        </p:spPr>
      </p:pic>
      <p:grpSp>
        <p:nvGrpSpPr>
          <p:cNvPr id="95" name="Google Shape;95;p4"/>
          <p:cNvGrpSpPr/>
          <p:nvPr/>
        </p:nvGrpSpPr>
        <p:grpSpPr>
          <a:xfrm>
            <a:off x="7964372" y="166044"/>
            <a:ext cx="1024398" cy="669712"/>
            <a:chOff x="5400075" y="1936775"/>
            <a:chExt cx="3173477" cy="2136925"/>
          </a:xfrm>
        </p:grpSpPr>
        <p:pic>
          <p:nvPicPr>
            <p:cNvPr id="96" name="Google Shape;96;p4"/>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97" name="Google Shape;97;p4"/>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98" name="Google Shape;98;p4"/>
          <p:cNvGrpSpPr/>
          <p:nvPr/>
        </p:nvGrpSpPr>
        <p:grpSpPr>
          <a:xfrm>
            <a:off x="6662495" y="166133"/>
            <a:ext cx="424090" cy="417359"/>
            <a:chOff x="991850" y="1936775"/>
            <a:chExt cx="1560300" cy="2164726"/>
          </a:xfrm>
        </p:grpSpPr>
        <p:pic>
          <p:nvPicPr>
            <p:cNvPr id="99" name="Google Shape;99;p4"/>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00" name="Google Shape;100;p4"/>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01" name="Google Shape;101;p4"/>
          <p:cNvGrpSpPr/>
          <p:nvPr/>
        </p:nvGrpSpPr>
        <p:grpSpPr>
          <a:xfrm>
            <a:off x="7213696" y="166133"/>
            <a:ext cx="594549" cy="417359"/>
            <a:chOff x="2993400" y="1936775"/>
            <a:chExt cx="2187452" cy="2164725"/>
          </a:xfrm>
        </p:grpSpPr>
        <p:pic>
          <p:nvPicPr>
            <p:cNvPr id="102" name="Google Shape;102;p4"/>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03" name="Google Shape;103;p4"/>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899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endParaRPr lang="en-US" dirty="0">
              <a:solidFill>
                <a:schemeClr val="bg1"/>
              </a:solidFill>
              <a:latin typeface="Oswald" panose="00000500000000000000" pitchFamily="2" charset="0"/>
            </a:endParaRP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
        <p:nvSpPr>
          <p:cNvPr id="22" name="Rectangle 21">
            <a:extLst>
              <a:ext uri="{FF2B5EF4-FFF2-40B4-BE49-F238E27FC236}">
                <a16:creationId xmlns:a16="http://schemas.microsoft.com/office/drawing/2014/main" id="{F04AAB08-59A1-DAD8-E582-742F690B7A11}"/>
              </a:ext>
            </a:extLst>
          </p:cNvPr>
          <p:cNvSpPr/>
          <p:nvPr/>
        </p:nvSpPr>
        <p:spPr>
          <a:xfrm>
            <a:off x="1217646" y="412679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1BD170F-2150-0DD8-92AA-98952AEF1ADD}"/>
                  </a:ext>
                </a:extLst>
              </p:cNvPr>
              <p:cNvSpPr/>
              <p:nvPr/>
            </p:nvSpPr>
            <p:spPr>
              <a:xfrm>
                <a:off x="58300" y="4126797"/>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smtClean="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23" name="Rectangle 22">
                <a:extLst>
                  <a:ext uri="{FF2B5EF4-FFF2-40B4-BE49-F238E27FC236}">
                    <a16:creationId xmlns:a16="http://schemas.microsoft.com/office/drawing/2014/main" id="{C1BD170F-2150-0DD8-92AA-98952AEF1ADD}"/>
                  </a:ext>
                </a:extLst>
              </p:cNvPr>
              <p:cNvSpPr>
                <a:spLocks noRot="1" noChangeAspect="1" noMove="1" noResize="1" noEditPoints="1" noAdjustHandles="1" noChangeArrowheads="1" noChangeShapeType="1" noTextEdit="1"/>
              </p:cNvSpPr>
              <p:nvPr/>
            </p:nvSpPr>
            <p:spPr>
              <a:xfrm>
                <a:off x="58300" y="4126797"/>
                <a:ext cx="1156447" cy="308442"/>
              </a:xfrm>
              <a:prstGeom prst="rect">
                <a:avLst/>
              </a:prstGeom>
              <a:blipFill>
                <a:blip r:embed="rId15"/>
                <a:stretch>
                  <a:fillRect/>
                </a:stretch>
              </a:blipFill>
              <a:ln w="9525">
                <a:noFill/>
              </a:ln>
            </p:spPr>
            <p:txBody>
              <a:bodyPr/>
              <a:lstStyle/>
              <a:p>
                <a:r>
                  <a:rPr lang="LID4096">
                    <a:noFill/>
                  </a:rPr>
                  <a:t> </a:t>
                </a:r>
              </a:p>
            </p:txBody>
          </p:sp>
        </mc:Fallback>
      </mc:AlternateContent>
      <p:sp>
        <p:nvSpPr>
          <p:cNvPr id="25" name="Rectangle 24">
            <a:extLst>
              <a:ext uri="{FF2B5EF4-FFF2-40B4-BE49-F238E27FC236}">
                <a16:creationId xmlns:a16="http://schemas.microsoft.com/office/drawing/2014/main" id="{D4ADD5AB-6C88-EC04-F586-C6D2A0E0FA9C}"/>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8" name="Rectangle 27">
            <a:extLst>
              <a:ext uri="{FF2B5EF4-FFF2-40B4-BE49-F238E27FC236}">
                <a16:creationId xmlns:a16="http://schemas.microsoft.com/office/drawing/2014/main" id="{0C62EE36-4139-1186-B316-170E09186597}"/>
              </a:ext>
            </a:extLst>
          </p:cNvPr>
          <p:cNvSpPr/>
          <p:nvPr/>
        </p:nvSpPr>
        <p:spPr>
          <a:xfrm>
            <a:off x="427644" y="4478127"/>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9" name="Rectangle 28">
            <a:extLst>
              <a:ext uri="{FF2B5EF4-FFF2-40B4-BE49-F238E27FC236}">
                <a16:creationId xmlns:a16="http://schemas.microsoft.com/office/drawing/2014/main" id="{41260499-9334-9AE2-0804-EBB526999D5E}"/>
              </a:ext>
            </a:extLst>
          </p:cNvPr>
          <p:cNvSpPr/>
          <p:nvPr/>
        </p:nvSpPr>
        <p:spPr>
          <a:xfrm>
            <a:off x="6452584" y="46862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534</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5C9CF45-9497-1D5A-1203-03E75809A4D5}"/>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accent6">
                                  <a:lumMod val="10000"/>
                                </a:schemeClr>
                              </a:solidFill>
                              <a:latin typeface="Cambria Math" panose="02040503050406030204" pitchFamily="18" charset="0"/>
                            </a:rPr>
                          </m:ctrlPr>
                        </m:sSubPr>
                        <m:e>
                          <m:r>
                            <a:rPr lang="en-US" sz="1400" b="0" i="1" dirty="0" smtClean="0">
                              <a:solidFill>
                                <a:schemeClr val="accent6">
                                  <a:lumMod val="10000"/>
                                </a:schemeClr>
                              </a:solidFill>
                              <a:latin typeface="Cambria Math" panose="02040503050406030204" pitchFamily="18" charset="0"/>
                            </a:rPr>
                            <m:t>h</m:t>
                          </m:r>
                        </m:e>
                        <m:sub>
                          <m:r>
                            <a:rPr lang="en-US" sz="1400" b="0" i="1" dirty="0" smtClean="0">
                              <a:solidFill>
                                <a:schemeClr val="accent6">
                                  <a:lumMod val="10000"/>
                                </a:schemeClr>
                              </a:solidFill>
                              <a:latin typeface="Cambria Math" panose="02040503050406030204" pitchFamily="18" charset="0"/>
                            </a:rPr>
                            <m:t>2</m:t>
                          </m:r>
                        </m:sub>
                      </m:sSub>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534</m:t>
                          </m:r>
                        </m:e>
                      </m:d>
                      <m:r>
                        <a:rPr lang="en-US" sz="1400" b="0" i="1" dirty="0" smtClean="0">
                          <a:solidFill>
                            <a:schemeClr val="accent6">
                              <a:lumMod val="10000"/>
                            </a:schemeClr>
                          </a:solidFill>
                          <a:latin typeface="Cambria Math" panose="02040503050406030204" pitchFamily="18" charset="0"/>
                        </a:rPr>
                        <m:t>= </m:t>
                      </m:r>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2</m:t>
                          </m:r>
                          <m:r>
                            <a:rPr lang="en-US" sz="1400" b="0" i="1" dirty="0" smtClean="0">
                              <a:solidFill>
                                <a:schemeClr val="accent6">
                                  <a:lumMod val="10000"/>
                                </a:schemeClr>
                              </a:solidFill>
                              <a:latin typeface="Cambria Math" panose="02040503050406030204" pitchFamily="18" charset="0"/>
                            </a:rPr>
                            <m:t>𝑥</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𝑚𝑜𝑑</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8</m:t>
                          </m:r>
                        </m:e>
                      </m:d>
                      <m:r>
                        <a:rPr lang="en-US" sz="1400" b="0" i="1" dirty="0" smtClean="0">
                          <a:solidFill>
                            <a:schemeClr val="accent6">
                              <a:lumMod val="10000"/>
                            </a:schemeClr>
                          </a:solidFill>
                          <a:latin typeface="Cambria Math" panose="02040503050406030204" pitchFamily="18" charset="0"/>
                        </a:rPr>
                        <m:t>=</m:t>
                      </m:r>
                      <m:r>
                        <a:rPr lang="en-US" sz="1400" b="0" i="1" dirty="0" smtClean="0">
                          <a:solidFill>
                            <a:schemeClr val="accent6">
                              <a:lumMod val="10000"/>
                            </a:schemeClr>
                          </a:solidFill>
                          <a:latin typeface="Cambria Math" panose="02040503050406030204" pitchFamily="18" charset="0"/>
                        </a:rPr>
                        <m:t>4</m:t>
                      </m:r>
                    </m:oMath>
                  </m:oMathPara>
                </a14:m>
                <a:endParaRPr lang="LID4096" dirty="0"/>
              </a:p>
            </p:txBody>
          </p:sp>
        </mc:Choice>
        <mc:Fallback xmlns="">
          <p:sp>
            <p:nvSpPr>
              <p:cNvPr id="30" name="TextBox 29">
                <a:extLst>
                  <a:ext uri="{FF2B5EF4-FFF2-40B4-BE49-F238E27FC236}">
                    <a16:creationId xmlns:a16="http://schemas.microsoft.com/office/drawing/2014/main" id="{D5C9CF45-9497-1D5A-1203-03E75809A4D5}"/>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6"/>
                <a:stretch>
                  <a:fillRect/>
                </a:stretch>
              </a:blipFill>
            </p:spPr>
            <p:txBody>
              <a:bodyPr/>
              <a:lstStyle/>
              <a:p>
                <a:r>
                  <a:rPr lang="LID4096">
                    <a:noFill/>
                  </a:rPr>
                  <a:t> </a:t>
                </a:r>
              </a:p>
            </p:txBody>
          </p:sp>
        </mc:Fallback>
      </mc:AlternateContent>
      <p:sp>
        <p:nvSpPr>
          <p:cNvPr id="31" name="Rectangle 30">
            <a:extLst>
              <a:ext uri="{FF2B5EF4-FFF2-40B4-BE49-F238E27FC236}">
                <a16:creationId xmlns:a16="http://schemas.microsoft.com/office/drawing/2014/main" id="{61CFAFF2-072C-9BAF-9AE1-4F5FC6C2EFC4}"/>
              </a:ext>
            </a:extLst>
          </p:cNvPr>
          <p:cNvSpPr/>
          <p:nvPr/>
        </p:nvSpPr>
        <p:spPr>
          <a:xfrm>
            <a:off x="6452584" y="291815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32" name="Oval 31">
            <a:extLst>
              <a:ext uri="{FF2B5EF4-FFF2-40B4-BE49-F238E27FC236}">
                <a16:creationId xmlns:a16="http://schemas.microsoft.com/office/drawing/2014/main" id="{7698B46E-E56B-4500-A413-E3A597A65661}"/>
              </a:ext>
            </a:extLst>
          </p:cNvPr>
          <p:cNvSpPr/>
          <p:nvPr/>
        </p:nvSpPr>
        <p:spPr>
          <a:xfrm>
            <a:off x="809082" y="4117912"/>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BF521AC0-8AC9-10B5-83FA-2A7D6F1D8A30}"/>
              </a:ext>
            </a:extLst>
          </p:cNvPr>
          <p:cNvSpPr/>
          <p:nvPr/>
        </p:nvSpPr>
        <p:spPr>
          <a:xfrm>
            <a:off x="4759570" y="353487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p:sp>
        <p:nvSpPr>
          <p:cNvPr id="33" name="Oval 32">
            <a:extLst>
              <a:ext uri="{FF2B5EF4-FFF2-40B4-BE49-F238E27FC236}">
                <a16:creationId xmlns:a16="http://schemas.microsoft.com/office/drawing/2014/main" id="{6CFE6832-F37B-7279-F9D3-0A67CDBEC3BF}"/>
              </a:ext>
            </a:extLst>
          </p:cNvPr>
          <p:cNvSpPr/>
          <p:nvPr/>
        </p:nvSpPr>
        <p:spPr>
          <a:xfrm>
            <a:off x="4462424" y="3524728"/>
            <a:ext cx="327626" cy="317327"/>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4143372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1</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oMath>
                  </m:oMathPara>
                </a14:m>
                <a:endParaRPr lang="en-US" sz="1800" b="0" dirty="0">
                  <a:solidFill>
                    <a:schemeClr val="accent6">
                      <a:lumMod val="10000"/>
                    </a:schemeClr>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chemeClr val="accent6">
                                  <a:lumMod val="10000"/>
                                </a:schemeClr>
                              </a:solidFill>
                              <a:latin typeface="Cambria Math" panose="02040503050406030204" pitchFamily="18" charset="0"/>
                            </a:rPr>
                          </m:ctrlPr>
                        </m:sSubPr>
                        <m:e>
                          <m:r>
                            <a:rPr lang="en-US" sz="1800" b="0" i="1" dirty="0" smtClean="0">
                              <a:solidFill>
                                <a:schemeClr val="accent6">
                                  <a:lumMod val="10000"/>
                                </a:schemeClr>
                              </a:solidFill>
                              <a:latin typeface="Cambria Math" panose="02040503050406030204" pitchFamily="18" charset="0"/>
                            </a:rPr>
                            <m:t>h</m:t>
                          </m:r>
                        </m:e>
                        <m:sub>
                          <m:r>
                            <a:rPr lang="en-US" sz="1800" b="0" i="1" dirty="0" smtClean="0">
                              <a:solidFill>
                                <a:schemeClr val="accent6">
                                  <a:lumMod val="10000"/>
                                </a:schemeClr>
                              </a:solidFill>
                              <a:latin typeface="Cambria Math" panose="02040503050406030204" pitchFamily="18" charset="0"/>
                            </a:rPr>
                            <m:t>2</m:t>
                          </m:r>
                        </m:sub>
                      </m:sSub>
                      <m:d>
                        <m:dPr>
                          <m:ctrlPr>
                            <a:rPr lang="en-US" sz="1800" b="0" i="1" dirty="0" smtClean="0">
                              <a:solidFill>
                                <a:schemeClr val="accent6">
                                  <a:lumMod val="10000"/>
                                </a:schemeClr>
                              </a:solidFill>
                              <a:latin typeface="Cambria Math" panose="02040503050406030204" pitchFamily="18" charset="0"/>
                            </a:rPr>
                          </m:ctrlPr>
                        </m:dPr>
                        <m:e>
                          <m:r>
                            <a:rPr lang="en-US" sz="1800" b="0" i="1" dirty="0" smtClean="0">
                              <a:solidFill>
                                <a:schemeClr val="accent6">
                                  <a:lumMod val="10000"/>
                                </a:schemeClr>
                              </a:solidFill>
                              <a:latin typeface="Cambria Math" panose="02040503050406030204" pitchFamily="18" charset="0"/>
                            </a:rPr>
                            <m:t>𝑥</m:t>
                          </m:r>
                        </m:e>
                      </m:d>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2</m:t>
                      </m:r>
                      <m:r>
                        <a:rPr lang="en-US" sz="1800" b="0" i="1" dirty="0" smtClean="0">
                          <a:solidFill>
                            <a:schemeClr val="accent6">
                              <a:lumMod val="10000"/>
                            </a:schemeClr>
                          </a:solidFill>
                          <a:latin typeface="Cambria Math" panose="02040503050406030204" pitchFamily="18" charset="0"/>
                        </a:rPr>
                        <m:t>𝑥</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𝑚𝑜𝑑</m:t>
                      </m:r>
                      <m:r>
                        <a:rPr lang="en-US" sz="1800" b="0" i="1" dirty="0" smtClean="0">
                          <a:solidFill>
                            <a:schemeClr val="accent6">
                              <a:lumMod val="10000"/>
                            </a:schemeClr>
                          </a:solidFill>
                          <a:latin typeface="Cambria Math" panose="02040503050406030204" pitchFamily="18" charset="0"/>
                        </a:rPr>
                        <m:t> </m:t>
                      </m:r>
                      <m:r>
                        <a:rPr lang="en-US" sz="1800" b="0" i="1" dirty="0" smtClean="0">
                          <a:solidFill>
                            <a:schemeClr val="accent6">
                              <a:lumMod val="10000"/>
                            </a:schemeClr>
                          </a:solidFill>
                          <a:latin typeface="Cambria Math" panose="02040503050406030204" pitchFamily="18" charset="0"/>
                        </a:rPr>
                        <m:t>8</m:t>
                      </m:r>
                      <m:r>
                        <a:rPr lang="en-US" sz="1800" b="0" i="1" dirty="0" smtClean="0">
                          <a:solidFill>
                            <a:schemeClr val="accent6">
                              <a:lumMod val="10000"/>
                            </a:schemeClr>
                          </a:solidFill>
                          <a:latin typeface="Cambria Math" panose="02040503050406030204" pitchFamily="18" charset="0"/>
                        </a:rPr>
                        <m:t>)</m:t>
                      </m:r>
                    </m:oMath>
                  </m:oMathPara>
                </a14:m>
                <a:endParaRPr lang="en-US" sz="1800" b="0" dirty="0">
                  <a:solidFill>
                    <a:schemeClr val="accent6">
                      <a:lumMod val="10000"/>
                    </a:schemeClr>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899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
        <p:nvSpPr>
          <p:cNvPr id="22" name="Rectangle 21">
            <a:extLst>
              <a:ext uri="{FF2B5EF4-FFF2-40B4-BE49-F238E27FC236}">
                <a16:creationId xmlns:a16="http://schemas.microsoft.com/office/drawing/2014/main" id="{F04AAB08-59A1-DAD8-E582-742F690B7A11}"/>
              </a:ext>
            </a:extLst>
          </p:cNvPr>
          <p:cNvSpPr/>
          <p:nvPr/>
        </p:nvSpPr>
        <p:spPr>
          <a:xfrm>
            <a:off x="1217646" y="412679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1BD170F-2150-0DD8-92AA-98952AEF1ADD}"/>
                  </a:ext>
                </a:extLst>
              </p:cNvPr>
              <p:cNvSpPr/>
              <p:nvPr/>
            </p:nvSpPr>
            <p:spPr>
              <a:xfrm>
                <a:off x="58300" y="4126797"/>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smtClean="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23" name="Rectangle 22">
                <a:extLst>
                  <a:ext uri="{FF2B5EF4-FFF2-40B4-BE49-F238E27FC236}">
                    <a16:creationId xmlns:a16="http://schemas.microsoft.com/office/drawing/2014/main" id="{C1BD170F-2150-0DD8-92AA-98952AEF1ADD}"/>
                  </a:ext>
                </a:extLst>
              </p:cNvPr>
              <p:cNvSpPr>
                <a:spLocks noRot="1" noChangeAspect="1" noMove="1" noResize="1" noEditPoints="1" noAdjustHandles="1" noChangeArrowheads="1" noChangeShapeType="1" noTextEdit="1"/>
              </p:cNvSpPr>
              <p:nvPr/>
            </p:nvSpPr>
            <p:spPr>
              <a:xfrm>
                <a:off x="58300" y="4126797"/>
                <a:ext cx="1156447" cy="308442"/>
              </a:xfrm>
              <a:prstGeom prst="rect">
                <a:avLst/>
              </a:prstGeom>
              <a:blipFill>
                <a:blip r:embed="rId15"/>
                <a:stretch>
                  <a:fillRect/>
                </a:stretch>
              </a:blipFill>
              <a:ln w="9525">
                <a:noFill/>
              </a:ln>
            </p:spPr>
            <p:txBody>
              <a:bodyPr/>
              <a:lstStyle/>
              <a:p>
                <a:r>
                  <a:rPr lang="LID4096">
                    <a:noFill/>
                  </a:rPr>
                  <a:t> </a:t>
                </a:r>
              </a:p>
            </p:txBody>
          </p:sp>
        </mc:Fallback>
      </mc:AlternateContent>
      <p:sp>
        <p:nvSpPr>
          <p:cNvPr id="25" name="Rectangle 24">
            <a:extLst>
              <a:ext uri="{FF2B5EF4-FFF2-40B4-BE49-F238E27FC236}">
                <a16:creationId xmlns:a16="http://schemas.microsoft.com/office/drawing/2014/main" id="{D4ADD5AB-6C88-EC04-F586-C6D2A0E0FA9C}"/>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8" name="Rectangle 27">
            <a:extLst>
              <a:ext uri="{FF2B5EF4-FFF2-40B4-BE49-F238E27FC236}">
                <a16:creationId xmlns:a16="http://schemas.microsoft.com/office/drawing/2014/main" id="{0C62EE36-4139-1186-B316-170E09186597}"/>
              </a:ext>
            </a:extLst>
          </p:cNvPr>
          <p:cNvSpPr/>
          <p:nvPr/>
        </p:nvSpPr>
        <p:spPr>
          <a:xfrm>
            <a:off x="427644" y="4478127"/>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9" name="Rectangle 28">
            <a:extLst>
              <a:ext uri="{FF2B5EF4-FFF2-40B4-BE49-F238E27FC236}">
                <a16:creationId xmlns:a16="http://schemas.microsoft.com/office/drawing/2014/main" id="{41260499-9334-9AE2-0804-EBB526999D5E}"/>
              </a:ext>
            </a:extLst>
          </p:cNvPr>
          <p:cNvSpPr/>
          <p:nvPr/>
        </p:nvSpPr>
        <p:spPr>
          <a:xfrm>
            <a:off x="6452584" y="29129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31" name="Rectangle 30">
            <a:extLst>
              <a:ext uri="{FF2B5EF4-FFF2-40B4-BE49-F238E27FC236}">
                <a16:creationId xmlns:a16="http://schemas.microsoft.com/office/drawing/2014/main" id="{61CFAFF2-072C-9BAF-9AE1-4F5FC6C2EFC4}"/>
              </a:ext>
            </a:extLst>
          </p:cNvPr>
          <p:cNvSpPr/>
          <p:nvPr/>
        </p:nvSpPr>
        <p:spPr>
          <a:xfrm>
            <a:off x="6452584" y="46862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662</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52CAD14-85C0-8142-8B1D-1F19533A4323}"/>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chemeClr val="accent6">
                                  <a:lumMod val="10000"/>
                                </a:schemeClr>
                              </a:solidFill>
                              <a:latin typeface="Cambria Math" panose="02040503050406030204" pitchFamily="18" charset="0"/>
                            </a:rPr>
                          </m:ctrlPr>
                        </m:sSubPr>
                        <m:e>
                          <m:r>
                            <a:rPr lang="en-US" sz="1400" b="0" i="1" dirty="0" smtClean="0">
                              <a:solidFill>
                                <a:schemeClr val="accent6">
                                  <a:lumMod val="10000"/>
                                </a:schemeClr>
                              </a:solidFill>
                              <a:latin typeface="Cambria Math" panose="02040503050406030204" pitchFamily="18" charset="0"/>
                            </a:rPr>
                            <m:t>h</m:t>
                          </m:r>
                        </m:e>
                        <m:sub>
                          <m:r>
                            <a:rPr lang="en-US" sz="1400" b="0" i="1" dirty="0" smtClean="0">
                              <a:solidFill>
                                <a:schemeClr val="accent6">
                                  <a:lumMod val="10000"/>
                                </a:schemeClr>
                              </a:solidFill>
                              <a:latin typeface="Cambria Math" panose="02040503050406030204" pitchFamily="18" charset="0"/>
                            </a:rPr>
                            <m:t>1</m:t>
                          </m:r>
                        </m:sub>
                      </m:sSub>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662</m:t>
                          </m:r>
                        </m:e>
                      </m:d>
                      <m:r>
                        <a:rPr lang="en-US" sz="1400" b="0" i="1" dirty="0" smtClean="0">
                          <a:solidFill>
                            <a:schemeClr val="accent6">
                              <a:lumMod val="10000"/>
                            </a:schemeClr>
                          </a:solidFill>
                          <a:latin typeface="Cambria Math" panose="02040503050406030204" pitchFamily="18" charset="0"/>
                        </a:rPr>
                        <m:t>= </m:t>
                      </m:r>
                      <m:d>
                        <m:dPr>
                          <m:ctrlPr>
                            <a:rPr lang="en-US" sz="1400" b="0" i="1" dirty="0" smtClean="0">
                              <a:solidFill>
                                <a:schemeClr val="accent6">
                                  <a:lumMod val="10000"/>
                                </a:schemeClr>
                              </a:solidFill>
                              <a:latin typeface="Cambria Math" panose="02040503050406030204" pitchFamily="18" charset="0"/>
                            </a:rPr>
                          </m:ctrlPr>
                        </m:dPr>
                        <m:e>
                          <m:r>
                            <a:rPr lang="en-US" sz="1400" b="0" i="1" dirty="0" smtClean="0">
                              <a:solidFill>
                                <a:schemeClr val="accent6">
                                  <a:lumMod val="10000"/>
                                </a:schemeClr>
                              </a:solidFill>
                              <a:latin typeface="Cambria Math" panose="02040503050406030204" pitchFamily="18" charset="0"/>
                            </a:rPr>
                            <m:t>𝑥</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𝑚𝑜𝑑</m:t>
                          </m:r>
                          <m:r>
                            <a:rPr lang="en-US" sz="1400" b="0" i="1" dirty="0" smtClean="0">
                              <a:solidFill>
                                <a:schemeClr val="accent6">
                                  <a:lumMod val="10000"/>
                                </a:schemeClr>
                              </a:solidFill>
                              <a:latin typeface="Cambria Math" panose="02040503050406030204" pitchFamily="18" charset="0"/>
                            </a:rPr>
                            <m:t> </m:t>
                          </m:r>
                          <m:r>
                            <a:rPr lang="en-US" sz="1400" b="0" i="1" dirty="0" smtClean="0">
                              <a:solidFill>
                                <a:schemeClr val="accent6">
                                  <a:lumMod val="10000"/>
                                </a:schemeClr>
                              </a:solidFill>
                              <a:latin typeface="Cambria Math" panose="02040503050406030204" pitchFamily="18" charset="0"/>
                            </a:rPr>
                            <m:t>8</m:t>
                          </m:r>
                        </m:e>
                      </m:d>
                      <m:r>
                        <a:rPr lang="en-US" sz="1400" b="0" i="1" dirty="0" smtClean="0">
                          <a:solidFill>
                            <a:schemeClr val="accent6">
                              <a:lumMod val="10000"/>
                            </a:schemeClr>
                          </a:solidFill>
                          <a:latin typeface="Cambria Math" panose="02040503050406030204" pitchFamily="18" charset="0"/>
                        </a:rPr>
                        <m:t>=</m:t>
                      </m:r>
                      <m:r>
                        <a:rPr lang="en-US" sz="1400" b="0" i="1" dirty="0" smtClean="0">
                          <a:solidFill>
                            <a:schemeClr val="accent6">
                              <a:lumMod val="10000"/>
                            </a:schemeClr>
                          </a:solidFill>
                          <a:latin typeface="Cambria Math" panose="02040503050406030204" pitchFamily="18" charset="0"/>
                        </a:rPr>
                        <m:t>6</m:t>
                      </m:r>
                    </m:oMath>
                  </m:oMathPara>
                </a14:m>
                <a:endParaRPr lang="LID4096" dirty="0"/>
              </a:p>
            </p:txBody>
          </p:sp>
        </mc:Choice>
        <mc:Fallback xmlns="">
          <p:sp>
            <p:nvSpPr>
              <p:cNvPr id="32" name="TextBox 31">
                <a:extLst>
                  <a:ext uri="{FF2B5EF4-FFF2-40B4-BE49-F238E27FC236}">
                    <a16:creationId xmlns:a16="http://schemas.microsoft.com/office/drawing/2014/main" id="{A52CAD14-85C0-8142-8B1D-1F19533A4323}"/>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6"/>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581629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rgbClr val="C00000"/>
                              </a:solidFill>
                              <a:latin typeface="Cambria Math" panose="02040503050406030204" pitchFamily="18" charset="0"/>
                            </a:rPr>
                          </m:ctrlPr>
                        </m:sSubPr>
                        <m:e>
                          <m:r>
                            <a:rPr lang="en-US" sz="1800" b="0" i="1" dirty="0" smtClean="0">
                              <a:solidFill>
                                <a:srgbClr val="C00000"/>
                              </a:solidFill>
                              <a:latin typeface="Cambria Math" panose="02040503050406030204" pitchFamily="18" charset="0"/>
                            </a:rPr>
                            <m:t>h</m:t>
                          </m:r>
                        </m:e>
                        <m:sub>
                          <m:r>
                            <a:rPr lang="en-US" sz="1800" b="0" i="1" dirty="0" smtClean="0">
                              <a:solidFill>
                                <a:srgbClr val="C00000"/>
                              </a:solidFill>
                              <a:latin typeface="Cambria Math" panose="02040503050406030204" pitchFamily="18" charset="0"/>
                            </a:rPr>
                            <m:t>1</m:t>
                          </m:r>
                        </m:sub>
                      </m:sSub>
                      <m:d>
                        <m:dPr>
                          <m:ctrlPr>
                            <a:rPr lang="en-US" sz="1800" b="0" i="1" dirty="0" smtClean="0">
                              <a:solidFill>
                                <a:srgbClr val="C00000"/>
                              </a:solidFill>
                              <a:latin typeface="Cambria Math" panose="02040503050406030204" pitchFamily="18" charset="0"/>
                            </a:rPr>
                          </m:ctrlPr>
                        </m:dPr>
                        <m:e>
                          <m:r>
                            <a:rPr lang="en-US" sz="1800" b="0" i="1" dirty="0" smtClean="0">
                              <a:solidFill>
                                <a:srgbClr val="C00000"/>
                              </a:solidFill>
                              <a:latin typeface="Cambria Math" panose="02040503050406030204" pitchFamily="18" charset="0"/>
                            </a:rPr>
                            <m:t>𝑥</m:t>
                          </m:r>
                        </m:e>
                      </m:d>
                      <m:r>
                        <a:rPr lang="en-US" sz="1800" b="0" i="1" dirty="0" smtClean="0">
                          <a:solidFill>
                            <a:srgbClr val="C00000"/>
                          </a:solidFill>
                          <a:latin typeface="Cambria Math" panose="02040503050406030204" pitchFamily="18" charset="0"/>
                        </a:rPr>
                        <m:t>=</m:t>
                      </m:r>
                      <m:r>
                        <a:rPr lang="en-US" sz="1800" b="0" i="1" dirty="0" smtClean="0">
                          <a:solidFill>
                            <a:srgbClr val="C00000"/>
                          </a:solidFill>
                          <a:latin typeface="Cambria Math" panose="02040503050406030204" pitchFamily="18" charset="0"/>
                        </a:rPr>
                        <m:t>𝑥</m:t>
                      </m:r>
                      <m:r>
                        <a:rPr lang="en-US" sz="1800" b="0" i="1" dirty="0" smtClean="0">
                          <a:solidFill>
                            <a:srgbClr val="C00000"/>
                          </a:solidFill>
                          <a:latin typeface="Cambria Math" panose="02040503050406030204" pitchFamily="18" charset="0"/>
                        </a:rPr>
                        <m:t> </m:t>
                      </m:r>
                      <m:r>
                        <a:rPr lang="en-US" sz="1800" b="0" i="1" dirty="0" smtClean="0">
                          <a:solidFill>
                            <a:srgbClr val="C00000"/>
                          </a:solidFill>
                          <a:latin typeface="Cambria Math" panose="02040503050406030204" pitchFamily="18" charset="0"/>
                        </a:rPr>
                        <m:t>𝑚𝑜𝑑</m:t>
                      </m:r>
                      <m:r>
                        <a:rPr lang="en-US" sz="1800" b="0" i="1" dirty="0" smtClean="0">
                          <a:solidFill>
                            <a:srgbClr val="C00000"/>
                          </a:solidFill>
                          <a:latin typeface="Cambria Math" panose="02040503050406030204" pitchFamily="18" charset="0"/>
                        </a:rPr>
                        <m:t> </m:t>
                      </m:r>
                      <m:r>
                        <a:rPr lang="en-US" sz="1800" b="0" i="1" dirty="0" smtClean="0">
                          <a:solidFill>
                            <a:srgbClr val="C00000"/>
                          </a:solidFill>
                          <a:latin typeface="Cambria Math" panose="02040503050406030204" pitchFamily="18" charset="0"/>
                        </a:rPr>
                        <m:t>8</m:t>
                      </m:r>
                    </m:oMath>
                  </m:oMathPara>
                </a14:m>
                <a:endParaRPr lang="en-US" sz="1800" b="0" dirty="0">
                  <a:solidFill>
                    <a:srgbClr val="C00000"/>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rgbClr val="C00000"/>
                              </a:solidFill>
                              <a:latin typeface="Cambria Math" panose="02040503050406030204" pitchFamily="18" charset="0"/>
                            </a:rPr>
                          </m:ctrlPr>
                        </m:sSubPr>
                        <m:e>
                          <m:r>
                            <a:rPr lang="en-US" sz="1800" b="0" i="1" dirty="0" smtClean="0">
                              <a:solidFill>
                                <a:srgbClr val="C00000"/>
                              </a:solidFill>
                              <a:latin typeface="Cambria Math" panose="02040503050406030204" pitchFamily="18" charset="0"/>
                            </a:rPr>
                            <m:t>h</m:t>
                          </m:r>
                        </m:e>
                        <m:sub>
                          <m:r>
                            <a:rPr lang="en-US" sz="1800" b="0" i="1" dirty="0" smtClean="0">
                              <a:solidFill>
                                <a:srgbClr val="C00000"/>
                              </a:solidFill>
                              <a:latin typeface="Cambria Math" panose="02040503050406030204" pitchFamily="18" charset="0"/>
                            </a:rPr>
                            <m:t>2</m:t>
                          </m:r>
                        </m:sub>
                      </m:sSub>
                      <m:d>
                        <m:dPr>
                          <m:ctrlPr>
                            <a:rPr lang="en-US" sz="1800" b="0" i="1" dirty="0" smtClean="0">
                              <a:solidFill>
                                <a:srgbClr val="C00000"/>
                              </a:solidFill>
                              <a:latin typeface="Cambria Math" panose="02040503050406030204" pitchFamily="18" charset="0"/>
                            </a:rPr>
                          </m:ctrlPr>
                        </m:dPr>
                        <m:e>
                          <m:r>
                            <a:rPr lang="en-US" sz="1800" b="0" i="1" dirty="0" smtClean="0">
                              <a:solidFill>
                                <a:srgbClr val="C00000"/>
                              </a:solidFill>
                              <a:latin typeface="Cambria Math" panose="02040503050406030204" pitchFamily="18" charset="0"/>
                            </a:rPr>
                            <m:t>𝑥</m:t>
                          </m:r>
                        </m:e>
                      </m:d>
                      <m:r>
                        <a:rPr lang="en-US" sz="1800" b="0" i="1" dirty="0" smtClean="0">
                          <a:solidFill>
                            <a:srgbClr val="C00000"/>
                          </a:solidFill>
                          <a:latin typeface="Cambria Math" panose="02040503050406030204" pitchFamily="18" charset="0"/>
                        </a:rPr>
                        <m:t>= (</m:t>
                      </m:r>
                      <m:r>
                        <a:rPr lang="en-US" sz="1800" b="0" i="1" dirty="0" smtClean="0">
                          <a:solidFill>
                            <a:srgbClr val="C00000"/>
                          </a:solidFill>
                          <a:latin typeface="Cambria Math" panose="02040503050406030204" pitchFamily="18" charset="0"/>
                        </a:rPr>
                        <m:t>2</m:t>
                      </m:r>
                      <m:r>
                        <a:rPr lang="en-US" sz="1800" b="0" i="1" dirty="0" smtClean="0">
                          <a:solidFill>
                            <a:srgbClr val="C00000"/>
                          </a:solidFill>
                          <a:latin typeface="Cambria Math" panose="02040503050406030204" pitchFamily="18" charset="0"/>
                        </a:rPr>
                        <m:t>𝑥</m:t>
                      </m:r>
                      <m:r>
                        <a:rPr lang="en-US" sz="1800" b="0" i="1" dirty="0" smtClean="0">
                          <a:solidFill>
                            <a:srgbClr val="C00000"/>
                          </a:solidFill>
                          <a:latin typeface="Cambria Math" panose="02040503050406030204" pitchFamily="18" charset="0"/>
                        </a:rPr>
                        <m:t> </m:t>
                      </m:r>
                      <m:r>
                        <a:rPr lang="en-US" sz="1800" b="0" i="1" dirty="0" smtClean="0">
                          <a:solidFill>
                            <a:srgbClr val="C00000"/>
                          </a:solidFill>
                          <a:latin typeface="Cambria Math" panose="02040503050406030204" pitchFamily="18" charset="0"/>
                        </a:rPr>
                        <m:t>𝑚𝑜𝑑</m:t>
                      </m:r>
                      <m:r>
                        <a:rPr lang="en-US" sz="1800" b="0" i="1" dirty="0" smtClean="0">
                          <a:solidFill>
                            <a:srgbClr val="C00000"/>
                          </a:solidFill>
                          <a:latin typeface="Cambria Math" panose="02040503050406030204" pitchFamily="18" charset="0"/>
                        </a:rPr>
                        <m:t> </m:t>
                      </m:r>
                      <m:r>
                        <a:rPr lang="en-US" sz="1800" b="0" i="1" dirty="0" smtClean="0">
                          <a:solidFill>
                            <a:srgbClr val="C00000"/>
                          </a:solidFill>
                          <a:latin typeface="Cambria Math" panose="02040503050406030204" pitchFamily="18" charset="0"/>
                        </a:rPr>
                        <m:t>8</m:t>
                      </m:r>
                      <m:r>
                        <a:rPr lang="en-US" sz="1800" b="0" i="1" dirty="0" smtClean="0">
                          <a:solidFill>
                            <a:srgbClr val="C00000"/>
                          </a:solidFill>
                          <a:latin typeface="Cambria Math" panose="02040503050406030204" pitchFamily="18" charset="0"/>
                        </a:rPr>
                        <m:t>)</m:t>
                      </m:r>
                    </m:oMath>
                  </m:oMathPara>
                </a14:m>
                <a:endParaRPr lang="en-US" sz="1800" b="0" dirty="0">
                  <a:solidFill>
                    <a:srgbClr val="C00000"/>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899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
        <p:nvSpPr>
          <p:cNvPr id="22" name="Rectangle 21">
            <a:extLst>
              <a:ext uri="{FF2B5EF4-FFF2-40B4-BE49-F238E27FC236}">
                <a16:creationId xmlns:a16="http://schemas.microsoft.com/office/drawing/2014/main" id="{F04AAB08-59A1-DAD8-E582-742F690B7A11}"/>
              </a:ext>
            </a:extLst>
          </p:cNvPr>
          <p:cNvSpPr/>
          <p:nvPr/>
        </p:nvSpPr>
        <p:spPr>
          <a:xfrm>
            <a:off x="1217646" y="412679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1BD170F-2150-0DD8-92AA-98952AEF1ADD}"/>
                  </a:ext>
                </a:extLst>
              </p:cNvPr>
              <p:cNvSpPr/>
              <p:nvPr/>
            </p:nvSpPr>
            <p:spPr>
              <a:xfrm>
                <a:off x="58300" y="4126797"/>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smtClean="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23" name="Rectangle 22">
                <a:extLst>
                  <a:ext uri="{FF2B5EF4-FFF2-40B4-BE49-F238E27FC236}">
                    <a16:creationId xmlns:a16="http://schemas.microsoft.com/office/drawing/2014/main" id="{C1BD170F-2150-0DD8-92AA-98952AEF1ADD}"/>
                  </a:ext>
                </a:extLst>
              </p:cNvPr>
              <p:cNvSpPr>
                <a:spLocks noRot="1" noChangeAspect="1" noMove="1" noResize="1" noEditPoints="1" noAdjustHandles="1" noChangeArrowheads="1" noChangeShapeType="1" noTextEdit="1"/>
              </p:cNvSpPr>
              <p:nvPr/>
            </p:nvSpPr>
            <p:spPr>
              <a:xfrm>
                <a:off x="58300" y="4126797"/>
                <a:ext cx="1156447" cy="308442"/>
              </a:xfrm>
              <a:prstGeom prst="rect">
                <a:avLst/>
              </a:prstGeom>
              <a:blipFill>
                <a:blip r:embed="rId15"/>
                <a:stretch>
                  <a:fillRect/>
                </a:stretch>
              </a:blipFill>
              <a:ln w="9525">
                <a:noFill/>
              </a:ln>
            </p:spPr>
            <p:txBody>
              <a:bodyPr/>
              <a:lstStyle/>
              <a:p>
                <a:r>
                  <a:rPr lang="LID4096">
                    <a:noFill/>
                  </a:rPr>
                  <a:t> </a:t>
                </a:r>
              </a:p>
            </p:txBody>
          </p:sp>
        </mc:Fallback>
      </mc:AlternateContent>
      <p:sp>
        <p:nvSpPr>
          <p:cNvPr id="25" name="Rectangle 24">
            <a:extLst>
              <a:ext uri="{FF2B5EF4-FFF2-40B4-BE49-F238E27FC236}">
                <a16:creationId xmlns:a16="http://schemas.microsoft.com/office/drawing/2014/main" id="{D4ADD5AB-6C88-EC04-F586-C6D2A0E0FA9C}"/>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8" name="Rectangle 27">
            <a:extLst>
              <a:ext uri="{FF2B5EF4-FFF2-40B4-BE49-F238E27FC236}">
                <a16:creationId xmlns:a16="http://schemas.microsoft.com/office/drawing/2014/main" id="{0C62EE36-4139-1186-B316-170E09186597}"/>
              </a:ext>
            </a:extLst>
          </p:cNvPr>
          <p:cNvSpPr/>
          <p:nvPr/>
        </p:nvSpPr>
        <p:spPr>
          <a:xfrm>
            <a:off x="427644" y="4478127"/>
            <a:ext cx="1756152" cy="610926"/>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sz="3200" dirty="0">
                <a:solidFill>
                  <a:srgbClr val="C00000"/>
                </a:solidFill>
                <a:latin typeface="Oswald" panose="00000500000000000000" pitchFamily="2" charset="0"/>
              </a:rPr>
              <a:t>Collision</a:t>
            </a:r>
          </a:p>
        </p:txBody>
      </p:sp>
      <p:sp>
        <p:nvSpPr>
          <p:cNvPr id="29" name="Rectangle 28">
            <a:extLst>
              <a:ext uri="{FF2B5EF4-FFF2-40B4-BE49-F238E27FC236}">
                <a16:creationId xmlns:a16="http://schemas.microsoft.com/office/drawing/2014/main" id="{41260499-9334-9AE2-0804-EBB526999D5E}"/>
              </a:ext>
            </a:extLst>
          </p:cNvPr>
          <p:cNvSpPr/>
          <p:nvPr/>
        </p:nvSpPr>
        <p:spPr>
          <a:xfrm>
            <a:off x="6452584" y="29129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31" name="Rectangle 30">
            <a:extLst>
              <a:ext uri="{FF2B5EF4-FFF2-40B4-BE49-F238E27FC236}">
                <a16:creationId xmlns:a16="http://schemas.microsoft.com/office/drawing/2014/main" id="{61CFAFF2-072C-9BAF-9AE1-4F5FC6C2EFC4}"/>
              </a:ext>
            </a:extLst>
          </p:cNvPr>
          <p:cNvSpPr/>
          <p:nvPr/>
        </p:nvSpPr>
        <p:spPr>
          <a:xfrm>
            <a:off x="6452584" y="46862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662</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52CAD14-85C0-8142-8B1D-1F19533A4323}"/>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rgbClr val="C00000"/>
                              </a:solidFill>
                              <a:latin typeface="Cambria Math" panose="02040503050406030204" pitchFamily="18" charset="0"/>
                            </a:rPr>
                          </m:ctrlPr>
                        </m:sSubPr>
                        <m:e>
                          <m:r>
                            <a:rPr lang="en-US" sz="1400" b="0" i="1" dirty="0" smtClean="0">
                              <a:solidFill>
                                <a:srgbClr val="C00000"/>
                              </a:solidFill>
                              <a:latin typeface="Cambria Math" panose="02040503050406030204" pitchFamily="18" charset="0"/>
                            </a:rPr>
                            <m:t>h</m:t>
                          </m:r>
                        </m:e>
                        <m:sub>
                          <m:r>
                            <a:rPr lang="en-US" sz="1400" b="0" i="1" dirty="0" smtClean="0">
                              <a:solidFill>
                                <a:srgbClr val="C00000"/>
                              </a:solidFill>
                              <a:latin typeface="Cambria Math" panose="02040503050406030204" pitchFamily="18" charset="0"/>
                            </a:rPr>
                            <m:t>1</m:t>
                          </m:r>
                        </m:sub>
                      </m:sSub>
                      <m:d>
                        <m:dPr>
                          <m:ctrlPr>
                            <a:rPr lang="en-US" sz="1400" b="0" i="1" dirty="0" smtClean="0">
                              <a:solidFill>
                                <a:srgbClr val="C00000"/>
                              </a:solidFill>
                              <a:latin typeface="Cambria Math" panose="02040503050406030204" pitchFamily="18" charset="0"/>
                            </a:rPr>
                          </m:ctrlPr>
                        </m:dPr>
                        <m:e>
                          <m:r>
                            <a:rPr lang="en-US" sz="1400" b="0" i="1" dirty="0" smtClean="0">
                              <a:solidFill>
                                <a:srgbClr val="C00000"/>
                              </a:solidFill>
                              <a:latin typeface="Cambria Math" panose="02040503050406030204" pitchFamily="18" charset="0"/>
                            </a:rPr>
                            <m:t>662</m:t>
                          </m:r>
                        </m:e>
                      </m:d>
                      <m:r>
                        <a:rPr lang="en-US" sz="1400" b="0" i="1" dirty="0" smtClean="0">
                          <a:solidFill>
                            <a:srgbClr val="C00000"/>
                          </a:solidFill>
                          <a:latin typeface="Cambria Math" panose="02040503050406030204" pitchFamily="18" charset="0"/>
                        </a:rPr>
                        <m:t>= </m:t>
                      </m:r>
                      <m:d>
                        <m:dPr>
                          <m:ctrlPr>
                            <a:rPr lang="en-US" sz="1400" b="0" i="1" dirty="0" smtClean="0">
                              <a:solidFill>
                                <a:srgbClr val="C00000"/>
                              </a:solidFill>
                              <a:latin typeface="Cambria Math" panose="02040503050406030204" pitchFamily="18" charset="0"/>
                            </a:rPr>
                          </m:ctrlPr>
                        </m:dPr>
                        <m:e>
                          <m:r>
                            <a:rPr lang="en-US" sz="1400" b="0" i="1" dirty="0" smtClean="0">
                              <a:solidFill>
                                <a:srgbClr val="C00000"/>
                              </a:solidFill>
                              <a:latin typeface="Cambria Math" panose="02040503050406030204" pitchFamily="18" charset="0"/>
                            </a:rPr>
                            <m:t>𝑥</m:t>
                          </m:r>
                          <m:r>
                            <a:rPr lang="en-US" sz="1400" b="0" i="1" dirty="0" smtClean="0">
                              <a:solidFill>
                                <a:srgbClr val="C00000"/>
                              </a:solidFill>
                              <a:latin typeface="Cambria Math" panose="02040503050406030204" pitchFamily="18" charset="0"/>
                            </a:rPr>
                            <m:t> </m:t>
                          </m:r>
                          <m:r>
                            <a:rPr lang="en-US" sz="1400" b="0" i="1" dirty="0" smtClean="0">
                              <a:solidFill>
                                <a:srgbClr val="C00000"/>
                              </a:solidFill>
                              <a:latin typeface="Cambria Math" panose="02040503050406030204" pitchFamily="18" charset="0"/>
                            </a:rPr>
                            <m:t>𝑚𝑜𝑑</m:t>
                          </m:r>
                          <m:r>
                            <a:rPr lang="en-US" sz="1400" b="0" i="1" dirty="0" smtClean="0">
                              <a:solidFill>
                                <a:srgbClr val="C00000"/>
                              </a:solidFill>
                              <a:latin typeface="Cambria Math" panose="02040503050406030204" pitchFamily="18" charset="0"/>
                            </a:rPr>
                            <m:t> </m:t>
                          </m:r>
                          <m:r>
                            <a:rPr lang="en-US" sz="1400" b="0" i="1" dirty="0" smtClean="0">
                              <a:solidFill>
                                <a:srgbClr val="C00000"/>
                              </a:solidFill>
                              <a:latin typeface="Cambria Math" panose="02040503050406030204" pitchFamily="18" charset="0"/>
                            </a:rPr>
                            <m:t>8</m:t>
                          </m:r>
                        </m:e>
                      </m:d>
                      <m:r>
                        <a:rPr lang="en-US" sz="1400" b="0" i="1" dirty="0" smtClean="0">
                          <a:solidFill>
                            <a:srgbClr val="C00000"/>
                          </a:solidFill>
                          <a:latin typeface="Cambria Math" panose="02040503050406030204" pitchFamily="18" charset="0"/>
                        </a:rPr>
                        <m:t>=</m:t>
                      </m:r>
                      <m:r>
                        <a:rPr lang="en-US" sz="1400" b="0" i="1" dirty="0" smtClean="0">
                          <a:solidFill>
                            <a:srgbClr val="C00000"/>
                          </a:solidFill>
                          <a:latin typeface="Cambria Math" panose="02040503050406030204" pitchFamily="18" charset="0"/>
                        </a:rPr>
                        <m:t>6</m:t>
                      </m:r>
                    </m:oMath>
                  </m:oMathPara>
                </a14:m>
                <a:endParaRPr lang="LID4096" dirty="0">
                  <a:solidFill>
                    <a:srgbClr val="C00000"/>
                  </a:solidFill>
                </a:endParaRPr>
              </a:p>
            </p:txBody>
          </p:sp>
        </mc:Choice>
        <mc:Fallback xmlns="">
          <p:sp>
            <p:nvSpPr>
              <p:cNvPr id="32" name="TextBox 31">
                <a:extLst>
                  <a:ext uri="{FF2B5EF4-FFF2-40B4-BE49-F238E27FC236}">
                    <a16:creationId xmlns:a16="http://schemas.microsoft.com/office/drawing/2014/main" id="{A52CAD14-85C0-8142-8B1D-1F19533A4323}"/>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6"/>
                <a:stretch>
                  <a:fillRect/>
                </a:stretch>
              </a:blipFill>
            </p:spPr>
            <p:txBody>
              <a:bodyPr/>
              <a:lstStyle/>
              <a:p>
                <a:r>
                  <a:rPr lang="LID4096">
                    <a:noFill/>
                  </a:rPr>
                  <a:t> </a:t>
                </a:r>
              </a:p>
            </p:txBody>
          </p:sp>
        </mc:Fallback>
      </mc:AlternateContent>
      <p:sp>
        <p:nvSpPr>
          <p:cNvPr id="30" name="Rectangle 29">
            <a:extLst>
              <a:ext uri="{FF2B5EF4-FFF2-40B4-BE49-F238E27FC236}">
                <a16:creationId xmlns:a16="http://schemas.microsoft.com/office/drawing/2014/main" id="{6BC20F19-F3D3-4A40-D5CA-E9341FF64995}"/>
              </a:ext>
            </a:extLst>
          </p:cNvPr>
          <p:cNvSpPr/>
          <p:nvPr/>
        </p:nvSpPr>
        <p:spPr>
          <a:xfrm>
            <a:off x="4759570" y="3540068"/>
            <a:ext cx="1203512" cy="3102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04643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7992DDA7-630D-EAC8-DAD8-E3EFEEB96075}"/>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73309D5F-77DE-CF80-74F4-DF75FEFBF71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a:t>Cuckoo Hashing</a:t>
            </a:r>
            <a:endParaRPr sz="2400"/>
          </a:p>
        </p:txBody>
      </p:sp>
      <p:grpSp>
        <p:nvGrpSpPr>
          <p:cNvPr id="391" name="Google Shape;391;p23">
            <a:extLst>
              <a:ext uri="{FF2B5EF4-FFF2-40B4-BE49-F238E27FC236}">
                <a16:creationId xmlns:a16="http://schemas.microsoft.com/office/drawing/2014/main" id="{50623889-FEE1-5815-7B32-801E2E55EEA7}"/>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E8C80AE4-5619-6E5B-F63D-06529BBDD7B5}"/>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BB6B153D-301C-5229-CAFC-5035DBDEC39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935BE5F3-1683-9BEE-6FF8-AD637ECADB3B}"/>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DD7BE615-8107-BFB4-90A7-1184269AEE89}"/>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4028BF91-78B9-7998-8283-D4E3AB004B1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84A6E9D-8306-73D1-53CC-029DCBCD9E83}"/>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44507E9B-9FF3-CC11-024C-88A4933FA17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486B8C08-0D63-7D30-0AB1-99EDC3499996}"/>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E835B4D-8F8D-C362-29AD-6B929285FD83}"/>
                  </a:ext>
                </a:extLst>
              </p:cNvPr>
              <p:cNvSpPr/>
              <p:nvPr/>
            </p:nvSpPr>
            <p:spPr>
              <a:xfrm>
                <a:off x="2988608" y="1681688"/>
                <a:ext cx="1203512" cy="11354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b="0" i="1" smtClean="0">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1</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2" name="Rectangle 1">
                <a:extLst>
                  <a:ext uri="{FF2B5EF4-FFF2-40B4-BE49-F238E27FC236}">
                    <a16:creationId xmlns:a16="http://schemas.microsoft.com/office/drawing/2014/main" id="{FE835B4D-8F8D-C362-29AD-6B929285FD83}"/>
                  </a:ext>
                </a:extLst>
              </p:cNvPr>
              <p:cNvSpPr>
                <a:spLocks noRot="1" noChangeAspect="1" noMove="1" noResize="1" noEditPoints="1" noAdjustHandles="1" noChangeArrowheads="1" noChangeShapeType="1" noTextEdit="1"/>
              </p:cNvSpPr>
              <p:nvPr/>
            </p:nvSpPr>
            <p:spPr>
              <a:xfrm>
                <a:off x="2988608" y="1681688"/>
                <a:ext cx="1203512" cy="1135487"/>
              </a:xfrm>
              <a:prstGeom prst="rect">
                <a:avLst/>
              </a:prstGeom>
              <a:blipFill>
                <a:blip r:embed="rId6"/>
                <a:stretch>
                  <a:fillRect/>
                </a:stretch>
              </a:blipFill>
              <a:ln>
                <a:noFill/>
              </a:ln>
            </p:spPr>
            <p:txBody>
              <a:bodyPr/>
              <a:lstStyle/>
              <a:p>
                <a:r>
                  <a:rPr lang="LID4096">
                    <a:noFill/>
                  </a:rPr>
                  <a:t> </a:t>
                </a:r>
              </a:p>
            </p:txBody>
          </p:sp>
        </mc:Fallback>
      </mc:AlternateContent>
      <p:sp>
        <p:nvSpPr>
          <p:cNvPr id="3" name="Rectangle 2">
            <a:extLst>
              <a:ext uri="{FF2B5EF4-FFF2-40B4-BE49-F238E27FC236}">
                <a16:creationId xmlns:a16="http://schemas.microsoft.com/office/drawing/2014/main" id="{EED154B3-0051-1F6D-88FE-F7404B42E2D0}"/>
              </a:ext>
            </a:extLst>
          </p:cNvPr>
          <p:cNvSpPr/>
          <p:nvPr/>
        </p:nvSpPr>
        <p:spPr>
          <a:xfrm>
            <a:off x="2988608"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Hash Functions</a:t>
            </a:r>
          </a:p>
        </p:txBody>
      </p:sp>
      <p:grpSp>
        <p:nvGrpSpPr>
          <p:cNvPr id="4" name="Group 3">
            <a:extLst>
              <a:ext uri="{FF2B5EF4-FFF2-40B4-BE49-F238E27FC236}">
                <a16:creationId xmlns:a16="http://schemas.microsoft.com/office/drawing/2014/main" id="{19A00F61-02F8-CE46-9A84-8CF88B6ED440}"/>
              </a:ext>
            </a:extLst>
          </p:cNvPr>
          <p:cNvGrpSpPr/>
          <p:nvPr/>
        </p:nvGrpSpPr>
        <p:grpSpPr>
          <a:xfrm>
            <a:off x="4759570" y="1681688"/>
            <a:ext cx="1203512" cy="2467535"/>
            <a:chOff x="5539500" y="1666645"/>
            <a:chExt cx="1203512" cy="2467535"/>
          </a:xfrm>
        </p:grpSpPr>
        <p:sp>
          <p:nvSpPr>
            <p:cNvPr id="5" name="Rectangle 4">
              <a:extLst>
                <a:ext uri="{FF2B5EF4-FFF2-40B4-BE49-F238E27FC236}">
                  <a16:creationId xmlns:a16="http://schemas.microsoft.com/office/drawing/2014/main" id="{347D3589-3CD7-7A32-BDE2-6393B3F87F9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6" name="Rectangle 5">
              <a:extLst>
                <a:ext uri="{FF2B5EF4-FFF2-40B4-BE49-F238E27FC236}">
                  <a16:creationId xmlns:a16="http://schemas.microsoft.com/office/drawing/2014/main" id="{DCE4096C-131E-33FA-E6E3-8EDD718E47F2}"/>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7" name="Rectangle 6">
              <a:extLst>
                <a:ext uri="{FF2B5EF4-FFF2-40B4-BE49-F238E27FC236}">
                  <a16:creationId xmlns:a16="http://schemas.microsoft.com/office/drawing/2014/main" id="{539451B7-444D-C84B-7618-A9376C9AF687}"/>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8" name="Rectangle 7">
              <a:extLst>
                <a:ext uri="{FF2B5EF4-FFF2-40B4-BE49-F238E27FC236}">
                  <a16:creationId xmlns:a16="http://schemas.microsoft.com/office/drawing/2014/main" id="{F9F4420C-D17A-494A-8C69-3C368E4890DD}"/>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9" name="Rectangle 8">
              <a:extLst>
                <a:ext uri="{FF2B5EF4-FFF2-40B4-BE49-F238E27FC236}">
                  <a16:creationId xmlns:a16="http://schemas.microsoft.com/office/drawing/2014/main" id="{9892EBA4-EF37-6BA5-B739-A5795D8CA701}"/>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10" name="Rectangle 9">
              <a:extLst>
                <a:ext uri="{FF2B5EF4-FFF2-40B4-BE49-F238E27FC236}">
                  <a16:creationId xmlns:a16="http://schemas.microsoft.com/office/drawing/2014/main" id="{A92957AE-64DE-B247-F650-98447F8B895F}"/>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11" name="Rectangle 10">
              <a:extLst>
                <a:ext uri="{FF2B5EF4-FFF2-40B4-BE49-F238E27FC236}">
                  <a16:creationId xmlns:a16="http://schemas.microsoft.com/office/drawing/2014/main" id="{D050DE49-DC9E-D438-E080-EA3258F65D95}"/>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12" name="Rectangle 11">
              <a:extLst>
                <a:ext uri="{FF2B5EF4-FFF2-40B4-BE49-F238E27FC236}">
                  <a16:creationId xmlns:a16="http://schemas.microsoft.com/office/drawing/2014/main" id="{A329C894-FF77-5882-7DD5-DED8F3F9E49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13" name="Rectangle 12">
            <a:extLst>
              <a:ext uri="{FF2B5EF4-FFF2-40B4-BE49-F238E27FC236}">
                <a16:creationId xmlns:a16="http://schemas.microsoft.com/office/drawing/2014/main" id="{9734B9F9-EC2C-1DCE-B8EF-CC711939BF94}"/>
              </a:ext>
            </a:extLst>
          </p:cNvPr>
          <p:cNvSpPr/>
          <p:nvPr/>
        </p:nvSpPr>
        <p:spPr>
          <a:xfrm>
            <a:off x="4759570"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1</a:t>
            </a:r>
          </a:p>
        </p:txBody>
      </p:sp>
      <p:sp>
        <p:nvSpPr>
          <p:cNvPr id="14" name="Rectangle 13">
            <a:extLst>
              <a:ext uri="{FF2B5EF4-FFF2-40B4-BE49-F238E27FC236}">
                <a16:creationId xmlns:a16="http://schemas.microsoft.com/office/drawing/2014/main" id="{9D2E049D-B07F-577A-C8B7-B4CD36FE6DAF}"/>
              </a:ext>
            </a:extLst>
          </p:cNvPr>
          <p:cNvSpPr/>
          <p:nvPr/>
        </p:nvSpPr>
        <p:spPr>
          <a:xfrm>
            <a:off x="1217646" y="176149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15" name="Rectangle 14">
            <a:extLst>
              <a:ext uri="{FF2B5EF4-FFF2-40B4-BE49-F238E27FC236}">
                <a16:creationId xmlns:a16="http://schemas.microsoft.com/office/drawing/2014/main" id="{4C06A992-1CD8-761F-81C9-FC764A9B5628}"/>
              </a:ext>
            </a:extLst>
          </p:cNvPr>
          <p:cNvSpPr/>
          <p:nvPr/>
        </p:nvSpPr>
        <p:spPr>
          <a:xfrm>
            <a:off x="1217646" y="1032769"/>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accent6">
                    <a:lumMod val="10000"/>
                  </a:schemeClr>
                </a:solidFill>
                <a:latin typeface="Oswald" panose="00000500000000000000" pitchFamily="2" charset="0"/>
              </a:rPr>
              <a:t>Keys</a:t>
            </a:r>
          </a:p>
        </p:txBody>
      </p:sp>
      <p:sp>
        <p:nvSpPr>
          <p:cNvPr id="16" name="Rectangle 15">
            <a:extLst>
              <a:ext uri="{FF2B5EF4-FFF2-40B4-BE49-F238E27FC236}">
                <a16:creationId xmlns:a16="http://schemas.microsoft.com/office/drawing/2014/main" id="{18E9661E-8645-9E3D-920D-8B163BE7B8CD}"/>
              </a:ext>
            </a:extLst>
          </p:cNvPr>
          <p:cNvSpPr/>
          <p:nvPr/>
        </p:nvSpPr>
        <p:spPr>
          <a:xfrm>
            <a:off x="1217646" y="2155712"/>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17" name="Rectangle 16">
            <a:extLst>
              <a:ext uri="{FF2B5EF4-FFF2-40B4-BE49-F238E27FC236}">
                <a16:creationId xmlns:a16="http://schemas.microsoft.com/office/drawing/2014/main" id="{11F73DB7-89CD-9BF7-CE86-65CCD2E7E77D}"/>
              </a:ext>
            </a:extLst>
          </p:cNvPr>
          <p:cNvSpPr/>
          <p:nvPr/>
        </p:nvSpPr>
        <p:spPr>
          <a:xfrm>
            <a:off x="1217646" y="25499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18" name="Rectangle 17">
            <a:extLst>
              <a:ext uri="{FF2B5EF4-FFF2-40B4-BE49-F238E27FC236}">
                <a16:creationId xmlns:a16="http://schemas.microsoft.com/office/drawing/2014/main" id="{5230A9B3-80B4-4A76-EBBD-71ABECF49A17}"/>
              </a:ext>
            </a:extLst>
          </p:cNvPr>
          <p:cNvSpPr/>
          <p:nvPr/>
        </p:nvSpPr>
        <p:spPr>
          <a:xfrm>
            <a:off x="1217646" y="294414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grpSp>
        <p:nvGrpSpPr>
          <p:cNvPr id="387" name="Group 386">
            <a:extLst>
              <a:ext uri="{FF2B5EF4-FFF2-40B4-BE49-F238E27FC236}">
                <a16:creationId xmlns:a16="http://schemas.microsoft.com/office/drawing/2014/main" id="{A2DFD8BC-4C7B-3A5D-D169-232212E4383B}"/>
              </a:ext>
            </a:extLst>
          </p:cNvPr>
          <p:cNvGrpSpPr/>
          <p:nvPr/>
        </p:nvGrpSpPr>
        <p:grpSpPr>
          <a:xfrm>
            <a:off x="6452584" y="1681688"/>
            <a:ext cx="1203512" cy="2467535"/>
            <a:chOff x="5539500" y="1666645"/>
            <a:chExt cx="1203512" cy="2467535"/>
          </a:xfrm>
        </p:grpSpPr>
        <p:sp>
          <p:nvSpPr>
            <p:cNvPr id="388" name="Rectangle 387">
              <a:extLst>
                <a:ext uri="{FF2B5EF4-FFF2-40B4-BE49-F238E27FC236}">
                  <a16:creationId xmlns:a16="http://schemas.microsoft.com/office/drawing/2014/main" id="{796DDE46-5E7B-ED03-B93E-F818734BD64F}"/>
                </a:ext>
              </a:extLst>
            </p:cNvPr>
            <p:cNvSpPr/>
            <p:nvPr/>
          </p:nvSpPr>
          <p:spPr>
            <a:xfrm>
              <a:off x="5539500" y="1666645"/>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0</a:t>
              </a:r>
            </a:p>
          </p:txBody>
        </p:sp>
        <p:sp>
          <p:nvSpPr>
            <p:cNvPr id="389" name="Rectangle 388">
              <a:extLst>
                <a:ext uri="{FF2B5EF4-FFF2-40B4-BE49-F238E27FC236}">
                  <a16:creationId xmlns:a16="http://schemas.microsoft.com/office/drawing/2014/main" id="{CCA44B26-B277-D20E-B1D2-D23E458F0B3E}"/>
                </a:ext>
              </a:extLst>
            </p:cNvPr>
            <p:cNvSpPr/>
            <p:nvPr/>
          </p:nvSpPr>
          <p:spPr>
            <a:xfrm>
              <a:off x="5539500" y="197508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1</a:t>
              </a:r>
            </a:p>
          </p:txBody>
        </p:sp>
        <p:sp>
          <p:nvSpPr>
            <p:cNvPr id="401" name="Rectangle 400">
              <a:extLst>
                <a:ext uri="{FF2B5EF4-FFF2-40B4-BE49-F238E27FC236}">
                  <a16:creationId xmlns:a16="http://schemas.microsoft.com/office/drawing/2014/main" id="{4EB18034-E827-EE2E-2AB9-6E69DDF3F882}"/>
                </a:ext>
              </a:extLst>
            </p:cNvPr>
            <p:cNvSpPr/>
            <p:nvPr/>
          </p:nvSpPr>
          <p:spPr>
            <a:xfrm>
              <a:off x="5539500" y="2283529"/>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2</a:t>
              </a:r>
            </a:p>
          </p:txBody>
        </p:sp>
        <p:sp>
          <p:nvSpPr>
            <p:cNvPr id="402" name="Rectangle 401">
              <a:extLst>
                <a:ext uri="{FF2B5EF4-FFF2-40B4-BE49-F238E27FC236}">
                  <a16:creationId xmlns:a16="http://schemas.microsoft.com/office/drawing/2014/main" id="{B28ED7AD-F273-CF3B-DC42-9C4EBB943D81}"/>
                </a:ext>
              </a:extLst>
            </p:cNvPr>
            <p:cNvSpPr/>
            <p:nvPr/>
          </p:nvSpPr>
          <p:spPr>
            <a:xfrm>
              <a:off x="5539500" y="259197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3</a:t>
              </a:r>
            </a:p>
          </p:txBody>
        </p:sp>
        <p:sp>
          <p:nvSpPr>
            <p:cNvPr id="403" name="Rectangle 402">
              <a:extLst>
                <a:ext uri="{FF2B5EF4-FFF2-40B4-BE49-F238E27FC236}">
                  <a16:creationId xmlns:a16="http://schemas.microsoft.com/office/drawing/2014/main" id="{7E8C63C5-9080-D6DF-72AF-7F5F62D3464A}"/>
                </a:ext>
              </a:extLst>
            </p:cNvPr>
            <p:cNvSpPr/>
            <p:nvPr/>
          </p:nvSpPr>
          <p:spPr>
            <a:xfrm>
              <a:off x="5539500" y="290041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4</a:t>
              </a:r>
            </a:p>
          </p:txBody>
        </p:sp>
        <p:sp>
          <p:nvSpPr>
            <p:cNvPr id="404" name="Rectangle 403">
              <a:extLst>
                <a:ext uri="{FF2B5EF4-FFF2-40B4-BE49-F238E27FC236}">
                  <a16:creationId xmlns:a16="http://schemas.microsoft.com/office/drawing/2014/main" id="{330A88EA-4375-1AC6-3C1A-53E8EB85FA71}"/>
                </a:ext>
              </a:extLst>
            </p:cNvPr>
            <p:cNvSpPr/>
            <p:nvPr/>
          </p:nvSpPr>
          <p:spPr>
            <a:xfrm>
              <a:off x="5539500" y="320885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5</a:t>
              </a:r>
            </a:p>
          </p:txBody>
        </p:sp>
        <p:sp>
          <p:nvSpPr>
            <p:cNvPr id="405" name="Rectangle 404">
              <a:extLst>
                <a:ext uri="{FF2B5EF4-FFF2-40B4-BE49-F238E27FC236}">
                  <a16:creationId xmlns:a16="http://schemas.microsoft.com/office/drawing/2014/main" id="{B15D19B1-E7CA-E8DA-6FFA-DD8D577E0A56}"/>
                </a:ext>
              </a:extLst>
            </p:cNvPr>
            <p:cNvSpPr/>
            <p:nvPr/>
          </p:nvSpPr>
          <p:spPr>
            <a:xfrm>
              <a:off x="5539500" y="351729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6</a:t>
              </a:r>
            </a:p>
          </p:txBody>
        </p:sp>
        <p:sp>
          <p:nvSpPr>
            <p:cNvPr id="406" name="Rectangle 405">
              <a:extLst>
                <a:ext uri="{FF2B5EF4-FFF2-40B4-BE49-F238E27FC236}">
                  <a16:creationId xmlns:a16="http://schemas.microsoft.com/office/drawing/2014/main" id="{22B305FC-3CDC-481F-3808-0AE2093CC96A}"/>
                </a:ext>
              </a:extLst>
            </p:cNvPr>
            <p:cNvSpPr/>
            <p:nvPr/>
          </p:nvSpPr>
          <p:spPr>
            <a:xfrm>
              <a:off x="5539500" y="3825738"/>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1554480" rtlCol="0" anchor="ctr"/>
            <a:lstStyle/>
            <a:p>
              <a:pPr algn="ctr"/>
              <a:r>
                <a:rPr lang="en-US" dirty="0">
                  <a:solidFill>
                    <a:schemeClr val="bg1">
                      <a:lumMod val="60000"/>
                      <a:lumOff val="40000"/>
                    </a:schemeClr>
                  </a:solidFill>
                  <a:latin typeface="Oswald" panose="00000500000000000000" pitchFamily="2" charset="0"/>
                </a:rPr>
                <a:t>7</a:t>
              </a:r>
            </a:p>
          </p:txBody>
        </p:sp>
      </p:grpSp>
      <p:sp>
        <p:nvSpPr>
          <p:cNvPr id="407" name="Rectangle 406">
            <a:extLst>
              <a:ext uri="{FF2B5EF4-FFF2-40B4-BE49-F238E27FC236}">
                <a16:creationId xmlns:a16="http://schemas.microsoft.com/office/drawing/2014/main" id="{B045960C-C1C2-589C-2207-8908FD44FA18}"/>
              </a:ext>
            </a:extLst>
          </p:cNvPr>
          <p:cNvSpPr/>
          <p:nvPr/>
        </p:nvSpPr>
        <p:spPr>
          <a:xfrm>
            <a:off x="6452584" y="1036314"/>
            <a:ext cx="1203512"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10000"/>
                  </a:schemeClr>
                </a:solidFill>
                <a:latin typeface="Oswald" panose="00000500000000000000" pitchFamily="2" charset="0"/>
              </a:rPr>
              <a:t>Hash Table 2</a:t>
            </a:r>
          </a:p>
        </p:txBody>
      </p:sp>
      <mc:AlternateContent xmlns:mc="http://schemas.openxmlformats.org/markup-compatibility/2006" xmlns:a14="http://schemas.microsoft.com/office/drawing/2010/main">
        <mc:Choice Requires="a14">
          <p:sp>
            <p:nvSpPr>
              <p:cNvPr id="408" name="Rectangle 407">
                <a:extLst>
                  <a:ext uri="{FF2B5EF4-FFF2-40B4-BE49-F238E27FC236}">
                    <a16:creationId xmlns:a16="http://schemas.microsoft.com/office/drawing/2014/main" id="{A3E0351A-1BC1-1DD4-E551-FA7F88BA30C6}"/>
                  </a:ext>
                </a:extLst>
              </p:cNvPr>
              <p:cNvSpPr/>
              <p:nvPr/>
            </p:nvSpPr>
            <p:spPr>
              <a:xfrm>
                <a:off x="2988608" y="3013737"/>
                <a:ext cx="1203512" cy="1135486"/>
              </a:xfrm>
              <a:prstGeom prst="rect">
                <a:avLst/>
              </a:prstGeom>
              <a:solidFill>
                <a:srgbClr val="FF9D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accent6">
                                  <a:lumMod val="10000"/>
                                </a:schemeClr>
                              </a:solidFill>
                              <a:latin typeface="Cambria Math" panose="02040503050406030204" pitchFamily="18" charset="0"/>
                            </a:rPr>
                          </m:ctrlPr>
                        </m:sSubPr>
                        <m:e>
                          <m:r>
                            <a:rPr lang="en-US" i="1">
                              <a:solidFill>
                                <a:schemeClr val="accent6">
                                  <a:lumMod val="10000"/>
                                </a:schemeClr>
                              </a:solidFill>
                              <a:latin typeface="Cambria Math" panose="02040503050406030204" pitchFamily="18" charset="0"/>
                            </a:rPr>
                            <m:t>h</m:t>
                          </m:r>
                        </m:e>
                        <m:sub>
                          <m:r>
                            <a:rPr lang="en-US" b="0" i="1" smtClean="0">
                              <a:solidFill>
                                <a:schemeClr val="accent6">
                                  <a:lumMod val="10000"/>
                                </a:schemeClr>
                              </a:solidFill>
                              <a:latin typeface="Cambria Math" panose="02040503050406030204" pitchFamily="18" charset="0"/>
                            </a:rPr>
                            <m:t>2</m:t>
                          </m:r>
                        </m:sub>
                      </m:sSub>
                    </m:oMath>
                  </m:oMathPara>
                </a14:m>
                <a:endParaRPr lang="en-US" dirty="0">
                  <a:solidFill>
                    <a:schemeClr val="accent6">
                      <a:lumMod val="10000"/>
                    </a:schemeClr>
                  </a:solidFill>
                  <a:latin typeface="Oswald" panose="00000500000000000000" pitchFamily="2" charset="0"/>
                </a:endParaRPr>
              </a:p>
            </p:txBody>
          </p:sp>
        </mc:Choice>
        <mc:Fallback xmlns="">
          <p:sp>
            <p:nvSpPr>
              <p:cNvPr id="408" name="Rectangle 407">
                <a:extLst>
                  <a:ext uri="{FF2B5EF4-FFF2-40B4-BE49-F238E27FC236}">
                    <a16:creationId xmlns:a16="http://schemas.microsoft.com/office/drawing/2014/main" id="{A3E0351A-1BC1-1DD4-E551-FA7F88BA30C6}"/>
                  </a:ext>
                </a:extLst>
              </p:cNvPr>
              <p:cNvSpPr>
                <a:spLocks noRot="1" noChangeAspect="1" noMove="1" noResize="1" noEditPoints="1" noAdjustHandles="1" noChangeArrowheads="1" noChangeShapeType="1" noTextEdit="1"/>
              </p:cNvSpPr>
              <p:nvPr/>
            </p:nvSpPr>
            <p:spPr>
              <a:xfrm>
                <a:off x="2988608" y="3013737"/>
                <a:ext cx="1203512" cy="1135486"/>
              </a:xfrm>
              <a:prstGeom prst="rect">
                <a:avLst/>
              </a:prstGeom>
              <a:blipFill>
                <a:blip r:embed="rId7"/>
                <a:stretch>
                  <a:fillRect/>
                </a:stretch>
              </a:blipFill>
              <a:ln>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09" name="Rectangle 408">
                <a:extLst>
                  <a:ext uri="{FF2B5EF4-FFF2-40B4-BE49-F238E27FC236}">
                    <a16:creationId xmlns:a16="http://schemas.microsoft.com/office/drawing/2014/main" id="{BED10151-9165-54AB-5536-70450008792B}"/>
                  </a:ext>
                </a:extLst>
              </p:cNvPr>
              <p:cNvSpPr/>
              <p:nvPr/>
            </p:nvSpPr>
            <p:spPr>
              <a:xfrm>
                <a:off x="3002280" y="4345785"/>
                <a:ext cx="3139440" cy="6489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dirty="0" smtClean="0">
                              <a:solidFill>
                                <a:srgbClr val="181818"/>
                              </a:solidFill>
                              <a:latin typeface="Cambria Math" panose="02040503050406030204" pitchFamily="18" charset="0"/>
                            </a:rPr>
                          </m:ctrlPr>
                        </m:sSubPr>
                        <m:e>
                          <m:r>
                            <a:rPr lang="en-US" sz="1800" b="0" i="1" dirty="0" smtClean="0">
                              <a:solidFill>
                                <a:srgbClr val="181818"/>
                              </a:solidFill>
                              <a:latin typeface="Cambria Math" panose="02040503050406030204" pitchFamily="18" charset="0"/>
                            </a:rPr>
                            <m:t>h</m:t>
                          </m:r>
                        </m:e>
                        <m:sub>
                          <m:r>
                            <a:rPr lang="en-US" sz="1800" b="0" i="1" dirty="0" smtClean="0">
                              <a:solidFill>
                                <a:srgbClr val="181818"/>
                              </a:solidFill>
                              <a:latin typeface="Cambria Math" panose="02040503050406030204" pitchFamily="18" charset="0"/>
                            </a:rPr>
                            <m:t>1</m:t>
                          </m:r>
                        </m:sub>
                      </m:sSub>
                      <m:d>
                        <m:dPr>
                          <m:ctrlPr>
                            <a:rPr lang="en-US" sz="1800" b="0" i="1" dirty="0" smtClean="0">
                              <a:solidFill>
                                <a:srgbClr val="181818"/>
                              </a:solidFill>
                              <a:latin typeface="Cambria Math" panose="02040503050406030204" pitchFamily="18" charset="0"/>
                            </a:rPr>
                          </m:ctrlPr>
                        </m:dPr>
                        <m:e>
                          <m:r>
                            <a:rPr lang="en-US" sz="1800" b="0" i="1" dirty="0" smtClean="0">
                              <a:solidFill>
                                <a:srgbClr val="181818"/>
                              </a:solidFill>
                              <a:latin typeface="Cambria Math" panose="02040503050406030204" pitchFamily="18" charset="0"/>
                            </a:rPr>
                            <m:t>𝑥</m:t>
                          </m:r>
                        </m:e>
                      </m:d>
                      <m:r>
                        <a:rPr lang="en-US" sz="1800" b="0" i="1" dirty="0" smtClean="0">
                          <a:solidFill>
                            <a:srgbClr val="181818"/>
                          </a:solidFill>
                          <a:latin typeface="Cambria Math" panose="02040503050406030204" pitchFamily="18" charset="0"/>
                        </a:rPr>
                        <m:t>=(</m:t>
                      </m:r>
                      <m:r>
                        <a:rPr lang="en-US" sz="1800" b="0" i="1" dirty="0" smtClean="0">
                          <a:solidFill>
                            <a:srgbClr val="181818"/>
                          </a:solidFill>
                          <a:latin typeface="Cambria Math" panose="02040503050406030204" pitchFamily="18" charset="0"/>
                        </a:rPr>
                        <m:t>3</m:t>
                      </m:r>
                      <m:r>
                        <a:rPr lang="en-US" sz="1800" b="0" i="1" dirty="0" smtClean="0">
                          <a:solidFill>
                            <a:srgbClr val="181818"/>
                          </a:solidFill>
                          <a:latin typeface="Cambria Math" panose="02040503050406030204" pitchFamily="18" charset="0"/>
                        </a:rPr>
                        <m:t>𝑥</m:t>
                      </m:r>
                      <m:r>
                        <a:rPr lang="en-US" sz="1800" b="0" i="1" dirty="0" smtClean="0">
                          <a:solidFill>
                            <a:srgbClr val="181818"/>
                          </a:solidFill>
                          <a:latin typeface="Cambria Math" panose="02040503050406030204" pitchFamily="18" charset="0"/>
                        </a:rPr>
                        <m:t> </m:t>
                      </m:r>
                      <m:r>
                        <a:rPr lang="en-US" sz="1800" b="0" i="1" dirty="0" smtClean="0">
                          <a:solidFill>
                            <a:srgbClr val="181818"/>
                          </a:solidFill>
                          <a:latin typeface="Cambria Math" panose="02040503050406030204" pitchFamily="18" charset="0"/>
                        </a:rPr>
                        <m:t>𝑚𝑜𝑑</m:t>
                      </m:r>
                      <m:r>
                        <a:rPr lang="en-US" sz="1800" b="0" i="1" dirty="0" smtClean="0">
                          <a:solidFill>
                            <a:srgbClr val="181818"/>
                          </a:solidFill>
                          <a:latin typeface="Cambria Math" panose="02040503050406030204" pitchFamily="18" charset="0"/>
                        </a:rPr>
                        <m:t> </m:t>
                      </m:r>
                      <m:r>
                        <a:rPr lang="en-US" sz="1800" b="0" i="1" dirty="0" smtClean="0">
                          <a:solidFill>
                            <a:srgbClr val="181818"/>
                          </a:solidFill>
                          <a:latin typeface="Cambria Math" panose="02040503050406030204" pitchFamily="18" charset="0"/>
                        </a:rPr>
                        <m:t>8</m:t>
                      </m:r>
                      <m:r>
                        <a:rPr lang="en-US" sz="1800" b="0" i="1" dirty="0" smtClean="0">
                          <a:solidFill>
                            <a:srgbClr val="181818"/>
                          </a:solidFill>
                          <a:latin typeface="Cambria Math" panose="02040503050406030204" pitchFamily="18" charset="0"/>
                        </a:rPr>
                        <m:t>)</m:t>
                      </m:r>
                    </m:oMath>
                  </m:oMathPara>
                </a14:m>
                <a:endParaRPr lang="en-US" sz="1800" b="0" dirty="0">
                  <a:solidFill>
                    <a:srgbClr val="181818"/>
                  </a:solidFill>
                  <a:latin typeface="Oswald" panose="00000500000000000000" pitchFamily="2" charset="0"/>
                </a:endParaRPr>
              </a:p>
              <a:p>
                <a:pPr algn="ctr"/>
                <a14:m>
                  <m:oMathPara xmlns:m="http://schemas.openxmlformats.org/officeDocument/2006/math">
                    <m:oMathParaPr>
                      <m:jc m:val="centerGroup"/>
                    </m:oMathParaPr>
                    <m:oMath xmlns:m="http://schemas.openxmlformats.org/officeDocument/2006/math">
                      <m:sSub>
                        <m:sSubPr>
                          <m:ctrlPr>
                            <a:rPr lang="en-US" sz="1800" i="1" dirty="0" smtClean="0">
                              <a:solidFill>
                                <a:srgbClr val="181818"/>
                              </a:solidFill>
                              <a:latin typeface="Cambria Math" panose="02040503050406030204" pitchFamily="18" charset="0"/>
                            </a:rPr>
                          </m:ctrlPr>
                        </m:sSubPr>
                        <m:e>
                          <m:r>
                            <a:rPr lang="en-US" sz="1800" b="0" i="1" dirty="0" smtClean="0">
                              <a:solidFill>
                                <a:srgbClr val="181818"/>
                              </a:solidFill>
                              <a:latin typeface="Cambria Math" panose="02040503050406030204" pitchFamily="18" charset="0"/>
                            </a:rPr>
                            <m:t>h</m:t>
                          </m:r>
                        </m:e>
                        <m:sub>
                          <m:r>
                            <a:rPr lang="en-US" sz="1800" b="0" i="1" dirty="0" smtClean="0">
                              <a:solidFill>
                                <a:srgbClr val="181818"/>
                              </a:solidFill>
                              <a:latin typeface="Cambria Math" panose="02040503050406030204" pitchFamily="18" charset="0"/>
                            </a:rPr>
                            <m:t>2</m:t>
                          </m:r>
                        </m:sub>
                      </m:sSub>
                      <m:d>
                        <m:dPr>
                          <m:ctrlPr>
                            <a:rPr lang="en-US" sz="1800" b="0" i="1" dirty="0" smtClean="0">
                              <a:solidFill>
                                <a:srgbClr val="181818"/>
                              </a:solidFill>
                              <a:latin typeface="Cambria Math" panose="02040503050406030204" pitchFamily="18" charset="0"/>
                            </a:rPr>
                          </m:ctrlPr>
                        </m:dPr>
                        <m:e>
                          <m:r>
                            <a:rPr lang="en-US" sz="1800" b="0" i="1" dirty="0" smtClean="0">
                              <a:solidFill>
                                <a:srgbClr val="181818"/>
                              </a:solidFill>
                              <a:latin typeface="Cambria Math" panose="02040503050406030204" pitchFamily="18" charset="0"/>
                            </a:rPr>
                            <m:t>𝑥</m:t>
                          </m:r>
                        </m:e>
                      </m:d>
                      <m:r>
                        <a:rPr lang="en-US" sz="1800" b="0" i="1" dirty="0" smtClean="0">
                          <a:solidFill>
                            <a:srgbClr val="181818"/>
                          </a:solidFill>
                          <a:latin typeface="Cambria Math" panose="02040503050406030204" pitchFamily="18" charset="0"/>
                        </a:rPr>
                        <m:t>= (</m:t>
                      </m:r>
                      <m:r>
                        <a:rPr lang="en-US" sz="1800" b="0" i="1" dirty="0" smtClean="0">
                          <a:solidFill>
                            <a:srgbClr val="181818"/>
                          </a:solidFill>
                          <a:latin typeface="Cambria Math" panose="02040503050406030204" pitchFamily="18" charset="0"/>
                        </a:rPr>
                        <m:t>4</m:t>
                      </m:r>
                      <m:r>
                        <a:rPr lang="en-US" sz="1800" b="0" i="1" dirty="0" smtClean="0">
                          <a:solidFill>
                            <a:srgbClr val="181818"/>
                          </a:solidFill>
                          <a:latin typeface="Cambria Math" panose="02040503050406030204" pitchFamily="18" charset="0"/>
                        </a:rPr>
                        <m:t>𝑥</m:t>
                      </m:r>
                      <m:r>
                        <a:rPr lang="en-US" sz="1800" b="0" i="1" dirty="0" smtClean="0">
                          <a:solidFill>
                            <a:srgbClr val="181818"/>
                          </a:solidFill>
                          <a:latin typeface="Cambria Math" panose="02040503050406030204" pitchFamily="18" charset="0"/>
                        </a:rPr>
                        <m:t> </m:t>
                      </m:r>
                      <m:r>
                        <a:rPr lang="en-US" sz="1800" b="0" i="1" dirty="0" smtClean="0">
                          <a:solidFill>
                            <a:srgbClr val="181818"/>
                          </a:solidFill>
                          <a:latin typeface="Cambria Math" panose="02040503050406030204" pitchFamily="18" charset="0"/>
                        </a:rPr>
                        <m:t>𝑚𝑜𝑑</m:t>
                      </m:r>
                      <m:r>
                        <a:rPr lang="en-US" sz="1800" b="0" i="1" dirty="0" smtClean="0">
                          <a:solidFill>
                            <a:srgbClr val="181818"/>
                          </a:solidFill>
                          <a:latin typeface="Cambria Math" panose="02040503050406030204" pitchFamily="18" charset="0"/>
                        </a:rPr>
                        <m:t> </m:t>
                      </m:r>
                      <m:r>
                        <a:rPr lang="en-US" sz="1800" b="0" i="1" dirty="0" smtClean="0">
                          <a:solidFill>
                            <a:srgbClr val="181818"/>
                          </a:solidFill>
                          <a:latin typeface="Cambria Math" panose="02040503050406030204" pitchFamily="18" charset="0"/>
                        </a:rPr>
                        <m:t>8</m:t>
                      </m:r>
                      <m:r>
                        <a:rPr lang="en-US" sz="1800" b="0" i="1" dirty="0" smtClean="0">
                          <a:solidFill>
                            <a:srgbClr val="181818"/>
                          </a:solidFill>
                          <a:latin typeface="Cambria Math" panose="02040503050406030204" pitchFamily="18" charset="0"/>
                        </a:rPr>
                        <m:t>)</m:t>
                      </m:r>
                    </m:oMath>
                  </m:oMathPara>
                </a14:m>
                <a:endParaRPr lang="en-US" sz="1800" b="0" dirty="0">
                  <a:solidFill>
                    <a:srgbClr val="181818"/>
                  </a:solidFill>
                  <a:latin typeface="Oswald" panose="00000500000000000000" pitchFamily="2" charset="0"/>
                </a:endParaRPr>
              </a:p>
            </p:txBody>
          </p:sp>
        </mc:Choice>
        <mc:Fallback xmlns="">
          <p:sp>
            <p:nvSpPr>
              <p:cNvPr id="409" name="Rectangle 408">
                <a:extLst>
                  <a:ext uri="{FF2B5EF4-FFF2-40B4-BE49-F238E27FC236}">
                    <a16:creationId xmlns:a16="http://schemas.microsoft.com/office/drawing/2014/main" id="{BED10151-9165-54AB-5536-70450008792B}"/>
                  </a:ext>
                </a:extLst>
              </p:cNvPr>
              <p:cNvSpPr>
                <a:spLocks noRot="1" noChangeAspect="1" noMove="1" noResize="1" noEditPoints="1" noAdjustHandles="1" noChangeArrowheads="1" noChangeShapeType="1" noTextEdit="1"/>
              </p:cNvSpPr>
              <p:nvPr/>
            </p:nvSpPr>
            <p:spPr>
              <a:xfrm>
                <a:off x="3002280" y="4345785"/>
                <a:ext cx="3139440" cy="648920"/>
              </a:xfrm>
              <a:prstGeom prst="rect">
                <a:avLst/>
              </a:prstGeom>
              <a:blipFill>
                <a:blip r:embed="rId8"/>
                <a:stretch>
                  <a:fillRect b="-8491"/>
                </a:stretch>
              </a:blipFill>
              <a:ln>
                <a:noFill/>
              </a:ln>
            </p:spPr>
            <p:txBody>
              <a:bodyPr/>
              <a:lstStyle/>
              <a:p>
                <a:r>
                  <a:rPr lang="LID4096">
                    <a:noFill/>
                  </a:rPr>
                  <a:t> </a:t>
                </a:r>
              </a:p>
            </p:txBody>
          </p:sp>
        </mc:Fallback>
      </mc:AlternateContent>
      <p:sp>
        <p:nvSpPr>
          <p:cNvPr id="410" name="Rectangle 409">
            <a:extLst>
              <a:ext uri="{FF2B5EF4-FFF2-40B4-BE49-F238E27FC236}">
                <a16:creationId xmlns:a16="http://schemas.microsoft.com/office/drawing/2014/main" id="{E0FDD598-A6B4-B401-B3C8-94F3F8FDCCC7}"/>
              </a:ext>
            </a:extLst>
          </p:cNvPr>
          <p:cNvSpPr/>
          <p:nvPr/>
        </p:nvSpPr>
        <p:spPr>
          <a:xfrm>
            <a:off x="1217646" y="33383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411" name="Rectangle 410">
            <a:extLst>
              <a:ext uri="{FF2B5EF4-FFF2-40B4-BE49-F238E27FC236}">
                <a16:creationId xmlns:a16="http://schemas.microsoft.com/office/drawing/2014/main" id="{BCE1A35B-EC3B-6260-6E6C-66951CF13868}"/>
              </a:ext>
            </a:extLst>
          </p:cNvPr>
          <p:cNvSpPr/>
          <p:nvPr/>
        </p:nvSpPr>
        <p:spPr>
          <a:xfrm>
            <a:off x="1217646" y="373258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mc:AlternateContent xmlns:mc="http://schemas.openxmlformats.org/markup-compatibility/2006" xmlns:a14="http://schemas.microsoft.com/office/drawing/2010/main">
        <mc:Choice Requires="a14">
          <p:sp>
            <p:nvSpPr>
              <p:cNvPr id="412" name="Rectangle 411">
                <a:extLst>
                  <a:ext uri="{FF2B5EF4-FFF2-40B4-BE49-F238E27FC236}">
                    <a16:creationId xmlns:a16="http://schemas.microsoft.com/office/drawing/2014/main" id="{4E8F2B60-91A5-A0D8-C662-35BDDD9DA798}"/>
                  </a:ext>
                </a:extLst>
              </p:cNvPr>
              <p:cNvSpPr/>
              <p:nvPr/>
            </p:nvSpPr>
            <p:spPr>
              <a:xfrm>
                <a:off x="61199" y="1761495"/>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51</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3</m:t>
                      </m:r>
                    </m:oMath>
                  </m:oMathPara>
                </a14:m>
                <a:endParaRPr lang="en-US" dirty="0">
                  <a:solidFill>
                    <a:schemeClr val="bg1"/>
                  </a:solidFill>
                  <a:latin typeface="Oswald" panose="00000500000000000000" pitchFamily="2" charset="0"/>
                </a:endParaRPr>
              </a:p>
            </p:txBody>
          </p:sp>
        </mc:Choice>
        <mc:Fallback xmlns="">
          <p:sp>
            <p:nvSpPr>
              <p:cNvPr id="412" name="Rectangle 411">
                <a:extLst>
                  <a:ext uri="{FF2B5EF4-FFF2-40B4-BE49-F238E27FC236}">
                    <a16:creationId xmlns:a16="http://schemas.microsoft.com/office/drawing/2014/main" id="{4E8F2B60-91A5-A0D8-C662-35BDDD9DA798}"/>
                  </a:ext>
                </a:extLst>
              </p:cNvPr>
              <p:cNvSpPr>
                <a:spLocks noRot="1" noChangeAspect="1" noMove="1" noResize="1" noEditPoints="1" noAdjustHandles="1" noChangeArrowheads="1" noChangeShapeType="1" noTextEdit="1"/>
              </p:cNvSpPr>
              <p:nvPr/>
            </p:nvSpPr>
            <p:spPr>
              <a:xfrm>
                <a:off x="61199" y="1761495"/>
                <a:ext cx="1156447" cy="308442"/>
              </a:xfrm>
              <a:prstGeom prst="rect">
                <a:avLst/>
              </a:prstGeom>
              <a:blipFill>
                <a:blip r:embed="rId9"/>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3" name="Rectangle 412">
                <a:extLst>
                  <a:ext uri="{FF2B5EF4-FFF2-40B4-BE49-F238E27FC236}">
                    <a16:creationId xmlns:a16="http://schemas.microsoft.com/office/drawing/2014/main" id="{73F6F57D-80E8-218C-AB30-39520F31C49A}"/>
                  </a:ext>
                </a:extLst>
              </p:cNvPr>
              <p:cNvSpPr/>
              <p:nvPr/>
            </p:nvSpPr>
            <p:spPr>
              <a:xfrm>
                <a:off x="61198" y="2155712"/>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133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3" name="Rectangle 412">
                <a:extLst>
                  <a:ext uri="{FF2B5EF4-FFF2-40B4-BE49-F238E27FC236}">
                    <a16:creationId xmlns:a16="http://schemas.microsoft.com/office/drawing/2014/main" id="{73F6F57D-80E8-218C-AB30-39520F31C49A}"/>
                  </a:ext>
                </a:extLst>
              </p:cNvPr>
              <p:cNvSpPr>
                <a:spLocks noRot="1" noChangeAspect="1" noMove="1" noResize="1" noEditPoints="1" noAdjustHandles="1" noChangeArrowheads="1" noChangeShapeType="1" noTextEdit="1"/>
              </p:cNvSpPr>
              <p:nvPr/>
            </p:nvSpPr>
            <p:spPr>
              <a:xfrm>
                <a:off x="61198" y="2155712"/>
                <a:ext cx="1156447" cy="308442"/>
              </a:xfrm>
              <a:prstGeom prst="rect">
                <a:avLst/>
              </a:prstGeom>
              <a:blipFill>
                <a:blip r:embed="rId10"/>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4" name="Rectangle 413">
                <a:extLst>
                  <a:ext uri="{FF2B5EF4-FFF2-40B4-BE49-F238E27FC236}">
                    <a16:creationId xmlns:a16="http://schemas.microsoft.com/office/drawing/2014/main" id="{4960C4AB-7383-B644-91E0-1E0512E72A5E}"/>
                  </a:ext>
                </a:extLst>
              </p:cNvPr>
              <p:cNvSpPr/>
              <p:nvPr/>
            </p:nvSpPr>
            <p:spPr>
              <a:xfrm>
                <a:off x="61199" y="2549929"/>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662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4" name="Rectangle 413">
                <a:extLst>
                  <a:ext uri="{FF2B5EF4-FFF2-40B4-BE49-F238E27FC236}">
                    <a16:creationId xmlns:a16="http://schemas.microsoft.com/office/drawing/2014/main" id="{4960C4AB-7383-B644-91E0-1E0512E72A5E}"/>
                  </a:ext>
                </a:extLst>
              </p:cNvPr>
              <p:cNvSpPr>
                <a:spLocks noRot="1" noChangeAspect="1" noMove="1" noResize="1" noEditPoints="1" noAdjustHandles="1" noChangeArrowheads="1" noChangeShapeType="1" noTextEdit="1"/>
              </p:cNvSpPr>
              <p:nvPr/>
            </p:nvSpPr>
            <p:spPr>
              <a:xfrm>
                <a:off x="61199" y="2549929"/>
                <a:ext cx="1156447" cy="308442"/>
              </a:xfrm>
              <a:prstGeom prst="rect">
                <a:avLst/>
              </a:prstGeom>
              <a:blipFill>
                <a:blip r:embed="rId11"/>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5" name="Rectangle 414">
                <a:extLst>
                  <a:ext uri="{FF2B5EF4-FFF2-40B4-BE49-F238E27FC236}">
                    <a16:creationId xmlns:a16="http://schemas.microsoft.com/office/drawing/2014/main" id="{8281F69B-BD74-44ED-DBC4-4A8C5933BAC0}"/>
                  </a:ext>
                </a:extLst>
              </p:cNvPr>
              <p:cNvSpPr/>
              <p:nvPr/>
            </p:nvSpPr>
            <p:spPr>
              <a:xfrm>
                <a:off x="61198" y="2944146"/>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534</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415" name="Rectangle 414">
                <a:extLst>
                  <a:ext uri="{FF2B5EF4-FFF2-40B4-BE49-F238E27FC236}">
                    <a16:creationId xmlns:a16="http://schemas.microsoft.com/office/drawing/2014/main" id="{8281F69B-BD74-44ED-DBC4-4A8C5933BAC0}"/>
                  </a:ext>
                </a:extLst>
              </p:cNvPr>
              <p:cNvSpPr>
                <a:spLocks noRot="1" noChangeAspect="1" noMove="1" noResize="1" noEditPoints="1" noAdjustHandles="1" noChangeArrowheads="1" noChangeShapeType="1" noTextEdit="1"/>
              </p:cNvSpPr>
              <p:nvPr/>
            </p:nvSpPr>
            <p:spPr>
              <a:xfrm>
                <a:off x="61198" y="2944146"/>
                <a:ext cx="1156447" cy="308442"/>
              </a:xfrm>
              <a:prstGeom prst="rect">
                <a:avLst/>
              </a:prstGeom>
              <a:blipFill>
                <a:blip r:embed="rId12"/>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6" name="Rectangle 415">
                <a:extLst>
                  <a:ext uri="{FF2B5EF4-FFF2-40B4-BE49-F238E27FC236}">
                    <a16:creationId xmlns:a16="http://schemas.microsoft.com/office/drawing/2014/main" id="{445FE1D9-5255-8EA4-0759-1B7AE16900E5}"/>
                  </a:ext>
                </a:extLst>
              </p:cNvPr>
              <p:cNvSpPr/>
              <p:nvPr/>
            </p:nvSpPr>
            <p:spPr>
              <a:xfrm>
                <a:off x="61198" y="3338363"/>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23</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7</m:t>
                      </m:r>
                    </m:oMath>
                  </m:oMathPara>
                </a14:m>
                <a:endParaRPr lang="en-US" dirty="0">
                  <a:solidFill>
                    <a:schemeClr val="bg1"/>
                  </a:solidFill>
                  <a:latin typeface="Oswald" panose="00000500000000000000" pitchFamily="2" charset="0"/>
                </a:endParaRPr>
              </a:p>
            </p:txBody>
          </p:sp>
        </mc:Choice>
        <mc:Fallback xmlns="">
          <p:sp>
            <p:nvSpPr>
              <p:cNvPr id="416" name="Rectangle 415">
                <a:extLst>
                  <a:ext uri="{FF2B5EF4-FFF2-40B4-BE49-F238E27FC236}">
                    <a16:creationId xmlns:a16="http://schemas.microsoft.com/office/drawing/2014/main" id="{445FE1D9-5255-8EA4-0759-1B7AE16900E5}"/>
                  </a:ext>
                </a:extLst>
              </p:cNvPr>
              <p:cNvSpPr>
                <a:spLocks noRot="1" noChangeAspect="1" noMove="1" noResize="1" noEditPoints="1" noAdjustHandles="1" noChangeArrowheads="1" noChangeShapeType="1" noTextEdit="1"/>
              </p:cNvSpPr>
              <p:nvPr/>
            </p:nvSpPr>
            <p:spPr>
              <a:xfrm>
                <a:off x="61198" y="3338363"/>
                <a:ext cx="1156447" cy="308442"/>
              </a:xfrm>
              <a:prstGeom prst="rect">
                <a:avLst/>
              </a:prstGeom>
              <a:blipFill>
                <a:blip r:embed="rId13"/>
                <a:stretch>
                  <a:fillRect/>
                </a:stretch>
              </a:blipFill>
              <a:ln w="9525">
                <a:noFill/>
              </a:ln>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417" name="Rectangle 416">
                <a:extLst>
                  <a:ext uri="{FF2B5EF4-FFF2-40B4-BE49-F238E27FC236}">
                    <a16:creationId xmlns:a16="http://schemas.microsoft.com/office/drawing/2014/main" id="{88613272-48AA-6FDB-44F1-0C5FE5086533}"/>
                  </a:ext>
                </a:extLst>
              </p:cNvPr>
              <p:cNvSpPr/>
              <p:nvPr/>
            </p:nvSpPr>
            <p:spPr>
              <a:xfrm>
                <a:off x="61197" y="3732580"/>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445</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5</m:t>
                      </m:r>
                    </m:oMath>
                  </m:oMathPara>
                </a14:m>
                <a:endParaRPr lang="en-US" dirty="0">
                  <a:solidFill>
                    <a:schemeClr val="bg1"/>
                  </a:solidFill>
                  <a:latin typeface="Oswald" panose="00000500000000000000" pitchFamily="2" charset="0"/>
                </a:endParaRPr>
              </a:p>
            </p:txBody>
          </p:sp>
        </mc:Choice>
        <mc:Fallback xmlns="">
          <p:sp>
            <p:nvSpPr>
              <p:cNvPr id="417" name="Rectangle 416">
                <a:extLst>
                  <a:ext uri="{FF2B5EF4-FFF2-40B4-BE49-F238E27FC236}">
                    <a16:creationId xmlns:a16="http://schemas.microsoft.com/office/drawing/2014/main" id="{88613272-48AA-6FDB-44F1-0C5FE5086533}"/>
                  </a:ext>
                </a:extLst>
              </p:cNvPr>
              <p:cNvSpPr>
                <a:spLocks noRot="1" noChangeAspect="1" noMove="1" noResize="1" noEditPoints="1" noAdjustHandles="1" noChangeArrowheads="1" noChangeShapeType="1" noTextEdit="1"/>
              </p:cNvSpPr>
              <p:nvPr/>
            </p:nvSpPr>
            <p:spPr>
              <a:xfrm>
                <a:off x="61197" y="3732580"/>
                <a:ext cx="1156447" cy="308442"/>
              </a:xfrm>
              <a:prstGeom prst="rect">
                <a:avLst/>
              </a:prstGeom>
              <a:blipFill>
                <a:blip r:embed="rId14"/>
                <a:stretch>
                  <a:fillRect/>
                </a:stretch>
              </a:blipFill>
              <a:ln w="9525">
                <a:noFill/>
              </a:ln>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38E398C3-991F-FB30-782B-6AB0D36C3159}"/>
              </a:ext>
            </a:extLst>
          </p:cNvPr>
          <p:cNvSpPr/>
          <p:nvPr/>
        </p:nvSpPr>
        <p:spPr>
          <a:xfrm>
            <a:off x="4759570" y="2604456"/>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51</a:t>
            </a:r>
          </a:p>
        </p:txBody>
      </p:sp>
      <p:sp>
        <p:nvSpPr>
          <p:cNvPr id="20" name="Rectangle 19">
            <a:extLst>
              <a:ext uri="{FF2B5EF4-FFF2-40B4-BE49-F238E27FC236}">
                <a16:creationId xmlns:a16="http://schemas.microsoft.com/office/drawing/2014/main" id="{83E79807-A3EF-7175-E5A6-F430FBE11013}"/>
              </a:ext>
            </a:extLst>
          </p:cNvPr>
          <p:cNvSpPr/>
          <p:nvPr/>
        </p:nvSpPr>
        <p:spPr>
          <a:xfrm>
            <a:off x="6452584" y="229774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133</a:t>
            </a:r>
          </a:p>
        </p:txBody>
      </p:sp>
      <p:sp>
        <p:nvSpPr>
          <p:cNvPr id="21" name="Rectangle 20">
            <a:extLst>
              <a:ext uri="{FF2B5EF4-FFF2-40B4-BE49-F238E27FC236}">
                <a16:creationId xmlns:a16="http://schemas.microsoft.com/office/drawing/2014/main" id="{1A3F34E6-E051-2DC2-88F1-AC10A06B9D60}"/>
              </a:ext>
            </a:extLst>
          </p:cNvPr>
          <p:cNvSpPr/>
          <p:nvPr/>
        </p:nvSpPr>
        <p:spPr>
          <a:xfrm>
            <a:off x="6452584" y="2918994"/>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662</a:t>
            </a:r>
          </a:p>
        </p:txBody>
      </p:sp>
      <p:sp>
        <p:nvSpPr>
          <p:cNvPr id="26" name="Rectangle 25">
            <a:extLst>
              <a:ext uri="{FF2B5EF4-FFF2-40B4-BE49-F238E27FC236}">
                <a16:creationId xmlns:a16="http://schemas.microsoft.com/office/drawing/2014/main" id="{2828D3D7-297A-CFE1-FB9A-B99F24F9B23E}"/>
              </a:ext>
            </a:extLst>
          </p:cNvPr>
          <p:cNvSpPr/>
          <p:nvPr/>
        </p:nvSpPr>
        <p:spPr>
          <a:xfrm>
            <a:off x="4759570" y="3533320"/>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p:sp>
        <p:nvSpPr>
          <p:cNvPr id="24" name="Rectangle 23">
            <a:extLst>
              <a:ext uri="{FF2B5EF4-FFF2-40B4-BE49-F238E27FC236}">
                <a16:creationId xmlns:a16="http://schemas.microsoft.com/office/drawing/2014/main" id="{B0D32165-2D65-F79D-8F58-936EA0283B37}"/>
              </a:ext>
            </a:extLst>
          </p:cNvPr>
          <p:cNvSpPr/>
          <p:nvPr/>
        </p:nvSpPr>
        <p:spPr>
          <a:xfrm>
            <a:off x="4759570" y="384274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23</a:t>
            </a:r>
          </a:p>
        </p:txBody>
      </p:sp>
      <p:sp>
        <p:nvSpPr>
          <p:cNvPr id="27" name="Rectangle 26">
            <a:extLst>
              <a:ext uri="{FF2B5EF4-FFF2-40B4-BE49-F238E27FC236}">
                <a16:creationId xmlns:a16="http://schemas.microsoft.com/office/drawing/2014/main" id="{BBACE39B-DCA5-0674-CF32-A644676D95C2}"/>
              </a:ext>
            </a:extLst>
          </p:cNvPr>
          <p:cNvSpPr/>
          <p:nvPr/>
        </p:nvSpPr>
        <p:spPr>
          <a:xfrm>
            <a:off x="4759570" y="3225531"/>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445</a:t>
            </a:r>
          </a:p>
        </p:txBody>
      </p:sp>
      <p:sp>
        <p:nvSpPr>
          <p:cNvPr id="22" name="Rectangle 21">
            <a:extLst>
              <a:ext uri="{FF2B5EF4-FFF2-40B4-BE49-F238E27FC236}">
                <a16:creationId xmlns:a16="http://schemas.microsoft.com/office/drawing/2014/main" id="{F04AAB08-59A1-DAD8-E582-742F690B7A11}"/>
              </a:ext>
            </a:extLst>
          </p:cNvPr>
          <p:cNvSpPr/>
          <p:nvPr/>
        </p:nvSpPr>
        <p:spPr>
          <a:xfrm>
            <a:off x="1217646" y="4126797"/>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22</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1BD170F-2150-0DD8-92AA-98952AEF1ADD}"/>
                  </a:ext>
                </a:extLst>
              </p:cNvPr>
              <p:cNvSpPr/>
              <p:nvPr/>
            </p:nvSpPr>
            <p:spPr>
              <a:xfrm>
                <a:off x="58300" y="4126797"/>
                <a:ext cx="1156447" cy="308442"/>
              </a:xfrm>
              <a:prstGeom prst="rect">
                <a:avLst/>
              </a:prstGeom>
              <a:noFill/>
              <a:ln w="9525">
                <a:noFill/>
              </a:ln>
            </p:spPr>
            <p:style>
              <a:lnRef idx="2">
                <a:schemeClr val="dk1">
                  <a:shade val="15000"/>
                </a:schemeClr>
              </a:lnRef>
              <a:fillRef idx="1">
                <a:schemeClr val="dk1"/>
              </a:fillRef>
              <a:effectRef idx="0">
                <a:schemeClr val="dk1"/>
              </a:effectRef>
              <a:fontRef idx="minor">
                <a:schemeClr val="lt1"/>
              </a:fontRef>
            </p:style>
            <p:txBody>
              <a:bodyPr lIns="91440" tIns="91440" rIns="91440" bIns="91440" rtlCol="0" anchor="ctr"/>
              <a:lstStyle/>
              <a:p>
                <a:pPr/>
                <a14:m>
                  <m:oMathPara xmlns:m="http://schemas.openxmlformats.org/officeDocument/2006/math">
                    <m:oMathParaPr>
                      <m:jc m:val="left"/>
                    </m:oMathParaPr>
                    <m:oMath xmlns:m="http://schemas.openxmlformats.org/officeDocument/2006/math">
                      <m:sSub>
                        <m:sSubPr>
                          <m:ctrlPr>
                            <a:rPr lang="en-US" i="1" dirty="0" smtClean="0">
                              <a:solidFill>
                                <a:schemeClr val="accent6">
                                  <a:lumMod val="10000"/>
                                </a:schemeClr>
                              </a:solidFill>
                              <a:latin typeface="Cambria Math" panose="02040503050406030204" pitchFamily="18" charset="0"/>
                            </a:rPr>
                          </m:ctrlPr>
                        </m:sSubPr>
                        <m:e>
                          <m:r>
                            <a:rPr lang="en-US" i="1" dirty="0">
                              <a:solidFill>
                                <a:schemeClr val="accent6">
                                  <a:lumMod val="10000"/>
                                </a:schemeClr>
                              </a:solidFill>
                              <a:latin typeface="Cambria Math" panose="02040503050406030204" pitchFamily="18" charset="0"/>
                            </a:rPr>
                            <m:t>h</m:t>
                          </m:r>
                        </m:e>
                        <m:sub>
                          <m:r>
                            <a:rPr lang="en-US" i="1" dirty="0">
                              <a:solidFill>
                                <a:schemeClr val="accent6">
                                  <a:lumMod val="10000"/>
                                </a:schemeClr>
                              </a:solidFill>
                              <a:latin typeface="Cambria Math" panose="02040503050406030204" pitchFamily="18" charset="0"/>
                            </a:rPr>
                            <m:t>1</m:t>
                          </m:r>
                        </m:sub>
                      </m:sSub>
                      <m:d>
                        <m:dPr>
                          <m:ctrlPr>
                            <a:rPr lang="en-US" b="0" i="1" dirty="0" smtClean="0">
                              <a:solidFill>
                                <a:schemeClr val="bg1"/>
                              </a:solidFill>
                              <a:latin typeface="Cambria Math" panose="02040503050406030204" pitchFamily="18" charset="0"/>
                            </a:rPr>
                          </m:ctrlPr>
                        </m:dPr>
                        <m:e>
                          <m:r>
                            <a:rPr lang="en-US" b="0" i="1" dirty="0" smtClean="0">
                              <a:solidFill>
                                <a:schemeClr val="bg1"/>
                              </a:solidFill>
                              <a:latin typeface="Cambria Math" panose="02040503050406030204" pitchFamily="18" charset="0"/>
                            </a:rPr>
                            <m:t>22</m:t>
                          </m:r>
                        </m:e>
                      </m:d>
                      <m:r>
                        <a:rPr lang="en-US" b="0" i="1" dirty="0" smtClean="0">
                          <a:solidFill>
                            <a:schemeClr val="bg1"/>
                          </a:solidFill>
                          <a:latin typeface="Cambria Math" panose="02040503050406030204" pitchFamily="18" charset="0"/>
                        </a:rPr>
                        <m:t>=</m:t>
                      </m:r>
                      <m:r>
                        <a:rPr lang="en-US" b="0" i="1" dirty="0" smtClean="0">
                          <a:solidFill>
                            <a:schemeClr val="bg1"/>
                          </a:solidFill>
                          <a:latin typeface="Cambria Math" panose="02040503050406030204" pitchFamily="18" charset="0"/>
                        </a:rPr>
                        <m:t>6</m:t>
                      </m:r>
                    </m:oMath>
                  </m:oMathPara>
                </a14:m>
                <a:endParaRPr lang="en-US" dirty="0">
                  <a:solidFill>
                    <a:schemeClr val="bg1"/>
                  </a:solidFill>
                  <a:latin typeface="Oswald" panose="00000500000000000000" pitchFamily="2" charset="0"/>
                </a:endParaRPr>
              </a:p>
            </p:txBody>
          </p:sp>
        </mc:Choice>
        <mc:Fallback xmlns="">
          <p:sp>
            <p:nvSpPr>
              <p:cNvPr id="23" name="Rectangle 22">
                <a:extLst>
                  <a:ext uri="{FF2B5EF4-FFF2-40B4-BE49-F238E27FC236}">
                    <a16:creationId xmlns:a16="http://schemas.microsoft.com/office/drawing/2014/main" id="{C1BD170F-2150-0DD8-92AA-98952AEF1ADD}"/>
                  </a:ext>
                </a:extLst>
              </p:cNvPr>
              <p:cNvSpPr>
                <a:spLocks noRot="1" noChangeAspect="1" noMove="1" noResize="1" noEditPoints="1" noAdjustHandles="1" noChangeArrowheads="1" noChangeShapeType="1" noTextEdit="1"/>
              </p:cNvSpPr>
              <p:nvPr/>
            </p:nvSpPr>
            <p:spPr>
              <a:xfrm>
                <a:off x="58300" y="4126797"/>
                <a:ext cx="1156447" cy="308442"/>
              </a:xfrm>
              <a:prstGeom prst="rect">
                <a:avLst/>
              </a:prstGeom>
              <a:blipFill>
                <a:blip r:embed="rId15"/>
                <a:stretch>
                  <a:fillRect/>
                </a:stretch>
              </a:blipFill>
              <a:ln w="9525">
                <a:noFill/>
              </a:ln>
            </p:spPr>
            <p:txBody>
              <a:bodyPr/>
              <a:lstStyle/>
              <a:p>
                <a:r>
                  <a:rPr lang="LID4096">
                    <a:noFill/>
                  </a:rPr>
                  <a:t> </a:t>
                </a:r>
              </a:p>
            </p:txBody>
          </p:sp>
        </mc:Fallback>
      </mc:AlternateContent>
      <p:sp>
        <p:nvSpPr>
          <p:cNvPr id="25" name="Rectangle 24">
            <a:extLst>
              <a:ext uri="{FF2B5EF4-FFF2-40B4-BE49-F238E27FC236}">
                <a16:creationId xmlns:a16="http://schemas.microsoft.com/office/drawing/2014/main" id="{D4ADD5AB-6C88-EC04-F586-C6D2A0E0FA9C}"/>
              </a:ext>
            </a:extLst>
          </p:cNvPr>
          <p:cNvSpPr/>
          <p:nvPr/>
        </p:nvSpPr>
        <p:spPr>
          <a:xfrm>
            <a:off x="-130887" y="1410165"/>
            <a:ext cx="1540620" cy="3084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Oswald" panose="00000500000000000000" pitchFamily="2" charset="0"/>
              </a:rPr>
              <a:t>Insert(445)</a:t>
            </a:r>
            <a:endParaRPr lang="en-US" sz="1800" dirty="0">
              <a:solidFill>
                <a:srgbClr val="C00000"/>
              </a:solidFill>
              <a:latin typeface="Oswald" panose="00000500000000000000" pitchFamily="2" charset="0"/>
            </a:endParaRPr>
          </a:p>
        </p:txBody>
      </p:sp>
      <p:sp>
        <p:nvSpPr>
          <p:cNvPr id="29" name="Rectangle 28">
            <a:extLst>
              <a:ext uri="{FF2B5EF4-FFF2-40B4-BE49-F238E27FC236}">
                <a16:creationId xmlns:a16="http://schemas.microsoft.com/office/drawing/2014/main" id="{41260499-9334-9AE2-0804-EBB526999D5E}"/>
              </a:ext>
            </a:extLst>
          </p:cNvPr>
          <p:cNvSpPr/>
          <p:nvPr/>
        </p:nvSpPr>
        <p:spPr>
          <a:xfrm>
            <a:off x="6452584" y="29129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chemeClr val="bg1"/>
                </a:solidFill>
                <a:latin typeface="Oswald" panose="00000500000000000000" pitchFamily="2" charset="0"/>
              </a:rPr>
              <a:t>534</a:t>
            </a:r>
          </a:p>
        </p:txBody>
      </p:sp>
      <p:sp>
        <p:nvSpPr>
          <p:cNvPr id="31" name="Rectangle 30">
            <a:extLst>
              <a:ext uri="{FF2B5EF4-FFF2-40B4-BE49-F238E27FC236}">
                <a16:creationId xmlns:a16="http://schemas.microsoft.com/office/drawing/2014/main" id="{61CFAFF2-072C-9BAF-9AE1-4F5FC6C2EFC4}"/>
              </a:ext>
            </a:extLst>
          </p:cNvPr>
          <p:cNvSpPr/>
          <p:nvPr/>
        </p:nvSpPr>
        <p:spPr>
          <a:xfrm>
            <a:off x="6452584" y="4686263"/>
            <a:ext cx="1203512" cy="308442"/>
          </a:xfrm>
          <a:prstGeom prst="rect">
            <a:avLst/>
          </a:prstGeom>
          <a:ln w="9525">
            <a:solidFill>
              <a:schemeClr val="bg1"/>
            </a:solidFill>
          </a:ln>
        </p:spPr>
        <p:style>
          <a:lnRef idx="2">
            <a:schemeClr val="dk1">
              <a:shade val="15000"/>
            </a:schemeClr>
          </a:lnRef>
          <a:fillRef idx="1">
            <a:schemeClr val="dk1"/>
          </a:fillRef>
          <a:effectRef idx="0">
            <a:schemeClr val="dk1"/>
          </a:effectRef>
          <a:fontRef idx="minor">
            <a:schemeClr val="lt1"/>
          </a:fontRef>
        </p:style>
        <p:txBody>
          <a:bodyPr tIns="91440" rIns="91440" bIns="91440" rtlCol="0" anchor="ctr"/>
          <a:lstStyle/>
          <a:p>
            <a:pPr algn="ctr"/>
            <a:r>
              <a:rPr lang="en-US" dirty="0">
                <a:solidFill>
                  <a:srgbClr val="C00000"/>
                </a:solidFill>
                <a:latin typeface="Oswald" panose="00000500000000000000" pitchFamily="2" charset="0"/>
              </a:rPr>
              <a:t>662</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52CAD14-85C0-8142-8B1D-1F19533A4323}"/>
                  </a:ext>
                </a:extLst>
              </p:cNvPr>
              <p:cNvSpPr txBox="1"/>
              <p:nvPr/>
            </p:nvSpPr>
            <p:spPr>
              <a:xfrm>
                <a:off x="5750420" y="4215475"/>
                <a:ext cx="254014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dirty="0" smtClean="0">
                              <a:solidFill>
                                <a:srgbClr val="181818"/>
                              </a:solidFill>
                              <a:latin typeface="Cambria Math" panose="02040503050406030204" pitchFamily="18" charset="0"/>
                            </a:rPr>
                          </m:ctrlPr>
                        </m:sSubPr>
                        <m:e>
                          <m:r>
                            <a:rPr lang="en-US" sz="1400" b="0" i="1" dirty="0" smtClean="0">
                              <a:solidFill>
                                <a:srgbClr val="181818"/>
                              </a:solidFill>
                              <a:latin typeface="Cambria Math" panose="02040503050406030204" pitchFamily="18" charset="0"/>
                            </a:rPr>
                            <m:t>h</m:t>
                          </m:r>
                        </m:e>
                        <m:sub>
                          <m:r>
                            <a:rPr lang="en-US" sz="1400" b="0" i="1" dirty="0" smtClean="0">
                              <a:solidFill>
                                <a:srgbClr val="181818"/>
                              </a:solidFill>
                              <a:latin typeface="Cambria Math" panose="02040503050406030204" pitchFamily="18" charset="0"/>
                            </a:rPr>
                            <m:t>1</m:t>
                          </m:r>
                        </m:sub>
                      </m:sSub>
                      <m:d>
                        <m:dPr>
                          <m:ctrlPr>
                            <a:rPr lang="en-US" sz="1400" b="0" i="1" dirty="0" smtClean="0">
                              <a:solidFill>
                                <a:srgbClr val="181818"/>
                              </a:solidFill>
                              <a:latin typeface="Cambria Math" panose="02040503050406030204" pitchFamily="18" charset="0"/>
                            </a:rPr>
                          </m:ctrlPr>
                        </m:dPr>
                        <m:e>
                          <m:r>
                            <a:rPr lang="en-US" sz="1400" b="0" i="1" dirty="0" smtClean="0">
                              <a:solidFill>
                                <a:srgbClr val="181818"/>
                              </a:solidFill>
                              <a:latin typeface="Cambria Math" panose="02040503050406030204" pitchFamily="18" charset="0"/>
                            </a:rPr>
                            <m:t>662</m:t>
                          </m:r>
                        </m:e>
                      </m:d>
                      <m:r>
                        <a:rPr lang="en-US" sz="1400" b="0" i="1" dirty="0" smtClean="0">
                          <a:solidFill>
                            <a:srgbClr val="181818"/>
                          </a:solidFill>
                          <a:latin typeface="Cambria Math" panose="02040503050406030204" pitchFamily="18" charset="0"/>
                        </a:rPr>
                        <m:t>= </m:t>
                      </m:r>
                      <m:d>
                        <m:dPr>
                          <m:ctrlPr>
                            <a:rPr lang="en-US" sz="1400" b="0" i="1" dirty="0" smtClean="0">
                              <a:solidFill>
                                <a:srgbClr val="181818"/>
                              </a:solidFill>
                              <a:latin typeface="Cambria Math" panose="02040503050406030204" pitchFamily="18" charset="0"/>
                            </a:rPr>
                          </m:ctrlPr>
                        </m:dPr>
                        <m:e>
                          <m:r>
                            <a:rPr lang="en-US" sz="1400" b="0" i="1" dirty="0" smtClean="0">
                              <a:solidFill>
                                <a:srgbClr val="181818"/>
                              </a:solidFill>
                              <a:latin typeface="Cambria Math" panose="02040503050406030204" pitchFamily="18" charset="0"/>
                            </a:rPr>
                            <m:t>3</m:t>
                          </m:r>
                          <m:r>
                            <a:rPr lang="en-US" sz="1400" b="0" i="1" dirty="0" smtClean="0">
                              <a:solidFill>
                                <a:srgbClr val="181818"/>
                              </a:solidFill>
                              <a:latin typeface="Cambria Math" panose="02040503050406030204" pitchFamily="18" charset="0"/>
                            </a:rPr>
                            <m:t>𝑥</m:t>
                          </m:r>
                          <m:r>
                            <a:rPr lang="en-US" sz="1400" b="0" i="1" dirty="0" smtClean="0">
                              <a:solidFill>
                                <a:srgbClr val="181818"/>
                              </a:solidFill>
                              <a:latin typeface="Cambria Math" panose="02040503050406030204" pitchFamily="18" charset="0"/>
                            </a:rPr>
                            <m:t> </m:t>
                          </m:r>
                          <m:r>
                            <a:rPr lang="en-US" sz="1400" b="0" i="1" dirty="0" smtClean="0">
                              <a:solidFill>
                                <a:srgbClr val="181818"/>
                              </a:solidFill>
                              <a:latin typeface="Cambria Math" panose="02040503050406030204" pitchFamily="18" charset="0"/>
                            </a:rPr>
                            <m:t>𝑚𝑜𝑑</m:t>
                          </m:r>
                          <m:r>
                            <a:rPr lang="en-US" sz="1400" b="0" i="1" dirty="0" smtClean="0">
                              <a:solidFill>
                                <a:srgbClr val="181818"/>
                              </a:solidFill>
                              <a:latin typeface="Cambria Math" panose="02040503050406030204" pitchFamily="18" charset="0"/>
                            </a:rPr>
                            <m:t> </m:t>
                          </m:r>
                          <m:r>
                            <a:rPr lang="en-US" sz="1400" b="0" i="1" dirty="0" smtClean="0">
                              <a:solidFill>
                                <a:srgbClr val="181818"/>
                              </a:solidFill>
                              <a:latin typeface="Cambria Math" panose="02040503050406030204" pitchFamily="18" charset="0"/>
                            </a:rPr>
                            <m:t>8</m:t>
                          </m:r>
                        </m:e>
                      </m:d>
                      <m:r>
                        <a:rPr lang="en-US" sz="1400" b="0" i="1" dirty="0" smtClean="0">
                          <a:solidFill>
                            <a:srgbClr val="181818"/>
                          </a:solidFill>
                          <a:latin typeface="Cambria Math" panose="02040503050406030204" pitchFamily="18" charset="0"/>
                        </a:rPr>
                        <m:t>=</m:t>
                      </m:r>
                      <m:r>
                        <a:rPr lang="en-US" sz="1400" b="0" i="1" dirty="0" smtClean="0">
                          <a:solidFill>
                            <a:srgbClr val="181818"/>
                          </a:solidFill>
                          <a:latin typeface="Cambria Math" panose="02040503050406030204" pitchFamily="18" charset="0"/>
                        </a:rPr>
                        <m:t>2</m:t>
                      </m:r>
                    </m:oMath>
                  </m:oMathPara>
                </a14:m>
                <a:endParaRPr lang="LID4096" dirty="0">
                  <a:solidFill>
                    <a:srgbClr val="181818"/>
                  </a:solidFill>
                </a:endParaRPr>
              </a:p>
            </p:txBody>
          </p:sp>
        </mc:Choice>
        <mc:Fallback xmlns="">
          <p:sp>
            <p:nvSpPr>
              <p:cNvPr id="32" name="TextBox 31">
                <a:extLst>
                  <a:ext uri="{FF2B5EF4-FFF2-40B4-BE49-F238E27FC236}">
                    <a16:creationId xmlns:a16="http://schemas.microsoft.com/office/drawing/2014/main" id="{A52CAD14-85C0-8142-8B1D-1F19533A4323}"/>
                  </a:ext>
                </a:extLst>
              </p:cNvPr>
              <p:cNvSpPr txBox="1">
                <a:spLocks noRot="1" noChangeAspect="1" noMove="1" noResize="1" noEditPoints="1" noAdjustHandles="1" noChangeArrowheads="1" noChangeShapeType="1" noTextEdit="1"/>
              </p:cNvSpPr>
              <p:nvPr/>
            </p:nvSpPr>
            <p:spPr>
              <a:xfrm>
                <a:off x="5750420" y="4215475"/>
                <a:ext cx="2540140" cy="307777"/>
              </a:xfrm>
              <a:prstGeom prst="rect">
                <a:avLst/>
              </a:prstGeom>
              <a:blipFill>
                <a:blip r:embed="rId16"/>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488194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FF972A47-9F93-C46B-A9C7-9E283CF11E9F}"/>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DC98E51D-0387-354A-2041-45E65C26B9DE}"/>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148148"/>
              <a:buNone/>
            </a:pPr>
            <a:r>
              <a:rPr lang="en" sz="3600" dirty="0"/>
              <a:t>Cuckoo Hashing - Insert</a:t>
            </a:r>
            <a:endParaRPr sz="2400" dirty="0"/>
          </a:p>
        </p:txBody>
      </p:sp>
      <p:grpSp>
        <p:nvGrpSpPr>
          <p:cNvPr id="391" name="Google Shape;391;p23">
            <a:extLst>
              <a:ext uri="{FF2B5EF4-FFF2-40B4-BE49-F238E27FC236}">
                <a16:creationId xmlns:a16="http://schemas.microsoft.com/office/drawing/2014/main" id="{E27E9DF2-45BF-C90C-BAAD-330A320E466F}"/>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1247494F-5242-C61A-41BA-1E9BBDC45E29}"/>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10264B17-9E4B-F153-AB69-4BF02880720C}"/>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5BB17E71-519A-DD7E-8F6D-074444645000}"/>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8FA8B72E-1A81-F7AC-1377-9FABD69B8F2F}"/>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7399BFE5-D3CD-CFBB-5CFB-BC1D0F71D0CA}"/>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E64374E6-B5D5-62B9-6484-93B6BD42EC8A}"/>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8A7EF100-63A1-8995-9869-28B0874211E1}"/>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8297B3CE-982E-BB75-D80A-BFE75C0271F3}"/>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mc:AlternateContent xmlns:mc="http://schemas.openxmlformats.org/markup-compatibility/2006" xmlns:a14="http://schemas.microsoft.com/office/drawing/2010/main">
        <mc:Choice Requires="a14">
          <p:sp>
            <p:nvSpPr>
              <p:cNvPr id="2" name="Google Shape;400;p23">
                <a:extLst>
                  <a:ext uri="{FF2B5EF4-FFF2-40B4-BE49-F238E27FC236}">
                    <a16:creationId xmlns:a16="http://schemas.microsoft.com/office/drawing/2014/main" id="{15FB95A0-64B9-23A0-E1E4-A242A00A9DEB}"/>
                  </a:ext>
                </a:extLst>
              </p:cNvPr>
              <p:cNvSpPr txBox="1"/>
              <p:nvPr/>
            </p:nvSpPr>
            <p:spPr>
              <a:xfrm>
                <a:off x="434341" y="1108164"/>
                <a:ext cx="8554157" cy="3170058"/>
              </a:xfrm>
              <a:prstGeom prst="rect">
                <a:avLst/>
              </a:prstGeom>
              <a:noFill/>
              <a:ln>
                <a:noFill/>
              </a:ln>
            </p:spPr>
            <p:txBody>
              <a:bodyPr spcFirstLastPara="1" wrap="square" lIns="91425" tIns="45700" rIns="91425" bIns="45700" anchor="t" anchorCtr="0">
                <a:spAutoFit/>
              </a:bodyPr>
              <a:lstStyle/>
              <a:p>
                <a:pPr lvl="0"/>
                <a:r>
                  <a:rPr lang="en-US" sz="2000" b="1" dirty="0">
                    <a:latin typeface="Cambria" panose="02040503050406030204" pitchFamily="18" charset="0"/>
                    <a:ea typeface="Cambria" panose="02040503050406030204" pitchFamily="18" charset="0"/>
                  </a:rPr>
                  <a:t>procedure</a:t>
                </a:r>
                <a:r>
                  <a:rPr lang="en-US" sz="2000" dirty="0">
                    <a:latin typeface="Cambria" panose="02040503050406030204" pitchFamily="18" charset="0"/>
                    <a:ea typeface="Cambria" panose="02040503050406030204" pitchFamily="18" charset="0"/>
                  </a:rPr>
                  <a:t> insert(x)</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if</a:t>
                </a:r>
                <a:r>
                  <a:rPr lang="en-US" sz="2000" dirty="0">
                    <a:latin typeface="Cambria" panose="02040503050406030204" pitchFamily="18" charset="0"/>
                    <a:ea typeface="Cambria" panose="02040503050406030204" pitchFamily="18" charset="0"/>
                  </a:rPr>
                  <a:t> lookup(x) </a:t>
                </a:r>
                <a:r>
                  <a:rPr lang="en-US" sz="2000" b="1" dirty="0">
                    <a:latin typeface="Cambria" panose="02040503050406030204" pitchFamily="18" charset="0"/>
                    <a:ea typeface="Cambria" panose="02040503050406030204" pitchFamily="18" charset="0"/>
                  </a:rPr>
                  <a:t>then return</a:t>
                </a:r>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loop</a:t>
                </a:r>
                <a:r>
                  <a:rPr lang="en-US" sz="2000" dirty="0">
                    <a:latin typeface="Cambria" panose="02040503050406030204" pitchFamily="18" charset="0"/>
                    <a:ea typeface="Cambria" panose="02040503050406030204" pitchFamily="18" charset="0"/>
                  </a:rPr>
                  <a:t> </a:t>
                </a:r>
                <a:r>
                  <a:rPr lang="en-US" sz="2000" b="1" dirty="0" err="1">
                    <a:solidFill>
                      <a:srgbClr val="C00000"/>
                    </a:solidFill>
                    <a:latin typeface="Cambria" panose="02040503050406030204" pitchFamily="18" charset="0"/>
                    <a:ea typeface="Cambria" panose="02040503050406030204" pitchFamily="18" charset="0"/>
                  </a:rPr>
                  <a:t>MaxLoop</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times</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if</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1</m:t>
                        </m:r>
                      </m:sub>
                    </m:sSub>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1</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𝑥</m:t>
                            </m:r>
                          </m:e>
                        </m:d>
                      </m:e>
                    </m:d>
                    <m:r>
                      <a:rPr lang="en-US" sz="2000" b="0" i="0" smtClean="0">
                        <a:latin typeface="Cambria Math" panose="02040503050406030204" pitchFamily="18" charset="0"/>
                      </a:rPr>
                      <m:t>=</m:t>
                    </m:r>
                    <m:r>
                      <m:rPr>
                        <m:nor/>
                      </m:rPr>
                      <a:rPr lang="en-US" sz="2000"/>
                      <m:t>⊥</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then</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return</a:t>
                </a:r>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14:m>
                  <m:oMath xmlns:m="http://schemas.openxmlformats.org/officeDocument/2006/math">
                    <m:r>
                      <a:rPr lang="en-US" sz="2000" b="0" i="1" smtClean="0">
                        <a:latin typeface="Cambria Math" panose="02040503050406030204" pitchFamily="18" charset="0"/>
                        <a:ea typeface="Cambria"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1</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oMath>
                </a14:m>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if</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2</m:t>
                        </m:r>
                      </m:sub>
                    </m:sSub>
                    <m:d>
                      <m:dPr>
                        <m:begChr m:val="["/>
                        <m:endChr m:val="]"/>
                        <m:ctrlPr>
                          <a:rPr lang="en-US" sz="2000" i="1" smtClean="0">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2</m:t>
                            </m:r>
                          </m:sub>
                        </m:sSub>
                        <m:d>
                          <m:dPr>
                            <m:ctrlPr>
                              <a:rPr lang="en-US" sz="2000" i="1" smtClean="0">
                                <a:latin typeface="Cambria Math" panose="02040503050406030204" pitchFamily="18" charset="0"/>
                              </a:rPr>
                            </m:ctrlPr>
                          </m:dPr>
                          <m:e>
                            <m:r>
                              <a:rPr lang="en-US" sz="2000" b="0" i="1" smtClean="0">
                                <a:latin typeface="Cambria Math" panose="02040503050406030204" pitchFamily="18" charset="0"/>
                              </a:rPr>
                              <m:t>𝑥</m:t>
                            </m:r>
                          </m:e>
                        </m:d>
                      </m:e>
                    </m:d>
                    <m:r>
                      <a:rPr lang="en-US" sz="2000" b="0" i="0" smtClean="0">
                        <a:latin typeface="Cambria Math" panose="02040503050406030204" pitchFamily="18" charset="0"/>
                      </a:rPr>
                      <m:t>=</m:t>
                    </m:r>
                    <m:r>
                      <m:rPr>
                        <m:nor/>
                      </m:rPr>
                      <a:rPr lang="en-US" sz="2000"/>
                      <m:t>⊥</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then</a:t>
                </a:r>
                <a:r>
                  <a:rPr lang="en-US" sz="2000" dirty="0">
                    <a:latin typeface="Cambria" panose="02040503050406030204" pitchFamily="18" charset="0"/>
                    <a:ea typeface="Cambria"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2</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oMath>
                </a14:m>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return</a:t>
                </a:r>
                <a:r>
                  <a:rPr lang="en-US" sz="2000" dirty="0">
                    <a:latin typeface="Cambria" panose="02040503050406030204" pitchFamily="18" charset="0"/>
                    <a:ea typeface="Cambria" panose="02040503050406030204" pitchFamily="18" charset="0"/>
                  </a:rPr>
                  <a:t>;}</a:t>
                </a:r>
              </a:p>
              <a:p>
                <a:r>
                  <a:rPr lang="en-US" sz="2000" dirty="0">
                    <a:latin typeface="Cambria" panose="02040503050406030204" pitchFamily="18" charset="0"/>
                    <a:ea typeface="Cambria" panose="02040503050406030204" pitchFamily="18" charset="0"/>
                  </a:rPr>
                  <a:t>	</a:t>
                </a:r>
                <a14:m>
                  <m:oMath xmlns:m="http://schemas.openxmlformats.org/officeDocument/2006/math">
                    <m:r>
                      <a:rPr lang="en-US" sz="2000" b="0" i="1" smtClean="0">
                        <a:latin typeface="Cambria Math" panose="02040503050406030204" pitchFamily="18" charset="0"/>
                        <a:ea typeface="Cambria" panose="02040503050406030204" pitchFamily="18" charset="0"/>
                      </a:rPr>
                      <m:t>𝑥</m:t>
                    </m:r>
                    <m:r>
                      <a:rPr lang="en-US" sz="2000" b="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rPr>
                        </m:ctrlPr>
                      </m:sSubPr>
                      <m:e>
                        <m:r>
                          <a:rPr lang="en-US" sz="2000" i="1">
                            <a:latin typeface="Cambria Math" panose="02040503050406030204" pitchFamily="18" charset="0"/>
                          </a:rPr>
                          <m:t>𝑇</m:t>
                        </m:r>
                      </m:e>
                      <m:sub>
                        <m:r>
                          <a:rPr lang="en-US" sz="2000" b="0" i="1" smtClean="0">
                            <a:latin typeface="Cambria Math" panose="02040503050406030204" pitchFamily="18" charset="0"/>
                          </a:rPr>
                          <m:t>2</m:t>
                        </m:r>
                      </m:sub>
                    </m:sSub>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b="0" i="1" smtClean="0">
                                <a:latin typeface="Cambria Math" panose="02040503050406030204" pitchFamily="18" charset="0"/>
                              </a:rPr>
                              <m:t>2</m:t>
                            </m:r>
                          </m:sub>
                        </m:sSub>
                        <m:d>
                          <m:dPr>
                            <m:ctrlPr>
                              <a:rPr lang="en-US" sz="2000" i="1">
                                <a:latin typeface="Cambria Math" panose="02040503050406030204" pitchFamily="18" charset="0"/>
                              </a:rPr>
                            </m:ctrlPr>
                          </m:dPr>
                          <m:e>
                            <m:r>
                              <a:rPr lang="en-US" sz="2000" i="1">
                                <a:latin typeface="Cambria Math" panose="02040503050406030204" pitchFamily="18" charset="0"/>
                              </a:rPr>
                              <m:t>𝑥</m:t>
                            </m:r>
                          </m:e>
                        </m:d>
                      </m:e>
                    </m:d>
                  </m:oMath>
                </a14:m>
                <a:r>
                  <a:rPr lang="en-US" sz="2000" dirty="0">
                    <a:latin typeface="Cambria" panose="02040503050406030204" pitchFamily="18" charset="0"/>
                    <a:ea typeface="Cambria" panose="02040503050406030204" pitchFamily="18" charset="0"/>
                  </a:rPr>
                  <a:t>;</a:t>
                </a:r>
              </a:p>
              <a:p>
                <a:pPr lvl="0"/>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end loop</a:t>
                </a:r>
              </a:p>
              <a:p>
                <a:pPr lvl="0"/>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rehash(); insert(x);</a:t>
                </a:r>
              </a:p>
              <a:p>
                <a:pPr lvl="0"/>
                <a:r>
                  <a:rPr lang="en-US" sz="2000" b="1" dirty="0">
                    <a:latin typeface="Cambria" panose="02040503050406030204" pitchFamily="18" charset="0"/>
                    <a:ea typeface="Cambria" panose="02040503050406030204" pitchFamily="18" charset="0"/>
                  </a:rPr>
                  <a:t>end</a:t>
                </a:r>
                <a:r>
                  <a:rPr lang="en-US" sz="2000" dirty="0">
                    <a:latin typeface="Cambria" panose="02040503050406030204" pitchFamily="18" charset="0"/>
                    <a:ea typeface="Cambria" panose="02040503050406030204" pitchFamily="18" charset="0"/>
                  </a:rPr>
                  <a:t>;</a:t>
                </a:r>
              </a:p>
            </p:txBody>
          </p:sp>
        </mc:Choice>
        <mc:Fallback xmlns="">
          <p:sp>
            <p:nvSpPr>
              <p:cNvPr id="2" name="Google Shape;400;p23">
                <a:extLst>
                  <a:ext uri="{FF2B5EF4-FFF2-40B4-BE49-F238E27FC236}">
                    <a16:creationId xmlns:a16="http://schemas.microsoft.com/office/drawing/2014/main" id="{15FB95A0-64B9-23A0-E1E4-A242A00A9DEB}"/>
                  </a:ext>
                </a:extLst>
              </p:cNvPr>
              <p:cNvSpPr txBox="1">
                <a:spLocks noRot="1" noChangeAspect="1" noMove="1" noResize="1" noEditPoints="1" noAdjustHandles="1" noChangeArrowheads="1" noChangeShapeType="1" noTextEdit="1"/>
              </p:cNvSpPr>
              <p:nvPr/>
            </p:nvSpPr>
            <p:spPr>
              <a:xfrm>
                <a:off x="434341" y="1108164"/>
                <a:ext cx="8554157" cy="3170058"/>
              </a:xfrm>
              <a:prstGeom prst="rect">
                <a:avLst/>
              </a:prstGeom>
              <a:blipFill>
                <a:blip r:embed="rId6"/>
                <a:stretch>
                  <a:fillRect l="-713" t="-1154" b="-250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Google Shape;400;p23">
                <a:extLst>
                  <a:ext uri="{FF2B5EF4-FFF2-40B4-BE49-F238E27FC236}">
                    <a16:creationId xmlns:a16="http://schemas.microsoft.com/office/drawing/2014/main" id="{F1CDBCEC-C381-E916-AD04-91EF7AF4EE34}"/>
                  </a:ext>
                </a:extLst>
              </p:cNvPr>
              <p:cNvSpPr txBox="1"/>
              <p:nvPr/>
            </p:nvSpPr>
            <p:spPr>
              <a:xfrm>
                <a:off x="434341" y="4602934"/>
                <a:ext cx="8554157" cy="400069"/>
              </a:xfrm>
              <a:prstGeom prst="rect">
                <a:avLst/>
              </a:prstGeom>
              <a:noFill/>
              <a:ln>
                <a:noFill/>
              </a:ln>
            </p:spPr>
            <p:txBody>
              <a:bodyPr spcFirstLastPara="1" wrap="square" lIns="91425" tIns="45700" rIns="91425" bIns="45700" anchor="t" anchorCtr="0">
                <a:spAutoFit/>
              </a:bodyPr>
              <a:lstStyle/>
              <a:p>
                <a:pPr lvl="0"/>
                <a:r>
                  <a:rPr lang="en-US" sz="2000" b="0" dirty="0">
                    <a:ea typeface="Cambria" panose="02040503050406030204" pitchFamily="18" charset="0"/>
                  </a:rPr>
                  <a:t>*</a:t>
                </a:r>
                <a14:m>
                  <m:oMath xmlns:m="http://schemas.openxmlformats.org/officeDocument/2006/math">
                    <m:r>
                      <a:rPr lang="en-US" sz="2000" b="0" i="1" smtClean="0">
                        <a:latin typeface="Cambria Math" panose="02040503050406030204" pitchFamily="18" charset="0"/>
                        <a:ea typeface="Cambria" panose="02040503050406030204" pitchFamily="18" charset="0"/>
                      </a:rPr>
                      <m:t>𝑥</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oMath>
                </a14:m>
                <a:r>
                  <a:rPr lang="en-US" sz="2000" dirty="0">
                    <a:latin typeface="Cambria" panose="02040503050406030204" pitchFamily="18" charset="0"/>
                    <a:ea typeface="Cambria" panose="02040503050406030204" pitchFamily="18" charset="0"/>
                  </a:rPr>
                  <a:t> expresses x and y are being swapped.</a:t>
                </a:r>
              </a:p>
            </p:txBody>
          </p:sp>
        </mc:Choice>
        <mc:Fallback xmlns="">
          <p:sp>
            <p:nvSpPr>
              <p:cNvPr id="3" name="Google Shape;400;p23">
                <a:extLst>
                  <a:ext uri="{FF2B5EF4-FFF2-40B4-BE49-F238E27FC236}">
                    <a16:creationId xmlns:a16="http://schemas.microsoft.com/office/drawing/2014/main" id="{1297199C-7197-E001-0048-3ECA610D5F5C}"/>
                  </a:ext>
                </a:extLst>
              </p:cNvPr>
              <p:cNvSpPr txBox="1">
                <a:spLocks noRot="1" noChangeAspect="1" noMove="1" noResize="1" noEditPoints="1" noAdjustHandles="1" noChangeArrowheads="1" noChangeShapeType="1" noTextEdit="1"/>
              </p:cNvSpPr>
              <p:nvPr/>
            </p:nvSpPr>
            <p:spPr>
              <a:xfrm>
                <a:off x="434341" y="4602934"/>
                <a:ext cx="8554157" cy="400069"/>
              </a:xfrm>
              <a:prstGeom prst="rect">
                <a:avLst/>
              </a:prstGeom>
              <a:blipFill>
                <a:blip r:embed="rId7"/>
                <a:stretch>
                  <a:fillRect l="-713" t="-7576" b="-27273"/>
                </a:stretch>
              </a:blipFill>
              <a:ln>
                <a:no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B81A8B38-E970-B795-E1F6-99CC116B82DA}"/>
              </a:ext>
            </a:extLst>
          </p:cNvPr>
          <p:cNvSpPr txBox="1"/>
          <p:nvPr/>
        </p:nvSpPr>
        <p:spPr>
          <a:xfrm>
            <a:off x="4547794" y="3578147"/>
            <a:ext cx="4161865" cy="400110"/>
          </a:xfrm>
          <a:prstGeom prst="rect">
            <a:avLst/>
          </a:prstGeom>
          <a:noFill/>
        </p:spPr>
        <p:txBody>
          <a:bodyPr wrap="square" rtlCol="0">
            <a:spAutoFit/>
          </a:bodyPr>
          <a:lstStyle/>
          <a:p>
            <a:r>
              <a:rPr lang="en-US" sz="2000" b="1" dirty="0">
                <a:solidFill>
                  <a:srgbClr val="C00000"/>
                </a:solidFill>
                <a:latin typeface="Average" panose="020B0604020202020204" charset="0"/>
              </a:rPr>
              <a:t>How do we choose </a:t>
            </a:r>
            <a:r>
              <a:rPr lang="en-US" sz="2000" b="1" dirty="0" err="1">
                <a:solidFill>
                  <a:srgbClr val="C00000"/>
                </a:solidFill>
                <a:latin typeface="Average" panose="020B0604020202020204" charset="0"/>
              </a:rPr>
              <a:t>MaxLoop</a:t>
            </a:r>
            <a:r>
              <a:rPr lang="en-US" sz="2000" b="1" dirty="0">
                <a:solidFill>
                  <a:srgbClr val="C00000"/>
                </a:solidFill>
                <a:latin typeface="Average" panose="020B0604020202020204" charset="0"/>
              </a:rPr>
              <a:t>?</a:t>
            </a:r>
          </a:p>
        </p:txBody>
      </p:sp>
    </p:spTree>
    <p:extLst>
      <p:ext uri="{BB962C8B-B14F-4D97-AF65-F5344CB8AC3E}">
        <p14:creationId xmlns:p14="http://schemas.microsoft.com/office/powerpoint/2010/main" val="980478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E07F757F-7157-BE98-7BBE-7905411BBF32}"/>
            </a:ext>
          </a:extLst>
        </p:cNvPr>
        <p:cNvGrpSpPr/>
        <p:nvPr/>
      </p:nvGrpSpPr>
      <p:grpSpPr>
        <a:xfrm>
          <a:off x="0" y="0"/>
          <a:ext cx="0" cy="0"/>
          <a:chOff x="0" y="0"/>
          <a:chExt cx="0" cy="0"/>
        </a:xfrm>
      </p:grpSpPr>
      <p:sp>
        <p:nvSpPr>
          <p:cNvPr id="390" name="Google Shape;390;p23">
            <a:extLst>
              <a:ext uri="{FF2B5EF4-FFF2-40B4-BE49-F238E27FC236}">
                <a16:creationId xmlns:a16="http://schemas.microsoft.com/office/drawing/2014/main" id="{33A7E659-11E5-129E-9DA3-70596016AF69}"/>
              </a:ext>
            </a:extLst>
          </p:cNvPr>
          <p:cNvSpPr txBox="1">
            <a:spLocks noGrp="1"/>
          </p:cNvSpPr>
          <p:nvPr>
            <p:ph type="title"/>
          </p:nvPr>
        </p:nvSpPr>
        <p:spPr>
          <a:xfrm>
            <a:off x="342299" y="249725"/>
            <a:ext cx="5735771"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ct val="148148"/>
              <a:buNone/>
            </a:pPr>
            <a:r>
              <a:rPr lang="en" sz="3200" dirty="0"/>
              <a:t>Cuckoo Hashing - Time Complexity</a:t>
            </a:r>
            <a:endParaRPr sz="2400" dirty="0"/>
          </a:p>
        </p:txBody>
      </p:sp>
      <p:grpSp>
        <p:nvGrpSpPr>
          <p:cNvPr id="391" name="Google Shape;391;p23">
            <a:extLst>
              <a:ext uri="{FF2B5EF4-FFF2-40B4-BE49-F238E27FC236}">
                <a16:creationId xmlns:a16="http://schemas.microsoft.com/office/drawing/2014/main" id="{602402E8-7899-2355-4094-3D56B2F38A03}"/>
              </a:ext>
            </a:extLst>
          </p:cNvPr>
          <p:cNvGrpSpPr/>
          <p:nvPr/>
        </p:nvGrpSpPr>
        <p:grpSpPr>
          <a:xfrm>
            <a:off x="7343645" y="166065"/>
            <a:ext cx="662305" cy="417341"/>
            <a:chOff x="5400075" y="1936775"/>
            <a:chExt cx="3173477" cy="2136925"/>
          </a:xfrm>
        </p:grpSpPr>
        <p:pic>
          <p:nvPicPr>
            <p:cNvPr id="392" name="Google Shape;392;p23">
              <a:extLst>
                <a:ext uri="{FF2B5EF4-FFF2-40B4-BE49-F238E27FC236}">
                  <a16:creationId xmlns:a16="http://schemas.microsoft.com/office/drawing/2014/main" id="{6C896F71-6798-94E2-A143-87B9913313C2}"/>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393" name="Google Shape;393;p23">
              <a:extLst>
                <a:ext uri="{FF2B5EF4-FFF2-40B4-BE49-F238E27FC236}">
                  <a16:creationId xmlns:a16="http://schemas.microsoft.com/office/drawing/2014/main" id="{723628D6-D05D-F54F-4FE1-B6D4E88BBDAA}"/>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394" name="Google Shape;394;p23">
            <a:extLst>
              <a:ext uri="{FF2B5EF4-FFF2-40B4-BE49-F238E27FC236}">
                <a16:creationId xmlns:a16="http://schemas.microsoft.com/office/drawing/2014/main" id="{C92FFAB2-9FB4-6F25-54DD-AE91CFF11CBD}"/>
              </a:ext>
            </a:extLst>
          </p:cNvPr>
          <p:cNvGrpSpPr/>
          <p:nvPr/>
        </p:nvGrpSpPr>
        <p:grpSpPr>
          <a:xfrm>
            <a:off x="6808445" y="166058"/>
            <a:ext cx="424090" cy="417359"/>
            <a:chOff x="991850" y="1936775"/>
            <a:chExt cx="1560300" cy="2164726"/>
          </a:xfrm>
        </p:grpSpPr>
        <p:pic>
          <p:nvPicPr>
            <p:cNvPr id="395" name="Google Shape;395;p23">
              <a:extLst>
                <a:ext uri="{FF2B5EF4-FFF2-40B4-BE49-F238E27FC236}">
                  <a16:creationId xmlns:a16="http://schemas.microsoft.com/office/drawing/2014/main" id="{03892951-81C9-835E-1175-5B271C07AF4E}"/>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396" name="Google Shape;396;p23">
              <a:extLst>
                <a:ext uri="{FF2B5EF4-FFF2-40B4-BE49-F238E27FC236}">
                  <a16:creationId xmlns:a16="http://schemas.microsoft.com/office/drawing/2014/main" id="{040568DE-018A-8E10-FBD6-9449BF4F29A2}"/>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397" name="Google Shape;397;p23">
            <a:extLst>
              <a:ext uri="{FF2B5EF4-FFF2-40B4-BE49-F238E27FC236}">
                <a16:creationId xmlns:a16="http://schemas.microsoft.com/office/drawing/2014/main" id="{71A8E165-7F82-CDAB-AEAC-5F5A6BBA2906}"/>
              </a:ext>
            </a:extLst>
          </p:cNvPr>
          <p:cNvGrpSpPr/>
          <p:nvPr/>
        </p:nvGrpSpPr>
        <p:grpSpPr>
          <a:xfrm>
            <a:off x="8117078" y="166054"/>
            <a:ext cx="871481" cy="669766"/>
            <a:chOff x="2993400" y="1936775"/>
            <a:chExt cx="2187452" cy="2164725"/>
          </a:xfrm>
        </p:grpSpPr>
        <p:pic>
          <p:nvPicPr>
            <p:cNvPr id="398" name="Google Shape;398;p23">
              <a:extLst>
                <a:ext uri="{FF2B5EF4-FFF2-40B4-BE49-F238E27FC236}">
                  <a16:creationId xmlns:a16="http://schemas.microsoft.com/office/drawing/2014/main" id="{C8D36031-22D7-90DA-D1BC-F3D4949936CC}"/>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399" name="Google Shape;399;p23">
              <a:extLst>
                <a:ext uri="{FF2B5EF4-FFF2-40B4-BE49-F238E27FC236}">
                  <a16:creationId xmlns:a16="http://schemas.microsoft.com/office/drawing/2014/main" id="{075BD246-28DB-9AD2-0356-1A8DF607AA4D}"/>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Cuckoo Hashing</a:t>
              </a:r>
              <a:endParaRPr sz="600" b="0" i="0" u="none" strike="noStrike" cap="none">
                <a:solidFill>
                  <a:schemeClr val="dk1"/>
                </a:solidFill>
                <a:latin typeface="Average"/>
                <a:ea typeface="Average"/>
                <a:cs typeface="Average"/>
                <a:sym typeface="Average"/>
              </a:endParaRPr>
            </a:p>
          </p:txBody>
        </p:sp>
      </p:grpSp>
      <p:sp>
        <p:nvSpPr>
          <p:cNvPr id="2" name="Google Shape;56;p1">
            <a:extLst>
              <a:ext uri="{FF2B5EF4-FFF2-40B4-BE49-F238E27FC236}">
                <a16:creationId xmlns:a16="http://schemas.microsoft.com/office/drawing/2014/main" id="{0403BC96-A612-216E-B97C-89B1228CB67B}"/>
              </a:ext>
            </a:extLst>
          </p:cNvPr>
          <p:cNvSpPr txBox="1">
            <a:spLocks/>
          </p:cNvSpPr>
          <p:nvPr/>
        </p:nvSpPr>
        <p:spPr>
          <a:xfrm>
            <a:off x="568568" y="1470452"/>
            <a:ext cx="8006863" cy="316297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ct val="94594"/>
            </a:pPr>
            <a:r>
              <a:rPr lang="en-US" sz="2000" dirty="0">
                <a:solidFill>
                  <a:srgbClr val="181818"/>
                </a:solidFill>
                <a:latin typeface="Average" panose="020B0604020202020204" charset="0"/>
              </a:rPr>
              <a:t>Search and delete are </a:t>
            </a:r>
            <a:r>
              <a:rPr lang="en-US" sz="2000" b="1" dirty="0">
                <a:solidFill>
                  <a:srgbClr val="181818"/>
                </a:solidFill>
                <a:latin typeface="Average" panose="020B0604020202020204" charset="0"/>
              </a:rPr>
              <a:t>O(1) </a:t>
            </a:r>
            <a:r>
              <a:rPr lang="en-US" sz="2000" dirty="0">
                <a:solidFill>
                  <a:srgbClr val="181818"/>
                </a:solidFill>
                <a:latin typeface="Average" panose="020B0604020202020204" charset="0"/>
              </a:rPr>
              <a:t>in the worst case.</a:t>
            </a:r>
          </a:p>
          <a:p>
            <a:pPr>
              <a:buSzPct val="94594"/>
            </a:pPr>
            <a:r>
              <a:rPr lang="en-US" sz="2000" dirty="0">
                <a:solidFill>
                  <a:srgbClr val="181818"/>
                </a:solidFill>
                <a:latin typeface="Average" panose="020B0604020202020204" charset="0"/>
              </a:rPr>
              <a:t>	constant number of “nests”</a:t>
            </a:r>
          </a:p>
          <a:p>
            <a:pPr>
              <a:buSzPct val="94594"/>
            </a:pPr>
            <a:endParaRPr lang="en-US" sz="2000" dirty="0">
              <a:solidFill>
                <a:srgbClr val="181818"/>
              </a:solidFill>
              <a:latin typeface="Average" panose="020B0604020202020204" charset="0"/>
            </a:endParaRPr>
          </a:p>
          <a:p>
            <a:pPr>
              <a:buSzPct val="94594"/>
            </a:pPr>
            <a:r>
              <a:rPr lang="en-US" sz="2000" dirty="0">
                <a:solidFill>
                  <a:srgbClr val="181818"/>
                </a:solidFill>
                <a:latin typeface="Average" panose="020B0604020202020204" charset="0"/>
              </a:rPr>
              <a:t>Insert has </a:t>
            </a:r>
            <a:r>
              <a:rPr lang="en-US" sz="2000" b="1" dirty="0">
                <a:solidFill>
                  <a:srgbClr val="181818"/>
                </a:solidFill>
                <a:latin typeface="Average" panose="020B0604020202020204" charset="0"/>
              </a:rPr>
              <a:t>amortized</a:t>
            </a:r>
            <a:r>
              <a:rPr lang="en-US" sz="2000" dirty="0">
                <a:solidFill>
                  <a:srgbClr val="181818"/>
                </a:solidFill>
                <a:latin typeface="Average" panose="020B0604020202020204" charset="0"/>
              </a:rPr>
              <a:t> cost of </a:t>
            </a:r>
            <a:r>
              <a:rPr lang="en-US" sz="2000" b="1" dirty="0">
                <a:solidFill>
                  <a:srgbClr val="181818"/>
                </a:solidFill>
                <a:latin typeface="Average" panose="020B0604020202020204" charset="0"/>
              </a:rPr>
              <a:t>O(1)</a:t>
            </a:r>
          </a:p>
          <a:p>
            <a:pPr>
              <a:buSzPct val="94594"/>
            </a:pPr>
            <a:r>
              <a:rPr lang="en-US" sz="2000" b="1" dirty="0">
                <a:solidFill>
                  <a:srgbClr val="181818"/>
                </a:solidFill>
                <a:latin typeface="Average" panose="020B0604020202020204" charset="0"/>
              </a:rPr>
              <a:t>	</a:t>
            </a:r>
            <a:r>
              <a:rPr lang="en-US" sz="2000" dirty="0">
                <a:solidFill>
                  <a:srgbClr val="181818"/>
                </a:solidFill>
                <a:latin typeface="Average" panose="020B0604020202020204" charset="0"/>
              </a:rPr>
              <a:t>worst case is still O(n) due to rehash</a:t>
            </a:r>
          </a:p>
          <a:p>
            <a:pPr>
              <a:buSzPct val="94594"/>
            </a:pPr>
            <a:r>
              <a:rPr lang="en-US" sz="2000" dirty="0">
                <a:solidFill>
                  <a:srgbClr val="181818"/>
                </a:solidFill>
                <a:latin typeface="Average" panose="020B0604020202020204" charset="0"/>
              </a:rPr>
              <a:t>	worst case of number of evictions is O(logn)</a:t>
            </a:r>
          </a:p>
        </p:txBody>
      </p:sp>
    </p:spTree>
    <p:extLst>
      <p:ext uri="{BB962C8B-B14F-4D97-AF65-F5344CB8AC3E}">
        <p14:creationId xmlns:p14="http://schemas.microsoft.com/office/powerpoint/2010/main" val="3531966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D2F73-DC2B-0807-03B5-3CF5412E105B}"/>
              </a:ext>
            </a:extLst>
          </p:cNvPr>
          <p:cNvSpPr>
            <a:spLocks noGrp="1"/>
          </p:cNvSpPr>
          <p:nvPr>
            <p:ph type="title"/>
          </p:nvPr>
        </p:nvSpPr>
        <p:spPr/>
        <p:txBody>
          <a:bodyPr/>
          <a:lstStyle/>
          <a:p>
            <a:r>
              <a:rPr lang="en-GB" dirty="0"/>
              <a:t>Balanced Allocation</a:t>
            </a:r>
            <a:endParaRPr lang="LID4096" dirty="0"/>
          </a:p>
        </p:txBody>
      </p:sp>
      <p:grpSp>
        <p:nvGrpSpPr>
          <p:cNvPr id="3" name="Google Shape;391;p23">
            <a:extLst>
              <a:ext uri="{FF2B5EF4-FFF2-40B4-BE49-F238E27FC236}">
                <a16:creationId xmlns:a16="http://schemas.microsoft.com/office/drawing/2014/main" id="{2144D356-CFCF-3B2E-84C1-0B528DFAEF0E}"/>
              </a:ext>
            </a:extLst>
          </p:cNvPr>
          <p:cNvGrpSpPr/>
          <p:nvPr/>
        </p:nvGrpSpPr>
        <p:grpSpPr>
          <a:xfrm>
            <a:off x="7343645" y="166065"/>
            <a:ext cx="662305" cy="417341"/>
            <a:chOff x="5400075" y="1936775"/>
            <a:chExt cx="3173477" cy="2136925"/>
          </a:xfrm>
        </p:grpSpPr>
        <p:pic>
          <p:nvPicPr>
            <p:cNvPr id="4" name="Google Shape;392;p23">
              <a:extLst>
                <a:ext uri="{FF2B5EF4-FFF2-40B4-BE49-F238E27FC236}">
                  <a16:creationId xmlns:a16="http://schemas.microsoft.com/office/drawing/2014/main" id="{5B018302-9CCB-E3BE-8D60-81EACCC6A92D}"/>
                </a:ext>
              </a:extLst>
            </p:cNvPr>
            <p:cNvPicPr preferRelativeResize="0"/>
            <p:nvPr/>
          </p:nvPicPr>
          <p:blipFill rotWithShape="1">
            <a:blip r:embed="rId2">
              <a:alphaModFix/>
            </a:blip>
            <a:srcRect/>
            <a:stretch/>
          </p:blipFill>
          <p:spPr>
            <a:xfrm>
              <a:off x="5400075" y="1936775"/>
              <a:ext cx="3173477" cy="2136914"/>
            </a:xfrm>
            <a:prstGeom prst="rect">
              <a:avLst/>
            </a:prstGeom>
            <a:noFill/>
            <a:ln>
              <a:noFill/>
            </a:ln>
          </p:spPr>
        </p:pic>
        <p:sp>
          <p:nvSpPr>
            <p:cNvPr id="5" name="Google Shape;393;p23">
              <a:extLst>
                <a:ext uri="{FF2B5EF4-FFF2-40B4-BE49-F238E27FC236}">
                  <a16:creationId xmlns:a16="http://schemas.microsoft.com/office/drawing/2014/main" id="{E01E46E4-3A2E-B466-0A72-D09899DF526C}"/>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6" name="Google Shape;394;p23">
            <a:extLst>
              <a:ext uri="{FF2B5EF4-FFF2-40B4-BE49-F238E27FC236}">
                <a16:creationId xmlns:a16="http://schemas.microsoft.com/office/drawing/2014/main" id="{74C4E1D5-3BE7-3CDA-73DA-AE240E0126B5}"/>
              </a:ext>
            </a:extLst>
          </p:cNvPr>
          <p:cNvGrpSpPr/>
          <p:nvPr/>
        </p:nvGrpSpPr>
        <p:grpSpPr>
          <a:xfrm>
            <a:off x="8092459" y="166065"/>
            <a:ext cx="871200" cy="669600"/>
            <a:chOff x="991850" y="1936775"/>
            <a:chExt cx="1560300" cy="2164726"/>
          </a:xfrm>
        </p:grpSpPr>
        <p:pic>
          <p:nvPicPr>
            <p:cNvPr id="7" name="Google Shape;395;p23">
              <a:extLst>
                <a:ext uri="{FF2B5EF4-FFF2-40B4-BE49-F238E27FC236}">
                  <a16:creationId xmlns:a16="http://schemas.microsoft.com/office/drawing/2014/main" id="{3AB86216-921D-A51A-FB35-0AAE046024D5}"/>
                </a:ext>
              </a:extLst>
            </p:cNvPr>
            <p:cNvPicPr preferRelativeResize="0"/>
            <p:nvPr/>
          </p:nvPicPr>
          <p:blipFill rotWithShape="1">
            <a:blip r:embed="rId3">
              <a:alphaModFix/>
            </a:blip>
            <a:srcRect/>
            <a:stretch/>
          </p:blipFill>
          <p:spPr>
            <a:xfrm>
              <a:off x="991935" y="1936775"/>
              <a:ext cx="1560139" cy="2164726"/>
            </a:xfrm>
            <a:prstGeom prst="rect">
              <a:avLst/>
            </a:prstGeom>
            <a:noFill/>
            <a:ln>
              <a:noFill/>
            </a:ln>
          </p:spPr>
        </p:pic>
        <p:sp>
          <p:nvSpPr>
            <p:cNvPr id="8" name="Google Shape;396;p23">
              <a:extLst>
                <a:ext uri="{FF2B5EF4-FFF2-40B4-BE49-F238E27FC236}">
                  <a16:creationId xmlns:a16="http://schemas.microsoft.com/office/drawing/2014/main" id="{72203072-BD1C-255C-9C93-1157DB208855}"/>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9" name="Google Shape;397;p23">
            <a:extLst>
              <a:ext uri="{FF2B5EF4-FFF2-40B4-BE49-F238E27FC236}">
                <a16:creationId xmlns:a16="http://schemas.microsoft.com/office/drawing/2014/main" id="{C8BF125D-8E87-749C-1052-013D3055AE01}"/>
              </a:ext>
            </a:extLst>
          </p:cNvPr>
          <p:cNvGrpSpPr/>
          <p:nvPr/>
        </p:nvGrpSpPr>
        <p:grpSpPr>
          <a:xfrm>
            <a:off x="6594774" y="166064"/>
            <a:ext cx="662305" cy="417339"/>
            <a:chOff x="2993400" y="1936775"/>
            <a:chExt cx="2187452" cy="2164725"/>
          </a:xfrm>
        </p:grpSpPr>
        <p:pic>
          <p:nvPicPr>
            <p:cNvPr id="10" name="Google Shape;398;p23">
              <a:extLst>
                <a:ext uri="{FF2B5EF4-FFF2-40B4-BE49-F238E27FC236}">
                  <a16:creationId xmlns:a16="http://schemas.microsoft.com/office/drawing/2014/main" id="{F1D40FA2-4181-9F88-395C-557A81EAE4EB}"/>
                </a:ext>
              </a:extLst>
            </p:cNvPr>
            <p:cNvPicPr preferRelativeResize="0"/>
            <p:nvPr/>
          </p:nvPicPr>
          <p:blipFill rotWithShape="1">
            <a:blip r:embed="rId4">
              <a:alphaModFix/>
            </a:blip>
            <a:srcRect b="8373"/>
            <a:stretch/>
          </p:blipFill>
          <p:spPr>
            <a:xfrm>
              <a:off x="2993402" y="1936775"/>
              <a:ext cx="2187450" cy="2164725"/>
            </a:xfrm>
            <a:prstGeom prst="rect">
              <a:avLst/>
            </a:prstGeom>
            <a:noFill/>
            <a:ln>
              <a:noFill/>
            </a:ln>
          </p:spPr>
        </p:pic>
        <p:sp>
          <p:nvSpPr>
            <p:cNvPr id="11" name="Google Shape;399;p23">
              <a:extLst>
                <a:ext uri="{FF2B5EF4-FFF2-40B4-BE49-F238E27FC236}">
                  <a16:creationId xmlns:a16="http://schemas.microsoft.com/office/drawing/2014/main" id="{C42CFCC8-3A72-78FC-9C74-90DDC85ADA75}"/>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4155340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2" name="Google Shape;56;p1">
            <a:extLst>
              <a:ext uri="{FF2B5EF4-FFF2-40B4-BE49-F238E27FC236}">
                <a16:creationId xmlns:a16="http://schemas.microsoft.com/office/drawing/2014/main" id="{D2F5B726-1681-000B-E50D-1D89FDBBBF06}"/>
              </a:ext>
            </a:extLst>
          </p:cNvPr>
          <p:cNvSpPr txBox="1">
            <a:spLocks/>
          </p:cNvSpPr>
          <p:nvPr/>
        </p:nvSpPr>
        <p:spPr>
          <a:xfrm>
            <a:off x="155502" y="905380"/>
            <a:ext cx="8832996" cy="409883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ct val="94594"/>
            </a:pPr>
            <a:r>
              <a:rPr lang="en-US" sz="2000" dirty="0">
                <a:solidFill>
                  <a:srgbClr val="181818"/>
                </a:solidFill>
                <a:latin typeface="Average" panose="020B0604020202020204" charset="0"/>
              </a:rPr>
              <a:t>As seen before, for cuckoo hashing, two items cannot be placed in the same bin so the existing item is kicked and placed into the other table.</a:t>
            </a:r>
          </a:p>
          <a:p>
            <a:pPr>
              <a:buSzPct val="94594"/>
            </a:pPr>
            <a:endParaRPr lang="en-GB" sz="2000" dirty="0">
              <a:solidFill>
                <a:srgbClr val="181818"/>
              </a:solidFill>
              <a:latin typeface="Average" panose="020B0604020202020204" charset="0"/>
            </a:endParaRPr>
          </a:p>
          <a:p>
            <a:pPr>
              <a:buSzPct val="94594"/>
            </a:pPr>
            <a:r>
              <a:rPr lang="en-GB" sz="2000" dirty="0">
                <a:solidFill>
                  <a:srgbClr val="181818"/>
                </a:solidFill>
                <a:latin typeface="Average" panose="020B0604020202020204" charset="0"/>
              </a:rPr>
              <a:t>balanced allocation is a technique used to divide k elements into m = k/ln(ln(k)) bins in which each bin has at most O(ln(ln(k)) items with very high probability (different from the cuckoo because we can put multiple items into one bin).</a:t>
            </a:r>
            <a:endParaRPr lang="en-US" sz="2000" dirty="0">
              <a:solidFill>
                <a:srgbClr val="181818"/>
              </a:solidFill>
              <a:latin typeface="Average" panose="020B0604020202020204" charset="0"/>
            </a:endParaRPr>
          </a:p>
          <a:p>
            <a:pPr>
              <a:buSzPct val="94594"/>
            </a:pPr>
            <a:endParaRPr lang="en-GB" sz="2000" u="sng" dirty="0">
              <a:solidFill>
                <a:srgbClr val="181818"/>
              </a:solidFill>
              <a:latin typeface="Average" panose="020B0604020202020204" charset="0"/>
            </a:endParaRPr>
          </a:p>
          <a:p>
            <a:pPr>
              <a:buSzPct val="94594"/>
            </a:pPr>
            <a:r>
              <a:rPr lang="en-GB" sz="2000" u="sng" dirty="0">
                <a:solidFill>
                  <a:srgbClr val="181818"/>
                </a:solidFill>
                <a:latin typeface="Average" panose="020B0604020202020204" charset="0"/>
              </a:rPr>
              <a:t>How is it done?</a:t>
            </a:r>
            <a:br>
              <a:rPr lang="en-GB" sz="2000" u="sng" dirty="0">
                <a:solidFill>
                  <a:srgbClr val="181818"/>
                </a:solidFill>
                <a:latin typeface="Average" panose="020B0604020202020204" charset="0"/>
              </a:rPr>
            </a:br>
            <a:r>
              <a:rPr lang="en-GB" sz="2000" dirty="0">
                <a:solidFill>
                  <a:srgbClr val="181818"/>
                </a:solidFill>
                <a:latin typeface="Average" panose="020B0604020202020204" charset="0"/>
              </a:rPr>
              <a:t>Each time we insert an element we choose 2 random bins (using hash over uniform distribution) and put it in the bin that is less full</a:t>
            </a:r>
          </a:p>
          <a:p>
            <a:pPr>
              <a:buSzPct val="94594"/>
            </a:pPr>
            <a:endParaRPr lang="en-US" sz="2000" u="sng" dirty="0">
              <a:solidFill>
                <a:srgbClr val="181818"/>
              </a:solidFill>
              <a:latin typeface="Average" panose="020B0604020202020204" charset="0"/>
            </a:endParaRPr>
          </a:p>
          <a:p>
            <a:pPr>
              <a:buSzPct val="94594"/>
            </a:pPr>
            <a:endParaRPr lang="en-US" sz="2000" u="sng" dirty="0">
              <a:solidFill>
                <a:srgbClr val="181818"/>
              </a:solidFill>
              <a:latin typeface="Average" panose="020B0604020202020204" charset="0"/>
            </a:endParaRPr>
          </a:p>
        </p:txBody>
      </p:sp>
      <p:sp>
        <p:nvSpPr>
          <p:cNvPr id="16" name="Google Shape;360;p21">
            <a:extLst>
              <a:ext uri="{FF2B5EF4-FFF2-40B4-BE49-F238E27FC236}">
                <a16:creationId xmlns:a16="http://schemas.microsoft.com/office/drawing/2014/main" id="{8F077F82-1ECC-05F0-1D7D-E755E080DC4D}"/>
              </a:ext>
            </a:extLst>
          </p:cNvPr>
          <p:cNvSpPr txBox="1">
            <a:spLocks/>
          </p:cNvSpPr>
          <p:nvPr/>
        </p:nvSpPr>
        <p:spPr>
          <a:xfrm>
            <a:off x="342300" y="249725"/>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a:t>
            </a:r>
            <a:endParaRPr lang="en-GB" sz="2400" dirty="0"/>
          </a:p>
        </p:txBody>
      </p:sp>
      <p:grpSp>
        <p:nvGrpSpPr>
          <p:cNvPr id="3" name="Google Shape;391;p23">
            <a:extLst>
              <a:ext uri="{FF2B5EF4-FFF2-40B4-BE49-F238E27FC236}">
                <a16:creationId xmlns:a16="http://schemas.microsoft.com/office/drawing/2014/main" id="{304C178D-A44C-4B15-0ED8-7A0AC9B9452A}"/>
              </a:ext>
            </a:extLst>
          </p:cNvPr>
          <p:cNvGrpSpPr/>
          <p:nvPr/>
        </p:nvGrpSpPr>
        <p:grpSpPr>
          <a:xfrm>
            <a:off x="7343645" y="166065"/>
            <a:ext cx="662305" cy="417341"/>
            <a:chOff x="5400075" y="1936775"/>
            <a:chExt cx="3173477" cy="2136925"/>
          </a:xfrm>
        </p:grpSpPr>
        <p:pic>
          <p:nvPicPr>
            <p:cNvPr id="4" name="Google Shape;392;p23">
              <a:extLst>
                <a:ext uri="{FF2B5EF4-FFF2-40B4-BE49-F238E27FC236}">
                  <a16:creationId xmlns:a16="http://schemas.microsoft.com/office/drawing/2014/main" id="{87749DDC-6DD3-5819-EDA1-7C658392689A}"/>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5" name="Google Shape;393;p23">
              <a:extLst>
                <a:ext uri="{FF2B5EF4-FFF2-40B4-BE49-F238E27FC236}">
                  <a16:creationId xmlns:a16="http://schemas.microsoft.com/office/drawing/2014/main" id="{EF3076EB-1590-D13F-7247-1C1203B6EBA4}"/>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6" name="Google Shape;394;p23">
            <a:extLst>
              <a:ext uri="{FF2B5EF4-FFF2-40B4-BE49-F238E27FC236}">
                <a16:creationId xmlns:a16="http://schemas.microsoft.com/office/drawing/2014/main" id="{85E0DC3A-5DDE-77D3-98A1-8F5B480D2FA6}"/>
              </a:ext>
            </a:extLst>
          </p:cNvPr>
          <p:cNvGrpSpPr/>
          <p:nvPr/>
        </p:nvGrpSpPr>
        <p:grpSpPr>
          <a:xfrm>
            <a:off x="8092459" y="166065"/>
            <a:ext cx="871200" cy="669600"/>
            <a:chOff x="991850" y="1936775"/>
            <a:chExt cx="1560300" cy="2164726"/>
          </a:xfrm>
        </p:grpSpPr>
        <p:pic>
          <p:nvPicPr>
            <p:cNvPr id="7" name="Google Shape;395;p23">
              <a:extLst>
                <a:ext uri="{FF2B5EF4-FFF2-40B4-BE49-F238E27FC236}">
                  <a16:creationId xmlns:a16="http://schemas.microsoft.com/office/drawing/2014/main" id="{65818928-4744-C8A1-3675-D6E2FDF09094}"/>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8" name="Google Shape;396;p23">
              <a:extLst>
                <a:ext uri="{FF2B5EF4-FFF2-40B4-BE49-F238E27FC236}">
                  <a16:creationId xmlns:a16="http://schemas.microsoft.com/office/drawing/2014/main" id="{259D6526-F0C6-B47E-0698-E6419D2524CA}"/>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9" name="Google Shape;397;p23">
            <a:extLst>
              <a:ext uri="{FF2B5EF4-FFF2-40B4-BE49-F238E27FC236}">
                <a16:creationId xmlns:a16="http://schemas.microsoft.com/office/drawing/2014/main" id="{ED980DA8-1492-9AD5-7D1D-CFF84E70AD36}"/>
              </a:ext>
            </a:extLst>
          </p:cNvPr>
          <p:cNvGrpSpPr/>
          <p:nvPr/>
        </p:nvGrpSpPr>
        <p:grpSpPr>
          <a:xfrm>
            <a:off x="6594774" y="166064"/>
            <a:ext cx="662305" cy="417339"/>
            <a:chOff x="2993400" y="1936775"/>
            <a:chExt cx="2187452" cy="2164725"/>
          </a:xfrm>
        </p:grpSpPr>
        <p:pic>
          <p:nvPicPr>
            <p:cNvPr id="10" name="Google Shape;398;p23">
              <a:extLst>
                <a:ext uri="{FF2B5EF4-FFF2-40B4-BE49-F238E27FC236}">
                  <a16:creationId xmlns:a16="http://schemas.microsoft.com/office/drawing/2014/main" id="{BE335DF3-CB33-A971-83D8-FE1D9D3EC902}"/>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1" name="Google Shape;399;p23">
              <a:extLst>
                <a:ext uri="{FF2B5EF4-FFF2-40B4-BE49-F238E27FC236}">
                  <a16:creationId xmlns:a16="http://schemas.microsoft.com/office/drawing/2014/main" id="{C25A8577-D8A2-7CF2-CC48-DBA29DDBE36E}"/>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 name="Google Shape;360;p21">
            <a:extLst>
              <a:ext uri="{FF2B5EF4-FFF2-40B4-BE49-F238E27FC236}">
                <a16:creationId xmlns:a16="http://schemas.microsoft.com/office/drawing/2014/main" id="{5B67D1D0-183A-A038-B39D-4DB65C394F1D}"/>
              </a:ext>
            </a:extLst>
          </p:cNvPr>
          <p:cNvSpPr txBox="1">
            <a:spLocks/>
          </p:cNvSpPr>
          <p:nvPr/>
        </p:nvSpPr>
        <p:spPr>
          <a:xfrm>
            <a:off x="342300" y="249725"/>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Finite Process and Infinite Process</a:t>
            </a:r>
            <a:endParaRPr lang="en-GB" sz="2400" dirty="0"/>
          </a:p>
        </p:txBody>
      </p:sp>
      <p:grpSp>
        <p:nvGrpSpPr>
          <p:cNvPr id="7" name="Group 6">
            <a:extLst>
              <a:ext uri="{FF2B5EF4-FFF2-40B4-BE49-F238E27FC236}">
                <a16:creationId xmlns:a16="http://schemas.microsoft.com/office/drawing/2014/main" id="{2A126A40-9EB9-A6F0-506D-25EE5D53A97B}"/>
              </a:ext>
            </a:extLst>
          </p:cNvPr>
          <p:cNvGrpSpPr/>
          <p:nvPr/>
        </p:nvGrpSpPr>
        <p:grpSpPr>
          <a:xfrm>
            <a:off x="986429" y="1099594"/>
            <a:ext cx="7171142" cy="856528"/>
            <a:chOff x="1068246" y="1099594"/>
            <a:chExt cx="6536321" cy="856528"/>
          </a:xfrm>
        </p:grpSpPr>
        <p:sp>
          <p:nvSpPr>
            <p:cNvPr id="5" name="Rectangle 4">
              <a:extLst>
                <a:ext uri="{FF2B5EF4-FFF2-40B4-BE49-F238E27FC236}">
                  <a16:creationId xmlns:a16="http://schemas.microsoft.com/office/drawing/2014/main" id="{59AE92F0-261B-5F65-9A62-AE68CF780888}"/>
                </a:ext>
              </a:extLst>
            </p:cNvPr>
            <p:cNvSpPr/>
            <p:nvPr/>
          </p:nvSpPr>
          <p:spPr>
            <a:xfrm>
              <a:off x="1068246" y="1099595"/>
              <a:ext cx="3133363" cy="856527"/>
            </a:xfrm>
            <a:prstGeom prst="rect">
              <a:avLst/>
            </a:prstGeom>
            <a:solidFill>
              <a:srgbClr val="FFD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Oswald" panose="00000500000000000000" pitchFamily="2" charset="0"/>
                </a:rPr>
                <a:t>Finite Process</a:t>
              </a:r>
              <a:endParaRPr lang="LID4096" sz="2400" dirty="0">
                <a:latin typeface="Oswald" panose="00000500000000000000" pitchFamily="2" charset="0"/>
              </a:endParaRPr>
            </a:p>
          </p:txBody>
        </p:sp>
        <p:sp>
          <p:nvSpPr>
            <p:cNvPr id="6" name="Rectangle 5">
              <a:extLst>
                <a:ext uri="{FF2B5EF4-FFF2-40B4-BE49-F238E27FC236}">
                  <a16:creationId xmlns:a16="http://schemas.microsoft.com/office/drawing/2014/main" id="{D491D7B0-6671-8EAD-E0B5-9EB204D46E70}"/>
                </a:ext>
              </a:extLst>
            </p:cNvPr>
            <p:cNvSpPr/>
            <p:nvPr/>
          </p:nvSpPr>
          <p:spPr>
            <a:xfrm>
              <a:off x="4471204" y="1099594"/>
              <a:ext cx="3133363" cy="856527"/>
            </a:xfrm>
            <a:prstGeom prst="rect">
              <a:avLst/>
            </a:prstGeom>
            <a:solidFill>
              <a:srgbClr val="FF89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Oswald" panose="00000500000000000000" pitchFamily="2" charset="0"/>
                </a:rPr>
                <a:t>Infinite Process</a:t>
              </a:r>
              <a:endParaRPr lang="LID4096" sz="2400" dirty="0">
                <a:latin typeface="Oswald" panose="00000500000000000000" pitchFamily="2" charset="0"/>
              </a:endParaRPr>
            </a:p>
          </p:txBody>
        </p:sp>
      </p:grpSp>
      <p:grpSp>
        <p:nvGrpSpPr>
          <p:cNvPr id="8" name="Group 7">
            <a:extLst>
              <a:ext uri="{FF2B5EF4-FFF2-40B4-BE49-F238E27FC236}">
                <a16:creationId xmlns:a16="http://schemas.microsoft.com/office/drawing/2014/main" id="{6C0D2A5D-A74B-1863-97FD-C457043E324D}"/>
              </a:ext>
            </a:extLst>
          </p:cNvPr>
          <p:cNvGrpSpPr/>
          <p:nvPr/>
        </p:nvGrpSpPr>
        <p:grpSpPr>
          <a:xfrm>
            <a:off x="986429" y="2037990"/>
            <a:ext cx="7171142" cy="2930250"/>
            <a:chOff x="1068246" y="1099594"/>
            <a:chExt cx="6536321" cy="856528"/>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86FEDF4-53F8-F996-6FB7-E91C594C6966}"/>
                    </a:ext>
                  </a:extLst>
                </p:cNvPr>
                <p:cNvSpPr/>
                <p:nvPr/>
              </p:nvSpPr>
              <p:spPr>
                <a:xfrm>
                  <a:off x="1068246" y="1099595"/>
                  <a:ext cx="3133363" cy="856527"/>
                </a:xfrm>
                <a:prstGeom prst="rect">
                  <a:avLst/>
                </a:prstGeom>
                <a:solidFill>
                  <a:srgbClr val="FFE7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Oswald" panose="00000500000000000000" pitchFamily="2" charset="0"/>
                    </a:rPr>
                    <a:t>The Finite Process goes where each time a task comes it given </a:t>
                  </a:r>
                  <a14:m>
                    <m:oMath xmlns:m="http://schemas.openxmlformats.org/officeDocument/2006/math">
                      <m:r>
                        <a:rPr lang="en-GB" sz="2400" i="1" dirty="0" smtClean="0">
                          <a:latin typeface="Cambria Math" panose="02040503050406030204" pitchFamily="18" charset="0"/>
                        </a:rPr>
                        <m:t>𝑑</m:t>
                      </m:r>
                    </m:oMath>
                  </a14:m>
                  <a:r>
                    <a:rPr lang="en-GB" sz="2400" dirty="0">
                      <a:latin typeface="Oswald" panose="00000500000000000000" pitchFamily="2" charset="0"/>
                    </a:rPr>
                    <a:t> options for bins and unknown “death”(can be infinity or until the end of the scope)</a:t>
                  </a:r>
                  <a:endParaRPr lang="LID4096" sz="2400" dirty="0">
                    <a:latin typeface="Oswald" panose="00000500000000000000" pitchFamily="2" charset="0"/>
                  </a:endParaRPr>
                </a:p>
              </p:txBody>
            </p:sp>
          </mc:Choice>
          <mc:Fallback xmlns="">
            <p:sp>
              <p:nvSpPr>
                <p:cNvPr id="9" name="Rectangle 8">
                  <a:extLst>
                    <a:ext uri="{FF2B5EF4-FFF2-40B4-BE49-F238E27FC236}">
                      <a16:creationId xmlns:a16="http://schemas.microsoft.com/office/drawing/2014/main" id="{386FEDF4-53F8-F996-6FB7-E91C594C6966}"/>
                    </a:ext>
                  </a:extLst>
                </p:cNvPr>
                <p:cNvSpPr>
                  <a:spLocks noRot="1" noChangeAspect="1" noMove="1" noResize="1" noEditPoints="1" noAdjustHandles="1" noChangeArrowheads="1" noChangeShapeType="1" noTextEdit="1"/>
                </p:cNvSpPr>
                <p:nvPr/>
              </p:nvSpPr>
              <p:spPr>
                <a:xfrm>
                  <a:off x="1068246" y="1099595"/>
                  <a:ext cx="3133363" cy="856527"/>
                </a:xfrm>
                <a:prstGeom prst="rect">
                  <a:avLst/>
                </a:prstGeom>
                <a:blipFill>
                  <a:blip r:embed="rId3"/>
                  <a:stretch>
                    <a:fillRect l="-709" r="-2482"/>
                  </a:stretch>
                </a:blipFill>
                <a:ln>
                  <a:noFill/>
                </a:ln>
              </p:spPr>
              <p:txBody>
                <a:bodyPr/>
                <a:lstStyle/>
                <a:p>
                  <a:r>
                    <a:rPr lang="en-IL">
                      <a:noFill/>
                    </a:rPr>
                    <a:t> </a:t>
                  </a:r>
                </a:p>
              </p:txBody>
            </p:sp>
          </mc:Fallback>
        </mc:AlternateContent>
        <p:sp>
          <p:nvSpPr>
            <p:cNvPr id="10" name="Rectangle 9">
              <a:extLst>
                <a:ext uri="{FF2B5EF4-FFF2-40B4-BE49-F238E27FC236}">
                  <a16:creationId xmlns:a16="http://schemas.microsoft.com/office/drawing/2014/main" id="{654F8E82-D841-E289-11E3-D67CB0611021}"/>
                </a:ext>
              </a:extLst>
            </p:cNvPr>
            <p:cNvSpPr/>
            <p:nvPr/>
          </p:nvSpPr>
          <p:spPr>
            <a:xfrm>
              <a:off x="4471204" y="1099594"/>
              <a:ext cx="3133363" cy="856527"/>
            </a:xfrm>
            <a:prstGeom prst="rect">
              <a:avLst/>
            </a:prstGeom>
            <a:solidFill>
              <a:srgbClr val="FFB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00" dirty="0">
                <a:latin typeface="Oswald" panose="00000500000000000000" pitchFamily="2" charset="0"/>
              </a:endParaRPr>
            </a:p>
            <a:p>
              <a:pPr algn="ctr"/>
              <a:endParaRPr lang="en-GB" sz="2400" dirty="0">
                <a:latin typeface="Oswald" panose="00000500000000000000" pitchFamily="2" charset="0"/>
              </a:endParaRPr>
            </a:p>
            <a:p>
              <a:pPr algn="ctr"/>
              <a:r>
                <a:rPr lang="en-GB" sz="2400" dirty="0">
                  <a:latin typeface="Oswald" panose="00000500000000000000" pitchFamily="2" charset="0"/>
                </a:rPr>
                <a:t>In the Infinite Process start with n the n balls place arbitrary for example all in the first each time 2 tasks are chosen 1 get deleted and the other one get inserted with d options </a:t>
              </a:r>
            </a:p>
            <a:p>
              <a:pPr algn="ctr"/>
              <a:br>
                <a:rPr lang="en-GB" sz="1600" dirty="0">
                  <a:latin typeface="Oswald" panose="00000500000000000000" pitchFamily="2" charset="0"/>
                </a:rPr>
              </a:br>
              <a:endParaRPr lang="LID4096" sz="1600" dirty="0">
                <a:latin typeface="Oswald" panose="00000500000000000000" pitchFamily="2" charset="0"/>
              </a:endParaRPr>
            </a:p>
          </p:txBody>
        </p:sp>
      </p:grpSp>
      <p:grpSp>
        <p:nvGrpSpPr>
          <p:cNvPr id="2" name="Google Shape;391;p23">
            <a:extLst>
              <a:ext uri="{FF2B5EF4-FFF2-40B4-BE49-F238E27FC236}">
                <a16:creationId xmlns:a16="http://schemas.microsoft.com/office/drawing/2014/main" id="{4FFAF32C-785A-DAD4-4069-66699316FBF0}"/>
              </a:ext>
            </a:extLst>
          </p:cNvPr>
          <p:cNvGrpSpPr/>
          <p:nvPr/>
        </p:nvGrpSpPr>
        <p:grpSpPr>
          <a:xfrm>
            <a:off x="7343645" y="166065"/>
            <a:ext cx="662305" cy="417341"/>
            <a:chOff x="5400075" y="1936775"/>
            <a:chExt cx="3173477" cy="2136925"/>
          </a:xfrm>
        </p:grpSpPr>
        <p:pic>
          <p:nvPicPr>
            <p:cNvPr id="3" name="Google Shape;392;p23">
              <a:extLst>
                <a:ext uri="{FF2B5EF4-FFF2-40B4-BE49-F238E27FC236}">
                  <a16:creationId xmlns:a16="http://schemas.microsoft.com/office/drawing/2014/main" id="{51A558D9-979A-B30F-351A-FC4978F48E3B}"/>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1" name="Google Shape;393;p23">
              <a:extLst>
                <a:ext uri="{FF2B5EF4-FFF2-40B4-BE49-F238E27FC236}">
                  <a16:creationId xmlns:a16="http://schemas.microsoft.com/office/drawing/2014/main" id="{328E54CF-071D-0256-2CDC-CBE0F5762EE2}"/>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12" name="Google Shape;394;p23">
            <a:extLst>
              <a:ext uri="{FF2B5EF4-FFF2-40B4-BE49-F238E27FC236}">
                <a16:creationId xmlns:a16="http://schemas.microsoft.com/office/drawing/2014/main" id="{1B9318CA-BC77-2E21-D037-75AF4A3B9A5D}"/>
              </a:ext>
            </a:extLst>
          </p:cNvPr>
          <p:cNvGrpSpPr/>
          <p:nvPr/>
        </p:nvGrpSpPr>
        <p:grpSpPr>
          <a:xfrm>
            <a:off x="8092459" y="166065"/>
            <a:ext cx="871200" cy="669600"/>
            <a:chOff x="991850" y="1936775"/>
            <a:chExt cx="1560300" cy="2164726"/>
          </a:xfrm>
        </p:grpSpPr>
        <p:pic>
          <p:nvPicPr>
            <p:cNvPr id="13" name="Google Shape;395;p23">
              <a:extLst>
                <a:ext uri="{FF2B5EF4-FFF2-40B4-BE49-F238E27FC236}">
                  <a16:creationId xmlns:a16="http://schemas.microsoft.com/office/drawing/2014/main" id="{D4450280-1E15-F9A3-825C-7E257E3D7035}"/>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4" name="Google Shape;396;p23">
              <a:extLst>
                <a:ext uri="{FF2B5EF4-FFF2-40B4-BE49-F238E27FC236}">
                  <a16:creationId xmlns:a16="http://schemas.microsoft.com/office/drawing/2014/main" id="{FDEA40C5-5BBB-A07B-E722-73056AF7976E}"/>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15" name="Google Shape;397;p23">
            <a:extLst>
              <a:ext uri="{FF2B5EF4-FFF2-40B4-BE49-F238E27FC236}">
                <a16:creationId xmlns:a16="http://schemas.microsoft.com/office/drawing/2014/main" id="{35E8738E-79C0-B899-093E-90CC64EDCC83}"/>
              </a:ext>
            </a:extLst>
          </p:cNvPr>
          <p:cNvGrpSpPr/>
          <p:nvPr/>
        </p:nvGrpSpPr>
        <p:grpSpPr>
          <a:xfrm>
            <a:off x="6594774" y="166064"/>
            <a:ext cx="662305" cy="417339"/>
            <a:chOff x="2993400" y="1936775"/>
            <a:chExt cx="2187452" cy="2164725"/>
          </a:xfrm>
        </p:grpSpPr>
        <p:pic>
          <p:nvPicPr>
            <p:cNvPr id="16" name="Google Shape;398;p23">
              <a:extLst>
                <a:ext uri="{FF2B5EF4-FFF2-40B4-BE49-F238E27FC236}">
                  <a16:creationId xmlns:a16="http://schemas.microsoft.com/office/drawing/2014/main" id="{E867788A-796C-99A2-EAAB-8CAF9CE2A962}"/>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7" name="Google Shape;399;p23">
              <a:extLst>
                <a:ext uri="{FF2B5EF4-FFF2-40B4-BE49-F238E27FC236}">
                  <a16:creationId xmlns:a16="http://schemas.microsoft.com/office/drawing/2014/main" id="{80175AC9-C02F-618C-12F0-D84E0C2913BF}"/>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2361320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3" name="Google Shape;413;g1f1da066b8d_0_0"/>
              <p:cNvSpPr txBox="1">
                <a:spLocks noGrp="1"/>
              </p:cNvSpPr>
              <p:nvPr>
                <p:ph type="title"/>
              </p:nvPr>
            </p:nvSpPr>
            <p:spPr>
              <a:xfrm>
                <a:off x="342275" y="990350"/>
                <a:ext cx="7542600" cy="3559348"/>
              </a:xfrm>
              <a:prstGeom prst="rect">
                <a:avLst/>
              </a:prstGeom>
            </p:spPr>
            <p:txBody>
              <a:bodyPr spcFirstLastPara="1" wrap="square" lIns="91425" tIns="91425" rIns="91425" bIns="91425" anchor="ctr" anchorCtr="0">
                <a:normAutofit/>
              </a:bodyPr>
              <a:lstStyle/>
              <a:p>
                <a:pPr lvl="0"/>
                <a:r>
                  <a:rPr lang="en" sz="2400" dirty="0"/>
                  <a:t>comptetive ratio in algoritems between A and B means that no matter the input B comlexity is at most O(competative ratio * runtime(A))</a:t>
                </a:r>
                <a:br>
                  <a:rPr lang="en" sz="2400" dirty="0"/>
                </a:br>
                <a:br>
                  <a:rPr lang="en" sz="2400" dirty="0"/>
                </a:br>
                <a:r>
                  <a:rPr lang="en" sz="2400" dirty="0"/>
                  <a:t>Despite the simplicity the balanced allocation is O(</a:t>
                </a:r>
                <a14:m>
                  <m:oMath xmlns:m="http://schemas.openxmlformats.org/officeDocument/2006/math">
                    <m:r>
                      <a:rPr lang="en" sz="2400" i="1" dirty="0" smtClean="0">
                        <a:latin typeface="Cambria Math" panose="02040503050406030204" pitchFamily="18" charset="0"/>
                      </a:rPr>
                      <m:t>𝑙𝑜𝑔𝑙𝑜𝑔𝑛</m:t>
                    </m:r>
                  </m:oMath>
                </a14:m>
                <a:r>
                  <a:rPr lang="en" sz="2400" dirty="0"/>
                  <a:t>) competitive(under some probalistic assumpptions)(we will look at the server example)</a:t>
                </a:r>
                <a:br>
                  <a:rPr lang="en" sz="2400" dirty="0"/>
                </a:br>
                <a:endParaRPr sz="2400" dirty="0"/>
              </a:p>
            </p:txBody>
          </p:sp>
        </mc:Choice>
        <mc:Fallback xmlns="">
          <p:sp>
            <p:nvSpPr>
              <p:cNvPr id="413" name="Google Shape;413;g1f1da066b8d_0_0"/>
              <p:cNvSpPr txBox="1">
                <a:spLocks noGrp="1" noRot="1" noChangeAspect="1" noMove="1" noResize="1" noEditPoints="1" noAdjustHandles="1" noChangeArrowheads="1" noChangeShapeType="1" noTextEdit="1"/>
              </p:cNvSpPr>
              <p:nvPr>
                <p:ph type="title"/>
              </p:nvPr>
            </p:nvSpPr>
            <p:spPr>
              <a:xfrm>
                <a:off x="342275" y="990350"/>
                <a:ext cx="7542600" cy="3559348"/>
              </a:xfrm>
              <a:prstGeom prst="rect">
                <a:avLst/>
              </a:prstGeom>
              <a:blipFill>
                <a:blip r:embed="rId3"/>
                <a:stretch>
                  <a:fillRect l="-1213" r="-970"/>
                </a:stretch>
              </a:blipFill>
            </p:spPr>
            <p:txBody>
              <a:bodyPr/>
              <a:lstStyle/>
              <a:p>
                <a:r>
                  <a:rPr lang="LID4096">
                    <a:noFill/>
                  </a:rPr>
                  <a:t> </a:t>
                </a:r>
              </a:p>
            </p:txBody>
          </p:sp>
        </mc:Fallback>
      </mc:AlternateContent>
      <p:sp>
        <p:nvSpPr>
          <p:cNvPr id="414" name="Google Shape;414;g1f1da066b8d_0_0"/>
          <p:cNvSpPr txBox="1">
            <a:spLocks noGrp="1"/>
          </p:cNvSpPr>
          <p:nvPr>
            <p:ph type="title"/>
          </p:nvPr>
        </p:nvSpPr>
        <p:spPr>
          <a:xfrm>
            <a:off x="342275" y="289257"/>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200000"/>
              <a:buFont typeface="Arial"/>
              <a:buNone/>
            </a:pPr>
            <a:r>
              <a:rPr lang="en" u="sng" dirty="0"/>
              <a:t>Balanced allocation</a:t>
            </a:r>
            <a:endParaRPr sz="2400" dirty="0"/>
          </a:p>
        </p:txBody>
      </p:sp>
      <p:grpSp>
        <p:nvGrpSpPr>
          <p:cNvPr id="2" name="Google Shape;391;p23">
            <a:extLst>
              <a:ext uri="{FF2B5EF4-FFF2-40B4-BE49-F238E27FC236}">
                <a16:creationId xmlns:a16="http://schemas.microsoft.com/office/drawing/2014/main" id="{6F84DFCF-CFA4-3DFE-9068-24D7A97D4433}"/>
              </a:ext>
            </a:extLst>
          </p:cNvPr>
          <p:cNvGrpSpPr/>
          <p:nvPr/>
        </p:nvGrpSpPr>
        <p:grpSpPr>
          <a:xfrm>
            <a:off x="7343645" y="166065"/>
            <a:ext cx="662305" cy="417341"/>
            <a:chOff x="5400075" y="1936775"/>
            <a:chExt cx="3173477" cy="2136925"/>
          </a:xfrm>
        </p:grpSpPr>
        <p:pic>
          <p:nvPicPr>
            <p:cNvPr id="3" name="Google Shape;392;p23">
              <a:extLst>
                <a:ext uri="{FF2B5EF4-FFF2-40B4-BE49-F238E27FC236}">
                  <a16:creationId xmlns:a16="http://schemas.microsoft.com/office/drawing/2014/main" id="{860AC33A-1D97-D56F-7808-F1750EB162C4}"/>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4" name="Google Shape;393;p23">
              <a:extLst>
                <a:ext uri="{FF2B5EF4-FFF2-40B4-BE49-F238E27FC236}">
                  <a16:creationId xmlns:a16="http://schemas.microsoft.com/office/drawing/2014/main" id="{219DFF46-AB50-ACF9-7CC8-CB9784510700}"/>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5" name="Google Shape;394;p23">
            <a:extLst>
              <a:ext uri="{FF2B5EF4-FFF2-40B4-BE49-F238E27FC236}">
                <a16:creationId xmlns:a16="http://schemas.microsoft.com/office/drawing/2014/main" id="{3445C261-0FBC-5BB5-9FCC-269C7957981B}"/>
              </a:ext>
            </a:extLst>
          </p:cNvPr>
          <p:cNvGrpSpPr/>
          <p:nvPr/>
        </p:nvGrpSpPr>
        <p:grpSpPr>
          <a:xfrm>
            <a:off x="8092459" y="166065"/>
            <a:ext cx="871200" cy="669600"/>
            <a:chOff x="991850" y="1936775"/>
            <a:chExt cx="1560300" cy="2164726"/>
          </a:xfrm>
        </p:grpSpPr>
        <p:pic>
          <p:nvPicPr>
            <p:cNvPr id="6" name="Google Shape;395;p23">
              <a:extLst>
                <a:ext uri="{FF2B5EF4-FFF2-40B4-BE49-F238E27FC236}">
                  <a16:creationId xmlns:a16="http://schemas.microsoft.com/office/drawing/2014/main" id="{CD0E026C-D015-C5BC-0C5B-80526B7ED6E3}"/>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7" name="Google Shape;396;p23">
              <a:extLst>
                <a:ext uri="{FF2B5EF4-FFF2-40B4-BE49-F238E27FC236}">
                  <a16:creationId xmlns:a16="http://schemas.microsoft.com/office/drawing/2014/main" id="{1014EAD2-9D3C-9B75-1A01-5FAC1F82332B}"/>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8" name="Google Shape;397;p23">
            <a:extLst>
              <a:ext uri="{FF2B5EF4-FFF2-40B4-BE49-F238E27FC236}">
                <a16:creationId xmlns:a16="http://schemas.microsoft.com/office/drawing/2014/main" id="{335E806D-35A8-37B6-8D7E-5CD93C19E3F8}"/>
              </a:ext>
            </a:extLst>
          </p:cNvPr>
          <p:cNvGrpSpPr/>
          <p:nvPr/>
        </p:nvGrpSpPr>
        <p:grpSpPr>
          <a:xfrm>
            <a:off x="6594774" y="166064"/>
            <a:ext cx="662305" cy="417339"/>
            <a:chOff x="2993400" y="1936775"/>
            <a:chExt cx="2187452" cy="2164725"/>
          </a:xfrm>
        </p:grpSpPr>
        <p:pic>
          <p:nvPicPr>
            <p:cNvPr id="9" name="Google Shape;398;p23">
              <a:extLst>
                <a:ext uri="{FF2B5EF4-FFF2-40B4-BE49-F238E27FC236}">
                  <a16:creationId xmlns:a16="http://schemas.microsoft.com/office/drawing/2014/main" id="{506F2D0C-32C7-8743-545A-129D7C312788}"/>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0" name="Google Shape;399;p23">
              <a:extLst>
                <a:ext uri="{FF2B5EF4-FFF2-40B4-BE49-F238E27FC236}">
                  <a16:creationId xmlns:a16="http://schemas.microsoft.com/office/drawing/2014/main" id="{389FCEC3-CF30-76FC-7A03-B046F545AE57}"/>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Examples of Data Binning</a:t>
            </a:r>
            <a:endParaRPr sz="2400"/>
          </a:p>
        </p:txBody>
      </p:sp>
      <p:sp>
        <p:nvSpPr>
          <p:cNvPr id="110" name="Google Shape;110;p5"/>
          <p:cNvSpPr txBox="1"/>
          <p:nvPr/>
        </p:nvSpPr>
        <p:spPr>
          <a:xfrm>
            <a:off x="342300" y="1186453"/>
            <a:ext cx="3229800" cy="345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300"/>
              <a:buFont typeface="Arial"/>
              <a:buNone/>
            </a:pPr>
            <a:r>
              <a:rPr lang="en" sz="2400" b="0" i="0" u="none" strike="noStrike" cap="none" dirty="0">
                <a:solidFill>
                  <a:schemeClr val="tx2"/>
                </a:solidFill>
                <a:latin typeface="Lato"/>
                <a:ea typeface="Lato"/>
                <a:cs typeface="Lato"/>
                <a:sym typeface="Lato"/>
              </a:rPr>
              <a:t>Recycling:</a:t>
            </a:r>
            <a:endParaRPr sz="2400" b="0" i="0" u="none" strike="noStrike" cap="none" dirty="0">
              <a:solidFill>
                <a:schemeClr val="tx2"/>
              </a:solidFill>
              <a:latin typeface="Lato"/>
              <a:ea typeface="Lato"/>
              <a:cs typeface="Lato"/>
              <a:sym typeface="Lato"/>
            </a:endParaRPr>
          </a:p>
          <a:p>
            <a:pPr marL="457200" marR="0" lvl="0" indent="-317500" algn="l" rtl="0">
              <a:lnSpc>
                <a:spcPct val="100000"/>
              </a:lnSpc>
              <a:spcBef>
                <a:spcPts val="0"/>
              </a:spcBef>
              <a:spcAft>
                <a:spcPts val="0"/>
              </a:spcAft>
              <a:buClr>
                <a:schemeClr val="accent3"/>
              </a:buClr>
              <a:buSzPts val="1400"/>
              <a:buFont typeface="Lato"/>
              <a:buChar char="●"/>
            </a:pPr>
            <a:r>
              <a:rPr lang="en" sz="2400" b="0" i="0" u="none" strike="noStrike" cap="none" dirty="0">
                <a:solidFill>
                  <a:schemeClr val="tx2"/>
                </a:solidFill>
                <a:latin typeface="Lato"/>
                <a:ea typeface="Lato"/>
                <a:cs typeface="Lato"/>
                <a:sym typeface="Lato"/>
              </a:rPr>
              <a:t>Glass</a:t>
            </a:r>
            <a:endParaRPr sz="2400" b="0" i="0" u="none" strike="noStrike" cap="none" dirty="0">
              <a:solidFill>
                <a:schemeClr val="tx2"/>
              </a:solidFill>
              <a:latin typeface="Lato"/>
              <a:ea typeface="Lato"/>
              <a:cs typeface="Lato"/>
              <a:sym typeface="Lato"/>
            </a:endParaRPr>
          </a:p>
          <a:p>
            <a:pPr marL="457200" marR="0" lvl="0" indent="-317500" algn="l" rtl="0">
              <a:lnSpc>
                <a:spcPct val="100000"/>
              </a:lnSpc>
              <a:spcBef>
                <a:spcPts val="0"/>
              </a:spcBef>
              <a:spcAft>
                <a:spcPts val="0"/>
              </a:spcAft>
              <a:buClr>
                <a:schemeClr val="accent3"/>
              </a:buClr>
              <a:buSzPts val="1400"/>
              <a:buFont typeface="Lato"/>
              <a:buChar char="●"/>
            </a:pPr>
            <a:r>
              <a:rPr lang="en" sz="2400" b="0" i="0" u="none" strike="noStrike" cap="none" dirty="0">
                <a:solidFill>
                  <a:schemeClr val="tx2"/>
                </a:solidFill>
                <a:latin typeface="Lato"/>
                <a:ea typeface="Lato"/>
                <a:cs typeface="Lato"/>
                <a:sym typeface="Lato"/>
              </a:rPr>
              <a:t>Plastic</a:t>
            </a:r>
            <a:endParaRPr sz="2400" b="0" i="0" u="none" strike="noStrike" cap="none" dirty="0">
              <a:solidFill>
                <a:schemeClr val="tx2"/>
              </a:solidFill>
              <a:latin typeface="Lato"/>
              <a:ea typeface="Lato"/>
              <a:cs typeface="Lato"/>
              <a:sym typeface="Lato"/>
            </a:endParaRPr>
          </a:p>
          <a:p>
            <a:pPr marL="457200" marR="0" lvl="0" indent="-317500" algn="l" rtl="0">
              <a:lnSpc>
                <a:spcPct val="100000"/>
              </a:lnSpc>
              <a:spcBef>
                <a:spcPts val="0"/>
              </a:spcBef>
              <a:spcAft>
                <a:spcPts val="0"/>
              </a:spcAft>
              <a:buClr>
                <a:schemeClr val="accent3"/>
              </a:buClr>
              <a:buSzPts val="1400"/>
              <a:buFont typeface="Lato"/>
              <a:buChar char="●"/>
            </a:pPr>
            <a:r>
              <a:rPr lang="en" sz="2400" b="0" i="0" u="none" strike="noStrike" cap="none" dirty="0">
                <a:solidFill>
                  <a:schemeClr val="tx2"/>
                </a:solidFill>
                <a:latin typeface="Lato"/>
                <a:ea typeface="Lato"/>
                <a:cs typeface="Lato"/>
                <a:sym typeface="Lato"/>
              </a:rPr>
              <a:t>Paper</a:t>
            </a:r>
            <a:endParaRPr sz="2400" b="0" i="0" u="none" strike="noStrike" cap="none" dirty="0">
              <a:solidFill>
                <a:schemeClr val="tx2"/>
              </a:solidFill>
              <a:latin typeface="Lato"/>
              <a:ea typeface="Lato"/>
              <a:cs typeface="Lato"/>
              <a:sym typeface="Lato"/>
            </a:endParaRPr>
          </a:p>
          <a:p>
            <a:pPr marL="457200" marR="0" lvl="0" indent="-317500" algn="l" rtl="0">
              <a:lnSpc>
                <a:spcPct val="100000"/>
              </a:lnSpc>
              <a:spcBef>
                <a:spcPts val="0"/>
              </a:spcBef>
              <a:spcAft>
                <a:spcPts val="0"/>
              </a:spcAft>
              <a:buClr>
                <a:schemeClr val="accent3"/>
              </a:buClr>
              <a:buSzPts val="1400"/>
              <a:buFont typeface="Lato"/>
              <a:buChar char="●"/>
            </a:pPr>
            <a:r>
              <a:rPr lang="en" sz="2400" b="0" i="0" u="none" strike="noStrike" cap="none" dirty="0">
                <a:solidFill>
                  <a:schemeClr val="tx2"/>
                </a:solidFill>
                <a:latin typeface="Lato"/>
                <a:ea typeface="Lato"/>
                <a:cs typeface="Lato"/>
                <a:sym typeface="Lato"/>
              </a:rPr>
              <a:t>Organic</a:t>
            </a:r>
            <a:endParaRPr sz="2400" b="0" i="0" u="none" strike="noStrike" cap="none" dirty="0">
              <a:solidFill>
                <a:schemeClr val="tx2"/>
              </a:solidFill>
              <a:latin typeface="Lato"/>
              <a:ea typeface="Lato"/>
              <a:cs typeface="Lato"/>
              <a:sym typeface="Lato"/>
            </a:endParaRPr>
          </a:p>
          <a:p>
            <a:pPr marL="457200" marR="0" lvl="0" indent="-317500" algn="l" rtl="0">
              <a:lnSpc>
                <a:spcPct val="100000"/>
              </a:lnSpc>
              <a:spcBef>
                <a:spcPts val="0"/>
              </a:spcBef>
              <a:spcAft>
                <a:spcPts val="0"/>
              </a:spcAft>
              <a:buClr>
                <a:schemeClr val="accent3"/>
              </a:buClr>
              <a:buSzPts val="1400"/>
              <a:buFont typeface="Lato"/>
              <a:buChar char="●"/>
            </a:pPr>
            <a:r>
              <a:rPr lang="en" sz="2400" b="0" i="0" u="none" strike="noStrike" cap="none" dirty="0">
                <a:solidFill>
                  <a:schemeClr val="tx2"/>
                </a:solidFill>
                <a:latin typeface="Lato"/>
                <a:ea typeface="Lato"/>
                <a:cs typeface="Lato"/>
                <a:sym typeface="Lato"/>
              </a:rPr>
              <a:t>Metals</a:t>
            </a:r>
            <a:endParaRPr sz="2400" b="0" i="0" u="none" strike="noStrike" cap="none" dirty="0">
              <a:solidFill>
                <a:schemeClr val="tx2"/>
              </a:solidFill>
              <a:latin typeface="Lato"/>
              <a:ea typeface="Lato"/>
              <a:cs typeface="Lato"/>
              <a:sym typeface="Lato"/>
            </a:endParaRPr>
          </a:p>
          <a:p>
            <a:pPr marL="457200" marR="0" lvl="0" indent="-317500" algn="l" rtl="0">
              <a:lnSpc>
                <a:spcPct val="100000"/>
              </a:lnSpc>
              <a:spcBef>
                <a:spcPts val="0"/>
              </a:spcBef>
              <a:spcAft>
                <a:spcPts val="0"/>
              </a:spcAft>
              <a:buClr>
                <a:schemeClr val="accent3"/>
              </a:buClr>
              <a:buSzPts val="1400"/>
              <a:buFont typeface="Lato"/>
              <a:buChar char="●"/>
            </a:pPr>
            <a:r>
              <a:rPr lang="en" sz="2400" b="0" i="0" u="none" strike="noStrike" cap="none" dirty="0">
                <a:solidFill>
                  <a:schemeClr val="tx2"/>
                </a:solidFill>
                <a:latin typeface="Lato"/>
                <a:ea typeface="Lato"/>
                <a:cs typeface="Lato"/>
                <a:sym typeface="Lato"/>
              </a:rPr>
              <a:t>Electronic Waste</a:t>
            </a:r>
            <a:endParaRPr sz="2400" b="0" i="0" u="none" strike="noStrike" cap="none" dirty="0">
              <a:solidFill>
                <a:schemeClr val="tx2"/>
              </a:solidFill>
              <a:latin typeface="Lato"/>
              <a:ea typeface="Lato"/>
              <a:cs typeface="Lato"/>
              <a:sym typeface="Lato"/>
            </a:endParaRPr>
          </a:p>
        </p:txBody>
      </p:sp>
      <p:pic>
        <p:nvPicPr>
          <p:cNvPr id="111" name="Google Shape;111;p5"/>
          <p:cNvPicPr preferRelativeResize="0"/>
          <p:nvPr/>
        </p:nvPicPr>
        <p:blipFill rotWithShape="1">
          <a:blip r:embed="rId3">
            <a:alphaModFix/>
          </a:blip>
          <a:srcRect/>
          <a:stretch/>
        </p:blipFill>
        <p:spPr>
          <a:xfrm>
            <a:off x="3418193" y="1751598"/>
            <a:ext cx="5531400" cy="2161093"/>
          </a:xfrm>
          <a:prstGeom prst="rect">
            <a:avLst/>
          </a:prstGeom>
          <a:noFill/>
          <a:ln>
            <a:noFill/>
          </a:ln>
        </p:spPr>
      </p:pic>
      <p:grpSp>
        <p:nvGrpSpPr>
          <p:cNvPr id="112" name="Google Shape;112;p5"/>
          <p:cNvGrpSpPr/>
          <p:nvPr/>
        </p:nvGrpSpPr>
        <p:grpSpPr>
          <a:xfrm>
            <a:off x="7964372" y="166044"/>
            <a:ext cx="1024398" cy="669712"/>
            <a:chOff x="5400075" y="1936775"/>
            <a:chExt cx="3173477" cy="2136925"/>
          </a:xfrm>
        </p:grpSpPr>
        <p:pic>
          <p:nvPicPr>
            <p:cNvPr id="113" name="Google Shape;113;p5"/>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14" name="Google Shape;114;p5"/>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15" name="Google Shape;115;p5"/>
          <p:cNvGrpSpPr/>
          <p:nvPr/>
        </p:nvGrpSpPr>
        <p:grpSpPr>
          <a:xfrm>
            <a:off x="6662495" y="166133"/>
            <a:ext cx="424090" cy="417359"/>
            <a:chOff x="991850" y="1936775"/>
            <a:chExt cx="1560300" cy="2164726"/>
          </a:xfrm>
        </p:grpSpPr>
        <p:pic>
          <p:nvPicPr>
            <p:cNvPr id="116" name="Google Shape;116;p5"/>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17" name="Google Shape;117;p5"/>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18" name="Google Shape;118;p5"/>
          <p:cNvGrpSpPr/>
          <p:nvPr/>
        </p:nvGrpSpPr>
        <p:grpSpPr>
          <a:xfrm>
            <a:off x="7213696" y="166133"/>
            <a:ext cx="594549" cy="417359"/>
            <a:chOff x="2993400" y="1936775"/>
            <a:chExt cx="2187452" cy="2164725"/>
          </a:xfrm>
        </p:grpSpPr>
        <p:pic>
          <p:nvPicPr>
            <p:cNvPr id="119" name="Google Shape;119;p5"/>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20" name="Google Shape;120;p5"/>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2F2A258-308E-1E28-84B7-49DA2B120036}"/>
                  </a:ext>
                </a:extLst>
              </p:cNvPr>
              <p:cNvSpPr>
                <a:spLocks noGrp="1"/>
              </p:cNvSpPr>
              <p:nvPr>
                <p:ph type="title"/>
              </p:nvPr>
            </p:nvSpPr>
            <p:spPr>
              <a:xfrm>
                <a:off x="490249" y="526350"/>
                <a:ext cx="7798823" cy="4090800"/>
              </a:xfrm>
            </p:spPr>
            <p:txBody>
              <a:bodyPr>
                <a:normAutofit/>
              </a:bodyPr>
              <a:lstStyle/>
              <a:p>
                <a:pPr/>
                <a:r>
                  <a:rPr lang="en-US" sz="2400" dirty="0">
                    <a:latin typeface="+mj-lt"/>
                  </a:rPr>
                  <a:t>Let M be the total number of severs , each task j has runtime </a:t>
                </a:r>
                <a14:m>
                  <m:oMath xmlns:m="http://schemas.openxmlformats.org/officeDocument/2006/math">
                    <m:r>
                      <a:rPr lang="en-US" sz="2400" b="0" i="1" smtClean="0">
                        <a:latin typeface="Cambria Math" panose="02040503050406030204" pitchFamily="18" charset="0"/>
                      </a:rPr>
                      <m:t>𝑊</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 </m:t>
                    </m:r>
                    <m:r>
                      <a:rPr lang="en-US" sz="2400" b="0" i="1" smtClean="0">
                        <a:latin typeface="Cambria Math" panose="02040503050406030204" pitchFamily="18" charset="0"/>
                      </a:rPr>
                      <m:t>𝑎𝑟𝑟𝑖𝑣𝑎𝑙𝑒</m:t>
                    </m:r>
                    <m:r>
                      <a:rPr lang="en-US" sz="2400" b="0" i="1" smtClean="0">
                        <a:latin typeface="Cambria Math" panose="02040503050406030204" pitchFamily="18" charset="0"/>
                      </a:rPr>
                      <m:t> </m:t>
                    </m:r>
                    <m:r>
                      <a:rPr lang="en-US" sz="2400" b="0" i="1" smtClean="0">
                        <a:latin typeface="Cambria Math" panose="02040503050406030204" pitchFamily="18" charset="0"/>
                      </a:rPr>
                      <m:t>𝑡𝑖𝑚𝑒</m:t>
                    </m:r>
                    <m:r>
                      <a:rPr lang="en-US" sz="2400" b="0" i="1" smtClean="0">
                        <a:latin typeface="Cambria Math" panose="02040503050406030204" pitchFamily="18" charset="0"/>
                      </a:rPr>
                      <m:t> </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r>
                      <a:rPr lang="en-US" sz="2400" b="0" i="1" smtClean="0">
                        <a:latin typeface="Cambria Math" panose="02040503050406030204" pitchFamily="18" charset="0"/>
                      </a:rPr>
                      <m:t>,</m:t>
                    </m:r>
                  </m:oMath>
                </a14:m>
                <a:br>
                  <a:rPr lang="en-US" sz="2400" b="0" i="1" dirty="0">
                    <a:latin typeface="+mj-lt"/>
                  </a:rPr>
                </a:b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𝑠𝑒𝑡</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𝑠𝑒𝑣𝑒𝑟𝑠</m:t>
                      </m:r>
                      <m:r>
                        <a:rPr lang="en-US" sz="2400" b="0" i="1" smtClean="0">
                          <a:latin typeface="Cambria Math" panose="02040503050406030204" pitchFamily="18" charset="0"/>
                        </a:rPr>
                        <m:t> </m:t>
                      </m:r>
                      <m:r>
                        <a:rPr lang="en-US" sz="2400" b="0" i="1" smtClean="0">
                          <a:latin typeface="Cambria Math" panose="02040503050406030204" pitchFamily="18" charset="0"/>
                        </a:rPr>
                        <m:t>h</m:t>
                      </m:r>
                      <m:r>
                        <a:rPr lang="en-US" sz="2400" b="0" i="1" smtClean="0">
                          <a:latin typeface="Cambria Math" panose="02040503050406030204" pitchFamily="18" charset="0"/>
                        </a:rPr>
                        <m:t>𝑒</m:t>
                      </m:r>
                      <m:r>
                        <a:rPr lang="en-US" sz="2400" b="0" i="1" smtClean="0">
                          <a:latin typeface="Cambria Math" panose="02040503050406030204" pitchFamily="18" charset="0"/>
                        </a:rPr>
                        <m:t> </m:t>
                      </m:r>
                      <m:r>
                        <a:rPr lang="en-US" sz="2400" b="0" i="1" smtClean="0">
                          <a:latin typeface="Cambria Math" panose="02040503050406030204" pitchFamily="18" charset="0"/>
                        </a:rPr>
                        <m:t>𝑐𝑎𝑛</m:t>
                      </m:r>
                      <m:r>
                        <a:rPr lang="en-US" sz="2400" b="0" i="1" smtClean="0">
                          <a:latin typeface="Cambria Math" panose="02040503050406030204" pitchFamily="18" charset="0"/>
                        </a:rPr>
                        <m:t> </m:t>
                      </m:r>
                      <m:r>
                        <a:rPr lang="en-US" sz="2400" b="0" i="1" smtClean="0">
                          <a:latin typeface="Cambria Math" panose="02040503050406030204" pitchFamily="18" charset="0"/>
                        </a:rPr>
                        <m:t>𝑢𝑠𝑒</m:t>
                      </m:r>
                      <m:r>
                        <a:rPr lang="en-US" sz="2400" b="0" i="1" smtClean="0">
                          <a:latin typeface="Cambria Math" panose="02040503050406030204" pitchFamily="18" charset="0"/>
                        </a:rPr>
                        <m:t> </m:t>
                      </m:r>
                      <m:r>
                        <a:rPr lang="en-US" sz="2400" b="0" i="1" smtClean="0">
                          <a:latin typeface="Cambria Math" panose="02040503050406030204" pitchFamily="18" charset="0"/>
                        </a:rPr>
                        <m:t>𝑀</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𝑗</m:t>
                          </m:r>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𝑀</m:t>
                      </m:r>
                    </m:oMath>
                  </m:oMathPara>
                </a14:m>
                <a:br>
                  <a:rPr lang="en-US" sz="2400" b="0" dirty="0">
                    <a:latin typeface="+mj-lt"/>
                    <a:ea typeface="Cambria Math" panose="02040503050406030204" pitchFamily="18" charset="0"/>
                  </a:rPr>
                </a:br>
                <a:r>
                  <a:rPr lang="en-US" sz="2400" b="0" dirty="0">
                    <a:latin typeface="+mj-lt"/>
                    <a:ea typeface="Cambria Math" panose="02040503050406030204" pitchFamily="18" charset="0"/>
                  </a:rPr>
                  <a:t>as soon as the task come we must chose one sever to run in onto </a:t>
                </a:r>
                <a:br>
                  <a:rPr lang="en-US" sz="2400" b="0" dirty="0">
                    <a:latin typeface="+mj-lt"/>
                    <a:ea typeface="Cambria Math" panose="02040503050406030204" pitchFamily="18" charset="0"/>
                  </a:rPr>
                </a:br>
                <a:r>
                  <a:rPr lang="en-US" sz="2400" dirty="0">
                    <a:latin typeface="+mj-lt"/>
                    <a:ea typeface="Cambria Math" panose="02040503050406030204" pitchFamily="18" charset="0"/>
                  </a:rPr>
                  <a:t>and once assigned we cant take the task back</a:t>
                </a:r>
                <a:br>
                  <a:rPr lang="en-US" sz="2400" dirty="0">
                    <a:latin typeface="+mj-lt"/>
                    <a:ea typeface="Cambria Math" panose="02040503050406030204" pitchFamily="18" charset="0"/>
                  </a:rPr>
                </a:br>
                <a:r>
                  <a:rPr lang="en-US" sz="2400" dirty="0">
                    <a:latin typeface="+mj-lt"/>
                    <a:ea typeface="Cambria Math" panose="02040503050406030204" pitchFamily="18" charset="0"/>
                  </a:rPr>
                  <a:t>we denote the load on sever </a:t>
                </a:r>
                <a:r>
                  <a:rPr lang="en-US" sz="2400" dirty="0" err="1">
                    <a:latin typeface="+mj-lt"/>
                    <a:ea typeface="Cambria Math" panose="02040503050406030204" pitchFamily="18" charset="0"/>
                  </a:rPr>
                  <a:t>i</a:t>
                </a:r>
                <a:r>
                  <a:rPr lang="en-US" sz="2400" dirty="0">
                    <a:latin typeface="+mj-lt"/>
                    <a:ea typeface="Cambria Math" panose="02040503050406030204" pitchFamily="18" charset="0"/>
                  </a:rPr>
                  <a:t> at time t in </a:t>
                </a:r>
                <a14:m>
                  <m:oMath xmlns:m="http://schemas.openxmlformats.org/officeDocument/2006/math">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𝐿</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𝐴</m:t>
                        </m:r>
                      </m:sup>
                    </m:sSubSup>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m:rPr>
                            <m:brk m:alnAt="23"/>
                          </m:rP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𝑛</m:t>
                        </m:r>
                      </m:sup>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𝑊</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e>
                            </m:d>
                          </m:e>
                        </m:d>
                        <m:r>
                          <a:rPr lang="en-US" sz="2400" i="1">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𝑡𝑎𝑠</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𝑘</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𝑠𝑒𝑣𝑒</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𝑖</m:t>
                            </m:r>
                          </m:sub>
                        </m:sSub>
                      </m:e>
                    </m:nary>
                  </m:oMath>
                </a14:m>
                <a:r>
                  <a:rPr lang="en-US" sz="2400" dirty="0">
                    <a:latin typeface="+mj-lt"/>
                  </a:rPr>
                  <a:t> using </a:t>
                </a:r>
                <a:r>
                  <a:rPr lang="en-US" sz="2400" dirty="0" err="1">
                    <a:latin typeface="+mj-lt"/>
                  </a:rPr>
                  <a:t>algoritem</a:t>
                </a:r>
                <a:r>
                  <a:rPr lang="en-US" sz="2400" dirty="0">
                    <a:latin typeface="+mj-lt"/>
                  </a:rPr>
                  <a:t> A</a:t>
                </a:r>
                <a:br>
                  <a:rPr lang="en-US" sz="2400" dirty="0">
                    <a:latin typeface="+mj-lt"/>
                  </a:rPr>
                </a:br>
                <a:r>
                  <a:rPr lang="en-US" sz="2400" dirty="0">
                    <a:latin typeface="+mj-lt"/>
                  </a:rPr>
                  <a:t>let </a:t>
                </a:r>
                <a14:m>
                  <m:oMath xmlns:m="http://schemas.openxmlformats.org/officeDocument/2006/math">
                    <m:r>
                      <a:rPr lang="en-US" sz="2400" b="0" i="1" smtClean="0">
                        <a:latin typeface="Cambria Math" panose="02040503050406030204" pitchFamily="18" charset="0"/>
                      </a:rPr>
                      <m:t>𝜎</m:t>
                    </m:r>
                  </m:oMath>
                </a14:m>
                <a:r>
                  <a:rPr lang="en-US" sz="2400" dirty="0">
                    <a:latin typeface="+mj-lt"/>
                  </a:rPr>
                  <a:t> be the sequence of arrivals and departures and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𝜎</m:t>
                    </m:r>
                    <m:r>
                      <a:rPr lang="en-US" sz="2400" b="0" i="1" smtClean="0">
                        <a:latin typeface="Cambria Math" panose="02040503050406030204" pitchFamily="18" charset="0"/>
                      </a:rPr>
                      <m:t>|</m:t>
                    </m:r>
                  </m:oMath>
                </a14:m>
                <a:r>
                  <a:rPr lang="en-US" sz="2400" dirty="0">
                    <a:latin typeface="+mj-lt"/>
                  </a:rPr>
                  <a:t> be the time of the last arrival</a:t>
                </a:r>
                <a:endParaRPr lang="en-IL" sz="2400" dirty="0">
                  <a:latin typeface="+mj-lt"/>
                </a:endParaRPr>
              </a:p>
            </p:txBody>
          </p:sp>
        </mc:Choice>
        <mc:Fallback xmlns="">
          <p:sp>
            <p:nvSpPr>
              <p:cNvPr id="2" name="Title 1">
                <a:extLst>
                  <a:ext uri="{FF2B5EF4-FFF2-40B4-BE49-F238E27FC236}">
                    <a16:creationId xmlns:a16="http://schemas.microsoft.com/office/drawing/2014/main" id="{A2F2A258-308E-1E28-84B7-49DA2B120036}"/>
                  </a:ext>
                </a:extLst>
              </p:cNvPr>
              <p:cNvSpPr>
                <a:spLocks noGrp="1" noRot="1" noChangeAspect="1" noMove="1" noResize="1" noEditPoints="1" noAdjustHandles="1" noChangeArrowheads="1" noChangeShapeType="1" noTextEdit="1"/>
              </p:cNvSpPr>
              <p:nvPr>
                <p:ph type="title"/>
              </p:nvPr>
            </p:nvSpPr>
            <p:spPr>
              <a:xfrm>
                <a:off x="490249" y="526350"/>
                <a:ext cx="7798823" cy="4090800"/>
              </a:xfrm>
              <a:blipFill>
                <a:blip r:embed="rId2"/>
                <a:stretch>
                  <a:fillRect l="-1172" b="-298"/>
                </a:stretch>
              </a:blipFill>
            </p:spPr>
            <p:txBody>
              <a:bodyPr/>
              <a:lstStyle/>
              <a:p>
                <a:r>
                  <a:rPr lang="en-IL">
                    <a:noFill/>
                  </a:rPr>
                  <a:t> </a:t>
                </a:r>
              </a:p>
            </p:txBody>
          </p:sp>
        </mc:Fallback>
      </mc:AlternateContent>
      <p:sp>
        <p:nvSpPr>
          <p:cNvPr id="5" name="Google Shape;414;g1f1da066b8d_0_0">
            <a:extLst>
              <a:ext uri="{FF2B5EF4-FFF2-40B4-BE49-F238E27FC236}">
                <a16:creationId xmlns:a16="http://schemas.microsoft.com/office/drawing/2014/main" id="{F4B40FD4-4C8F-3214-8F3C-0343EAAA2760}"/>
              </a:ext>
            </a:extLst>
          </p:cNvPr>
          <p:cNvSpPr txBox="1">
            <a:spLocks/>
          </p:cNvSpPr>
          <p:nvPr/>
        </p:nvSpPr>
        <p:spPr>
          <a:xfrm>
            <a:off x="394314" y="0"/>
            <a:ext cx="5197200" cy="7680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buClr>
                <a:srgbClr val="000000"/>
              </a:buClr>
              <a:buSzPct val="200000"/>
              <a:buFont typeface="Arial"/>
              <a:buNone/>
            </a:pPr>
            <a:r>
              <a:rPr lang="en-US" u="sng" dirty="0"/>
              <a:t>prove</a:t>
            </a:r>
          </a:p>
        </p:txBody>
      </p:sp>
      <p:grpSp>
        <p:nvGrpSpPr>
          <p:cNvPr id="3" name="Google Shape;391;p23">
            <a:extLst>
              <a:ext uri="{FF2B5EF4-FFF2-40B4-BE49-F238E27FC236}">
                <a16:creationId xmlns:a16="http://schemas.microsoft.com/office/drawing/2014/main" id="{EB1A8487-B129-B84D-2170-710A394FAF81}"/>
              </a:ext>
            </a:extLst>
          </p:cNvPr>
          <p:cNvGrpSpPr/>
          <p:nvPr/>
        </p:nvGrpSpPr>
        <p:grpSpPr>
          <a:xfrm>
            <a:off x="7343645" y="166065"/>
            <a:ext cx="662305" cy="417341"/>
            <a:chOff x="5400075" y="1936775"/>
            <a:chExt cx="3173477" cy="2136925"/>
          </a:xfrm>
        </p:grpSpPr>
        <p:pic>
          <p:nvPicPr>
            <p:cNvPr id="4" name="Google Shape;392;p23">
              <a:extLst>
                <a:ext uri="{FF2B5EF4-FFF2-40B4-BE49-F238E27FC236}">
                  <a16:creationId xmlns:a16="http://schemas.microsoft.com/office/drawing/2014/main" id="{798B79C2-B643-C669-8730-3EE9E0BB986C}"/>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6" name="Google Shape;393;p23">
              <a:extLst>
                <a:ext uri="{FF2B5EF4-FFF2-40B4-BE49-F238E27FC236}">
                  <a16:creationId xmlns:a16="http://schemas.microsoft.com/office/drawing/2014/main" id="{6D04C091-ABE2-5E26-D3F1-E098C64DBB3F}"/>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7" name="Google Shape;394;p23">
            <a:extLst>
              <a:ext uri="{FF2B5EF4-FFF2-40B4-BE49-F238E27FC236}">
                <a16:creationId xmlns:a16="http://schemas.microsoft.com/office/drawing/2014/main" id="{B6D250A5-927F-EAC5-1F4C-5D94BA4EAAFC}"/>
              </a:ext>
            </a:extLst>
          </p:cNvPr>
          <p:cNvGrpSpPr/>
          <p:nvPr/>
        </p:nvGrpSpPr>
        <p:grpSpPr>
          <a:xfrm>
            <a:off x="8092459" y="166065"/>
            <a:ext cx="871200" cy="669600"/>
            <a:chOff x="991850" y="1936775"/>
            <a:chExt cx="1560300" cy="2164726"/>
          </a:xfrm>
        </p:grpSpPr>
        <p:pic>
          <p:nvPicPr>
            <p:cNvPr id="8" name="Google Shape;395;p23">
              <a:extLst>
                <a:ext uri="{FF2B5EF4-FFF2-40B4-BE49-F238E27FC236}">
                  <a16:creationId xmlns:a16="http://schemas.microsoft.com/office/drawing/2014/main" id="{56516105-226B-9659-AD9C-DC317F3C6BD6}"/>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9" name="Google Shape;396;p23">
              <a:extLst>
                <a:ext uri="{FF2B5EF4-FFF2-40B4-BE49-F238E27FC236}">
                  <a16:creationId xmlns:a16="http://schemas.microsoft.com/office/drawing/2014/main" id="{42CD945E-1EF4-CA5C-9768-D591B7EC8AD2}"/>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10" name="Google Shape;397;p23">
            <a:extLst>
              <a:ext uri="{FF2B5EF4-FFF2-40B4-BE49-F238E27FC236}">
                <a16:creationId xmlns:a16="http://schemas.microsoft.com/office/drawing/2014/main" id="{00BD9D19-7436-E723-3ABD-9797495B2F5B}"/>
              </a:ext>
            </a:extLst>
          </p:cNvPr>
          <p:cNvGrpSpPr/>
          <p:nvPr/>
        </p:nvGrpSpPr>
        <p:grpSpPr>
          <a:xfrm>
            <a:off x="6594774" y="166064"/>
            <a:ext cx="662305" cy="417339"/>
            <a:chOff x="2993400" y="1936775"/>
            <a:chExt cx="2187452" cy="2164725"/>
          </a:xfrm>
        </p:grpSpPr>
        <p:pic>
          <p:nvPicPr>
            <p:cNvPr id="11" name="Google Shape;398;p23">
              <a:extLst>
                <a:ext uri="{FF2B5EF4-FFF2-40B4-BE49-F238E27FC236}">
                  <a16:creationId xmlns:a16="http://schemas.microsoft.com/office/drawing/2014/main" id="{E5ED71F6-F28F-B03E-58FD-24F62928195B}"/>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2" name="Google Shape;399;p23">
              <a:extLst>
                <a:ext uri="{FF2B5EF4-FFF2-40B4-BE49-F238E27FC236}">
                  <a16:creationId xmlns:a16="http://schemas.microsoft.com/office/drawing/2014/main" id="{DC9C7BE9-5F18-632E-719F-06D0EDB25E4F}"/>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2993551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5694FAF-8F8F-22E3-DDCF-170B040870C9}"/>
                  </a:ext>
                </a:extLst>
              </p:cNvPr>
              <p:cNvSpPr>
                <a:spLocks noGrp="1"/>
              </p:cNvSpPr>
              <p:nvPr>
                <p:ph type="title"/>
              </p:nvPr>
            </p:nvSpPr>
            <p:spPr>
              <a:xfrm>
                <a:off x="0" y="837027"/>
                <a:ext cx="8653750" cy="4223255"/>
              </a:xfrm>
            </p:spPr>
            <p:txBody>
              <a:bodyPr>
                <a:normAutofit fontScale="90000"/>
              </a:bodyPr>
              <a:lstStyle/>
              <a:p>
                <a:pPr/>
                <a:r>
                  <a:rPr lang="en-US" sz="1800" dirty="0"/>
                  <a:t>we will do some skips in the prove because we will </a:t>
                </a:r>
                <a:r>
                  <a:rPr lang="en-US" sz="1800" dirty="0" err="1"/>
                  <a:t>notbe</a:t>
                </a:r>
                <a:r>
                  <a:rPr lang="en-US" sz="1800" dirty="0"/>
                  <a:t> able not finish it all</a:t>
                </a:r>
                <a:br>
                  <a:rPr lang="en-US" sz="1800" dirty="0"/>
                </a:br>
                <a:r>
                  <a:rPr lang="en-US" sz="1800" dirty="0"/>
                  <a:t>The cost of an assignment is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i="1">
                            <a:latin typeface="Cambria Math" panose="02040503050406030204" pitchFamily="18" charset="0"/>
                          </a:rPr>
                          <m:t>𝐴</m:t>
                        </m:r>
                      </m:sub>
                    </m:sSub>
                    <m:d>
                      <m:dPr>
                        <m:ctrlPr>
                          <a:rPr lang="en-US" sz="1800" i="1">
                            <a:latin typeface="Cambria Math" panose="02040503050406030204" pitchFamily="18" charset="0"/>
                          </a:rPr>
                        </m:ctrlPr>
                      </m:dPr>
                      <m:e>
                        <m:r>
                          <a:rPr lang="en-US" sz="1800" i="1">
                            <a:latin typeface="Cambria Math" panose="02040503050406030204" pitchFamily="18" charset="0"/>
                          </a:rPr>
                          <m:t>𝜎</m:t>
                        </m:r>
                      </m:e>
                    </m:d>
                    <m:r>
                      <a:rPr lang="en-US" sz="1800" i="1">
                        <a:latin typeface="Cambria Math" panose="02040503050406030204" pitchFamily="18" charset="0"/>
                      </a:rPr>
                      <m:t>=</m:t>
                    </m:r>
                    <m:func>
                      <m:funcPr>
                        <m:ctrlPr>
                          <a:rPr lang="en-US" sz="1800" i="1">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max</m:t>
                            </m:r>
                          </m:e>
                          <m:lim>
                            <m:r>
                              <a:rPr lang="en-US" sz="1800" i="1">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𝜎</m:t>
                                </m:r>
                              </m:e>
                            </m:d>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𝑀</m:t>
                            </m:r>
                          </m:lim>
                        </m:limLow>
                      </m:fName>
                      <m:e>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m:t>
                        </m:r>
                      </m:e>
                    </m:func>
                  </m:oMath>
                </a14:m>
                <a:br>
                  <a:rPr lang="en-US" sz="1800" dirty="0"/>
                </a:br>
                <a:r>
                  <a:rPr lang="en-US" sz="1800" dirty="0"/>
                  <a:t>Theorem -</a:t>
                </a:r>
                <a14:m>
                  <m:oMath xmlns:m="http://schemas.openxmlformats.org/officeDocument/2006/math">
                    <m:r>
                      <a:rPr lang="en-US" sz="1800" i="1" dirty="0">
                        <a:latin typeface="Cambria Math" panose="02040503050406030204" pitchFamily="18" charset="0"/>
                      </a:rPr>
                      <m:t>𝑇</m:t>
                    </m:r>
                    <m:r>
                      <a:rPr lang="en-US" sz="1800" i="1" dirty="0">
                        <a:latin typeface="Cambria Math" panose="02040503050406030204" pitchFamily="18" charset="0"/>
                      </a:rPr>
                      <m:t>h</m:t>
                    </m:r>
                    <m:r>
                      <a:rPr lang="en-US" sz="1800" i="1" dirty="0">
                        <a:latin typeface="Cambria Math" panose="02040503050406030204" pitchFamily="18" charset="0"/>
                      </a:rPr>
                      <m:t>𝑒</m:t>
                    </m:r>
                    <m:r>
                      <a:rPr lang="en-US" sz="1800" i="1" dirty="0">
                        <a:latin typeface="Cambria Math" panose="02040503050406030204" pitchFamily="18" charset="0"/>
                      </a:rPr>
                      <m:t> </m:t>
                    </m:r>
                    <m:r>
                      <a:rPr lang="en-US" sz="1800" i="1" dirty="0">
                        <a:latin typeface="Cambria Math" panose="02040503050406030204" pitchFamily="18" charset="0"/>
                      </a:rPr>
                      <m:t>𝑚𝑎𝑥𝑖𝑚𝑢𝑚</m:t>
                    </m:r>
                    <m:r>
                      <a:rPr lang="en-US" sz="1800" i="1" dirty="0">
                        <a:latin typeface="Cambria Math" panose="02040503050406030204" pitchFamily="18" charset="0"/>
                      </a:rPr>
                      <m:t> </m:t>
                    </m:r>
                    <m:r>
                      <a:rPr lang="en-US" sz="1800" i="1" dirty="0">
                        <a:latin typeface="Cambria Math" panose="02040503050406030204" pitchFamily="18" charset="0"/>
                      </a:rPr>
                      <m:t>𝑙𝑜𝑎𝑑</m:t>
                    </m:r>
                    <m:r>
                      <a:rPr lang="en-US" sz="1800" i="1" dirty="0">
                        <a:latin typeface="Cambria Math" panose="02040503050406030204" pitchFamily="18" charset="0"/>
                      </a:rPr>
                      <m:t> </m:t>
                    </m:r>
                    <m:r>
                      <a:rPr lang="en-US" sz="1800" i="1" dirty="0">
                        <a:latin typeface="Cambria Math" panose="02040503050406030204" pitchFamily="18" charset="0"/>
                      </a:rPr>
                      <m:t>𝑎𝑐</m:t>
                    </m:r>
                    <m:r>
                      <a:rPr lang="en-US" sz="1800" i="1" dirty="0">
                        <a:latin typeface="Cambria Math" panose="02040503050406030204" pitchFamily="18" charset="0"/>
                      </a:rPr>
                      <m:t>h</m:t>
                    </m:r>
                    <m:r>
                      <a:rPr lang="en-US" sz="1800" i="1" dirty="0">
                        <a:latin typeface="Cambria Math" panose="02040503050406030204" pitchFamily="18" charset="0"/>
                      </a:rPr>
                      <m:t>𝑖𝑒𝑣𝑒𝑑</m:t>
                    </m:r>
                    <m:r>
                      <a:rPr lang="en-US" sz="1800" i="1" dirty="0">
                        <a:latin typeface="Cambria Math" panose="02040503050406030204" pitchFamily="18" charset="0"/>
                      </a:rPr>
                      <m:t> </m:t>
                    </m:r>
                    <m:r>
                      <a:rPr lang="en-US" sz="1800" i="1" dirty="0">
                        <a:latin typeface="Cambria Math" panose="02040503050406030204" pitchFamily="18" charset="0"/>
                      </a:rPr>
                      <m:t>𝑏𝑦</m:t>
                    </m:r>
                    <m:r>
                      <a:rPr lang="en-US" sz="1800" i="1" dirty="0">
                        <a:latin typeface="Cambria Math" panose="02040503050406030204" pitchFamily="18" charset="0"/>
                      </a:rPr>
                      <m:t> </m:t>
                    </m:r>
                    <m:r>
                      <a:rPr lang="en-US" sz="1800" i="1" dirty="0">
                        <a:latin typeface="Cambria Math" panose="02040503050406030204" pitchFamily="18" charset="0"/>
                      </a:rPr>
                      <m:t>𝐺𝑅𝐸𝐸𝐷𝑌</m:t>
                    </m:r>
                    <m:r>
                      <a:rPr lang="en-US" sz="1800" i="1" dirty="0">
                        <a:latin typeface="Cambria Math" panose="02040503050406030204" pitchFamily="18" charset="0"/>
                      </a:rPr>
                      <m:t> </m:t>
                    </m:r>
                    <m:r>
                      <a:rPr lang="en-US" sz="1800" i="1" dirty="0">
                        <a:latin typeface="Cambria Math" panose="02040503050406030204" pitchFamily="18" charset="0"/>
                      </a:rPr>
                      <m:t>𝑜𝑛</m:t>
                    </m:r>
                    <m:r>
                      <a:rPr lang="en-US" sz="1800" i="1" dirty="0">
                        <a:latin typeface="Cambria Math" panose="02040503050406030204" pitchFamily="18" charset="0"/>
                      </a:rPr>
                      <m:t> </m:t>
                    </m:r>
                    <m:r>
                      <a:rPr lang="en-US" sz="1800" i="1" dirty="0">
                        <a:latin typeface="Cambria Math" panose="02040503050406030204" pitchFamily="18" charset="0"/>
                      </a:rPr>
                      <m:t>𝑎</m:t>
                    </m:r>
                    <m:r>
                      <a:rPr lang="en-US" sz="1800" i="1" dirty="0">
                        <a:latin typeface="Cambria Math" panose="02040503050406030204" pitchFamily="18" charset="0"/>
                      </a:rPr>
                      <m:t> </m:t>
                    </m:r>
                    <m:r>
                      <a:rPr lang="en-US" sz="1800" i="1" dirty="0">
                        <a:latin typeface="Cambria Math" panose="02040503050406030204" pitchFamily="18" charset="0"/>
                      </a:rPr>
                      <m:t>𝑟𝑎𝑛𝑑𝑜𝑚</m:t>
                    </m:r>
                    <m:r>
                      <a:rPr lang="en-US" sz="1800" i="1" dirty="0">
                        <a:latin typeface="Cambria Math" panose="02040503050406030204" pitchFamily="18" charset="0"/>
                      </a:rPr>
                      <m:t> </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r>
                          <a:rPr lang="en-US" sz="1800" i="1" dirty="0">
                            <a:latin typeface="Cambria Math" panose="02040503050406030204" pitchFamily="18" charset="0"/>
                          </a:rPr>
                          <m:t>, </m:t>
                        </m:r>
                        <m:r>
                          <a:rPr lang="en-US" sz="1800" i="1" dirty="0">
                            <a:latin typeface="Cambria Math" panose="02040503050406030204" pitchFamily="18" charset="0"/>
                          </a:rPr>
                          <m:t>𝑛</m:t>
                        </m:r>
                        <m:r>
                          <a:rPr lang="en-US" sz="1800" i="1" dirty="0">
                            <a:latin typeface="Cambria Math" panose="02040503050406030204" pitchFamily="18" charset="0"/>
                          </a:rPr>
                          <m:t>, </m:t>
                        </m:r>
                        <m:r>
                          <a:rPr lang="en-US" sz="1800" i="1" dirty="0">
                            <a:latin typeface="Cambria Math" panose="02040503050406030204" pitchFamily="18" charset="0"/>
                          </a:rPr>
                          <m:t>2</m:t>
                        </m:r>
                      </m:e>
                    </m:d>
                    <m:r>
                      <a:rPr lang="en-US" sz="1800" i="1" dirty="0">
                        <a:latin typeface="Cambria Math" panose="02040503050406030204" pitchFamily="18" charset="0"/>
                      </a:rPr>
                      <m:t>−</m:t>
                    </m:r>
                    <m:r>
                      <a:rPr lang="en-US" sz="1800" i="1" dirty="0">
                        <a:latin typeface="Cambria Math" panose="02040503050406030204" pitchFamily="18" charset="0"/>
                      </a:rPr>
                      <m:t>𝑝𝑟𝑜𝑏𝑙𝑒𝑚</m:t>
                    </m:r>
                    <m:r>
                      <a:rPr lang="en-US" sz="1800" i="1" dirty="0">
                        <a:latin typeface="Cambria Math" panose="02040503050406030204" pitchFamily="18" charset="0"/>
                      </a:rPr>
                      <m:t> </m:t>
                    </m:r>
                    <m:r>
                      <a:rPr lang="en-US" sz="1800" i="1" dirty="0">
                        <a:latin typeface="Cambria Math" panose="02040503050406030204" pitchFamily="18" charset="0"/>
                      </a:rPr>
                      <m:t>𝑖𝑠</m:t>
                    </m:r>
                    <m:r>
                      <a:rPr lang="en-US" sz="1800" i="1" dirty="0">
                        <a:latin typeface="Cambria Math" panose="02040503050406030204" pitchFamily="18" charset="0"/>
                      </a:rPr>
                      <m:t> </m:t>
                    </m:r>
                    <m:r>
                      <a:rPr lang="en-US" sz="1800" i="1" dirty="0">
                        <a:latin typeface="Cambria Math" panose="02040503050406030204" pitchFamily="18" charset="0"/>
                      </a:rPr>
                      <m:t>𝑙𝑒𝑠𝑠</m:t>
                    </m:r>
                    <m:r>
                      <a:rPr lang="en-US" sz="1800" i="1" dirty="0">
                        <a:latin typeface="Cambria Math" panose="02040503050406030204" pitchFamily="18" charset="0"/>
                      </a:rPr>
                      <m:t> </m:t>
                    </m:r>
                    <m:r>
                      <a:rPr lang="en-US" sz="1800" i="1" dirty="0">
                        <a:latin typeface="Cambria Math" panose="02040503050406030204" pitchFamily="18" charset="0"/>
                      </a:rPr>
                      <m:t>𝑡</m:t>
                    </m:r>
                    <m:r>
                      <a:rPr lang="en-US" sz="1800" i="1" dirty="0">
                        <a:latin typeface="Cambria Math" panose="02040503050406030204" pitchFamily="18" charset="0"/>
                      </a:rPr>
                      <m:t>h</m:t>
                    </m:r>
                    <m:r>
                      <a:rPr lang="en-US" sz="1800" i="1" dirty="0">
                        <a:latin typeface="Cambria Math" panose="02040503050406030204" pitchFamily="18" charset="0"/>
                      </a:rPr>
                      <m:t>𝑎𝑛</m:t>
                    </m:r>
                    <m:f>
                      <m:fPr>
                        <m:ctrlPr>
                          <a:rPr lang="en-US" sz="1800" i="1" dirty="0">
                            <a:latin typeface="Cambria Math" panose="02040503050406030204" pitchFamily="18" charset="0"/>
                          </a:rPr>
                        </m:ctrlPr>
                      </m:fPr>
                      <m:num>
                        <m:r>
                          <a:rPr lang="en-US" sz="1800" i="1" dirty="0">
                            <a:latin typeface="Cambria Math" panose="02040503050406030204" pitchFamily="18" charset="0"/>
                          </a:rPr>
                          <m:t>𝑙𝑛𝑙𝑛</m:t>
                        </m:r>
                        <m:d>
                          <m:dPr>
                            <m:ctrlPr>
                              <a:rPr lang="en-US" sz="1800" i="1" dirty="0">
                                <a:latin typeface="Cambria Math" panose="02040503050406030204" pitchFamily="18" charset="0"/>
                              </a:rPr>
                            </m:ctrlPr>
                          </m:dPr>
                          <m:e>
                            <m:r>
                              <a:rPr lang="en-US" sz="1800" i="1" dirty="0">
                                <a:latin typeface="Cambria Math" panose="02040503050406030204" pitchFamily="18" charset="0"/>
                              </a:rPr>
                              <m:t>𝑛</m:t>
                            </m:r>
                          </m:e>
                        </m:d>
                      </m:num>
                      <m:den>
                        <m:r>
                          <a:rPr lang="en-US" sz="1800" i="1" dirty="0">
                            <a:latin typeface="Cambria Math" panose="02040503050406030204" pitchFamily="18" charset="0"/>
                          </a:rPr>
                          <m:t>𝑙𝑛</m:t>
                        </m:r>
                        <m:r>
                          <a:rPr lang="en-US" sz="1800" i="1" dirty="0">
                            <a:latin typeface="Cambria Math" panose="02040503050406030204" pitchFamily="18" charset="0"/>
                          </a:rPr>
                          <m:t>2</m:t>
                        </m:r>
                      </m:den>
                    </m:f>
                    <m:r>
                      <a:rPr lang="en-US" sz="1800" i="1" dirty="0">
                        <a:latin typeface="Cambria Math" panose="02040503050406030204" pitchFamily="18" charset="0"/>
                      </a:rPr>
                      <m:t> + </m:t>
                    </m:r>
                    <m:r>
                      <a:rPr lang="en-US" sz="1800" i="1" dirty="0">
                        <a:latin typeface="Cambria Math" panose="02040503050406030204" pitchFamily="18" charset="0"/>
                      </a:rPr>
                      <m:t>𝑂</m:t>
                    </m:r>
                    <m:d>
                      <m:dPr>
                        <m:ctrlPr>
                          <a:rPr lang="en-US" sz="1800" i="1" dirty="0">
                            <a:latin typeface="Cambria Math" panose="02040503050406030204" pitchFamily="18" charset="0"/>
                          </a:rPr>
                        </m:ctrlPr>
                      </m:dPr>
                      <m:e>
                        <m:r>
                          <a:rPr lang="en-US" sz="1800" i="1" dirty="0">
                            <a:latin typeface="Cambria Math" panose="02040503050406030204" pitchFamily="18" charset="0"/>
                          </a:rPr>
                          <m:t>1</m:t>
                        </m:r>
                      </m:e>
                    </m:d>
                    <m:r>
                      <a:rPr lang="en-US" sz="1800" i="1" dirty="0" err="1">
                        <a:latin typeface="Cambria Math" panose="02040503050406030204" pitchFamily="18" charset="0"/>
                      </a:rPr>
                      <m:t>𝑤</m:t>
                    </m:r>
                    <m:r>
                      <a:rPr lang="en-US" sz="1800" i="1" dirty="0">
                        <a:latin typeface="Cambria Math" panose="02040503050406030204" pitchFamily="18" charset="0"/>
                      </a:rPr>
                      <m:t>𝑖</m:t>
                    </m:r>
                    <m:r>
                      <a:rPr lang="en-US" sz="1800" i="1" dirty="0" err="1">
                        <a:latin typeface="Cambria Math" panose="02040503050406030204" pitchFamily="18" charset="0"/>
                      </a:rPr>
                      <m:t>𝑡</m:t>
                    </m:r>
                    <m:r>
                      <a:rPr lang="en-US" sz="1800" i="1" dirty="0" err="1">
                        <a:latin typeface="Cambria Math" panose="02040503050406030204" pitchFamily="18" charset="0"/>
                      </a:rPr>
                      <m:t>h</m:t>
                    </m:r>
                    <m:r>
                      <a:rPr lang="en-US" sz="1800" i="1" dirty="0">
                        <a:latin typeface="Cambria Math" panose="02040503050406030204" pitchFamily="18" charset="0"/>
                      </a:rPr>
                      <m:t> </m:t>
                    </m:r>
                    <m:r>
                      <a:rPr lang="en-US" sz="1800" i="1" dirty="0">
                        <a:latin typeface="Cambria Math" panose="02040503050406030204" pitchFamily="18" charset="0"/>
                      </a:rPr>
                      <m:t>h</m:t>
                    </m:r>
                    <m:r>
                      <a:rPr lang="en-US" sz="1800" i="1" dirty="0">
                        <a:latin typeface="Cambria Math" panose="02040503050406030204" pitchFamily="18" charset="0"/>
                      </a:rPr>
                      <m:t>𝑖𝑔</m:t>
                    </m:r>
                    <m:r>
                      <a:rPr lang="en-US" sz="1800" i="1" dirty="0">
                        <a:latin typeface="Cambria Math" panose="02040503050406030204" pitchFamily="18" charset="0"/>
                      </a:rPr>
                      <m:t>h</m:t>
                    </m:r>
                    <m:r>
                      <a:rPr lang="en-US" sz="1800" i="1" dirty="0">
                        <a:latin typeface="Cambria Math" panose="02040503050406030204" pitchFamily="18" charset="0"/>
                      </a:rPr>
                      <m:t> </m:t>
                    </m:r>
                    <m:r>
                      <a:rPr lang="en-US" sz="1800" i="1" dirty="0">
                        <a:latin typeface="Cambria Math" panose="02040503050406030204" pitchFamily="18" charset="0"/>
                      </a:rPr>
                      <m:t>𝑝𝑟𝑜𝑏𝑎𝑏𝑖𝑙𝑖𝑡𝑦</m:t>
                    </m:r>
                    <m:r>
                      <a:rPr lang="en-US" sz="1800" i="1" dirty="0">
                        <a:latin typeface="Cambria Math" panose="02040503050406030204" pitchFamily="18" charset="0"/>
                      </a:rPr>
                      <m:t>.</m:t>
                    </m:r>
                  </m:oMath>
                </a14:m>
                <a:br>
                  <a:rPr lang="en-US" sz="1800" dirty="0"/>
                </a:b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sub>
                      </m:sSub>
                      <m:r>
                        <a:rPr lang="en-US" sz="1800" i="1">
                          <a:latin typeface="Cambria Math" panose="02040503050406030204" pitchFamily="18" charset="0"/>
                        </a:rPr>
                        <m:t> </m:t>
                      </m:r>
                      <m:r>
                        <a:rPr lang="en-US" sz="1800" i="1">
                          <a:latin typeface="Cambria Math" panose="02040503050406030204" pitchFamily="18" charset="0"/>
                        </a:rPr>
                        <m:t>𝑑𝑒𝑛𝑜𝑡𝑒</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h</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h</m:t>
                      </m:r>
                      <m:r>
                        <a:rPr lang="en-US" sz="1800" i="1">
                          <a:latin typeface="Cambria Math" panose="02040503050406030204" pitchFamily="18" charset="0"/>
                        </a:rPr>
                        <m:t>𝑖𝑔</m:t>
                      </m:r>
                      <m:r>
                        <a:rPr lang="en-US" sz="1800" i="1">
                          <a:latin typeface="Cambria Math" panose="02040503050406030204" pitchFamily="18" charset="0"/>
                        </a:rPr>
                        <m:t>h</m:t>
                      </m:r>
                      <m:r>
                        <a:rPr lang="en-US" sz="1800" i="1">
                          <a:latin typeface="Cambria Math" panose="02040503050406030204" pitchFamily="18" charset="0"/>
                        </a:rPr>
                        <m:t>𝑡</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𝑏𝑎𝑙𝑙</m:t>
                      </m:r>
                      <m:r>
                        <a:rPr lang="en-US" sz="1800" i="1">
                          <a:latin typeface="Cambria Math" panose="02040503050406030204" pitchFamily="18" charset="0"/>
                        </a:rPr>
                        <m:t> </m:t>
                      </m:r>
                      <m:r>
                        <a:rPr lang="en-US" sz="1800" i="1">
                          <a:latin typeface="Cambria Math" panose="02040503050406030204" pitchFamily="18" charset="0"/>
                        </a:rPr>
                        <m:t>𝑎𝑡</m:t>
                      </m:r>
                      <m:r>
                        <a:rPr lang="en-US" sz="1800" i="1">
                          <a:latin typeface="Cambria Math" panose="02040503050406030204" pitchFamily="18" charset="0"/>
                        </a:rPr>
                        <m:t> </m:t>
                      </m:r>
                      <m:r>
                        <a:rPr lang="en-US" sz="1800" i="1">
                          <a:latin typeface="Cambria Math" panose="02040503050406030204" pitchFamily="18" charset="0"/>
                        </a:rPr>
                        <m:t>𝑡𝑖𝑚𝑒</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 </m:t>
                      </m:r>
                      <m:r>
                        <a:rPr lang="en-US" sz="1800" i="1">
                          <a:latin typeface="Cambria Math" panose="02040503050406030204" pitchFamily="18" charset="0"/>
                        </a:rPr>
                        <m:t>𝑚𝑒𝑎𝑛𝑖𝑛𝑔</m:t>
                      </m:r>
                      <m:r>
                        <a:rPr lang="en-US" sz="1800" i="1">
                          <a:latin typeface="Cambria Math" panose="02040503050406030204" pitchFamily="18" charset="0"/>
                        </a:rPr>
                        <m:t> </m:t>
                      </m:r>
                      <m:r>
                        <a:rPr lang="en-US" sz="1800" i="1">
                          <a:latin typeface="Cambria Math" panose="02040503050406030204" pitchFamily="18" charset="0"/>
                        </a:rPr>
                        <m:t>𝑖𝑡</m:t>
                      </m:r>
                      <m:r>
                        <a:rPr lang="en-US" sz="1800" i="1">
                          <a:latin typeface="Cambria Math" panose="02040503050406030204" pitchFamily="18" charset="0"/>
                        </a:rPr>
                        <m:t> </m:t>
                      </m:r>
                      <m:r>
                        <a:rPr lang="en-US" sz="1800" i="1">
                          <a:latin typeface="Cambria Math" panose="02040503050406030204" pitchFamily="18" charset="0"/>
                        </a:rPr>
                        <m:t>𝑒𝑞𝑢𝑎𝑙𝑙</m:t>
                      </m:r>
                      <m:r>
                        <a:rPr lang="en-US" sz="1800" i="1">
                          <a:latin typeface="Cambria Math" panose="02040503050406030204" pitchFamily="18" charset="0"/>
                        </a:rPr>
                        <m:t> </m:t>
                      </m:r>
                      <m:r>
                        <a:rPr lang="en-US" sz="1800" i="1">
                          <a:latin typeface="Cambria Math" panose="02040503050406030204" pitchFamily="18" charset="0"/>
                        </a:rPr>
                        <m:t>𝑡𝑜</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h</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𝑛𝑢𝑚𝑏𝑒𝑟</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𝑡𝑎𝑘𝑠</m:t>
                      </m:r>
                      <m:r>
                        <a:rPr lang="en-US" sz="1800" i="1">
                          <a:latin typeface="Cambria Math" panose="02040503050406030204" pitchFamily="18" charset="0"/>
                        </a:rPr>
                        <m:t> </m:t>
                      </m:r>
                      <m:r>
                        <a:rPr lang="en-US" sz="1800" i="1">
                          <a:latin typeface="Cambria Math" panose="02040503050406030204" pitchFamily="18" charset="0"/>
                        </a:rPr>
                        <m:t>𝑎𝑡</m:t>
                      </m:r>
                      <m:r>
                        <a:rPr lang="en-US" sz="1800" i="1">
                          <a:latin typeface="Cambria Math" panose="02040503050406030204" pitchFamily="18" charset="0"/>
                        </a:rPr>
                        <m:t> </m:t>
                      </m:r>
                      <m:r>
                        <a:rPr lang="en-US" sz="1800" i="1">
                          <a:latin typeface="Cambria Math" panose="02040503050406030204" pitchFamily="18" charset="0"/>
                        </a:rPr>
                        <m:t>𝑡𝑖𝑚𝑒</m:t>
                      </m:r>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𝑖𝑛</m:t>
                      </m:r>
                      <m:r>
                        <a:rPr lang="en-US" sz="1800" i="1">
                          <a:latin typeface="Cambria Math" panose="02040503050406030204" pitchFamily="18" charset="0"/>
                        </a:rPr>
                        <m:t> </m:t>
                      </m:r>
                    </m:oMath>
                    <m:oMath xmlns:m="http://schemas.openxmlformats.org/officeDocument/2006/math">
                      <m:r>
                        <a:rPr lang="en-US" sz="1800" i="1">
                          <a:latin typeface="Cambria Math" panose="02040503050406030204" pitchFamily="18" charset="0"/>
                        </a:rPr>
                        <m:t>𝑡</m:t>
                      </m:r>
                      <m:r>
                        <a:rPr lang="en-US" sz="1800" i="1">
                          <a:latin typeface="Cambria Math" panose="02040503050406030204" pitchFamily="18" charset="0"/>
                        </a:rPr>
                        <m:t>h</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𝑏𝑖𝑛</m:t>
                      </m:r>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𝑡</m:t>
                          </m:r>
                        </m:e>
                      </m:d>
                      <m:r>
                        <a:rPr lang="en-US" sz="1800" i="1">
                          <a:latin typeface="Cambria Math" panose="02040503050406030204" pitchFamily="18" charset="0"/>
                        </a:rPr>
                        <m:t> </m:t>
                      </m:r>
                      <m:r>
                        <a:rPr lang="en-US" sz="1800" i="1">
                          <a:latin typeface="Cambria Math" panose="02040503050406030204" pitchFamily="18" charset="0"/>
                        </a:rPr>
                        <m:t>𝑑𝑒𝑛𝑜𝑡𝑒</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h</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𝑛𝑢𝑚𝑏𝑒𝑟</m:t>
                      </m:r>
                      <m:r>
                        <a:rPr lang="en-US" sz="1800" i="1">
                          <a:latin typeface="Cambria Math" panose="02040503050406030204" pitchFamily="18" charset="0"/>
                        </a:rPr>
                        <m:t> </m:t>
                      </m:r>
                      <m:r>
                        <a:rPr lang="en-US" sz="1800" i="1">
                          <a:latin typeface="Cambria Math" panose="02040503050406030204" pitchFamily="18" charset="0"/>
                        </a:rPr>
                        <m:t>𝑜𝑓</m:t>
                      </m:r>
                      <m:r>
                        <a:rPr lang="en-US" sz="1800" i="1">
                          <a:latin typeface="Cambria Math" panose="02040503050406030204" pitchFamily="18" charset="0"/>
                        </a:rPr>
                        <m:t> </m:t>
                      </m:r>
                      <m:r>
                        <a:rPr lang="en-US" sz="1800" i="1">
                          <a:latin typeface="Cambria Math" panose="02040503050406030204" pitchFamily="18" charset="0"/>
                        </a:rPr>
                        <m:t>𝑏𝑖𝑛𝑠</m:t>
                      </m:r>
                      <m:r>
                        <a:rPr lang="en-US" sz="1800" i="1">
                          <a:latin typeface="Cambria Math" panose="02040503050406030204" pitchFamily="18" charset="0"/>
                        </a:rPr>
                        <m:t> </m:t>
                      </m:r>
                      <m:r>
                        <a:rPr lang="en-US" sz="1800" i="1">
                          <a:latin typeface="Cambria Math" panose="02040503050406030204" pitchFamily="18" charset="0"/>
                        </a:rPr>
                        <m:t>𝑤𝑖𝑡</m:t>
                      </m:r>
                      <m:r>
                        <a:rPr lang="en-US" sz="1800" i="1">
                          <a:latin typeface="Cambria Math" panose="02040503050406030204" pitchFamily="18" charset="0"/>
                        </a:rPr>
                        <m:t>h</m:t>
                      </m:r>
                      <m:r>
                        <a:rPr lang="en-US" sz="1800" i="1">
                          <a:latin typeface="Cambria Math" panose="02040503050406030204" pitchFamily="18" charset="0"/>
                        </a:rPr>
                        <m:t> </m:t>
                      </m:r>
                      <m:r>
                        <a:rPr lang="en-US" sz="1800" i="1">
                          <a:latin typeface="Cambria Math" panose="02040503050406030204" pitchFamily="18" charset="0"/>
                        </a:rPr>
                        <m:t>𝑚𝑜𝑟𝑒</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h</m:t>
                      </m:r>
                      <m:r>
                        <a:rPr lang="en-US" sz="1800" i="1">
                          <a:latin typeface="Cambria Math" panose="02040503050406030204" pitchFamily="18" charset="0"/>
                        </a:rPr>
                        <m:t>𝑎𝑛</m:t>
                      </m:r>
                      <m:r>
                        <a:rPr lang="en-US" sz="1800" i="1">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a:rPr lang="en-US" sz="1800" i="1">
                          <a:latin typeface="Cambria Math" panose="02040503050406030204" pitchFamily="18" charset="0"/>
                        </a:rPr>
                        <m:t>𝑡𝑎𝑠𝑘𝑠</m:t>
                      </m:r>
                      <m:r>
                        <a:rPr lang="en-US" sz="1800" i="1">
                          <a:latin typeface="Cambria Math" panose="02040503050406030204" pitchFamily="18" charset="0"/>
                        </a:rPr>
                        <m:t> </m:t>
                      </m:r>
                      <m:r>
                        <a:rPr lang="en-US" sz="1800" i="1">
                          <a:latin typeface="Cambria Math" panose="02040503050406030204" pitchFamily="18" charset="0"/>
                        </a:rPr>
                        <m:t>𝑎𝑡</m:t>
                      </m:r>
                      <m:r>
                        <a:rPr lang="en-US" sz="1800" i="1">
                          <a:latin typeface="Cambria Math" panose="02040503050406030204" pitchFamily="18" charset="0"/>
                        </a:rPr>
                        <m:t> </m:t>
                      </m:r>
                      <m:r>
                        <a:rPr lang="en-US" sz="1800" i="1">
                          <a:latin typeface="Cambria Math" panose="02040503050406030204" pitchFamily="18" charset="0"/>
                        </a:rPr>
                        <m:t>𝑡𝑖𝑚𝑒</m:t>
                      </m:r>
                      <m:r>
                        <a:rPr lang="en-US" sz="1800" i="1">
                          <a:latin typeface="Cambria Math" panose="02040503050406030204" pitchFamily="18" charset="0"/>
                        </a:rPr>
                        <m:t> </m:t>
                      </m:r>
                      <m:r>
                        <a:rPr lang="en-US" sz="1800" i="1">
                          <a:latin typeface="Cambria Math" panose="02040503050406030204" pitchFamily="18" charset="0"/>
                        </a:rPr>
                        <m:t>𝑡</m:t>
                      </m:r>
                    </m:oMath>
                  </m:oMathPara>
                </a14:m>
                <a:br>
                  <a:rPr lang="en-US" sz="1800" dirty="0"/>
                </a:br>
                <a:r>
                  <a:rPr lang="en-US" sz="1800" dirty="0"/>
                  <a:t>because the </a:t>
                </a:r>
                <a:r>
                  <a:rPr lang="en-US" sz="1800" dirty="0" err="1"/>
                  <a:t>taks</a:t>
                </a:r>
                <a:r>
                  <a:rPr lang="en-US" sz="1800" dirty="0"/>
                  <a:t> are </a:t>
                </a:r>
                <a:r>
                  <a:rPr lang="en-US" sz="1800" dirty="0" err="1"/>
                  <a:t>independt</a:t>
                </a:r>
                <a:r>
                  <a:rPr lang="en-US" sz="1800" dirty="0"/>
                  <a:t> </a:t>
                </a:r>
                <a14:m>
                  <m:oMath xmlns:m="http://schemas.openxmlformats.org/officeDocument/2006/math">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Pr</m:t>
                        </m:r>
                      </m:fName>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e>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 </m:t>
                                </m:r>
                              </m:sub>
                            </m:sSub>
                            <m:d>
                              <m:dPr>
                                <m:ctrlPr>
                                  <a:rPr lang="en-US" sz="1800" i="1">
                                    <a:latin typeface="Cambria Math" panose="02040503050406030204" pitchFamily="18" charset="0"/>
                                  </a:rPr>
                                </m:ctrlPr>
                              </m:dPr>
                              <m:e>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e>
                            </m:d>
                          </m:e>
                        </m:d>
                      </m:e>
                    </m:func>
                    <m:r>
                      <a:rPr lang="en-US"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m:t>
                                    </m:r>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e>
                                </m:d>
                              </m:e>
                            </m:d>
                          </m:e>
                          <m:sup>
                            <m:r>
                              <a:rPr lang="en-US" sz="1800" i="1">
                                <a:latin typeface="Cambria Math" panose="02040503050406030204" pitchFamily="18" charset="0"/>
                              </a:rPr>
                              <m:t>2</m:t>
                            </m:r>
                          </m:sup>
                        </m:sSup>
                      </m:num>
                      <m:den>
                        <m:sSup>
                          <m:sSupPr>
                            <m:ctrlPr>
                              <a:rPr lang="en-US" sz="1800" i="1">
                                <a:latin typeface="Cambria Math" panose="02040503050406030204" pitchFamily="18" charset="0"/>
                              </a:rPr>
                            </m:ctrlPr>
                          </m:sSupPr>
                          <m:e>
                            <m:r>
                              <a:rPr lang="en-US" sz="1800" i="1">
                                <a:latin typeface="Cambria Math" panose="02040503050406030204" pitchFamily="18" charset="0"/>
                              </a:rPr>
                              <m:t>𝑛</m:t>
                            </m:r>
                          </m:e>
                          <m:sup>
                            <m:r>
                              <a:rPr lang="en-US" sz="1800" i="1">
                                <a:latin typeface="Cambria Math" panose="02040503050406030204" pitchFamily="18" charset="0"/>
                              </a:rPr>
                              <m:t>2</m:t>
                            </m:r>
                          </m:sup>
                        </m:sSup>
                      </m:den>
                    </m:f>
                  </m:oMath>
                </a14:m>
                <a:br>
                  <a:rPr lang="he-IL" sz="1800" dirty="0"/>
                </a:br>
                <a:r>
                  <a:rPr lang="en-US" sz="1800" dirty="0"/>
                  <a:t>now lets </a:t>
                </a:r>
                <a:r>
                  <a:rPr lang="en-US" sz="1800" dirty="0" err="1"/>
                  <a:t>denotae</a:t>
                </a: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𝜖</m:t>
                        </m:r>
                      </m:e>
                      <m:sub>
                        <m:r>
                          <a:rPr lang="en-US" sz="1800" i="1">
                            <a:latin typeface="Cambria Math" panose="02040503050406030204" pitchFamily="18" charset="0"/>
                          </a:rPr>
                          <m:t>𝑖</m:t>
                        </m:r>
                      </m:sub>
                    </m:sSub>
                  </m:oMath>
                </a14:m>
                <a:r>
                  <a:rPr lang="en-US" sz="1800" dirty="0"/>
                  <a:t> be the event that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m:t>
                        </m:r>
                        <m:r>
                          <a:rPr lang="en-US" sz="1800" i="1">
                            <a:latin typeface="Cambria Math" panose="02040503050406030204" pitchFamily="18" charset="0"/>
                          </a:rPr>
                          <m:t>𝑖</m:t>
                        </m:r>
                      </m:sub>
                    </m:sSub>
                    <m:d>
                      <m:dPr>
                        <m:ctrlPr>
                          <a:rPr lang="en-US" sz="1800" i="1">
                            <a:latin typeface="Cambria Math" panose="02040503050406030204" pitchFamily="18" charset="0"/>
                          </a:rPr>
                        </m:ctrlPr>
                      </m:dPr>
                      <m:e>
                        <m:r>
                          <a:rPr lang="en-US" sz="1800" i="1">
                            <a:latin typeface="Cambria Math" panose="02040503050406030204" pitchFamily="18" charset="0"/>
                          </a:rPr>
                          <m:t>𝑛</m:t>
                        </m:r>
                      </m:e>
                    </m:d>
                    <m:r>
                      <a:rPr lang="en-US" sz="1800" i="1">
                        <a:latin typeface="Cambria Math" panose="02040503050406030204" pitchFamily="18" charset="0"/>
                      </a:rPr>
                      <m:t>&lt;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oMath>
                </a14:m>
                <a:br>
                  <a:rPr lang="en-US" sz="1800" dirty="0"/>
                </a:br>
                <a14:m>
                  <m:oMathPara xmlns:m="http://schemas.openxmlformats.org/officeDocument/2006/math">
                    <m:oMathParaPr>
                      <m:jc m:val="centerGroup"/>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1</m:t>
                      </m:r>
                      <m:r>
                        <a:rPr lang="en-US" sz="1800" i="1">
                          <a:latin typeface="Cambria Math" panose="02040503050406030204" pitchFamily="18" charset="0"/>
                        </a:rPr>
                        <m:t> </m:t>
                      </m:r>
                      <m:r>
                        <a:rPr lang="en-US" sz="1800" i="1">
                          <a:latin typeface="Cambria Math" panose="02040503050406030204" pitchFamily="18" charset="0"/>
                        </a:rPr>
                        <m:t>𝑖𝑓𝑓</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h</m:t>
                          </m:r>
                        </m:e>
                        <m:sub>
                          <m:r>
                            <a:rPr lang="en-US" sz="1800" i="1">
                              <a:latin typeface="Cambria Math" panose="02040503050406030204" pitchFamily="18" charset="0"/>
                            </a:rPr>
                            <m:t>𝑡</m:t>
                          </m:r>
                        </m:sub>
                      </m:sSub>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1</m:t>
                      </m:r>
                      <m:r>
                        <a:rPr lang="en-US" sz="1800" i="1">
                          <a:latin typeface="Cambria Math" panose="02040503050406030204" pitchFamily="18" charset="0"/>
                        </a:rPr>
                        <m:t> </m:t>
                      </m:r>
                      <m:r>
                        <a:rPr lang="en-US" sz="1800" i="1">
                          <a:latin typeface="Cambria Math" panose="02040503050406030204" pitchFamily="18" charset="0"/>
                        </a:rPr>
                        <m:t>𝑎𝑛𝑑</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d>
                            <m:dPr>
                              <m:ctrlPr>
                                <a:rPr lang="en-US" sz="1800" i="1">
                                  <a:latin typeface="Cambria Math" panose="02040503050406030204" pitchFamily="18" charset="0"/>
                                </a:rPr>
                              </m:ctrlPr>
                            </m:dPr>
                            <m:e>
                              <m:r>
                                <a:rPr lang="en-US" sz="1800" i="1">
                                  <a:latin typeface="Cambria Math" panose="02040503050406030204" pitchFamily="18" charset="0"/>
                                </a:rPr>
                                <m:t>≥</m:t>
                              </m:r>
                              <m:r>
                                <a:rPr lang="en-US" sz="1800" i="1">
                                  <a:latin typeface="Cambria Math" panose="02040503050406030204" pitchFamily="18" charset="0"/>
                                </a:rPr>
                                <m:t>𝑖</m:t>
                              </m:r>
                            </m:e>
                          </m:d>
                        </m:sub>
                      </m:sSub>
                      <m:d>
                        <m:dPr>
                          <m:ctrlPr>
                            <a:rPr lang="en-US" sz="1800" i="1">
                              <a:latin typeface="Cambria Math" panose="02040503050406030204" pitchFamily="18" charset="0"/>
                            </a:rPr>
                          </m:ctrlPr>
                        </m:dPr>
                        <m:e>
                          <m:r>
                            <a:rPr lang="en-US" sz="1800" i="1">
                              <a:latin typeface="Cambria Math" panose="02040503050406030204" pitchFamily="18" charset="0"/>
                            </a:rPr>
                            <m:t>𝑡</m:t>
                          </m:r>
                          <m:r>
                            <a:rPr lang="en-US" sz="1800" i="1">
                              <a:latin typeface="Cambria Math" panose="02040503050406030204" pitchFamily="18" charset="0"/>
                            </a:rPr>
                            <m:t>−</m:t>
                          </m:r>
                          <m:r>
                            <a:rPr lang="en-US" sz="1800" i="1">
                              <a:latin typeface="Cambria Math" panose="02040503050406030204" pitchFamily="18" charset="0"/>
                            </a:rPr>
                            <m:t>1</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r>
                        <a:rPr lang="en-US" sz="1800" i="1">
                          <a:latin typeface="Cambria Math" panose="02040503050406030204" pitchFamily="18" charset="0"/>
                        </a:rPr>
                        <m:t> </m:t>
                      </m:r>
                    </m:oMath>
                    <m:oMath xmlns:m="http://schemas.openxmlformats.org/officeDocument/2006/math">
                      <m:r>
                        <a:rPr lang="en-US" sz="1800" i="1">
                          <a:latin typeface="Cambria Math" panose="02040503050406030204" pitchFamily="18" charset="0"/>
                        </a:rPr>
                        <m:t>𝑙𝑒𝑡</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𝜖</m:t>
                          </m:r>
                        </m:e>
                        <m:sub>
                          <m:r>
                            <a:rPr lang="en-US" sz="1800" i="1">
                              <a:latin typeface="Cambria Math" panose="02040503050406030204" pitchFamily="18" charset="0"/>
                            </a:rPr>
                            <m:t>𝑖</m:t>
                          </m:r>
                        </m:sub>
                      </m:sSub>
                      <m:r>
                        <a:rPr lang="en-US" sz="1800" i="1">
                          <a:latin typeface="Cambria Math" panose="02040503050406030204" pitchFamily="18" charset="0"/>
                        </a:rPr>
                        <m:t> </m:t>
                      </m:r>
                      <m:r>
                        <a:rPr lang="en-US" sz="1800" i="1">
                          <a:latin typeface="Cambria Math" panose="02040503050406030204" pitchFamily="18" charset="0"/>
                        </a:rPr>
                        <m:t>𝑏𝑒</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h</m:t>
                      </m:r>
                      <m:r>
                        <a:rPr lang="en-US" sz="1800" i="1">
                          <a:latin typeface="Cambria Math" panose="02040503050406030204" pitchFamily="18" charset="0"/>
                        </a:rPr>
                        <m:t>𝑒</m:t>
                      </m:r>
                      <m:r>
                        <a:rPr lang="en-US" sz="1800" i="1">
                          <a:latin typeface="Cambria Math" panose="02040503050406030204" pitchFamily="18" charset="0"/>
                        </a:rPr>
                        <m:t> </m:t>
                      </m:r>
                      <m:r>
                        <a:rPr lang="en-US" sz="1800" i="1">
                          <a:latin typeface="Cambria Math" panose="02040503050406030204" pitchFamily="18" charset="0"/>
                        </a:rPr>
                        <m:t>𝑒𝑣𝑒𝑛𝑡</m:t>
                      </m:r>
                      <m:r>
                        <a:rPr lang="en-US" sz="1800" i="1">
                          <a:latin typeface="Cambria Math" panose="02040503050406030204" pitchFamily="18" charset="0"/>
                        </a:rPr>
                        <m:t> </m:t>
                      </m:r>
                      <m:r>
                        <a:rPr lang="en-US" sz="1800" i="1">
                          <a:latin typeface="Cambria Math" panose="02040503050406030204" pitchFamily="18" charset="0"/>
                        </a:rPr>
                        <m:t>𝑤</m:t>
                      </m:r>
                      <m:r>
                        <a:rPr lang="en-US" sz="1800" i="1">
                          <a:latin typeface="Cambria Math" panose="02040503050406030204" pitchFamily="18" charset="0"/>
                        </a:rPr>
                        <m:t>h</m:t>
                      </m:r>
                      <m:r>
                        <a:rPr lang="en-US" sz="1800" i="1">
                          <a:latin typeface="Cambria Math" panose="02040503050406030204" pitchFamily="18" charset="0"/>
                        </a:rPr>
                        <m:t>𝑒𝑟𝑒</m:t>
                      </m:r>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r>
                            <a:rPr lang="en-US" sz="1800" i="1">
                              <a:latin typeface="Cambria Math" panose="02040503050406030204" pitchFamily="18" charset="0"/>
                            </a:rPr>
                            <m:t>≥</m:t>
                          </m:r>
                        </m:sub>
                      </m:sSub>
                      <m:d>
                        <m:dPr>
                          <m:ctrlPr>
                            <a:rPr lang="en-US" sz="1800" i="1">
                              <a:latin typeface="Cambria Math" panose="02040503050406030204" pitchFamily="18" charset="0"/>
                            </a:rPr>
                          </m:ctrlPr>
                        </m:dPr>
                        <m:e>
                          <m:r>
                            <a:rPr lang="en-US" sz="1800" i="1">
                              <a:latin typeface="Cambria Math" panose="02040503050406030204" pitchFamily="18" charset="0"/>
                            </a:rPr>
                            <m:t>𝑛</m:t>
                          </m:r>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𝛽</m:t>
                          </m:r>
                        </m:e>
                        <m:sub>
                          <m:r>
                            <a:rPr lang="en-US" sz="1800" i="1">
                              <a:latin typeface="Cambria Math" panose="02040503050406030204" pitchFamily="18" charset="0"/>
                            </a:rPr>
                            <m:t>𝑖</m:t>
                          </m:r>
                        </m:sub>
                      </m:sSub>
                    </m:oMath>
                    <m:oMath xmlns:m="http://schemas.openxmlformats.org/officeDocument/2006/math">
                      <m:r>
                        <a:rPr lang="en-US" sz="1800" i="1" dirty="0">
                          <a:latin typeface="Cambria Math" panose="02040503050406030204" pitchFamily="18" charset="0"/>
                        </a:rPr>
                        <m:t>𝑁𝑜𝑤</m:t>
                      </m:r>
                      <m:r>
                        <a:rPr lang="en-US" sz="1800" i="1" dirty="0">
                          <a:latin typeface="Cambria Math" panose="02040503050406030204" pitchFamily="18" charset="0"/>
                        </a:rPr>
                        <m:t> </m:t>
                      </m:r>
                      <m:r>
                        <a:rPr lang="en-US" sz="1800" i="1" dirty="0">
                          <a:latin typeface="Cambria Math" panose="02040503050406030204" pitchFamily="18" charset="0"/>
                        </a:rPr>
                        <m:t>𝑓𝑖𝑥</m:t>
                      </m:r>
                      <m:r>
                        <a:rPr lang="en-US" sz="1800" i="1" dirty="0">
                          <a:latin typeface="Cambria Math" panose="02040503050406030204" pitchFamily="18" charset="0"/>
                        </a:rPr>
                        <m:t> </m:t>
                      </m:r>
                      <m:r>
                        <a:rPr lang="en-US" sz="1800" i="1" dirty="0" err="1">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1</m:t>
                      </m:r>
                      <m:r>
                        <a:rPr lang="en-US" sz="1800" i="1" dirty="0">
                          <a:latin typeface="Cambria Math" panose="02040503050406030204" pitchFamily="18" charset="0"/>
                        </a:rPr>
                        <m:t> </m:t>
                      </m:r>
                      <m:r>
                        <a:rPr lang="en-US" sz="1800" i="1" dirty="0">
                          <a:latin typeface="Cambria Math" panose="02040503050406030204" pitchFamily="18" charset="0"/>
                        </a:rPr>
                        <m:t>𝑎𝑛𝑑</m:t>
                      </m:r>
                      <m:r>
                        <a:rPr lang="en-US" sz="1800" i="1" dirty="0">
                          <a:latin typeface="Cambria Math" panose="02040503050406030204" pitchFamily="18" charset="0"/>
                        </a:rPr>
                        <m:t> </m:t>
                      </m:r>
                      <m:r>
                        <a:rPr lang="en-US" sz="1800" i="1" dirty="0">
                          <a:latin typeface="Cambria Math" panose="02040503050406030204" pitchFamily="18" charset="0"/>
                        </a:rPr>
                        <m:t>𝑐𝑜𝑛𝑠𝑖𝑑𝑒𝑟</m:t>
                      </m:r>
                      <m:r>
                        <a:rPr lang="en-US" sz="1800" i="1" dirty="0">
                          <a:latin typeface="Cambria Math" panose="02040503050406030204" pitchFamily="18" charset="0"/>
                        </a:rPr>
                        <m:t> </m:t>
                      </m:r>
                      <m:r>
                        <a:rPr lang="en-US" sz="1800" i="1" dirty="0">
                          <a:latin typeface="Cambria Math" panose="02040503050406030204" pitchFamily="18" charset="0"/>
                        </a:rPr>
                        <m:t>𝑎</m:t>
                      </m:r>
                      <m:r>
                        <a:rPr lang="en-US" sz="1800" i="1" dirty="0">
                          <a:latin typeface="Cambria Math" panose="02040503050406030204" pitchFamily="18" charset="0"/>
                        </a:rPr>
                        <m:t> </m:t>
                      </m:r>
                      <m:r>
                        <a:rPr lang="en-US" sz="1800" i="1" dirty="0">
                          <a:latin typeface="Cambria Math" panose="02040503050406030204" pitchFamily="18" charset="0"/>
                        </a:rPr>
                        <m:t>𝑠𝑒𝑟𝑖𝑒𝑠</m:t>
                      </m:r>
                      <m:r>
                        <a:rPr lang="en-US" sz="1800" i="1" dirty="0">
                          <a:latin typeface="Cambria Math" panose="02040503050406030204" pitchFamily="18" charset="0"/>
                        </a:rPr>
                        <m:t> </m:t>
                      </m:r>
                      <m:r>
                        <a:rPr lang="en-US" sz="1800" i="1" dirty="0">
                          <a:latin typeface="Cambria Math" panose="02040503050406030204" pitchFamily="18" charset="0"/>
                        </a:rPr>
                        <m:t>𝑜𝑓</m:t>
                      </m:r>
                      <m:r>
                        <a:rPr lang="en-US" sz="1800" i="1" dirty="0">
                          <a:latin typeface="Cambria Math" panose="02040503050406030204" pitchFamily="18" charset="0"/>
                        </a:rPr>
                        <m:t> </m:t>
                      </m:r>
                      <m:r>
                        <a:rPr lang="en-US" sz="1800" i="1" dirty="0">
                          <a:latin typeface="Cambria Math" panose="02040503050406030204" pitchFamily="18" charset="0"/>
                        </a:rPr>
                        <m:t>𝑏𝑖𝑛𝑎𝑟𝑦</m:t>
                      </m:r>
                      <m:r>
                        <a:rPr lang="en-US" sz="1800" i="1" dirty="0">
                          <a:latin typeface="Cambria Math" panose="02040503050406030204" pitchFamily="18" charset="0"/>
                        </a:rPr>
                        <m:t> </m:t>
                      </m:r>
                      <m:r>
                        <a:rPr lang="en-US" sz="1800" i="1" dirty="0">
                          <a:latin typeface="Cambria Math" panose="02040503050406030204" pitchFamily="18" charset="0"/>
                        </a:rPr>
                        <m:t>𝑟𝑎𝑛𝑑𝑜𝑚</m:t>
                      </m:r>
                      <m:r>
                        <a:rPr lang="en-US" sz="1800" i="1" dirty="0">
                          <a:latin typeface="Cambria Math" panose="02040503050406030204" pitchFamily="18" charset="0"/>
                        </a:rPr>
                        <m:t> </m:t>
                      </m:r>
                      <m:r>
                        <a:rPr lang="en-US" sz="1800" i="1" dirty="0">
                          <a:latin typeface="Cambria Math" panose="02040503050406030204" pitchFamily="18" charset="0"/>
                        </a:rPr>
                        <m:t>𝑣𝑎𝑟𝑖𝑎𝑏𝑙𝑒𝑠</m:t>
                      </m:r>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𝑌</m:t>
                          </m:r>
                        </m:e>
                        <m:sub>
                          <m:r>
                            <a:rPr lang="en-US" sz="1800" i="1" dirty="0">
                              <a:latin typeface="Cambria Math" panose="02040503050406030204" pitchFamily="18" charset="0"/>
                            </a:rPr>
                            <m:t>𝑡</m:t>
                          </m:r>
                        </m:sub>
                      </m:sSub>
                      <m:r>
                        <a:rPr lang="en-US" sz="1800" i="1" dirty="0">
                          <a:latin typeface="Cambria Math" panose="02040503050406030204" pitchFamily="18" charset="0"/>
                        </a:rPr>
                        <m:t> </m:t>
                      </m:r>
                      <m:r>
                        <a:rPr lang="en-US" sz="1800" i="1" dirty="0">
                          <a:latin typeface="Cambria Math" panose="02040503050406030204" pitchFamily="18" charset="0"/>
                        </a:rPr>
                        <m:t>𝑓𝑜𝑟</m:t>
                      </m:r>
                      <m:r>
                        <a:rPr lang="en-US" sz="1800" i="1" dirty="0">
                          <a:latin typeface="Cambria Math" panose="02040503050406030204" pitchFamily="18" charset="0"/>
                        </a:rPr>
                        <m:t> </m:t>
                      </m:r>
                      <m:r>
                        <a:rPr lang="en-US" sz="1800" i="1" dirty="0">
                          <a:latin typeface="Cambria Math" panose="02040503050406030204" pitchFamily="18" charset="0"/>
                        </a:rPr>
                        <m:t>𝑡</m:t>
                      </m:r>
                      <m:r>
                        <a:rPr lang="en-US" sz="1800" i="1" dirty="0">
                          <a:latin typeface="Cambria Math" panose="02040503050406030204" pitchFamily="18" charset="0"/>
                        </a:rPr>
                        <m:t>=</m:t>
                      </m:r>
                      <m:r>
                        <a:rPr lang="en-US" sz="1800" i="1" dirty="0">
                          <a:latin typeface="Cambria Math" panose="02040503050406030204" pitchFamily="18" charset="0"/>
                        </a:rPr>
                        <m:t>2</m:t>
                      </m:r>
                      <m:r>
                        <a:rPr lang="en-US" sz="1800" i="1" dirty="0">
                          <a:latin typeface="Cambria Math" panose="02040503050406030204" pitchFamily="18" charset="0"/>
                        </a:rPr>
                        <m:t>…,</m:t>
                      </m:r>
                      <m:r>
                        <a:rPr lang="en-US" sz="1800" i="1" dirty="0">
                          <a:latin typeface="Cambria Math" panose="02040503050406030204" pitchFamily="18" charset="0"/>
                        </a:rPr>
                        <m:t>𝑛</m:t>
                      </m:r>
                      <m:r>
                        <a:rPr lang="en-US" sz="1800" i="1" dirty="0">
                          <a:latin typeface="Cambria Math" panose="02040503050406030204" pitchFamily="18" charset="0"/>
                        </a:rPr>
                        <m:t> </m:t>
                      </m:r>
                      <m:r>
                        <a:rPr lang="en-US" sz="1800" i="1" dirty="0">
                          <a:latin typeface="Cambria Math" panose="02040503050406030204" pitchFamily="18" charset="0"/>
                        </a:rPr>
                        <m:t>𝑤</m:t>
                      </m:r>
                      <m:r>
                        <a:rPr lang="en-US" sz="1800" i="1" dirty="0">
                          <a:latin typeface="Cambria Math" panose="02040503050406030204" pitchFamily="18" charset="0"/>
                        </a:rPr>
                        <m:t>h</m:t>
                      </m:r>
                      <m:r>
                        <a:rPr lang="en-US" sz="1800" i="1" dirty="0">
                          <a:latin typeface="Cambria Math" panose="02040503050406030204" pitchFamily="18" charset="0"/>
                        </a:rPr>
                        <m:t>𝑒𝑟𝑒</m:t>
                      </m:r>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𝑌</m:t>
                          </m:r>
                        </m:e>
                        <m:sub>
                          <m:r>
                            <a:rPr lang="en-US" sz="1800" i="1" dirty="0">
                              <a:latin typeface="Cambria Math" panose="02040503050406030204" pitchFamily="18" charset="0"/>
                            </a:rPr>
                            <m:t>𝑡</m:t>
                          </m:r>
                        </m:sub>
                      </m:sSub>
                      <m:r>
                        <a:rPr lang="en-US" sz="1800" i="1" dirty="0">
                          <a:latin typeface="Cambria Math" panose="02040503050406030204" pitchFamily="18" charset="0"/>
                        </a:rPr>
                        <m:t>=</m:t>
                      </m:r>
                      <m:r>
                        <a:rPr lang="en-US" sz="1800" i="1" dirty="0">
                          <a:latin typeface="Cambria Math" panose="02040503050406030204" pitchFamily="18" charset="0"/>
                        </a:rPr>
                        <m:t>1</m:t>
                      </m:r>
                      <m:r>
                        <a:rPr lang="en-US" sz="1800" i="1" dirty="0">
                          <a:latin typeface="Cambria Math" panose="02040503050406030204" pitchFamily="18" charset="0"/>
                        </a:rPr>
                        <m:t> </m:t>
                      </m:r>
                      <m:r>
                        <a:rPr lang="en-US" sz="1800" i="1" dirty="0">
                          <a:latin typeface="Cambria Math" panose="02040503050406030204" pitchFamily="18" charset="0"/>
                        </a:rPr>
                        <m:t>𝑖𝑓𝑓</m:t>
                      </m:r>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h</m:t>
                          </m:r>
                        </m:e>
                        <m:sub>
                          <m:r>
                            <a:rPr lang="en-US" sz="1800" i="1" dirty="0">
                              <a:latin typeface="Cambria Math" panose="02040503050406030204" pitchFamily="18" charset="0"/>
                            </a:rPr>
                            <m:t>𝑡</m:t>
                          </m:r>
                        </m:sub>
                      </m:sSub>
                      <m:r>
                        <a:rPr lang="en-US" sz="1800" i="1" dirty="0">
                          <a:latin typeface="Cambria Math" panose="02040503050406030204" pitchFamily="18" charset="0"/>
                        </a:rPr>
                        <m:t>≥</m:t>
                      </m:r>
                      <m:r>
                        <a:rPr lang="en-US" sz="1800" i="1" dirty="0">
                          <a:latin typeface="Cambria Math" panose="02040503050406030204" pitchFamily="18" charset="0"/>
                        </a:rPr>
                        <m:t>𝑖</m:t>
                      </m:r>
                      <m:r>
                        <a:rPr lang="en-US" sz="1800" i="1" dirty="0">
                          <a:latin typeface="Cambria Math" panose="02040503050406030204" pitchFamily="18" charset="0"/>
                        </a:rPr>
                        <m:t> </m:t>
                      </m:r>
                      <m:r>
                        <a:rPr lang="en-US" sz="1800" i="1" dirty="0">
                          <a:latin typeface="Cambria Math" panose="02040503050406030204" pitchFamily="18" charset="0"/>
                        </a:rPr>
                        <m:t>𝑎𝑛𝑑</m:t>
                      </m:r>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𝑣</m:t>
                          </m:r>
                        </m:e>
                        <m:sub>
                          <m:r>
                            <a:rPr lang="en-US" sz="1800" i="1" dirty="0">
                              <a:latin typeface="Cambria Math" panose="02040503050406030204" pitchFamily="18" charset="0"/>
                            </a:rPr>
                            <m:t>𝑖</m:t>
                          </m:r>
                          <m:r>
                            <a:rPr lang="en-US" sz="1800" i="1" dirty="0">
                              <a:latin typeface="Cambria Math" panose="02040503050406030204" pitchFamily="18" charset="0"/>
                            </a:rPr>
                            <m:t>≥</m:t>
                          </m:r>
                        </m:sub>
                      </m:sSub>
                      <m:d>
                        <m:dPr>
                          <m:ctrlPr>
                            <a:rPr lang="en-US" sz="1800" i="1" dirty="0">
                              <a:latin typeface="Cambria Math" panose="02040503050406030204" pitchFamily="18" charset="0"/>
                            </a:rPr>
                          </m:ctrlPr>
                        </m:dPr>
                        <m:e>
                          <m:r>
                            <a:rPr lang="en-US" sz="1800" i="1" dirty="0">
                              <a:latin typeface="Cambria Math" panose="02040503050406030204" pitchFamily="18" charset="0"/>
                            </a:rPr>
                            <m:t>𝑡</m:t>
                          </m:r>
                          <m:r>
                            <a:rPr lang="en-US" sz="1800" i="1" dirty="0">
                              <a:latin typeface="Cambria Math" panose="02040503050406030204" pitchFamily="18" charset="0"/>
                            </a:rPr>
                            <m:t>−</m:t>
                          </m:r>
                          <m:r>
                            <a:rPr lang="en-US" sz="1800" i="1" dirty="0">
                              <a:latin typeface="Cambria Math" panose="02040503050406030204" pitchFamily="18" charset="0"/>
                            </a:rPr>
                            <m:t>1</m:t>
                          </m:r>
                        </m:e>
                      </m:d>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𝛽</m:t>
                          </m:r>
                        </m:e>
                        <m:sub>
                          <m:r>
                            <a:rPr lang="en-US" sz="1800" i="1" dirty="0">
                              <a:latin typeface="Cambria Math" panose="02040503050406030204" pitchFamily="18" charset="0"/>
                            </a:rPr>
                            <m:t>𝑖</m:t>
                          </m:r>
                        </m:sub>
                      </m:sSub>
                    </m:oMath>
                    <m:oMath xmlns:m="http://schemas.openxmlformats.org/officeDocument/2006/math">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Pr</m:t>
                          </m:r>
                        </m:fName>
                        <m:e>
                          <m:d>
                            <m:dPr>
                              <m:ctrlPr>
                                <a:rPr lang="en-US" sz="1800" i="1">
                                  <a:latin typeface="Cambria Math" panose="02040503050406030204" pitchFamily="18" charset="0"/>
                                </a:rPr>
                              </m:ctrlPr>
                            </m:dPr>
                            <m:e>
                              <m:nary>
                                <m:naryPr>
                                  <m:chr m:val="∑"/>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US" sz="1800" i="1">
                                          <a:latin typeface="Cambria Math" panose="02040503050406030204" pitchFamily="18" charset="0"/>
                                        </a:rPr>
                                        <m:t>𝑌</m:t>
                                      </m:r>
                                    </m:e>
                                    <m:sub>
                                      <m:r>
                                        <a:rPr lang="en-US" sz="1800" i="1">
                                          <a:latin typeface="Cambria Math" panose="02040503050406030204" pitchFamily="18" charset="0"/>
                                        </a:rPr>
                                        <m:t>𝑡</m:t>
                                      </m:r>
                                    </m:sub>
                                  </m:sSub>
                                </m:e>
                              </m:nary>
                              <m:r>
                                <a:rPr lang="en-US" sz="1800" i="1">
                                  <a:latin typeface="Cambria Math" panose="02040503050406030204" pitchFamily="18" charset="0"/>
                                </a:rPr>
                                <m:t>≥</m:t>
                              </m:r>
                              <m:r>
                                <a:rPr lang="en-US" sz="1800" i="1">
                                  <a:latin typeface="Cambria Math" panose="02040503050406030204" pitchFamily="18" charset="0"/>
                                </a:rPr>
                                <m:t>𝑘</m:t>
                              </m:r>
                            </m:e>
                          </m:d>
                        </m:e>
                      </m:func>
                      <m:r>
                        <a:rPr lang="en-US" sz="1800" i="1">
                          <a:latin typeface="Cambria Math" panose="02040503050406030204" pitchFamily="18" charset="0"/>
                        </a:rPr>
                        <m:t>≤</m:t>
                      </m:r>
                      <m:func>
                        <m:funcPr>
                          <m:ctrlPr>
                            <a:rPr lang="en-US" sz="1800" i="1">
                              <a:latin typeface="Cambria Math" panose="02040503050406030204" pitchFamily="18" charset="0"/>
                            </a:rPr>
                          </m:ctrlPr>
                        </m:funcPr>
                        <m:fName>
                          <m:r>
                            <m:rPr>
                              <m:sty m:val="p"/>
                            </m:rPr>
                            <a:rPr lang="en-US" sz="1800">
                              <a:latin typeface="Cambria Math" panose="02040503050406030204" pitchFamily="18" charset="0"/>
                            </a:rPr>
                            <m:t>Pr</m:t>
                          </m:r>
                        </m:fName>
                        <m:e>
                          <m:d>
                            <m:dPr>
                              <m:ctrlPr>
                                <a:rPr lang="en-US" sz="1800" i="1">
                                  <a:latin typeface="Cambria Math" panose="02040503050406030204" pitchFamily="18" charset="0"/>
                                </a:rPr>
                              </m:ctrlPr>
                            </m:dPr>
                            <m:e>
                              <m:r>
                                <a:rPr lang="en-US" sz="1800" i="1">
                                  <a:latin typeface="Cambria Math" panose="02040503050406030204" pitchFamily="18" charset="0"/>
                                </a:rPr>
                                <m:t>𝐵</m:t>
                              </m:r>
                              <m:d>
                                <m:dPr>
                                  <m:ctrlPr>
                                    <a:rPr lang="en-US" sz="1800" i="1">
                                      <a:latin typeface="Cambria Math" panose="02040503050406030204" pitchFamily="18" charset="0"/>
                                    </a:rPr>
                                  </m:ctrlPr>
                                </m:dPr>
                                <m:e>
                                  <m:r>
                                    <a:rPr lang="en-US" sz="1800" i="1">
                                      <a:latin typeface="Cambria Math" panose="02040503050406030204" pitchFamily="18" charset="0"/>
                                    </a:rPr>
                                    <m:t>𝑛</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e>
                              </m:d>
                              <m:r>
                                <a:rPr lang="en-US" sz="1800" i="1">
                                  <a:latin typeface="Cambria Math" panose="02040503050406030204" pitchFamily="18" charset="0"/>
                                </a:rPr>
                                <m:t>≥</m:t>
                              </m:r>
                              <m:r>
                                <a:rPr lang="en-US" sz="1800" i="1">
                                  <a:latin typeface="Cambria Math" panose="02040503050406030204" pitchFamily="18" charset="0"/>
                                </a:rPr>
                                <m:t>𝑘</m:t>
                              </m:r>
                            </m:e>
                          </m:d>
                        </m:e>
                      </m:func>
                      <m:r>
                        <a:rPr lang="en-US" sz="1800" b="0" i="1" smtClean="0">
                          <a:latin typeface="Cambria Math" panose="02040503050406030204" pitchFamily="18" charset="0"/>
                        </a:rPr>
                        <m:t>∗∗</m:t>
                      </m:r>
                    </m:oMath>
                  </m:oMathPara>
                </a14:m>
                <a:br>
                  <a:rPr lang="en-US" sz="1800" dirty="0"/>
                </a:br>
                <a:br>
                  <a:rPr lang="en-US" sz="1800" dirty="0"/>
                </a:br>
                <a:endParaRPr lang="en-IL" sz="1800" dirty="0"/>
              </a:p>
            </p:txBody>
          </p:sp>
        </mc:Choice>
        <mc:Fallback xmlns="">
          <p:sp>
            <p:nvSpPr>
              <p:cNvPr id="2" name="Title 1">
                <a:extLst>
                  <a:ext uri="{FF2B5EF4-FFF2-40B4-BE49-F238E27FC236}">
                    <a16:creationId xmlns:a16="http://schemas.microsoft.com/office/drawing/2014/main" id="{85694FAF-8F8F-22E3-DDCF-170B040870C9}"/>
                  </a:ext>
                </a:extLst>
              </p:cNvPr>
              <p:cNvSpPr>
                <a:spLocks noGrp="1" noRot="1" noChangeAspect="1" noMove="1" noResize="1" noEditPoints="1" noAdjustHandles="1" noChangeArrowheads="1" noChangeShapeType="1" noTextEdit="1"/>
              </p:cNvSpPr>
              <p:nvPr>
                <p:ph type="title"/>
              </p:nvPr>
            </p:nvSpPr>
            <p:spPr>
              <a:xfrm>
                <a:off x="0" y="837027"/>
                <a:ext cx="8653750" cy="4223255"/>
              </a:xfrm>
              <a:blipFill>
                <a:blip r:embed="rId2"/>
                <a:stretch>
                  <a:fillRect l="-423" t="-4473"/>
                </a:stretch>
              </a:blipFill>
            </p:spPr>
            <p:txBody>
              <a:bodyPr/>
              <a:lstStyle/>
              <a:p>
                <a:r>
                  <a:rPr lang="en-IL">
                    <a:noFill/>
                  </a:rPr>
                  <a:t> </a:t>
                </a:r>
              </a:p>
            </p:txBody>
          </p:sp>
        </mc:Fallback>
      </mc:AlternateContent>
      <p:sp>
        <p:nvSpPr>
          <p:cNvPr id="3" name="Google Shape;414;g1f1da066b8d_0_0">
            <a:extLst>
              <a:ext uri="{FF2B5EF4-FFF2-40B4-BE49-F238E27FC236}">
                <a16:creationId xmlns:a16="http://schemas.microsoft.com/office/drawing/2014/main" id="{BA7991D8-CE48-655F-BD9A-4A5B2D7A3731}"/>
              </a:ext>
            </a:extLst>
          </p:cNvPr>
          <p:cNvSpPr txBox="1">
            <a:spLocks/>
          </p:cNvSpPr>
          <p:nvPr/>
        </p:nvSpPr>
        <p:spPr>
          <a:xfrm>
            <a:off x="394314" y="0"/>
            <a:ext cx="5197200" cy="768000"/>
          </a:xfrm>
          <a:prstGeom prst="rect">
            <a:avLst/>
          </a:prstGeom>
          <a:noFill/>
          <a:ln>
            <a:noFill/>
          </a:ln>
        </p:spPr>
        <p:txBody>
          <a:bodyPr spcFirstLastPara="1" wrap="square" lIns="91425" tIns="91425" rIns="91425" bIns="91425"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buClr>
                <a:srgbClr val="000000"/>
              </a:buClr>
              <a:buSzPct val="200000"/>
              <a:buFont typeface="Arial"/>
              <a:buNone/>
            </a:pPr>
            <a:r>
              <a:rPr lang="en-US" u="sng" dirty="0"/>
              <a:t>prove</a:t>
            </a:r>
          </a:p>
        </p:txBody>
      </p:sp>
      <p:grpSp>
        <p:nvGrpSpPr>
          <p:cNvPr id="4" name="Google Shape;391;p23">
            <a:extLst>
              <a:ext uri="{FF2B5EF4-FFF2-40B4-BE49-F238E27FC236}">
                <a16:creationId xmlns:a16="http://schemas.microsoft.com/office/drawing/2014/main" id="{D0D5509B-76E5-5891-D8B8-E9AFF7A94556}"/>
              </a:ext>
            </a:extLst>
          </p:cNvPr>
          <p:cNvGrpSpPr/>
          <p:nvPr/>
        </p:nvGrpSpPr>
        <p:grpSpPr>
          <a:xfrm>
            <a:off x="7343645" y="166065"/>
            <a:ext cx="662305" cy="417341"/>
            <a:chOff x="5400075" y="1936775"/>
            <a:chExt cx="3173477" cy="2136925"/>
          </a:xfrm>
        </p:grpSpPr>
        <p:pic>
          <p:nvPicPr>
            <p:cNvPr id="5" name="Google Shape;392;p23">
              <a:extLst>
                <a:ext uri="{FF2B5EF4-FFF2-40B4-BE49-F238E27FC236}">
                  <a16:creationId xmlns:a16="http://schemas.microsoft.com/office/drawing/2014/main" id="{ABF4168D-D8AE-ABA1-5AE2-A4901328188F}"/>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6" name="Google Shape;393;p23">
              <a:extLst>
                <a:ext uri="{FF2B5EF4-FFF2-40B4-BE49-F238E27FC236}">
                  <a16:creationId xmlns:a16="http://schemas.microsoft.com/office/drawing/2014/main" id="{71F9B0C4-7983-290E-F292-218ABAB4477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7" name="Google Shape;394;p23">
            <a:extLst>
              <a:ext uri="{FF2B5EF4-FFF2-40B4-BE49-F238E27FC236}">
                <a16:creationId xmlns:a16="http://schemas.microsoft.com/office/drawing/2014/main" id="{BACDB939-684B-2950-E6AF-0AB4B1AA10E3}"/>
              </a:ext>
            </a:extLst>
          </p:cNvPr>
          <p:cNvGrpSpPr/>
          <p:nvPr/>
        </p:nvGrpSpPr>
        <p:grpSpPr>
          <a:xfrm>
            <a:off x="8092459" y="166065"/>
            <a:ext cx="871200" cy="669600"/>
            <a:chOff x="991850" y="1936775"/>
            <a:chExt cx="1560300" cy="2164726"/>
          </a:xfrm>
        </p:grpSpPr>
        <p:pic>
          <p:nvPicPr>
            <p:cNvPr id="8" name="Google Shape;395;p23">
              <a:extLst>
                <a:ext uri="{FF2B5EF4-FFF2-40B4-BE49-F238E27FC236}">
                  <a16:creationId xmlns:a16="http://schemas.microsoft.com/office/drawing/2014/main" id="{891821ED-3634-39B7-4272-F20670EC60B0}"/>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9" name="Google Shape;396;p23">
              <a:extLst>
                <a:ext uri="{FF2B5EF4-FFF2-40B4-BE49-F238E27FC236}">
                  <a16:creationId xmlns:a16="http://schemas.microsoft.com/office/drawing/2014/main" id="{86A11C32-C07D-1F2C-9DFC-63CF2DF65CA2}"/>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10" name="Google Shape;397;p23">
            <a:extLst>
              <a:ext uri="{FF2B5EF4-FFF2-40B4-BE49-F238E27FC236}">
                <a16:creationId xmlns:a16="http://schemas.microsoft.com/office/drawing/2014/main" id="{2D0320E6-84F2-45AB-86AA-90F477ED83ED}"/>
              </a:ext>
            </a:extLst>
          </p:cNvPr>
          <p:cNvGrpSpPr/>
          <p:nvPr/>
        </p:nvGrpSpPr>
        <p:grpSpPr>
          <a:xfrm>
            <a:off x="6594774" y="166064"/>
            <a:ext cx="662305" cy="417339"/>
            <a:chOff x="2993400" y="1936775"/>
            <a:chExt cx="2187452" cy="2164725"/>
          </a:xfrm>
        </p:grpSpPr>
        <p:pic>
          <p:nvPicPr>
            <p:cNvPr id="11" name="Google Shape;398;p23">
              <a:extLst>
                <a:ext uri="{FF2B5EF4-FFF2-40B4-BE49-F238E27FC236}">
                  <a16:creationId xmlns:a16="http://schemas.microsoft.com/office/drawing/2014/main" id="{84A4A80D-FA4C-9422-E332-14E52B4FEA2F}"/>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2" name="Google Shape;399;p23">
              <a:extLst>
                <a:ext uri="{FF2B5EF4-FFF2-40B4-BE49-F238E27FC236}">
                  <a16:creationId xmlns:a16="http://schemas.microsoft.com/office/drawing/2014/main" id="{311C3857-4F62-89FB-FEF1-89A4792DB36B}"/>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926695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E3381E1-D223-CABA-0C7B-DDA9529ADC6B}"/>
                  </a:ext>
                </a:extLst>
              </p:cNvPr>
              <p:cNvSpPr>
                <a:spLocks noGrp="1"/>
              </p:cNvSpPr>
              <p:nvPr>
                <p:ph type="title"/>
              </p:nvPr>
            </p:nvSpPr>
            <p:spPr>
              <a:xfrm>
                <a:off x="192884" y="170985"/>
                <a:ext cx="8430726" cy="4617150"/>
              </a:xfrm>
            </p:spPr>
            <p:txBody>
              <a:bodyPr>
                <a:noAutofit/>
              </a:bodyPr>
              <a:lstStyle/>
              <a:p>
                <a:pPr/>
                <a14:m>
                  <m:oMathPara xmlns:m="http://schemas.openxmlformats.org/officeDocument/2006/math">
                    <m:oMathParaPr>
                      <m:jc m:val="centerGroup"/>
                    </m:oMathParaPr>
                    <m:oMath xmlns:m="http://schemas.openxmlformats.org/officeDocument/2006/math">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𝑣</m:t>
                                  </m:r>
                                </m:e>
                                <m: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𝑖</m:t>
                                  </m:r>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sub>
                              </m:s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𝑘</m:t>
                              </m:r>
                            </m:e>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𝜖</m:t>
                                  </m:r>
                                </m:e>
                                <m:sub>
                                  <m:r>
                                    <a:rPr lang="en-US" sz="1600" b="0" i="1" smtClean="0">
                                      <a:highlight>
                                        <a:srgbClr val="E0E0E0"/>
                                      </a:highlight>
                                      <a:latin typeface="Cambria Math" panose="02040503050406030204" pitchFamily="18" charset="0"/>
                                    </a:rPr>
                                    <m:t>𝑖</m:t>
                                  </m:r>
                                </m:sub>
                              </m:sSub>
                            </m:e>
                          </m:d>
                        </m:e>
                      </m:func>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r>
                            <m:rPr>
                              <m:sty m:val="p"/>
                            </m:rPr>
                            <a:rPr lang="en-US" sz="1600">
                              <a:highlight>
                                <a:srgbClr val="E0E0E0"/>
                              </a:highlight>
                              <a:latin typeface="Cambria Math" panose="02040503050406030204" pitchFamily="18" charset="0"/>
                            </a:rPr>
                            <m:t>Pr</m:t>
                          </m:r>
                          <m:r>
                            <a:rPr lang="en-US" sz="1600" i="1">
                              <a:highlight>
                                <a:srgbClr val="E0E0E0"/>
                              </a:highlight>
                              <a:latin typeface="Cambria Math" panose="02040503050406030204" pitchFamily="18" charset="0"/>
                            </a:rPr>
                            <m:t>⁡(</m:t>
                          </m:r>
                          <m:r>
                            <a:rPr lang="en-US" sz="1600" i="1">
                              <a:highlight>
                                <a:srgbClr val="E0E0E0"/>
                              </a:highlight>
                              <a:latin typeface="Cambria Math" panose="02040503050406030204" pitchFamily="18" charset="0"/>
                            </a:rPr>
                            <m:t>𝐵</m:t>
                          </m:r>
                          <m:d>
                            <m:dPr>
                              <m:ctrlPr>
                                <a:rPr lang="en-US" sz="1600" i="1">
                                  <a:highlight>
                                    <a:srgbClr val="E0E0E0"/>
                                  </a:highlight>
                                  <a:latin typeface="Cambria Math" panose="02040503050406030204" pitchFamily="18" charset="0"/>
                                </a:rPr>
                              </m:ctrlPr>
                            </m:dPr>
                            <m:e>
                              <m:r>
                                <a:rPr lang="en-US" sz="1600" i="1">
                                  <a:highlight>
                                    <a:srgbClr val="E0E0E0"/>
                                  </a:highlight>
                                  <a:latin typeface="Cambria Math" panose="02040503050406030204" pitchFamily="18" charset="0"/>
                                </a:rPr>
                                <m:t>𝑛</m:t>
                              </m:r>
                              <m:r>
                                <a:rPr lang="en-US" sz="1600" i="1">
                                  <a:highlight>
                                    <a:srgbClr val="E0E0E0"/>
                                  </a:highlight>
                                  <a:latin typeface="Cambria Math" panose="02040503050406030204" pitchFamily="18" charset="0"/>
                                </a:rPr>
                                <m:t>,</m:t>
                              </m:r>
                              <m:sSub>
                                <m:sSubPr>
                                  <m:ctrlPr>
                                    <a:rPr lang="en-US" sz="1600" i="1">
                                      <a:highlight>
                                        <a:srgbClr val="E0E0E0"/>
                                      </a:highlight>
                                      <a:latin typeface="Cambria Math" panose="02040503050406030204" pitchFamily="18" charset="0"/>
                                    </a:rPr>
                                  </m:ctrlPr>
                                </m:sSubPr>
                                <m:e>
                                  <m:r>
                                    <a:rPr lang="en-US" sz="1600" i="1">
                                      <a:highlight>
                                        <a:srgbClr val="E0E0E0"/>
                                      </a:highlight>
                                      <a:latin typeface="Cambria Math" panose="02040503050406030204" pitchFamily="18" charset="0"/>
                                    </a:rPr>
                                    <m:t>𝑝</m:t>
                                  </m:r>
                                </m:e>
                                <m:sub>
                                  <m:r>
                                    <a:rPr lang="en-US" sz="1600" i="1">
                                      <a:highlight>
                                        <a:srgbClr val="E0E0E0"/>
                                      </a:highlight>
                                      <a:latin typeface="Cambria Math" panose="02040503050406030204" pitchFamily="18" charset="0"/>
                                    </a:rPr>
                                    <m:t>𝑖</m:t>
                                  </m:r>
                                </m:sub>
                              </m:sSub>
                            </m:e>
                          </m:d>
                          <m:r>
                            <a:rPr lang="en-US" sz="1600" i="1">
                              <a:highlight>
                                <a:srgbClr val="E0E0E0"/>
                              </a:highlight>
                              <a:latin typeface="Cambria Math" panose="02040503050406030204" pitchFamily="18" charset="0"/>
                            </a:rPr>
                            <m:t>≥</m:t>
                          </m:r>
                          <m:r>
                            <a:rPr lang="en-US" sz="1600" i="1">
                              <a:highlight>
                                <a:srgbClr val="E0E0E0"/>
                              </a:highlight>
                              <a:latin typeface="Cambria Math" panose="02040503050406030204" pitchFamily="18" charset="0"/>
                            </a:rPr>
                            <m:t>𝑘</m:t>
                          </m:r>
                          <m:r>
                            <a:rPr lang="en-US" sz="1600" i="1">
                              <a:highlight>
                                <a:srgbClr val="E0E0E0"/>
                              </a:highlight>
                              <a:latin typeface="Cambria Math" panose="02040503050406030204" pitchFamily="18" charset="0"/>
                            </a:rPr>
                            <m:t>)</m:t>
                          </m:r>
                        </m:num>
                        <m:den>
                          <m:r>
                            <m:rPr>
                              <m:sty m:val="p"/>
                            </m:rPr>
                            <a:rPr lang="en-US" sz="1600" b="0" i="0" smtClean="0">
                              <a:highlight>
                                <a:srgbClr val="E0E0E0"/>
                              </a:highlight>
                              <a:latin typeface="Cambria Math" panose="02040503050406030204" pitchFamily="18" charset="0"/>
                            </a:rPr>
                            <m:t>Pr</m:t>
                          </m:r>
                          <m:r>
                            <a:rPr lang="en-US" sz="1600" b="0" i="1" smtClean="0">
                              <a:highlight>
                                <a:srgbClr val="E0E0E0"/>
                              </a:highlight>
                              <a:latin typeface="Cambria Math" panose="02040503050406030204" pitchFamily="18" charset="0"/>
                            </a:rPr>
                            <m:t>⁡(</m:t>
                          </m:r>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𝜖</m:t>
                              </m:r>
                            </m:e>
                            <m:sub>
                              <m:r>
                                <a:rPr lang="en-US" sz="1600" b="0" i="1" smtClean="0">
                                  <a:highlight>
                                    <a:srgbClr val="E0E0E0"/>
                                  </a:highlight>
                                  <a:latin typeface="Cambria Math" panose="02040503050406030204" pitchFamily="18" charset="0"/>
                                </a:rPr>
                                <m:t>𝑖</m:t>
                              </m:r>
                            </m:sub>
                          </m:sSub>
                          <m:r>
                            <a:rPr lang="en-US" sz="1600" b="0" i="1" smtClean="0">
                              <a:highlight>
                                <a:srgbClr val="E0E0E0"/>
                              </a:highlight>
                              <a:latin typeface="Cambria Math" panose="02040503050406030204" pitchFamily="18" charset="0"/>
                            </a:rPr>
                            <m:t>)</m:t>
                          </m:r>
                        </m:den>
                      </m:f>
                    </m:oMath>
                  </m:oMathPara>
                </a14:m>
                <a:br>
                  <a:rPr lang="en-US" sz="1600" dirty="0">
                    <a:highlight>
                      <a:srgbClr val="E0E0E0"/>
                    </a:highlight>
                  </a:rPr>
                </a:br>
                <a:r>
                  <a:rPr lang="en-US" sz="1600" dirty="0">
                    <a:highlight>
                      <a:srgbClr val="E0E0E0"/>
                    </a:highlight>
                  </a:rPr>
                  <a:t>and we know </a:t>
                </a:r>
                <a14:m>
                  <m:oMath xmlns:m="http://schemas.openxmlformats.org/officeDocument/2006/math">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r>
                              <a:rPr lang="en-US" sz="1600" b="0" i="1" smtClean="0">
                                <a:highlight>
                                  <a:srgbClr val="E0E0E0"/>
                                </a:highlight>
                                <a:latin typeface="Cambria Math" panose="02040503050406030204" pitchFamily="18" charset="0"/>
                              </a:rPr>
                              <m:t>𝐵</m:t>
                            </m:r>
                            <m:d>
                              <m:dPr>
                                <m:ctrlPr>
                                  <a:rPr lang="en-US" sz="1600" b="0" i="1" smtClean="0">
                                    <a:highlight>
                                      <a:srgbClr val="E0E0E0"/>
                                    </a:highlight>
                                    <a:latin typeface="Cambria Math" panose="02040503050406030204" pitchFamily="18" charset="0"/>
                                  </a:rPr>
                                </m:ctrlPr>
                              </m:dPr>
                              <m:e>
                                <m:r>
                                  <a:rPr lang="en-US" sz="1600" b="0" i="1" smtClean="0">
                                    <a:highlight>
                                      <a:srgbClr val="E0E0E0"/>
                                    </a:highlight>
                                    <a:latin typeface="Cambria Math" panose="02040503050406030204" pitchFamily="18" charset="0"/>
                                  </a:rPr>
                                  <m:t>𝑛</m:t>
                                </m:r>
                                <m:r>
                                  <a:rPr lang="en-US" sz="1600" b="0" i="1" smtClean="0">
                                    <a:highlight>
                                      <a:srgbClr val="E0E0E0"/>
                                    </a:highlight>
                                    <a:latin typeface="Cambria Math" panose="02040503050406030204" pitchFamily="18" charset="0"/>
                                  </a:rPr>
                                  <m:t>,</m:t>
                                </m:r>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𝑝</m:t>
                                    </m:r>
                                  </m:e>
                                  <m:sub>
                                    <m:r>
                                      <a:rPr lang="en-US" sz="1600" b="0" i="1" smtClean="0">
                                        <a:highlight>
                                          <a:srgbClr val="E0E0E0"/>
                                        </a:highlight>
                                        <a:latin typeface="Cambria Math" panose="02040503050406030204" pitchFamily="18" charset="0"/>
                                      </a:rPr>
                                      <m:t>𝑖</m:t>
                                    </m:r>
                                  </m:sub>
                                </m:sSub>
                              </m:e>
                            </m:d>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𝑒</m:t>
                            </m:r>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𝑝</m:t>
                                </m:r>
                              </m:e>
                              <m:sub>
                                <m:r>
                                  <a:rPr lang="en-US" sz="1600" b="0" i="1" smtClean="0">
                                    <a:highlight>
                                      <a:srgbClr val="E0E0E0"/>
                                    </a:highlight>
                                    <a:latin typeface="Cambria Math" panose="02040503050406030204" pitchFamily="18" charset="0"/>
                                  </a:rPr>
                                  <m:t>𝑖</m:t>
                                </m:r>
                              </m:sub>
                            </m:sSub>
                            <m:r>
                              <a:rPr lang="en-US" sz="1600" b="0" i="1" smtClean="0">
                                <a:highlight>
                                  <a:srgbClr val="E0E0E0"/>
                                </a:highlight>
                                <a:latin typeface="Cambria Math" panose="02040503050406030204" pitchFamily="18" charset="0"/>
                              </a:rPr>
                              <m:t>𝑛</m:t>
                            </m:r>
                          </m:e>
                        </m:d>
                      </m:e>
                    </m:func>
                    <m:r>
                      <a:rPr lang="en-US" sz="1600" b="0" i="1" smtClean="0">
                        <a:highlight>
                          <a:srgbClr val="E0E0E0"/>
                        </a:highlight>
                        <a:latin typeface="Cambria Math" panose="02040503050406030204" pitchFamily="18" charset="0"/>
                      </a:rPr>
                      <m:t>≤</m:t>
                    </m:r>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𝑒</m:t>
                        </m:r>
                      </m:e>
                      <m:sup>
                        <m:r>
                          <a:rPr lang="en-US" sz="1600" b="0" i="1" smtClean="0">
                            <a:highlight>
                              <a:srgbClr val="E0E0E0"/>
                            </a:highlight>
                            <a:latin typeface="Cambria Math" panose="02040503050406030204" pitchFamily="18" charset="0"/>
                          </a:rPr>
                          <m:t>−</m:t>
                        </m:r>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𝑝</m:t>
                            </m:r>
                          </m:e>
                          <m:sub>
                            <m:r>
                              <a:rPr lang="en-US" sz="1600" b="0" i="1" smtClean="0">
                                <a:highlight>
                                  <a:srgbClr val="E0E0E0"/>
                                </a:highlight>
                                <a:latin typeface="Cambria Math" panose="02040503050406030204" pitchFamily="18" charset="0"/>
                              </a:rPr>
                              <m:t>𝑖</m:t>
                            </m:r>
                          </m:sub>
                        </m:sSub>
                        <m:r>
                          <a:rPr lang="en-US" sz="1600" b="0" i="1" smtClean="0">
                            <a:highlight>
                              <a:srgbClr val="E0E0E0"/>
                            </a:highlight>
                            <a:latin typeface="Cambria Math" panose="02040503050406030204" pitchFamily="18" charset="0"/>
                          </a:rPr>
                          <m:t>𝑛</m:t>
                        </m:r>
                      </m:sup>
                    </m:sSup>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𝑠𝑜</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𝑤𝑒</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𝑐</m:t>
                    </m:r>
                    <m:r>
                      <a:rPr lang="en-US" sz="1600" b="0" i="1" smtClean="0">
                        <a:highlight>
                          <a:srgbClr val="E0E0E0"/>
                        </a:highlight>
                        <a:latin typeface="Cambria Math" panose="02040503050406030204" pitchFamily="18" charset="0"/>
                      </a:rPr>
                      <m:t>h</m:t>
                    </m:r>
                    <m:r>
                      <a:rPr lang="en-US" sz="1600" b="0" i="1" smtClean="0">
                        <a:highlight>
                          <a:srgbClr val="E0E0E0"/>
                        </a:highlight>
                        <a:latin typeface="Cambria Math" panose="02040503050406030204" pitchFamily="18" charset="0"/>
                      </a:rPr>
                      <m:t>𝑜𝑠𝑒</m:t>
                    </m:r>
                    <m:r>
                      <a:rPr lang="en-US" sz="1600" b="0" i="1" smtClean="0">
                        <a:highlight>
                          <a:srgbClr val="E0E0E0"/>
                        </a:highlight>
                        <a:latin typeface="Cambria Math" panose="02040503050406030204" pitchFamily="18" charset="0"/>
                      </a:rPr>
                      <m:t> </m:t>
                    </m:r>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𝛽</m:t>
                        </m:r>
                      </m:e>
                      <m:sub>
                        <m:r>
                          <a:rPr lang="en-US" sz="1600" b="0" i="1" smtClean="0">
                            <a:highlight>
                              <a:srgbClr val="E0E0E0"/>
                            </a:highlight>
                            <a:latin typeface="Cambria Math" panose="02040503050406030204" pitchFamily="18" charset="0"/>
                          </a:rPr>
                          <m:t>𝑖</m:t>
                        </m:r>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sub>
                    </m:sSub>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r>
                          <a:rPr lang="en-US" sz="1600" b="0" i="1" smtClean="0">
                            <a:highlight>
                              <a:srgbClr val="E0E0E0"/>
                            </a:highlight>
                            <a:latin typeface="Cambria Math" panose="02040503050406030204" pitchFamily="18" charset="0"/>
                          </a:rPr>
                          <m:t>𝑒</m:t>
                        </m:r>
                        <m:sSubSup>
                          <m:sSubSupPr>
                            <m:ctrlPr>
                              <a:rPr lang="en-US" sz="1600" b="0" i="1" smtClean="0">
                                <a:highlight>
                                  <a:srgbClr val="E0E0E0"/>
                                </a:highlight>
                                <a:latin typeface="Cambria Math" panose="02040503050406030204" pitchFamily="18" charset="0"/>
                              </a:rPr>
                            </m:ctrlPr>
                          </m:sSubSupPr>
                          <m:e>
                            <m:r>
                              <a:rPr lang="en-US" sz="1600" b="0" i="1" smtClean="0">
                                <a:highlight>
                                  <a:srgbClr val="E0E0E0"/>
                                </a:highlight>
                                <a:latin typeface="Cambria Math" panose="02040503050406030204" pitchFamily="18" charset="0"/>
                              </a:rPr>
                              <m:t>𝛽</m:t>
                            </m:r>
                          </m:e>
                          <m:sub>
                            <m:r>
                              <a:rPr lang="en-US" sz="1600" b="0" i="1" smtClean="0">
                                <a:highlight>
                                  <a:srgbClr val="E0E0E0"/>
                                </a:highlight>
                                <a:latin typeface="Cambria Math" panose="02040503050406030204" pitchFamily="18" charset="0"/>
                              </a:rPr>
                              <m:t>𝑖</m:t>
                            </m:r>
                          </m:sub>
                          <m:sup>
                            <m:r>
                              <a:rPr lang="en-US" sz="1600" b="0" i="1" smtClean="0">
                                <a:highlight>
                                  <a:srgbClr val="E0E0E0"/>
                                </a:highlight>
                                <a:latin typeface="Cambria Math" panose="02040503050406030204" pitchFamily="18" charset="0"/>
                              </a:rPr>
                              <m:t>𝑑</m:t>
                            </m:r>
                          </m:sup>
                        </m:sSubSup>
                      </m:num>
                      <m:den>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𝑛</m:t>
                            </m:r>
                          </m:e>
                          <m:sup>
                            <m:r>
                              <a:rPr lang="en-US" sz="1600" b="0" i="1" smtClean="0">
                                <a:highlight>
                                  <a:srgbClr val="E0E0E0"/>
                                </a:highlight>
                                <a:latin typeface="Cambria Math" panose="02040503050406030204" pitchFamily="18" charset="0"/>
                              </a:rPr>
                              <m:t>𝑑</m:t>
                            </m:r>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sup>
                        </m:sSup>
                      </m:den>
                    </m:f>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𝑎𝑛𝑑</m:t>
                    </m:r>
                    <m:r>
                      <a:rPr lang="en-US" sz="1600" b="0" i="1" smtClean="0">
                        <a:highlight>
                          <a:srgbClr val="E0E0E0"/>
                        </a:highlight>
                        <a:latin typeface="Cambria Math" panose="02040503050406030204" pitchFamily="18" charset="0"/>
                      </a:rPr>
                      <m:t> </m:t>
                    </m:r>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𝛽</m:t>
                        </m:r>
                      </m:e>
                      <m:sub>
                        <m:r>
                          <a:rPr lang="en-US" sz="1600" b="0" i="1" smtClean="0">
                            <a:highlight>
                              <a:srgbClr val="E0E0E0"/>
                            </a:highlight>
                            <a:latin typeface="Cambria Math" panose="02040503050406030204" pitchFamily="18" charset="0"/>
                          </a:rPr>
                          <m:t>6</m:t>
                        </m:r>
                      </m:sub>
                    </m:sSub>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r>
                          <a:rPr lang="en-US" sz="1600" b="0" i="1" smtClean="0">
                            <a:highlight>
                              <a:srgbClr val="E0E0E0"/>
                            </a:highlight>
                            <a:latin typeface="Cambria Math" panose="02040503050406030204" pitchFamily="18" charset="0"/>
                          </a:rPr>
                          <m:t>𝑛</m:t>
                        </m:r>
                      </m:num>
                      <m:den>
                        <m:r>
                          <a:rPr lang="en-US" sz="1600" b="0" i="1" smtClean="0">
                            <a:highlight>
                              <a:srgbClr val="E0E0E0"/>
                            </a:highlight>
                            <a:latin typeface="Cambria Math" panose="02040503050406030204" pitchFamily="18" charset="0"/>
                          </a:rPr>
                          <m:t>2</m:t>
                        </m:r>
                        <m:r>
                          <a:rPr lang="en-US" sz="1600" b="0" i="1" smtClean="0">
                            <a:highlight>
                              <a:srgbClr val="E0E0E0"/>
                            </a:highlight>
                            <a:latin typeface="Cambria Math" panose="02040503050406030204" pitchFamily="18" charset="0"/>
                          </a:rPr>
                          <m:t>𝑒</m:t>
                        </m:r>
                      </m:den>
                    </m:f>
                  </m:oMath>
                </a14:m>
                <a:br>
                  <a:rPr lang="en-US" sz="1600" b="0" dirty="0">
                    <a:highlight>
                      <a:srgbClr val="E0E0E0"/>
                    </a:highlight>
                  </a:rPr>
                </a:br>
                <a:r>
                  <a:rPr lang="en-US" sz="1600" b="0" dirty="0">
                    <a:highlight>
                      <a:srgbClr val="E0E0E0"/>
                    </a:highlight>
                  </a:rPr>
                  <a:t>now we assume </a:t>
                </a:r>
                <a14:m>
                  <m:oMath xmlns:m="http://schemas.openxmlformats.org/officeDocument/2006/math">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𝑝</m:t>
                        </m:r>
                      </m:e>
                      <m:sub>
                        <m:r>
                          <a:rPr lang="en-US" sz="1600" b="0" i="1" smtClean="0">
                            <a:highlight>
                              <a:srgbClr val="E0E0E0"/>
                            </a:highlight>
                            <a:latin typeface="Cambria Math" panose="02040503050406030204" pitchFamily="18" charset="0"/>
                          </a:rPr>
                          <m:t>𝑖</m:t>
                        </m:r>
                      </m:sub>
                    </m:sSub>
                    <m:r>
                      <a:rPr lang="en-US" sz="1600" b="0" i="1" smtClean="0">
                        <a:highlight>
                          <a:srgbClr val="E0E0E0"/>
                        </a:highlight>
                        <a:latin typeface="Cambria Math" panose="02040503050406030204" pitchFamily="18" charset="0"/>
                      </a:rPr>
                      <m:t>𝑛</m:t>
                    </m:r>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2</m:t>
                    </m:r>
                    <m:r>
                      <a:rPr lang="en-US" sz="1600" b="0" i="1" smtClean="0">
                        <a:highlight>
                          <a:srgbClr val="E0E0E0"/>
                        </a:highlight>
                        <a:latin typeface="Cambria Math" panose="02040503050406030204" pitchFamily="18" charset="0"/>
                      </a:rPr>
                      <m:t>𝑙𝑛𝑛</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𝑎𝑛𝑑</m:t>
                    </m:r>
                    <m:r>
                      <a:rPr lang="en-US" sz="1600" b="0" i="1" smtClean="0">
                        <a:highlight>
                          <a:srgbClr val="E0E0E0"/>
                        </a:highlight>
                        <a:latin typeface="Cambria Math" panose="02040503050406030204" pitchFamily="18" charset="0"/>
                      </a:rPr>
                      <m:t> </m:t>
                    </m:r>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r>
                      <a:rPr lang="en-US" sz="1600" b="0" i="1" smtClean="0">
                        <a:highlight>
                          <a:srgbClr val="E0E0E0"/>
                        </a:highlight>
                        <a:latin typeface="Cambria Math" panose="02040503050406030204" pitchFamily="18" charset="0"/>
                      </a:rPr>
                      <m:t>𝑖𝑠</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𝑡</m:t>
                    </m:r>
                    <m:r>
                      <a:rPr lang="en-US" sz="1600" b="0" i="1" smtClean="0">
                        <a:highlight>
                          <a:srgbClr val="E0E0E0"/>
                        </a:highlight>
                        <a:latin typeface="Cambria Math" panose="02040503050406030204" pitchFamily="18" charset="0"/>
                      </a:rPr>
                      <m:t>h</m:t>
                    </m:r>
                    <m:r>
                      <a:rPr lang="en-US" sz="1600" b="0" i="1" smtClean="0">
                        <a:highlight>
                          <a:srgbClr val="E0E0E0"/>
                        </a:highlight>
                        <a:latin typeface="Cambria Math" panose="02040503050406030204" pitchFamily="18" charset="0"/>
                      </a:rPr>
                      <m:t>𝑒</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𝑠𝑚𝑎𝑙𝑙𝑒𝑡</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𝑖</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𝑠</m:t>
                    </m:r>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𝑡</m:t>
                    </m:r>
                    <m:f>
                      <m:fPr>
                        <m:ctrlPr>
                          <a:rPr lang="en-US" sz="1600" b="0" i="1" smtClean="0">
                            <a:highlight>
                              <a:srgbClr val="E0E0E0"/>
                            </a:highlight>
                            <a:latin typeface="Cambria Math" panose="02040503050406030204" pitchFamily="18" charset="0"/>
                          </a:rPr>
                        </m:ctrlPr>
                      </m:fPr>
                      <m:num>
                        <m:sSubSup>
                          <m:sSubSupPr>
                            <m:ctrlPr>
                              <a:rPr lang="en-US" sz="1600" b="0" i="1" smtClean="0">
                                <a:highlight>
                                  <a:srgbClr val="E0E0E0"/>
                                </a:highlight>
                                <a:latin typeface="Cambria Math" panose="02040503050406030204" pitchFamily="18" charset="0"/>
                              </a:rPr>
                            </m:ctrlPr>
                          </m:sSubSupPr>
                          <m:e>
                            <m:r>
                              <a:rPr lang="en-US" sz="1600" b="0" i="1" smtClean="0">
                                <a:highlight>
                                  <a:srgbClr val="E0E0E0"/>
                                </a:highlight>
                                <a:latin typeface="Cambria Math" panose="02040503050406030204" pitchFamily="18" charset="0"/>
                              </a:rPr>
                              <m:t>𝛽</m:t>
                            </m:r>
                          </m:e>
                          <m:sub>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sub>
                          <m:sup>
                            <m:r>
                              <a:rPr lang="en-US" sz="1600" b="0" i="1" smtClean="0">
                                <a:highlight>
                                  <a:srgbClr val="E0E0E0"/>
                                </a:highlight>
                                <a:latin typeface="Cambria Math" panose="02040503050406030204" pitchFamily="18" charset="0"/>
                              </a:rPr>
                              <m:t>𝑑</m:t>
                            </m:r>
                          </m:sup>
                        </m:sSubSup>
                      </m:num>
                      <m:den>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𝑛</m:t>
                            </m:r>
                          </m:e>
                          <m:sup>
                            <m:r>
                              <a:rPr lang="en-US" sz="1600" b="0" i="1" smtClean="0">
                                <a:highlight>
                                  <a:srgbClr val="E0E0E0"/>
                                </a:highlight>
                                <a:latin typeface="Cambria Math" panose="02040503050406030204" pitchFamily="18" charset="0"/>
                              </a:rPr>
                              <m:t>𝑑</m:t>
                            </m:r>
                          </m:sup>
                        </m:sSup>
                      </m:den>
                    </m:f>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2</m:t>
                    </m:r>
                    <m:r>
                      <a:rPr lang="en-US" sz="1600" b="0" i="1" smtClean="0">
                        <a:highlight>
                          <a:srgbClr val="E0E0E0"/>
                        </a:highlight>
                        <a:latin typeface="Cambria Math" panose="02040503050406030204" pitchFamily="18" charset="0"/>
                      </a:rPr>
                      <m:t>𝑙𝑛𝑛</m:t>
                    </m:r>
                  </m:oMath>
                </a14:m>
                <a:br>
                  <a:rPr lang="en-US" sz="1600" b="0" dirty="0">
                    <a:highlight>
                      <a:srgbClr val="E0E0E0"/>
                    </a:highlight>
                  </a:rPr>
                </a:br>
                <a14:m>
                  <m:oMathPara xmlns:m="http://schemas.openxmlformats.org/officeDocument/2006/math">
                    <m:oMathParaPr>
                      <m:jc m:val="centerGroup"/>
                    </m:oMathParaPr>
                    <m:oMath xmlns:m="http://schemas.openxmlformats.org/officeDocument/2006/math">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𝑣</m:t>
                                  </m:r>
                                </m:e>
                                <m:sub>
                                  <m:r>
                                    <a:rPr lang="en-US" sz="1600" b="0" i="1" smtClean="0">
                                      <a:highlight>
                                        <a:srgbClr val="E0E0E0"/>
                                      </a:highlight>
                                      <a:latin typeface="Cambria Math" panose="02040503050406030204" pitchFamily="18" charset="0"/>
                                    </a:rPr>
                                    <m:t>≥</m:t>
                                  </m:r>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sub>
                              </m:s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6</m:t>
                              </m:r>
                              <m:r>
                                <a:rPr lang="en-US" sz="1600" b="0" i="1" smtClean="0">
                                  <a:highlight>
                                    <a:srgbClr val="E0E0E0"/>
                                  </a:highlight>
                                  <a:latin typeface="Cambria Math" panose="02040503050406030204" pitchFamily="18" charset="0"/>
                                </a:rPr>
                                <m:t>𝑙𝑛𝑛</m:t>
                              </m:r>
                            </m:e>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𝜖</m:t>
                                  </m:r>
                                </m:e>
                                <m:sub>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sub>
                              </m:sSub>
                            </m:e>
                          </m:d>
                        </m:e>
                      </m:func>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r>
                            <a:rPr lang="en-US" sz="1600" b="0" i="1" smtClean="0">
                              <a:highlight>
                                <a:srgbClr val="E0E0E0"/>
                              </a:highlight>
                              <a:latin typeface="Cambria Math" panose="02040503050406030204" pitchFamily="18" charset="0"/>
                            </a:rPr>
                            <m:t>1</m:t>
                          </m:r>
                        </m:num>
                        <m:den>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𝑛</m:t>
                              </m:r>
                            </m:e>
                            <m:sup>
                              <m:r>
                                <a:rPr lang="en-US" sz="1600" b="0" i="1" smtClean="0">
                                  <a:highlight>
                                    <a:srgbClr val="E0E0E0"/>
                                  </a:highlight>
                                  <a:latin typeface="Cambria Math" panose="02040503050406030204" pitchFamily="18" charset="0"/>
                                </a:rPr>
                                <m:t>2</m:t>
                              </m:r>
                            </m:sup>
                          </m:sSup>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𝜖</m:t>
                                      </m:r>
                                    </m:e>
                                    <m:sub>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sub>
                                  </m:sSub>
                                </m:e>
                              </m:d>
                            </m:e>
                          </m:func>
                        </m:den>
                      </m:f>
                    </m:oMath>
                  </m:oMathPara>
                </a14:m>
                <a:br>
                  <a:rPr lang="en-US" sz="1600" b="0" dirty="0">
                    <a:highlight>
                      <a:srgbClr val="E0E0E0"/>
                    </a:highlight>
                  </a:rPr>
                </a:br>
                <a:r>
                  <a:rPr lang="en-US" sz="1600" b="0" dirty="0">
                    <a:highlight>
                      <a:srgbClr val="E0E0E0"/>
                    </a:highlight>
                  </a:rPr>
                  <a:t>so </a:t>
                </a:r>
                <a14:m>
                  <m:oMath xmlns:m="http://schemas.openxmlformats.org/officeDocument/2006/math">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𝜇</m:t>
                                </m:r>
                              </m:e>
                              <m:sub>
                                <m:r>
                                  <a:rPr lang="en-US" sz="1600" b="0" i="1" smtClean="0">
                                    <a:highlight>
                                      <a:srgbClr val="E0E0E0"/>
                                    </a:highlight>
                                    <a:latin typeface="Cambria Math" panose="02040503050406030204" pitchFamily="18" charset="0"/>
                                  </a:rPr>
                                  <m:t>≥</m:t>
                                </m:r>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2</m:t>
                                </m:r>
                              </m:sub>
                            </m:s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e>
                          <m:e>
                            <m:sSub>
                              <m:sSubPr>
                                <m:ctrlPr>
                                  <a:rPr lang="en-US" sz="1600" b="0" i="1" smtClean="0">
                                    <a:highlight>
                                      <a:srgbClr val="E0E0E0"/>
                                    </a:highlight>
                                    <a:latin typeface="Cambria Math" panose="02040503050406030204" pitchFamily="18" charset="0"/>
                                  </a:rPr>
                                </m:ctrlPr>
                              </m:sSubPr>
                              <m:e>
                                <m:r>
                                  <a:rPr lang="en-US" sz="1600" b="0" i="1" smtClean="0">
                                    <a:highlight>
                                      <a:srgbClr val="E0E0E0"/>
                                    </a:highlight>
                                    <a:latin typeface="Cambria Math" panose="02040503050406030204" pitchFamily="18" charset="0"/>
                                  </a:rPr>
                                  <m:t>𝑣</m:t>
                                </m:r>
                              </m:e>
                              <m:sub>
                                <m:r>
                                  <a:rPr lang="en-US" sz="1600" b="0" i="1" smtClean="0">
                                    <a:highlight>
                                      <a:srgbClr val="E0E0E0"/>
                                    </a:highlight>
                                    <a:latin typeface="Cambria Math" panose="02040503050406030204" pitchFamily="18" charset="0"/>
                                  </a:rPr>
                                  <m:t>≥</m:t>
                                </m:r>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sub>
                            </m:s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6</m:t>
                            </m:r>
                            <m:r>
                              <a:rPr lang="en-US" sz="1600" b="0" i="1" smtClean="0">
                                <a:highlight>
                                  <a:srgbClr val="E0E0E0"/>
                                </a:highlight>
                                <a:latin typeface="Cambria Math" panose="02040503050406030204" pitchFamily="18" charset="0"/>
                              </a:rPr>
                              <m:t>𝑙𝑛𝑛</m:t>
                            </m:r>
                          </m:e>
                        </m:d>
                      </m:e>
                    </m:func>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r>
                          <a:rPr lang="en-US" sz="1600" b="0" i="1" smtClean="0">
                            <a:highlight>
                              <a:srgbClr val="E0E0E0"/>
                            </a:highlight>
                            <a:latin typeface="Cambria Math" panose="02040503050406030204" pitchFamily="18" charset="0"/>
                          </a:rPr>
                          <m:t>𝑛</m:t>
                        </m:r>
                        <m:sSup>
                          <m:sSupPr>
                            <m:ctrlPr>
                              <a:rPr lang="en-US" sz="1600" b="0" i="1" smtClean="0">
                                <a:highlight>
                                  <a:srgbClr val="E0E0E0"/>
                                </a:highlight>
                                <a:latin typeface="Cambria Math" panose="02040503050406030204" pitchFamily="18" charset="0"/>
                              </a:rPr>
                            </m:ctrlPr>
                          </m:sSupPr>
                          <m:e>
                            <m:d>
                              <m:dPr>
                                <m:ctrlPr>
                                  <a:rPr lang="en-US" sz="1600" b="0" i="1" smtClean="0">
                                    <a:highlight>
                                      <a:srgbClr val="E0E0E0"/>
                                    </a:highlight>
                                    <a:latin typeface="Cambria Math" panose="02040503050406030204" pitchFamily="18" charset="0"/>
                                  </a:rPr>
                                </m:ctrlPr>
                              </m:dPr>
                              <m:e>
                                <m:f>
                                  <m:fPr>
                                    <m:ctrlPr>
                                      <a:rPr lang="en-US" sz="1600" b="0" i="1" smtClean="0">
                                        <a:highlight>
                                          <a:srgbClr val="E0E0E0"/>
                                        </a:highlight>
                                        <a:latin typeface="Cambria Math" panose="02040503050406030204" pitchFamily="18" charset="0"/>
                                      </a:rPr>
                                    </m:ctrlPr>
                                  </m:fPr>
                                  <m:num>
                                    <m:r>
                                      <a:rPr lang="en-US" sz="1600" b="0" i="1" smtClean="0">
                                        <a:highlight>
                                          <a:srgbClr val="E0E0E0"/>
                                        </a:highlight>
                                        <a:latin typeface="Cambria Math" panose="02040503050406030204" pitchFamily="18" charset="0"/>
                                      </a:rPr>
                                      <m:t>6</m:t>
                                    </m:r>
                                    <m:r>
                                      <a:rPr lang="en-US" sz="1600" b="0" i="1" smtClean="0">
                                        <a:highlight>
                                          <a:srgbClr val="E0E0E0"/>
                                        </a:highlight>
                                        <a:latin typeface="Cambria Math" panose="02040503050406030204" pitchFamily="18" charset="0"/>
                                      </a:rPr>
                                      <m:t>𝑙𝑛𝑛</m:t>
                                    </m:r>
                                  </m:num>
                                  <m:den>
                                    <m:r>
                                      <a:rPr lang="en-US" sz="1600" b="0" i="1" smtClean="0">
                                        <a:highlight>
                                          <a:srgbClr val="E0E0E0"/>
                                        </a:highlight>
                                        <a:latin typeface="Cambria Math" panose="02040503050406030204" pitchFamily="18" charset="0"/>
                                      </a:rPr>
                                      <m:t>𝑛</m:t>
                                    </m:r>
                                  </m:den>
                                </m:f>
                              </m:e>
                            </m:d>
                          </m:e>
                          <m:sup>
                            <m:r>
                              <a:rPr lang="en-US" sz="1600" b="0" i="1" smtClean="0">
                                <a:highlight>
                                  <a:srgbClr val="E0E0E0"/>
                                </a:highlight>
                                <a:latin typeface="Cambria Math" panose="02040503050406030204" pitchFamily="18" charset="0"/>
                              </a:rPr>
                              <m:t>𝑑</m:t>
                            </m:r>
                          </m:sup>
                        </m:sSup>
                      </m:num>
                      <m:den>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sSub>
                                  <m:sSubPr>
                                    <m:ctrlPr>
                                      <a:rPr lang="en-US" sz="1600" i="1">
                                        <a:highlight>
                                          <a:srgbClr val="E0E0E0"/>
                                        </a:highlight>
                                        <a:latin typeface="Cambria Math" panose="02040503050406030204" pitchFamily="18" charset="0"/>
                                      </a:rPr>
                                    </m:ctrlPr>
                                  </m:sSubPr>
                                  <m:e>
                                    <m:r>
                                      <a:rPr lang="en-US" sz="1600" i="1">
                                        <a:highlight>
                                          <a:srgbClr val="E0E0E0"/>
                                        </a:highlight>
                                        <a:latin typeface="Cambria Math" panose="02040503050406030204" pitchFamily="18" charset="0"/>
                                      </a:rPr>
                                      <m:t>𝑣</m:t>
                                    </m:r>
                                  </m:e>
                                  <m:sub>
                                    <m:r>
                                      <a:rPr lang="en-US" sz="1600" i="1">
                                        <a:highlight>
                                          <a:srgbClr val="E0E0E0"/>
                                        </a:highlight>
                                        <a:latin typeface="Cambria Math" panose="02040503050406030204" pitchFamily="18" charset="0"/>
                                      </a:rPr>
                                      <m:t>≥</m:t>
                                    </m:r>
                                    <m:sSup>
                                      <m:sSupPr>
                                        <m:ctrlPr>
                                          <a:rPr lang="en-US" sz="1600" i="1">
                                            <a:highlight>
                                              <a:srgbClr val="E0E0E0"/>
                                            </a:highlight>
                                            <a:latin typeface="Cambria Math" panose="02040503050406030204" pitchFamily="18" charset="0"/>
                                          </a:rPr>
                                        </m:ctrlPr>
                                      </m:sSupPr>
                                      <m:e>
                                        <m:r>
                                          <a:rPr lang="en-US" sz="1600" i="1">
                                            <a:highlight>
                                              <a:srgbClr val="E0E0E0"/>
                                            </a:highlight>
                                            <a:latin typeface="Cambria Math" panose="02040503050406030204" pitchFamily="18" charset="0"/>
                                          </a:rPr>
                                          <m:t>𝑖</m:t>
                                        </m:r>
                                      </m:e>
                                      <m:sup>
                                        <m:r>
                                          <a:rPr lang="en-US" sz="1600" i="1">
                                            <a:highlight>
                                              <a:srgbClr val="E0E0E0"/>
                                            </a:highlight>
                                            <a:latin typeface="Cambria Math" panose="02040503050406030204" pitchFamily="18" charset="0"/>
                                          </a:rPr>
                                          <m:t>∗</m:t>
                                        </m:r>
                                      </m:sup>
                                    </m:sSup>
                                    <m:r>
                                      <a:rPr lang="en-US" sz="1600" i="1">
                                        <a:highlight>
                                          <a:srgbClr val="E0E0E0"/>
                                        </a:highlight>
                                        <a:latin typeface="Cambria Math" panose="02040503050406030204" pitchFamily="18" charset="0"/>
                                      </a:rPr>
                                      <m:t>+</m:t>
                                    </m:r>
                                    <m:r>
                                      <a:rPr lang="en-US" sz="1600" i="1">
                                        <a:highlight>
                                          <a:srgbClr val="E0E0E0"/>
                                        </a:highlight>
                                        <a:latin typeface="Cambria Math" panose="02040503050406030204" pitchFamily="18" charset="0"/>
                                      </a:rPr>
                                      <m:t>1</m:t>
                                    </m:r>
                                  </m:sub>
                                </m:s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6</m:t>
                                </m:r>
                                <m:r>
                                  <a:rPr lang="en-US" sz="1600" b="0" i="1" smtClean="0">
                                    <a:highlight>
                                      <a:srgbClr val="E0E0E0"/>
                                    </a:highlight>
                                    <a:latin typeface="Cambria Math" panose="02040503050406030204" pitchFamily="18" charset="0"/>
                                  </a:rPr>
                                  <m:t>𝑙𝑛𝑛</m:t>
                                </m:r>
                              </m:e>
                            </m:d>
                          </m:e>
                        </m:func>
                      </m:den>
                    </m:f>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𝑎𝑛𝑑</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𝑏𝑦</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𝑚𝑎𝑟𝑘𝑜𝑣</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𝑤𝑒</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𝑔𝑒𝑡</m:t>
                    </m:r>
                  </m:oMath>
                </a14:m>
                <a:br>
                  <a:rPr lang="en-US" sz="1600" b="0" dirty="0">
                    <a:highlight>
                      <a:srgbClr val="E0E0E0"/>
                    </a:highlight>
                  </a:rPr>
                </a:br>
                <a14:m>
                  <m:oMathPara xmlns:m="http://schemas.openxmlformats.org/officeDocument/2006/math">
                    <m:oMathParaPr>
                      <m:jc m:val="centerGroup"/>
                    </m:oMathParaPr>
                    <m:oMath xmlns:m="http://schemas.openxmlformats.org/officeDocument/2006/math">
                      <m:func>
                        <m:funcPr>
                          <m:ctrlPr>
                            <a:rPr lang="en-US" sz="1600" b="0" i="1" smtClean="0">
                              <a:highlight>
                                <a:srgbClr val="E0E0E0"/>
                              </a:highlight>
                              <a:latin typeface="Cambria Math" panose="02040503050406030204" pitchFamily="18" charset="0"/>
                            </a:rPr>
                          </m:ctrlPr>
                        </m:funcPr>
                        <m:fName>
                          <m:r>
                            <m:rPr>
                              <m:sty m:val="p"/>
                            </m:rPr>
                            <a:rPr lang="en-US" sz="1600" b="0" i="0" smtClean="0">
                              <a:highlight>
                                <a:srgbClr val="E0E0E0"/>
                              </a:highlight>
                              <a:latin typeface="Cambria Math" panose="02040503050406030204" pitchFamily="18" charset="0"/>
                            </a:rPr>
                            <m:t>Pr</m:t>
                          </m:r>
                        </m:fName>
                        <m:e>
                          <m:d>
                            <m:dPr>
                              <m:ctrlPr>
                                <a:rPr lang="en-US" sz="1600" b="0" i="1" smtClean="0">
                                  <a:highlight>
                                    <a:srgbClr val="E0E0E0"/>
                                  </a:highlight>
                                  <a:latin typeface="Cambria Math" panose="02040503050406030204" pitchFamily="18" charset="0"/>
                                </a:rPr>
                              </m:ctrlPr>
                            </m:dPr>
                            <m:e>
                              <m:sSub>
                                <m:sSubPr>
                                  <m:ctrlPr>
                                    <a:rPr lang="en-US" sz="1600" i="1">
                                      <a:highlight>
                                        <a:srgbClr val="E0E0E0"/>
                                      </a:highlight>
                                      <a:latin typeface="Cambria Math" panose="02040503050406030204" pitchFamily="18" charset="0"/>
                                    </a:rPr>
                                  </m:ctrlPr>
                                </m:sSubPr>
                                <m:e>
                                  <m:r>
                                    <a:rPr lang="en-US" sz="1600" i="1">
                                      <a:highlight>
                                        <a:srgbClr val="E0E0E0"/>
                                      </a:highlight>
                                      <a:latin typeface="Cambria Math" panose="02040503050406030204" pitchFamily="18" charset="0"/>
                                    </a:rPr>
                                    <m:t>𝜇</m:t>
                                  </m:r>
                                </m:e>
                                <m:sub>
                                  <m:r>
                                    <a:rPr lang="en-US" sz="1600" i="1">
                                      <a:highlight>
                                        <a:srgbClr val="E0E0E0"/>
                                      </a:highlight>
                                      <a:latin typeface="Cambria Math" panose="02040503050406030204" pitchFamily="18" charset="0"/>
                                    </a:rPr>
                                    <m:t>≥</m:t>
                                  </m:r>
                                  <m:sSup>
                                    <m:sSupPr>
                                      <m:ctrlPr>
                                        <a:rPr lang="en-US" sz="1600" i="1">
                                          <a:highlight>
                                            <a:srgbClr val="E0E0E0"/>
                                          </a:highlight>
                                          <a:latin typeface="Cambria Math" panose="02040503050406030204" pitchFamily="18" charset="0"/>
                                        </a:rPr>
                                      </m:ctrlPr>
                                    </m:sSupPr>
                                    <m:e>
                                      <m:r>
                                        <a:rPr lang="en-US" sz="1600" i="1">
                                          <a:highlight>
                                            <a:srgbClr val="E0E0E0"/>
                                          </a:highlight>
                                          <a:latin typeface="Cambria Math" panose="02040503050406030204" pitchFamily="18" charset="0"/>
                                        </a:rPr>
                                        <m:t>𝑖</m:t>
                                      </m:r>
                                    </m:e>
                                    <m:sup>
                                      <m:r>
                                        <a:rPr lang="en-US" sz="1600" i="1">
                                          <a:highlight>
                                            <a:srgbClr val="E0E0E0"/>
                                          </a:highlight>
                                          <a:latin typeface="Cambria Math" panose="02040503050406030204" pitchFamily="18" charset="0"/>
                                        </a:rPr>
                                        <m:t>∗</m:t>
                                      </m:r>
                                    </m:sup>
                                  </m:sSup>
                                  <m:r>
                                    <a:rPr lang="en-US" sz="1600" i="1">
                                      <a:highlight>
                                        <a:srgbClr val="E0E0E0"/>
                                      </a:highlight>
                                      <a:latin typeface="Cambria Math" panose="02040503050406030204" pitchFamily="18" charset="0"/>
                                    </a:rPr>
                                    <m:t>+</m:t>
                                  </m:r>
                                  <m:r>
                                    <a:rPr lang="en-US" sz="1600" i="1">
                                      <a:highlight>
                                        <a:srgbClr val="E0E0E0"/>
                                      </a:highlight>
                                      <a:latin typeface="Cambria Math" panose="02040503050406030204" pitchFamily="18" charset="0"/>
                                    </a:rPr>
                                    <m:t>2</m:t>
                                  </m:r>
                                </m:sub>
                              </m:sSub>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e>
                          </m:d>
                        </m:e>
                      </m:func>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sSup>
                            <m:sSupPr>
                              <m:ctrlPr>
                                <a:rPr lang="en-US" sz="1600" b="0" i="1" smtClean="0">
                                  <a:highlight>
                                    <a:srgbClr val="E0E0E0"/>
                                  </a:highlight>
                                  <a:latin typeface="Cambria Math" panose="02040503050406030204" pitchFamily="18" charset="0"/>
                                </a:rPr>
                              </m:ctrlPr>
                            </m:sSupPr>
                            <m:e>
                              <m:d>
                                <m:dPr>
                                  <m:ctrlPr>
                                    <a:rPr lang="en-US" sz="1600" b="0" i="1" smtClean="0">
                                      <a:highlight>
                                        <a:srgbClr val="E0E0E0"/>
                                      </a:highlight>
                                      <a:latin typeface="Cambria Math" panose="02040503050406030204" pitchFamily="18" charset="0"/>
                                    </a:rPr>
                                  </m:ctrlPr>
                                </m:dPr>
                                <m:e>
                                  <m:r>
                                    <a:rPr lang="en-US" sz="1600" b="0" i="1" smtClean="0">
                                      <a:highlight>
                                        <a:srgbClr val="E0E0E0"/>
                                      </a:highlight>
                                      <a:latin typeface="Cambria Math" panose="02040503050406030204" pitchFamily="18" charset="0"/>
                                    </a:rPr>
                                    <m:t>6</m:t>
                                  </m:r>
                                  <m:r>
                                    <a:rPr lang="en-US" sz="1600" b="0" i="1" smtClean="0">
                                      <a:highlight>
                                        <a:srgbClr val="E0E0E0"/>
                                      </a:highlight>
                                      <a:latin typeface="Cambria Math" panose="02040503050406030204" pitchFamily="18" charset="0"/>
                                    </a:rPr>
                                    <m:t>𝑙𝑛𝑛</m:t>
                                  </m:r>
                                </m:e>
                              </m:d>
                            </m:e>
                            <m:sup>
                              <m:r>
                                <a:rPr lang="en-US" sz="1600" b="0" i="1" smtClean="0">
                                  <a:highlight>
                                    <a:srgbClr val="E0E0E0"/>
                                  </a:highlight>
                                  <a:latin typeface="Cambria Math" panose="02040503050406030204" pitchFamily="18" charset="0"/>
                                </a:rPr>
                                <m:t>𝑑</m:t>
                              </m:r>
                            </m:sup>
                          </m:sSup>
                        </m:num>
                        <m:den>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𝑛</m:t>
                              </m:r>
                            </m:e>
                            <m:sup>
                              <m:r>
                                <a:rPr lang="en-US" sz="1600" b="0" i="1" smtClean="0">
                                  <a:highlight>
                                    <a:srgbClr val="E0E0E0"/>
                                  </a:highlight>
                                  <a:latin typeface="Cambria Math" panose="02040503050406030204" pitchFamily="18" charset="0"/>
                                </a:rPr>
                                <m:t>𝑑</m:t>
                              </m:r>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sup>
                          </m:sSup>
                        </m:den>
                      </m:f>
                      <m:r>
                        <a:rPr lang="en-US" sz="1600" b="0" i="1" smtClean="0">
                          <a:highlight>
                            <a:srgbClr val="E0E0E0"/>
                          </a:highlight>
                          <a:latin typeface="Cambria Math" panose="02040503050406030204" pitchFamily="18" charset="0"/>
                        </a:rPr>
                        <m:t>+</m:t>
                      </m:r>
                      <m:f>
                        <m:fPr>
                          <m:ctrlPr>
                            <a:rPr lang="en-US" sz="1600" b="0" i="1" smtClean="0">
                              <a:highlight>
                                <a:srgbClr val="E0E0E0"/>
                              </a:highlight>
                              <a:latin typeface="Cambria Math" panose="02040503050406030204" pitchFamily="18" charset="0"/>
                            </a:rPr>
                          </m:ctrlPr>
                        </m:fPr>
                        <m:num>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𝑖</m:t>
                              </m:r>
                            </m:e>
                            <m:sup>
                              <m:r>
                                <a:rPr lang="en-US" sz="1600" b="0" i="1" smtClean="0">
                                  <a:highlight>
                                    <a:srgbClr val="E0E0E0"/>
                                  </a:highlight>
                                  <a:latin typeface="Cambria Math" panose="02040503050406030204" pitchFamily="18" charset="0"/>
                                </a:rPr>
                                <m:t>∗</m:t>
                              </m:r>
                            </m:sup>
                          </m:sSup>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1</m:t>
                          </m:r>
                        </m:num>
                        <m:den>
                          <m:sSup>
                            <m:sSupPr>
                              <m:ctrlPr>
                                <a:rPr lang="en-US" sz="1600" b="0" i="1" smtClean="0">
                                  <a:highlight>
                                    <a:srgbClr val="E0E0E0"/>
                                  </a:highlight>
                                  <a:latin typeface="Cambria Math" panose="02040503050406030204" pitchFamily="18" charset="0"/>
                                </a:rPr>
                              </m:ctrlPr>
                            </m:sSupPr>
                            <m:e>
                              <m:r>
                                <a:rPr lang="en-US" sz="1600" b="0" i="1" smtClean="0">
                                  <a:highlight>
                                    <a:srgbClr val="E0E0E0"/>
                                  </a:highlight>
                                  <a:latin typeface="Cambria Math" panose="02040503050406030204" pitchFamily="18" charset="0"/>
                                </a:rPr>
                                <m:t>𝑛</m:t>
                              </m:r>
                            </m:e>
                            <m:sup>
                              <m:r>
                                <a:rPr lang="en-US" sz="1600" b="0" i="1" smtClean="0">
                                  <a:highlight>
                                    <a:srgbClr val="E0E0E0"/>
                                  </a:highlight>
                                  <a:latin typeface="Cambria Math" panose="02040503050406030204" pitchFamily="18" charset="0"/>
                                </a:rPr>
                                <m:t>2</m:t>
                              </m:r>
                            </m:sup>
                          </m:sSup>
                        </m:den>
                      </m:f>
                      <m:r>
                        <a:rPr lang="en-US" sz="1600" b="0" i="1" smtClean="0">
                          <a:highlight>
                            <a:srgbClr val="E0E0E0"/>
                          </a:highlight>
                          <a:latin typeface="Cambria Math" panose="02040503050406030204" pitchFamily="18" charset="0"/>
                        </a:rPr>
                        <m:t>=</m:t>
                      </m:r>
                      <m:r>
                        <a:rPr lang="en-US" sz="1600" b="0" i="1" smtClean="0">
                          <a:highlight>
                            <a:srgbClr val="E0E0E0"/>
                          </a:highlight>
                          <a:latin typeface="Cambria Math" panose="02040503050406030204" pitchFamily="18" charset="0"/>
                        </a:rPr>
                        <m:t>𝑜</m:t>
                      </m:r>
                      <m:d>
                        <m:dPr>
                          <m:ctrlPr>
                            <a:rPr lang="en-US" sz="1600" b="0" i="1" smtClean="0">
                              <a:highlight>
                                <a:srgbClr val="E0E0E0"/>
                              </a:highlight>
                              <a:latin typeface="Cambria Math" panose="02040503050406030204" pitchFamily="18" charset="0"/>
                            </a:rPr>
                          </m:ctrlPr>
                        </m:dPr>
                        <m:e>
                          <m:r>
                            <a:rPr lang="en-US" sz="1600" b="0" i="1" smtClean="0">
                              <a:highlight>
                                <a:srgbClr val="E0E0E0"/>
                              </a:highlight>
                              <a:latin typeface="Cambria Math" panose="02040503050406030204" pitchFamily="18" charset="0"/>
                            </a:rPr>
                            <m:t>1</m:t>
                          </m:r>
                        </m:e>
                      </m:d>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𝑠𝑜</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𝑤𝑒</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𝑔𝑒𝑡</m:t>
                      </m:r>
                      <m:r>
                        <a:rPr lang="en-US" sz="1600" b="0" i="1" smtClean="0">
                          <a:highlight>
                            <a:srgbClr val="E0E0E0"/>
                          </a:highlight>
                          <a:latin typeface="Cambria Math" panose="02040503050406030204" pitchFamily="18" charset="0"/>
                        </a:rPr>
                        <m:t> </m:t>
                      </m:r>
                      <m:r>
                        <a:rPr lang="en-US" sz="1600" b="0" i="1" smtClean="0">
                          <a:highlight>
                            <a:srgbClr val="E0E0E0"/>
                          </a:highlight>
                          <a:latin typeface="Cambria Math" panose="02040503050406030204" pitchFamily="18" charset="0"/>
                        </a:rPr>
                        <m:t>𝑡</m:t>
                      </m:r>
                      <m:r>
                        <a:rPr lang="en-US" sz="1600" b="0" i="1" smtClean="0">
                          <a:highlight>
                            <a:srgbClr val="E0E0E0"/>
                          </a:highlight>
                          <a:latin typeface="Cambria Math" panose="02040503050406030204" pitchFamily="18" charset="0"/>
                        </a:rPr>
                        <m:t>h</m:t>
                      </m:r>
                      <m:r>
                        <a:rPr lang="en-US" sz="1600" b="0" i="1" smtClean="0">
                          <a:highlight>
                            <a:srgbClr val="E0E0E0"/>
                          </a:highlight>
                          <a:latin typeface="Cambria Math" panose="02040503050406030204" pitchFamily="18" charset="0"/>
                        </a:rPr>
                        <m:t>𝑎𝑡</m:t>
                      </m:r>
                    </m:oMath>
                  </m:oMathPara>
                </a14:m>
                <a:br>
                  <a:rPr lang="en-US" sz="1600" b="0" dirty="0">
                    <a:highlight>
                      <a:srgbClr val="E0E0E0"/>
                    </a:highlight>
                  </a:rPr>
                </a:br>
                <a:r>
                  <a:rPr lang="en-US" sz="1600" dirty="0"/>
                  <a:t>with high probability the maximum load achieved by GREEDY is less than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𝑖</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2</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𝑙𝑛𝑙𝑛</m:t>
                        </m:r>
                        <m:r>
                          <a:rPr lang="en-US" sz="1600" b="0" i="1" smtClean="0">
                            <a:latin typeface="Cambria Math" panose="02040503050406030204" pitchFamily="18" charset="0"/>
                          </a:rPr>
                          <m:t> </m:t>
                        </m:r>
                        <m:r>
                          <a:rPr lang="en-US" sz="1600" b="0" i="1" smtClean="0">
                            <a:latin typeface="Cambria Math" panose="02040503050406030204" pitchFamily="18" charset="0"/>
                          </a:rPr>
                          <m:t>𝑛</m:t>
                        </m:r>
                      </m:num>
                      <m:den>
                        <m:r>
                          <a:rPr lang="en-US" sz="1600" b="0" i="1" smtClean="0">
                            <a:latin typeface="Cambria Math" panose="02040503050406030204" pitchFamily="18" charset="0"/>
                          </a:rPr>
                          <m:t>𝑙𝑛𝑑</m:t>
                        </m:r>
                      </m:den>
                    </m:f>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rPr>
                      <m:t>)</m:t>
                    </m:r>
                  </m:oMath>
                </a14:m>
                <a:br>
                  <a:rPr lang="en-US" sz="1600" b="0" dirty="0">
                    <a:highlight>
                      <a:srgbClr val="E0E0E0"/>
                    </a:highlight>
                  </a:rPr>
                </a:br>
                <a:r>
                  <a:rPr lang="en-US" sz="1600" dirty="0">
                    <a:highlight>
                      <a:srgbClr val="E0E0E0"/>
                    </a:highlight>
                  </a:rPr>
                  <a:t>there exist also a lower bound but we will not see it</a:t>
                </a:r>
                <a:br>
                  <a:rPr lang="en-US" sz="1600" b="0" dirty="0">
                    <a:highlight>
                      <a:srgbClr val="E0E0E0"/>
                    </a:highlight>
                  </a:rPr>
                </a:br>
                <a:endParaRPr lang="en-IL" sz="1600" dirty="0">
                  <a:highlight>
                    <a:srgbClr val="E0E0E0"/>
                  </a:highlight>
                </a:endParaRPr>
              </a:p>
            </p:txBody>
          </p:sp>
        </mc:Choice>
        <mc:Fallback xmlns="">
          <p:sp>
            <p:nvSpPr>
              <p:cNvPr id="2" name="Title 1">
                <a:extLst>
                  <a:ext uri="{FF2B5EF4-FFF2-40B4-BE49-F238E27FC236}">
                    <a16:creationId xmlns:a16="http://schemas.microsoft.com/office/drawing/2014/main" id="{1E3381E1-D223-CABA-0C7B-DDA9529ADC6B}"/>
                  </a:ext>
                </a:extLst>
              </p:cNvPr>
              <p:cNvSpPr>
                <a:spLocks noGrp="1" noRot="1" noChangeAspect="1" noMove="1" noResize="1" noEditPoints="1" noAdjustHandles="1" noChangeArrowheads="1" noChangeShapeType="1" noTextEdit="1"/>
              </p:cNvSpPr>
              <p:nvPr>
                <p:ph type="title"/>
              </p:nvPr>
            </p:nvSpPr>
            <p:spPr>
              <a:xfrm>
                <a:off x="192884" y="170985"/>
                <a:ext cx="8430726" cy="4617150"/>
              </a:xfrm>
              <a:blipFill>
                <a:blip r:embed="rId2"/>
                <a:stretch>
                  <a:fillRect l="-434"/>
                </a:stretch>
              </a:blipFill>
            </p:spPr>
            <p:txBody>
              <a:bodyPr/>
              <a:lstStyle/>
              <a:p>
                <a:r>
                  <a:rPr lang="en-IL">
                    <a:noFill/>
                  </a:rPr>
                  <a:t> </a:t>
                </a:r>
              </a:p>
            </p:txBody>
          </p:sp>
        </mc:Fallback>
      </mc:AlternateContent>
      <p:grpSp>
        <p:nvGrpSpPr>
          <p:cNvPr id="3" name="Google Shape;391;p23">
            <a:extLst>
              <a:ext uri="{FF2B5EF4-FFF2-40B4-BE49-F238E27FC236}">
                <a16:creationId xmlns:a16="http://schemas.microsoft.com/office/drawing/2014/main" id="{57F4E5B6-734E-D18C-D864-F5B599543BD2}"/>
              </a:ext>
            </a:extLst>
          </p:cNvPr>
          <p:cNvGrpSpPr/>
          <p:nvPr/>
        </p:nvGrpSpPr>
        <p:grpSpPr>
          <a:xfrm>
            <a:off x="7343645" y="166065"/>
            <a:ext cx="662305" cy="417341"/>
            <a:chOff x="5400075" y="1936775"/>
            <a:chExt cx="3173477" cy="2136925"/>
          </a:xfrm>
        </p:grpSpPr>
        <p:pic>
          <p:nvPicPr>
            <p:cNvPr id="4" name="Google Shape;392;p23">
              <a:extLst>
                <a:ext uri="{FF2B5EF4-FFF2-40B4-BE49-F238E27FC236}">
                  <a16:creationId xmlns:a16="http://schemas.microsoft.com/office/drawing/2014/main" id="{2FC7ADF5-EC81-4E22-C591-6697A89C51B6}"/>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5" name="Google Shape;393;p23">
              <a:extLst>
                <a:ext uri="{FF2B5EF4-FFF2-40B4-BE49-F238E27FC236}">
                  <a16:creationId xmlns:a16="http://schemas.microsoft.com/office/drawing/2014/main" id="{51C788BE-143B-DEB4-1C51-375B81B30BF3}"/>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6" name="Google Shape;394;p23">
            <a:extLst>
              <a:ext uri="{FF2B5EF4-FFF2-40B4-BE49-F238E27FC236}">
                <a16:creationId xmlns:a16="http://schemas.microsoft.com/office/drawing/2014/main" id="{228B44AF-28E8-F021-BBA2-18CCAB5B6589}"/>
              </a:ext>
            </a:extLst>
          </p:cNvPr>
          <p:cNvGrpSpPr/>
          <p:nvPr/>
        </p:nvGrpSpPr>
        <p:grpSpPr>
          <a:xfrm>
            <a:off x="8092459" y="166065"/>
            <a:ext cx="871200" cy="669600"/>
            <a:chOff x="991850" y="1936775"/>
            <a:chExt cx="1560300" cy="2164726"/>
          </a:xfrm>
        </p:grpSpPr>
        <p:pic>
          <p:nvPicPr>
            <p:cNvPr id="7" name="Google Shape;395;p23">
              <a:extLst>
                <a:ext uri="{FF2B5EF4-FFF2-40B4-BE49-F238E27FC236}">
                  <a16:creationId xmlns:a16="http://schemas.microsoft.com/office/drawing/2014/main" id="{F3ADC84F-7A51-EFC4-9170-B43B6515760D}"/>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8" name="Google Shape;396;p23">
              <a:extLst>
                <a:ext uri="{FF2B5EF4-FFF2-40B4-BE49-F238E27FC236}">
                  <a16:creationId xmlns:a16="http://schemas.microsoft.com/office/drawing/2014/main" id="{13F72C66-9111-05AA-CF48-B99DB4670793}"/>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9" name="Google Shape;397;p23">
            <a:extLst>
              <a:ext uri="{FF2B5EF4-FFF2-40B4-BE49-F238E27FC236}">
                <a16:creationId xmlns:a16="http://schemas.microsoft.com/office/drawing/2014/main" id="{716CE9EE-8B97-78F8-E03F-E3ACC7ED7122}"/>
              </a:ext>
            </a:extLst>
          </p:cNvPr>
          <p:cNvGrpSpPr/>
          <p:nvPr/>
        </p:nvGrpSpPr>
        <p:grpSpPr>
          <a:xfrm>
            <a:off x="6594774" y="166064"/>
            <a:ext cx="662305" cy="417339"/>
            <a:chOff x="2993400" y="1936775"/>
            <a:chExt cx="2187452" cy="2164725"/>
          </a:xfrm>
        </p:grpSpPr>
        <p:pic>
          <p:nvPicPr>
            <p:cNvPr id="10" name="Google Shape;398;p23">
              <a:extLst>
                <a:ext uri="{FF2B5EF4-FFF2-40B4-BE49-F238E27FC236}">
                  <a16:creationId xmlns:a16="http://schemas.microsoft.com/office/drawing/2014/main" id="{D41ACA3B-AFD1-8015-95F0-1B3D33156FE9}"/>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1" name="Google Shape;399;p23">
              <a:extLst>
                <a:ext uri="{FF2B5EF4-FFF2-40B4-BE49-F238E27FC236}">
                  <a16:creationId xmlns:a16="http://schemas.microsoft.com/office/drawing/2014/main" id="{D87DD652-1AB2-F8C7-4F9A-501AFAC29CE5}"/>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989733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sp>
        <p:nvSpPr>
          <p:cNvPr id="25" name="Oval 24">
            <a:extLst>
              <a:ext uri="{FF2B5EF4-FFF2-40B4-BE49-F238E27FC236}">
                <a16:creationId xmlns:a16="http://schemas.microsoft.com/office/drawing/2014/main" id="{9242E42A-488E-719E-0D8D-E8AA77CC2CCC}"/>
              </a:ext>
            </a:extLst>
          </p:cNvPr>
          <p:cNvSpPr/>
          <p:nvPr/>
        </p:nvSpPr>
        <p:spPr>
          <a:xfrm>
            <a:off x="1664494" y="1642635"/>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32608" y="0"/>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335274" y="595231"/>
            <a:ext cx="2091811" cy="338554"/>
          </a:xfrm>
          <a:prstGeom prst="rect">
            <a:avLst/>
          </a:prstGeom>
          <a:noFill/>
        </p:spPr>
        <p:txBody>
          <a:bodyPr wrap="square" rtlCol="0">
            <a:spAutoFit/>
          </a:bodyPr>
          <a:lstStyle/>
          <a:p>
            <a:r>
              <a:rPr lang="en-US" sz="1600" dirty="0">
                <a:solidFill>
                  <a:srgbClr val="FF0000"/>
                </a:solidFill>
              </a:rPr>
              <a:t>Time = 1</a:t>
            </a:r>
            <a:endParaRPr lang="en-IL" sz="1600" dirty="0">
              <a:solidFill>
                <a:srgbClr val="FF0000"/>
              </a:solidFill>
            </a:endParaRPr>
          </a:p>
        </p:txBody>
      </p:sp>
      <p:sp>
        <p:nvSpPr>
          <p:cNvPr id="7" name="TextBox 6">
            <a:extLst>
              <a:ext uri="{FF2B5EF4-FFF2-40B4-BE49-F238E27FC236}">
                <a16:creationId xmlns:a16="http://schemas.microsoft.com/office/drawing/2014/main" id="{F973E720-4568-8695-9900-AE123E87F223}"/>
              </a:ext>
            </a:extLst>
          </p:cNvPr>
          <p:cNvSpPr txBox="1"/>
          <p:nvPr/>
        </p:nvSpPr>
        <p:spPr>
          <a:xfrm>
            <a:off x="1833547" y="1930635"/>
            <a:ext cx="237893" cy="307777"/>
          </a:xfrm>
          <a:prstGeom prst="rect">
            <a:avLst/>
          </a:prstGeom>
          <a:noFill/>
        </p:spPr>
        <p:txBody>
          <a:bodyPr wrap="square" rtlCol="0">
            <a:spAutoFit/>
          </a:bodyPr>
          <a:lstStyle/>
          <a:p>
            <a:r>
              <a:rPr lang="en-US" dirty="0"/>
              <a:t>1</a:t>
            </a:r>
            <a:endParaRPr lang="en-IL" dirty="0"/>
          </a:p>
        </p:txBody>
      </p:sp>
      <p:cxnSp>
        <p:nvCxnSpPr>
          <p:cNvPr id="9" name="Straight Arrow Connector 8">
            <a:extLst>
              <a:ext uri="{FF2B5EF4-FFF2-40B4-BE49-F238E27FC236}">
                <a16:creationId xmlns:a16="http://schemas.microsoft.com/office/drawing/2014/main" id="{574B3835-43A4-0E3F-819B-EF45AA860132}"/>
              </a:ext>
            </a:extLst>
          </p:cNvPr>
          <p:cNvCxnSpPr>
            <a:stCxn id="7" idx="2"/>
          </p:cNvCxnSpPr>
          <p:nvPr/>
        </p:nvCxnSpPr>
        <p:spPr>
          <a:xfrm>
            <a:off x="1952494" y="2238412"/>
            <a:ext cx="288000" cy="1664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0B2EED04-9D89-6ED7-6DB0-821ED81E2234}"/>
              </a:ext>
            </a:extLst>
          </p:cNvPr>
          <p:cNvGraphicFramePr>
            <a:graphicFrameLocks noGrp="1"/>
          </p:cNvGraphicFramePr>
          <p:nvPr/>
        </p:nvGraphicFramePr>
        <p:xfrm>
          <a:off x="5248809" y="226777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Tree>
    <p:extLst>
      <p:ext uri="{BB962C8B-B14F-4D97-AF65-F5344CB8AC3E}">
        <p14:creationId xmlns:p14="http://schemas.microsoft.com/office/powerpoint/2010/main" val="14342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sp>
        <p:nvSpPr>
          <p:cNvPr id="25" name="Oval 24">
            <a:extLst>
              <a:ext uri="{FF2B5EF4-FFF2-40B4-BE49-F238E27FC236}">
                <a16:creationId xmlns:a16="http://schemas.microsoft.com/office/drawing/2014/main" id="{9242E42A-488E-719E-0D8D-E8AA77CC2CCC}"/>
              </a:ext>
            </a:extLst>
          </p:cNvPr>
          <p:cNvSpPr/>
          <p:nvPr/>
        </p:nvSpPr>
        <p:spPr>
          <a:xfrm>
            <a:off x="1906683" y="3553211"/>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48810" y="0"/>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2</a:t>
            </a:r>
            <a:endParaRPr lang="en-IL" sz="1600" dirty="0">
              <a:solidFill>
                <a:srgbClr val="FF0000"/>
              </a:solidFill>
            </a:endParaRPr>
          </a:p>
        </p:txBody>
      </p:sp>
      <p:sp>
        <p:nvSpPr>
          <p:cNvPr id="7" name="TextBox 6">
            <a:extLst>
              <a:ext uri="{FF2B5EF4-FFF2-40B4-BE49-F238E27FC236}">
                <a16:creationId xmlns:a16="http://schemas.microsoft.com/office/drawing/2014/main" id="{F973E720-4568-8695-9900-AE123E87F223}"/>
              </a:ext>
            </a:extLst>
          </p:cNvPr>
          <p:cNvSpPr txBox="1"/>
          <p:nvPr/>
        </p:nvSpPr>
        <p:spPr>
          <a:xfrm>
            <a:off x="2053105" y="3841211"/>
            <a:ext cx="237893" cy="307777"/>
          </a:xfrm>
          <a:prstGeom prst="rect">
            <a:avLst/>
          </a:prstGeom>
          <a:noFill/>
        </p:spPr>
        <p:txBody>
          <a:bodyPr wrap="square" rtlCol="0">
            <a:spAutoFit/>
          </a:bodyPr>
          <a:lstStyle/>
          <a:p>
            <a:r>
              <a:rPr lang="en-US" dirty="0"/>
              <a:t>1</a:t>
            </a:r>
            <a:endParaRPr lang="en-IL" dirty="0"/>
          </a:p>
        </p:txBody>
      </p:sp>
      <p:sp>
        <p:nvSpPr>
          <p:cNvPr id="2" name="Oval 1">
            <a:extLst>
              <a:ext uri="{FF2B5EF4-FFF2-40B4-BE49-F238E27FC236}">
                <a16:creationId xmlns:a16="http://schemas.microsoft.com/office/drawing/2014/main" id="{CD096D36-F2B3-F576-6383-8C4BF32DA3E4}"/>
              </a:ext>
            </a:extLst>
          </p:cNvPr>
          <p:cNvSpPr/>
          <p:nvPr/>
        </p:nvSpPr>
        <p:spPr>
          <a:xfrm>
            <a:off x="1701410" y="1243819"/>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8" name="TextBox 7">
            <a:extLst>
              <a:ext uri="{FF2B5EF4-FFF2-40B4-BE49-F238E27FC236}">
                <a16:creationId xmlns:a16="http://schemas.microsoft.com/office/drawing/2014/main" id="{70222B20-2985-B063-2BE3-3F56ED58B443}"/>
              </a:ext>
            </a:extLst>
          </p:cNvPr>
          <p:cNvSpPr txBox="1"/>
          <p:nvPr/>
        </p:nvSpPr>
        <p:spPr>
          <a:xfrm>
            <a:off x="1870463" y="1551782"/>
            <a:ext cx="237893" cy="307777"/>
          </a:xfrm>
          <a:prstGeom prst="rect">
            <a:avLst/>
          </a:prstGeom>
          <a:noFill/>
        </p:spPr>
        <p:txBody>
          <a:bodyPr wrap="square" rtlCol="0">
            <a:spAutoFit/>
          </a:bodyPr>
          <a:lstStyle/>
          <a:p>
            <a:r>
              <a:rPr lang="en-US" dirty="0"/>
              <a:t>5</a:t>
            </a:r>
            <a:endParaRPr lang="en-IL" dirty="0"/>
          </a:p>
        </p:txBody>
      </p:sp>
      <p:cxnSp>
        <p:nvCxnSpPr>
          <p:cNvPr id="24" name="Straight Arrow Connector 23">
            <a:extLst>
              <a:ext uri="{FF2B5EF4-FFF2-40B4-BE49-F238E27FC236}">
                <a16:creationId xmlns:a16="http://schemas.microsoft.com/office/drawing/2014/main" id="{B470B0B7-EA9C-5C81-20D3-2529B4653B5D}"/>
              </a:ext>
            </a:extLst>
          </p:cNvPr>
          <p:cNvCxnSpPr>
            <a:cxnSpLocks/>
            <a:stCxn id="2" idx="5"/>
            <a:endCxn id="19" idx="1"/>
          </p:cNvCxnSpPr>
          <p:nvPr/>
        </p:nvCxnSpPr>
        <p:spPr>
          <a:xfrm>
            <a:off x="2193057" y="1735466"/>
            <a:ext cx="3171383" cy="247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FDCB6447-00E1-3E48-D017-8368D476BDE3}"/>
              </a:ext>
            </a:extLst>
          </p:cNvPr>
          <p:cNvGraphicFramePr>
            <a:graphicFrameLocks noGrp="1"/>
          </p:cNvGraphicFramePr>
          <p:nvPr/>
        </p:nvGraphicFramePr>
        <p:xfrm>
          <a:off x="5248809" y="226777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
        <p:nvSpPr>
          <p:cNvPr id="16" name="Oval 15">
            <a:extLst>
              <a:ext uri="{FF2B5EF4-FFF2-40B4-BE49-F238E27FC236}">
                <a16:creationId xmlns:a16="http://schemas.microsoft.com/office/drawing/2014/main" id="{C924AEDA-1637-C2A7-1006-4246E3097C4E}"/>
              </a:ext>
            </a:extLst>
          </p:cNvPr>
          <p:cNvSpPr/>
          <p:nvPr/>
        </p:nvSpPr>
        <p:spPr>
          <a:xfrm>
            <a:off x="2362111" y="1243819"/>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6</a:t>
            </a:r>
            <a:endParaRPr lang="LID4096" dirty="0"/>
          </a:p>
        </p:txBody>
      </p:sp>
      <p:cxnSp>
        <p:nvCxnSpPr>
          <p:cNvPr id="28" name="Straight Arrow Connector 27">
            <a:extLst>
              <a:ext uri="{FF2B5EF4-FFF2-40B4-BE49-F238E27FC236}">
                <a16:creationId xmlns:a16="http://schemas.microsoft.com/office/drawing/2014/main" id="{4DE0372A-A5FD-9FB9-5A8D-65E78D5186AA}"/>
              </a:ext>
            </a:extLst>
          </p:cNvPr>
          <p:cNvCxnSpPr>
            <a:stCxn id="16" idx="4"/>
            <a:endCxn id="25" idx="0"/>
          </p:cNvCxnSpPr>
          <p:nvPr/>
        </p:nvCxnSpPr>
        <p:spPr>
          <a:xfrm flipH="1">
            <a:off x="2194683" y="1819819"/>
            <a:ext cx="455428" cy="173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30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sp>
        <p:nvSpPr>
          <p:cNvPr id="25" name="Oval 24">
            <a:extLst>
              <a:ext uri="{FF2B5EF4-FFF2-40B4-BE49-F238E27FC236}">
                <a16:creationId xmlns:a16="http://schemas.microsoft.com/office/drawing/2014/main" id="{9242E42A-488E-719E-0D8D-E8AA77CC2CCC}"/>
              </a:ext>
            </a:extLst>
          </p:cNvPr>
          <p:cNvSpPr/>
          <p:nvPr/>
        </p:nvSpPr>
        <p:spPr>
          <a:xfrm>
            <a:off x="1906683" y="3553211"/>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26205" y="39952"/>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3</a:t>
            </a:r>
            <a:endParaRPr lang="en-IL" sz="1600" dirty="0">
              <a:solidFill>
                <a:srgbClr val="FF0000"/>
              </a:solidFill>
            </a:endParaRPr>
          </a:p>
        </p:txBody>
      </p:sp>
      <p:sp>
        <p:nvSpPr>
          <p:cNvPr id="7" name="TextBox 6">
            <a:extLst>
              <a:ext uri="{FF2B5EF4-FFF2-40B4-BE49-F238E27FC236}">
                <a16:creationId xmlns:a16="http://schemas.microsoft.com/office/drawing/2014/main" id="{F973E720-4568-8695-9900-AE123E87F223}"/>
              </a:ext>
            </a:extLst>
          </p:cNvPr>
          <p:cNvSpPr txBox="1"/>
          <p:nvPr/>
        </p:nvSpPr>
        <p:spPr>
          <a:xfrm>
            <a:off x="2053105" y="3841211"/>
            <a:ext cx="237893" cy="307777"/>
          </a:xfrm>
          <a:prstGeom prst="rect">
            <a:avLst/>
          </a:prstGeom>
          <a:noFill/>
        </p:spPr>
        <p:txBody>
          <a:bodyPr wrap="square" rtlCol="0">
            <a:spAutoFit/>
          </a:bodyPr>
          <a:lstStyle/>
          <a:p>
            <a:r>
              <a:rPr lang="en-US" dirty="0"/>
              <a:t>1</a:t>
            </a:r>
            <a:endParaRPr lang="en-IL" dirty="0"/>
          </a:p>
        </p:txBody>
      </p:sp>
      <p:sp>
        <p:nvSpPr>
          <p:cNvPr id="2" name="Oval 1">
            <a:extLst>
              <a:ext uri="{FF2B5EF4-FFF2-40B4-BE49-F238E27FC236}">
                <a16:creationId xmlns:a16="http://schemas.microsoft.com/office/drawing/2014/main" id="{CD096D36-F2B3-F576-6383-8C4BF32DA3E4}"/>
              </a:ext>
            </a:extLst>
          </p:cNvPr>
          <p:cNvSpPr/>
          <p:nvPr/>
        </p:nvSpPr>
        <p:spPr>
          <a:xfrm>
            <a:off x="5076439" y="3560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8" name="TextBox 7">
            <a:extLst>
              <a:ext uri="{FF2B5EF4-FFF2-40B4-BE49-F238E27FC236}">
                <a16:creationId xmlns:a16="http://schemas.microsoft.com/office/drawing/2014/main" id="{70222B20-2985-B063-2BE3-3F56ED58B443}"/>
              </a:ext>
            </a:extLst>
          </p:cNvPr>
          <p:cNvSpPr txBox="1"/>
          <p:nvPr/>
        </p:nvSpPr>
        <p:spPr>
          <a:xfrm>
            <a:off x="5245492" y="3848466"/>
            <a:ext cx="237893" cy="307777"/>
          </a:xfrm>
          <a:prstGeom prst="rect">
            <a:avLst/>
          </a:prstGeom>
          <a:noFill/>
        </p:spPr>
        <p:txBody>
          <a:bodyPr wrap="square" rtlCol="0">
            <a:spAutoFit/>
          </a:bodyPr>
          <a:lstStyle/>
          <a:p>
            <a:r>
              <a:rPr lang="en-US" dirty="0"/>
              <a:t>5</a:t>
            </a:r>
            <a:endParaRPr lang="en-IL" dirty="0"/>
          </a:p>
        </p:txBody>
      </p:sp>
      <p:sp>
        <p:nvSpPr>
          <p:cNvPr id="9" name="Oval 8">
            <a:extLst>
              <a:ext uri="{FF2B5EF4-FFF2-40B4-BE49-F238E27FC236}">
                <a16:creationId xmlns:a16="http://schemas.microsoft.com/office/drawing/2014/main" id="{82B429FB-8B62-7E3C-4D01-5A90F4126395}"/>
              </a:ext>
            </a:extLst>
          </p:cNvPr>
          <p:cNvSpPr/>
          <p:nvPr/>
        </p:nvSpPr>
        <p:spPr>
          <a:xfrm>
            <a:off x="1088494" y="1213215"/>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26" name="TextBox 25">
            <a:extLst>
              <a:ext uri="{FF2B5EF4-FFF2-40B4-BE49-F238E27FC236}">
                <a16:creationId xmlns:a16="http://schemas.microsoft.com/office/drawing/2014/main" id="{EC98B586-002B-6ADE-6DB3-7D0251008561}"/>
              </a:ext>
            </a:extLst>
          </p:cNvPr>
          <p:cNvSpPr txBox="1"/>
          <p:nvPr/>
        </p:nvSpPr>
        <p:spPr>
          <a:xfrm>
            <a:off x="1257547" y="1516307"/>
            <a:ext cx="237893" cy="307777"/>
          </a:xfrm>
          <a:prstGeom prst="rect">
            <a:avLst/>
          </a:prstGeom>
          <a:noFill/>
        </p:spPr>
        <p:txBody>
          <a:bodyPr wrap="square" rtlCol="0">
            <a:spAutoFit/>
          </a:bodyPr>
          <a:lstStyle/>
          <a:p>
            <a:r>
              <a:rPr lang="en-US" dirty="0"/>
              <a:t>2</a:t>
            </a:r>
            <a:endParaRPr lang="en-IL" dirty="0"/>
          </a:p>
        </p:txBody>
      </p:sp>
      <p:cxnSp>
        <p:nvCxnSpPr>
          <p:cNvPr id="28" name="Straight Arrow Connector 27">
            <a:extLst>
              <a:ext uri="{FF2B5EF4-FFF2-40B4-BE49-F238E27FC236}">
                <a16:creationId xmlns:a16="http://schemas.microsoft.com/office/drawing/2014/main" id="{DA05D656-5903-593B-A567-8AA04C8E774D}"/>
              </a:ext>
            </a:extLst>
          </p:cNvPr>
          <p:cNvCxnSpPr>
            <a:cxnSpLocks/>
            <a:stCxn id="26" idx="2"/>
            <a:endCxn id="2" idx="0"/>
          </p:cNvCxnSpPr>
          <p:nvPr/>
        </p:nvCxnSpPr>
        <p:spPr>
          <a:xfrm>
            <a:off x="1376494" y="1824084"/>
            <a:ext cx="3987945" cy="1736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C0A8086-3F50-AEB1-EE66-1123DEB2AF38}"/>
              </a:ext>
            </a:extLst>
          </p:cNvPr>
          <p:cNvSpPr/>
          <p:nvPr/>
        </p:nvSpPr>
        <p:spPr>
          <a:xfrm>
            <a:off x="1833547" y="121823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7</a:t>
            </a:r>
            <a:endParaRPr lang="LID4096" dirty="0"/>
          </a:p>
        </p:txBody>
      </p:sp>
      <p:graphicFrame>
        <p:nvGraphicFramePr>
          <p:cNvPr id="16" name="Table 15">
            <a:extLst>
              <a:ext uri="{FF2B5EF4-FFF2-40B4-BE49-F238E27FC236}">
                <a16:creationId xmlns:a16="http://schemas.microsoft.com/office/drawing/2014/main" id="{093081E8-9B06-C285-7B5D-86BECB987702}"/>
              </a:ext>
            </a:extLst>
          </p:cNvPr>
          <p:cNvGraphicFramePr>
            <a:graphicFrameLocks noGrp="1"/>
          </p:cNvGraphicFramePr>
          <p:nvPr/>
        </p:nvGraphicFramePr>
        <p:xfrm>
          <a:off x="5226204" y="226579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
        <p:nvSpPr>
          <p:cNvPr id="24" name="Oval 23">
            <a:extLst>
              <a:ext uri="{FF2B5EF4-FFF2-40B4-BE49-F238E27FC236}">
                <a16:creationId xmlns:a16="http://schemas.microsoft.com/office/drawing/2014/main" id="{1934B86D-0B63-BDCF-1F17-03FB45B2E011}"/>
              </a:ext>
            </a:extLst>
          </p:cNvPr>
          <p:cNvSpPr/>
          <p:nvPr/>
        </p:nvSpPr>
        <p:spPr>
          <a:xfrm>
            <a:off x="1880933" y="2977211"/>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6</a:t>
            </a:r>
            <a:endParaRPr lang="LID4096" dirty="0"/>
          </a:p>
        </p:txBody>
      </p:sp>
      <p:cxnSp>
        <p:nvCxnSpPr>
          <p:cNvPr id="29" name="Straight Arrow Connector 28">
            <a:extLst>
              <a:ext uri="{FF2B5EF4-FFF2-40B4-BE49-F238E27FC236}">
                <a16:creationId xmlns:a16="http://schemas.microsoft.com/office/drawing/2014/main" id="{2BB27DB0-6D2C-D0C2-5A03-7D1CF59DFB43}"/>
              </a:ext>
            </a:extLst>
          </p:cNvPr>
          <p:cNvCxnSpPr>
            <a:cxnSpLocks/>
            <a:endCxn id="22" idx="1"/>
          </p:cNvCxnSpPr>
          <p:nvPr/>
        </p:nvCxnSpPr>
        <p:spPr>
          <a:xfrm>
            <a:off x="2119260" y="1784344"/>
            <a:ext cx="4830058" cy="2424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0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sp>
        <p:nvSpPr>
          <p:cNvPr id="25" name="Oval 24">
            <a:extLst>
              <a:ext uri="{FF2B5EF4-FFF2-40B4-BE49-F238E27FC236}">
                <a16:creationId xmlns:a16="http://schemas.microsoft.com/office/drawing/2014/main" id="{9242E42A-488E-719E-0D8D-E8AA77CC2CCC}"/>
              </a:ext>
            </a:extLst>
          </p:cNvPr>
          <p:cNvSpPr/>
          <p:nvPr/>
        </p:nvSpPr>
        <p:spPr>
          <a:xfrm>
            <a:off x="1906683" y="3553211"/>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26205" y="19619"/>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4</a:t>
            </a:r>
            <a:endParaRPr lang="en-IL" sz="1600" dirty="0">
              <a:solidFill>
                <a:srgbClr val="FF0000"/>
              </a:solidFill>
            </a:endParaRPr>
          </a:p>
        </p:txBody>
      </p:sp>
      <p:sp>
        <p:nvSpPr>
          <p:cNvPr id="2" name="Oval 1">
            <a:extLst>
              <a:ext uri="{FF2B5EF4-FFF2-40B4-BE49-F238E27FC236}">
                <a16:creationId xmlns:a16="http://schemas.microsoft.com/office/drawing/2014/main" id="{CD096D36-F2B3-F576-6383-8C4BF32DA3E4}"/>
              </a:ext>
            </a:extLst>
          </p:cNvPr>
          <p:cNvSpPr/>
          <p:nvPr/>
        </p:nvSpPr>
        <p:spPr>
          <a:xfrm>
            <a:off x="5076439" y="3560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8" name="TextBox 7">
            <a:extLst>
              <a:ext uri="{FF2B5EF4-FFF2-40B4-BE49-F238E27FC236}">
                <a16:creationId xmlns:a16="http://schemas.microsoft.com/office/drawing/2014/main" id="{70222B20-2985-B063-2BE3-3F56ED58B443}"/>
              </a:ext>
            </a:extLst>
          </p:cNvPr>
          <p:cNvSpPr txBox="1"/>
          <p:nvPr/>
        </p:nvSpPr>
        <p:spPr>
          <a:xfrm>
            <a:off x="5245492" y="3848466"/>
            <a:ext cx="237893" cy="307777"/>
          </a:xfrm>
          <a:prstGeom prst="rect">
            <a:avLst/>
          </a:prstGeom>
          <a:noFill/>
        </p:spPr>
        <p:txBody>
          <a:bodyPr wrap="square" rtlCol="0">
            <a:spAutoFit/>
          </a:bodyPr>
          <a:lstStyle/>
          <a:p>
            <a:r>
              <a:rPr lang="en-US" dirty="0"/>
              <a:t>5</a:t>
            </a:r>
            <a:endParaRPr lang="en-IL" dirty="0"/>
          </a:p>
        </p:txBody>
      </p:sp>
      <p:sp>
        <p:nvSpPr>
          <p:cNvPr id="9" name="Oval 8">
            <a:extLst>
              <a:ext uri="{FF2B5EF4-FFF2-40B4-BE49-F238E27FC236}">
                <a16:creationId xmlns:a16="http://schemas.microsoft.com/office/drawing/2014/main" id="{82B429FB-8B62-7E3C-4D01-5A90F4126395}"/>
              </a:ext>
            </a:extLst>
          </p:cNvPr>
          <p:cNvSpPr/>
          <p:nvPr/>
        </p:nvSpPr>
        <p:spPr>
          <a:xfrm>
            <a:off x="1088494" y="1213215"/>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26" name="TextBox 25">
            <a:extLst>
              <a:ext uri="{FF2B5EF4-FFF2-40B4-BE49-F238E27FC236}">
                <a16:creationId xmlns:a16="http://schemas.microsoft.com/office/drawing/2014/main" id="{EC98B586-002B-6ADE-6DB3-7D0251008561}"/>
              </a:ext>
            </a:extLst>
          </p:cNvPr>
          <p:cNvSpPr txBox="1"/>
          <p:nvPr/>
        </p:nvSpPr>
        <p:spPr>
          <a:xfrm>
            <a:off x="1257547" y="1516307"/>
            <a:ext cx="237893" cy="307777"/>
          </a:xfrm>
          <a:prstGeom prst="rect">
            <a:avLst/>
          </a:prstGeom>
          <a:noFill/>
        </p:spPr>
        <p:txBody>
          <a:bodyPr wrap="square" rtlCol="0">
            <a:spAutoFit/>
          </a:bodyPr>
          <a:lstStyle/>
          <a:p>
            <a:r>
              <a:rPr lang="en-US" dirty="0"/>
              <a:t>3</a:t>
            </a:r>
            <a:endParaRPr lang="en-IL" dirty="0"/>
          </a:p>
        </p:txBody>
      </p:sp>
      <p:sp>
        <p:nvSpPr>
          <p:cNvPr id="11" name="Oval 10">
            <a:extLst>
              <a:ext uri="{FF2B5EF4-FFF2-40B4-BE49-F238E27FC236}">
                <a16:creationId xmlns:a16="http://schemas.microsoft.com/office/drawing/2014/main" id="{3FE4D788-2B60-B02B-EE2E-91EE1390E299}"/>
              </a:ext>
            </a:extLst>
          </p:cNvPr>
          <p:cNvSpPr/>
          <p:nvPr/>
        </p:nvSpPr>
        <p:spPr>
          <a:xfrm>
            <a:off x="1884051" y="2957434"/>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24" name="TextBox 23">
            <a:extLst>
              <a:ext uri="{FF2B5EF4-FFF2-40B4-BE49-F238E27FC236}">
                <a16:creationId xmlns:a16="http://schemas.microsoft.com/office/drawing/2014/main" id="{A79F13B9-8DA2-2CED-A7AB-E0FAB39BA6CE}"/>
              </a:ext>
            </a:extLst>
          </p:cNvPr>
          <p:cNvSpPr txBox="1"/>
          <p:nvPr/>
        </p:nvSpPr>
        <p:spPr>
          <a:xfrm>
            <a:off x="2073863" y="3231834"/>
            <a:ext cx="237893" cy="307777"/>
          </a:xfrm>
          <a:prstGeom prst="rect">
            <a:avLst/>
          </a:prstGeom>
          <a:noFill/>
        </p:spPr>
        <p:txBody>
          <a:bodyPr wrap="square" rtlCol="0">
            <a:spAutoFit/>
          </a:bodyPr>
          <a:lstStyle/>
          <a:p>
            <a:r>
              <a:rPr lang="en-US" dirty="0"/>
              <a:t>6</a:t>
            </a:r>
            <a:endParaRPr lang="en-IL" dirty="0"/>
          </a:p>
        </p:txBody>
      </p:sp>
      <p:grpSp>
        <p:nvGrpSpPr>
          <p:cNvPr id="33" name="Group 32">
            <a:extLst>
              <a:ext uri="{FF2B5EF4-FFF2-40B4-BE49-F238E27FC236}">
                <a16:creationId xmlns:a16="http://schemas.microsoft.com/office/drawing/2014/main" id="{9ECEA6E3-1BC6-EA1B-DC5C-0D50B2D95F64}"/>
              </a:ext>
            </a:extLst>
          </p:cNvPr>
          <p:cNvGrpSpPr/>
          <p:nvPr/>
        </p:nvGrpSpPr>
        <p:grpSpPr>
          <a:xfrm>
            <a:off x="1967637" y="3650020"/>
            <a:ext cx="456480" cy="397800"/>
            <a:chOff x="1967637" y="3650020"/>
            <a:chExt cx="456480" cy="397800"/>
          </a:xfrm>
        </p:grpSpPr>
        <mc:AlternateContent xmlns:mc="http://schemas.openxmlformats.org/markup-compatibility/2006" xmlns:p14="http://schemas.microsoft.com/office/powerpoint/2010/main">
          <mc:Choice Requires="p14">
            <p:contentPart p14:bwMode="auto" r:id="rId2">
              <p14:nvContentPartPr>
                <p14:cNvPr id="31" name="Ink 30">
                  <a:extLst>
                    <a:ext uri="{FF2B5EF4-FFF2-40B4-BE49-F238E27FC236}">
                      <a16:creationId xmlns:a16="http://schemas.microsoft.com/office/drawing/2014/main" id="{B6B0B5E8-C8F7-A3C7-290E-4B7BFD7FD28B}"/>
                    </a:ext>
                  </a:extLst>
                </p14:cNvPr>
                <p14:cNvContentPartPr/>
                <p14:nvPr/>
              </p14:nvContentPartPr>
              <p14:xfrm>
                <a:off x="2021997" y="3650020"/>
                <a:ext cx="357120" cy="397800"/>
              </p14:xfrm>
            </p:contentPart>
          </mc:Choice>
          <mc:Fallback xmlns="">
            <p:pic>
              <p:nvPicPr>
                <p:cNvPr id="31" name="Ink 30">
                  <a:extLst>
                    <a:ext uri="{FF2B5EF4-FFF2-40B4-BE49-F238E27FC236}">
                      <a16:creationId xmlns:a16="http://schemas.microsoft.com/office/drawing/2014/main" id="{B6B0B5E8-C8F7-A3C7-290E-4B7BFD7FD28B}"/>
                    </a:ext>
                  </a:extLst>
                </p:cNvPr>
                <p:cNvPicPr/>
                <p:nvPr/>
              </p:nvPicPr>
              <p:blipFill>
                <a:blip r:embed="rId3"/>
                <a:stretch>
                  <a:fillRect/>
                </a:stretch>
              </p:blipFill>
              <p:spPr>
                <a:xfrm>
                  <a:off x="2013357" y="3641020"/>
                  <a:ext cx="37476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ADCDE50D-B5F9-7B0A-A068-DD32DAA4E418}"/>
                    </a:ext>
                  </a:extLst>
                </p14:cNvPr>
                <p14:cNvContentPartPr/>
                <p14:nvPr/>
              </p14:nvContentPartPr>
              <p14:xfrm>
                <a:off x="1967637" y="3664780"/>
                <a:ext cx="456480" cy="373320"/>
              </p14:xfrm>
            </p:contentPart>
          </mc:Choice>
          <mc:Fallback xmlns="">
            <p:pic>
              <p:nvPicPr>
                <p:cNvPr id="32" name="Ink 31">
                  <a:extLst>
                    <a:ext uri="{FF2B5EF4-FFF2-40B4-BE49-F238E27FC236}">
                      <a16:creationId xmlns:a16="http://schemas.microsoft.com/office/drawing/2014/main" id="{ADCDE50D-B5F9-7B0A-A068-DD32DAA4E418}"/>
                    </a:ext>
                  </a:extLst>
                </p:cNvPr>
                <p:cNvPicPr/>
                <p:nvPr/>
              </p:nvPicPr>
              <p:blipFill>
                <a:blip r:embed="rId5"/>
                <a:stretch>
                  <a:fillRect/>
                </a:stretch>
              </p:blipFill>
              <p:spPr>
                <a:xfrm>
                  <a:off x="1958637" y="3656140"/>
                  <a:ext cx="474120" cy="390960"/>
                </a:xfrm>
                <a:prstGeom prst="rect">
                  <a:avLst/>
                </a:prstGeom>
              </p:spPr>
            </p:pic>
          </mc:Fallback>
        </mc:AlternateContent>
      </p:grpSp>
      <p:sp>
        <p:nvSpPr>
          <p:cNvPr id="36" name="TextBox 35">
            <a:extLst>
              <a:ext uri="{FF2B5EF4-FFF2-40B4-BE49-F238E27FC236}">
                <a16:creationId xmlns:a16="http://schemas.microsoft.com/office/drawing/2014/main" id="{3B06812E-2904-0F4B-16A8-E41B54D5BC5E}"/>
              </a:ext>
            </a:extLst>
          </p:cNvPr>
          <p:cNvSpPr txBox="1"/>
          <p:nvPr/>
        </p:nvSpPr>
        <p:spPr>
          <a:xfrm>
            <a:off x="2051561" y="3848465"/>
            <a:ext cx="237893" cy="307777"/>
          </a:xfrm>
          <a:prstGeom prst="rect">
            <a:avLst/>
          </a:prstGeom>
          <a:noFill/>
        </p:spPr>
        <p:txBody>
          <a:bodyPr wrap="square" rtlCol="0">
            <a:spAutoFit/>
          </a:bodyPr>
          <a:lstStyle/>
          <a:p>
            <a:r>
              <a:rPr lang="en-US" dirty="0"/>
              <a:t>1</a:t>
            </a:r>
            <a:endParaRPr lang="en-IL" dirty="0"/>
          </a:p>
        </p:txBody>
      </p:sp>
      <p:cxnSp>
        <p:nvCxnSpPr>
          <p:cNvPr id="38" name="Straight Arrow Connector 37">
            <a:extLst>
              <a:ext uri="{FF2B5EF4-FFF2-40B4-BE49-F238E27FC236}">
                <a16:creationId xmlns:a16="http://schemas.microsoft.com/office/drawing/2014/main" id="{E7124ACB-2154-C77A-2617-F128EAE07DDE}"/>
              </a:ext>
            </a:extLst>
          </p:cNvPr>
          <p:cNvCxnSpPr>
            <a:stCxn id="9" idx="5"/>
            <a:endCxn id="14" idx="1"/>
          </p:cNvCxnSpPr>
          <p:nvPr/>
        </p:nvCxnSpPr>
        <p:spPr>
          <a:xfrm>
            <a:off x="1580141" y="1704862"/>
            <a:ext cx="2199421" cy="250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250BB93-6B8B-C273-5AE1-640B3482FCDC}"/>
              </a:ext>
            </a:extLst>
          </p:cNvPr>
          <p:cNvSpPr/>
          <p:nvPr/>
        </p:nvSpPr>
        <p:spPr>
          <a:xfrm>
            <a:off x="6661317"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7</a:t>
            </a:r>
            <a:endParaRPr lang="LID4096" dirty="0"/>
          </a:p>
        </p:txBody>
      </p:sp>
      <p:sp>
        <p:nvSpPr>
          <p:cNvPr id="15" name="Oval 14">
            <a:extLst>
              <a:ext uri="{FF2B5EF4-FFF2-40B4-BE49-F238E27FC236}">
                <a16:creationId xmlns:a16="http://schemas.microsoft.com/office/drawing/2014/main" id="{9618DF1A-D32A-218F-54F7-643D12F1756F}"/>
              </a:ext>
            </a:extLst>
          </p:cNvPr>
          <p:cNvSpPr/>
          <p:nvPr/>
        </p:nvSpPr>
        <p:spPr>
          <a:xfrm>
            <a:off x="5073848" y="2984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2</a:t>
            </a:r>
            <a:endParaRPr lang="LID4096" dirty="0"/>
          </a:p>
        </p:txBody>
      </p:sp>
      <p:graphicFrame>
        <p:nvGraphicFramePr>
          <p:cNvPr id="16" name="Table 15">
            <a:extLst>
              <a:ext uri="{FF2B5EF4-FFF2-40B4-BE49-F238E27FC236}">
                <a16:creationId xmlns:a16="http://schemas.microsoft.com/office/drawing/2014/main" id="{31144846-0E9E-289B-B512-C4FAFB6D82C9}"/>
              </a:ext>
            </a:extLst>
          </p:cNvPr>
          <p:cNvGraphicFramePr>
            <a:graphicFrameLocks noGrp="1"/>
          </p:cNvGraphicFramePr>
          <p:nvPr/>
        </p:nvGraphicFramePr>
        <p:xfrm>
          <a:off x="5226204" y="226579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Tree>
    <p:extLst>
      <p:ext uri="{BB962C8B-B14F-4D97-AF65-F5344CB8AC3E}">
        <p14:creationId xmlns:p14="http://schemas.microsoft.com/office/powerpoint/2010/main" val="108266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26205" y="19619"/>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5</a:t>
            </a:r>
            <a:endParaRPr lang="en-IL" sz="1600" dirty="0">
              <a:solidFill>
                <a:srgbClr val="FF0000"/>
              </a:solidFill>
            </a:endParaRPr>
          </a:p>
        </p:txBody>
      </p:sp>
      <p:sp>
        <p:nvSpPr>
          <p:cNvPr id="2" name="Oval 1">
            <a:extLst>
              <a:ext uri="{FF2B5EF4-FFF2-40B4-BE49-F238E27FC236}">
                <a16:creationId xmlns:a16="http://schemas.microsoft.com/office/drawing/2014/main" id="{CD096D36-F2B3-F576-6383-8C4BF32DA3E4}"/>
              </a:ext>
            </a:extLst>
          </p:cNvPr>
          <p:cNvSpPr/>
          <p:nvPr/>
        </p:nvSpPr>
        <p:spPr>
          <a:xfrm>
            <a:off x="5076439" y="3560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8" name="TextBox 7">
            <a:extLst>
              <a:ext uri="{FF2B5EF4-FFF2-40B4-BE49-F238E27FC236}">
                <a16:creationId xmlns:a16="http://schemas.microsoft.com/office/drawing/2014/main" id="{70222B20-2985-B063-2BE3-3F56ED58B443}"/>
              </a:ext>
            </a:extLst>
          </p:cNvPr>
          <p:cNvSpPr txBox="1"/>
          <p:nvPr/>
        </p:nvSpPr>
        <p:spPr>
          <a:xfrm>
            <a:off x="5245492" y="3848466"/>
            <a:ext cx="237893" cy="307777"/>
          </a:xfrm>
          <a:prstGeom prst="rect">
            <a:avLst/>
          </a:prstGeom>
          <a:noFill/>
        </p:spPr>
        <p:txBody>
          <a:bodyPr wrap="square" rtlCol="0">
            <a:spAutoFit/>
          </a:bodyPr>
          <a:lstStyle/>
          <a:p>
            <a:r>
              <a:rPr lang="en-US" dirty="0"/>
              <a:t>5</a:t>
            </a:r>
            <a:endParaRPr lang="en-IL" dirty="0"/>
          </a:p>
        </p:txBody>
      </p:sp>
      <p:sp>
        <p:nvSpPr>
          <p:cNvPr id="9" name="Oval 8">
            <a:extLst>
              <a:ext uri="{FF2B5EF4-FFF2-40B4-BE49-F238E27FC236}">
                <a16:creationId xmlns:a16="http://schemas.microsoft.com/office/drawing/2014/main" id="{82B429FB-8B62-7E3C-4D01-5A90F4126395}"/>
              </a:ext>
            </a:extLst>
          </p:cNvPr>
          <p:cNvSpPr/>
          <p:nvPr/>
        </p:nvSpPr>
        <p:spPr>
          <a:xfrm>
            <a:off x="3491561"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3</a:t>
            </a:r>
            <a:endParaRPr lang="LID4096" dirty="0"/>
          </a:p>
        </p:txBody>
      </p:sp>
      <p:sp>
        <p:nvSpPr>
          <p:cNvPr id="11" name="Oval 10">
            <a:extLst>
              <a:ext uri="{FF2B5EF4-FFF2-40B4-BE49-F238E27FC236}">
                <a16:creationId xmlns:a16="http://schemas.microsoft.com/office/drawing/2014/main" id="{3FE4D788-2B60-B02B-EE2E-91EE1390E299}"/>
              </a:ext>
            </a:extLst>
          </p:cNvPr>
          <p:cNvSpPr/>
          <p:nvPr/>
        </p:nvSpPr>
        <p:spPr>
          <a:xfrm>
            <a:off x="1906683" y="363269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endParaRPr lang="LID4096" dirty="0"/>
          </a:p>
        </p:txBody>
      </p:sp>
      <p:sp>
        <p:nvSpPr>
          <p:cNvPr id="24" name="TextBox 23">
            <a:extLst>
              <a:ext uri="{FF2B5EF4-FFF2-40B4-BE49-F238E27FC236}">
                <a16:creationId xmlns:a16="http://schemas.microsoft.com/office/drawing/2014/main" id="{A79F13B9-8DA2-2CED-A7AB-E0FAB39BA6CE}"/>
              </a:ext>
            </a:extLst>
          </p:cNvPr>
          <p:cNvSpPr txBox="1"/>
          <p:nvPr/>
        </p:nvSpPr>
        <p:spPr>
          <a:xfrm>
            <a:off x="2034695" y="3908905"/>
            <a:ext cx="237893" cy="307777"/>
          </a:xfrm>
          <a:prstGeom prst="rect">
            <a:avLst/>
          </a:prstGeom>
          <a:noFill/>
        </p:spPr>
        <p:txBody>
          <a:bodyPr wrap="square" rtlCol="0">
            <a:spAutoFit/>
          </a:bodyPr>
          <a:lstStyle/>
          <a:p>
            <a:r>
              <a:rPr lang="en-US" dirty="0"/>
              <a:t>6</a:t>
            </a:r>
            <a:endParaRPr lang="en-IL" dirty="0"/>
          </a:p>
        </p:txBody>
      </p:sp>
      <p:sp>
        <p:nvSpPr>
          <p:cNvPr id="7" name="Oval 6">
            <a:extLst>
              <a:ext uri="{FF2B5EF4-FFF2-40B4-BE49-F238E27FC236}">
                <a16:creationId xmlns:a16="http://schemas.microsoft.com/office/drawing/2014/main" id="{9250BB93-6B8B-C273-5AE1-640B3482FCDC}"/>
              </a:ext>
            </a:extLst>
          </p:cNvPr>
          <p:cNvSpPr/>
          <p:nvPr/>
        </p:nvSpPr>
        <p:spPr>
          <a:xfrm>
            <a:off x="6661317"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7</a:t>
            </a:r>
            <a:endParaRPr lang="LID4096" dirty="0"/>
          </a:p>
        </p:txBody>
      </p:sp>
      <p:sp>
        <p:nvSpPr>
          <p:cNvPr id="15" name="Oval 14">
            <a:extLst>
              <a:ext uri="{FF2B5EF4-FFF2-40B4-BE49-F238E27FC236}">
                <a16:creationId xmlns:a16="http://schemas.microsoft.com/office/drawing/2014/main" id="{9618DF1A-D32A-218F-54F7-643D12F1756F}"/>
              </a:ext>
            </a:extLst>
          </p:cNvPr>
          <p:cNvSpPr/>
          <p:nvPr/>
        </p:nvSpPr>
        <p:spPr>
          <a:xfrm>
            <a:off x="5073848" y="2984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2</a:t>
            </a:r>
            <a:endParaRPr lang="LID4096" dirty="0"/>
          </a:p>
        </p:txBody>
      </p:sp>
      <p:graphicFrame>
        <p:nvGraphicFramePr>
          <p:cNvPr id="16" name="Table 15">
            <a:extLst>
              <a:ext uri="{FF2B5EF4-FFF2-40B4-BE49-F238E27FC236}">
                <a16:creationId xmlns:a16="http://schemas.microsoft.com/office/drawing/2014/main" id="{31144846-0E9E-289B-B512-C4FAFB6D82C9}"/>
              </a:ext>
            </a:extLst>
          </p:cNvPr>
          <p:cNvGraphicFramePr>
            <a:graphicFrameLocks noGrp="1"/>
          </p:cNvGraphicFramePr>
          <p:nvPr/>
        </p:nvGraphicFramePr>
        <p:xfrm>
          <a:off x="5226204" y="226579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
        <p:nvSpPr>
          <p:cNvPr id="27" name="Oval 26">
            <a:extLst>
              <a:ext uri="{FF2B5EF4-FFF2-40B4-BE49-F238E27FC236}">
                <a16:creationId xmlns:a16="http://schemas.microsoft.com/office/drawing/2014/main" id="{300A6BAB-4C12-2D31-01F4-2A5B29B1284F}"/>
              </a:ext>
            </a:extLst>
          </p:cNvPr>
          <p:cNvSpPr/>
          <p:nvPr/>
        </p:nvSpPr>
        <p:spPr>
          <a:xfrm>
            <a:off x="681547" y="1329721"/>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4</a:t>
            </a:r>
            <a:endParaRPr lang="LID4096" dirty="0"/>
          </a:p>
        </p:txBody>
      </p:sp>
      <p:cxnSp>
        <p:nvCxnSpPr>
          <p:cNvPr id="29" name="Straight Arrow Connector 28">
            <a:extLst>
              <a:ext uri="{FF2B5EF4-FFF2-40B4-BE49-F238E27FC236}">
                <a16:creationId xmlns:a16="http://schemas.microsoft.com/office/drawing/2014/main" id="{E26C4FB6-7075-87D3-DC4F-386C9451C7C9}"/>
              </a:ext>
            </a:extLst>
          </p:cNvPr>
          <p:cNvCxnSpPr>
            <a:stCxn id="27" idx="4"/>
            <a:endCxn id="11" idx="0"/>
          </p:cNvCxnSpPr>
          <p:nvPr/>
        </p:nvCxnSpPr>
        <p:spPr>
          <a:xfrm>
            <a:off x="969547" y="1905721"/>
            <a:ext cx="1225136" cy="1726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396E81EB-D489-16E8-8EEF-CD7A3AC2CE2D}"/>
              </a:ext>
            </a:extLst>
          </p:cNvPr>
          <p:cNvGrpSpPr/>
          <p:nvPr/>
        </p:nvGrpSpPr>
        <p:grpSpPr>
          <a:xfrm>
            <a:off x="5162788" y="3671391"/>
            <a:ext cx="464400" cy="376200"/>
            <a:chOff x="5162788" y="3671391"/>
            <a:chExt cx="464400" cy="376200"/>
          </a:xfrm>
        </p:grpSpPr>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C8A6BEDC-777E-6D44-3D6E-07A792A23267}"/>
                    </a:ext>
                  </a:extLst>
                </p14:cNvPr>
                <p14:cNvContentPartPr/>
                <p14:nvPr/>
              </p14:nvContentPartPr>
              <p14:xfrm>
                <a:off x="5162788" y="3671391"/>
                <a:ext cx="370800" cy="361440"/>
              </p14:xfrm>
            </p:contentPart>
          </mc:Choice>
          <mc:Fallback xmlns="">
            <p:pic>
              <p:nvPicPr>
                <p:cNvPr id="30" name="Ink 29">
                  <a:extLst>
                    <a:ext uri="{FF2B5EF4-FFF2-40B4-BE49-F238E27FC236}">
                      <a16:creationId xmlns:a16="http://schemas.microsoft.com/office/drawing/2014/main" id="{C8A6BEDC-777E-6D44-3D6E-07A792A23267}"/>
                    </a:ext>
                  </a:extLst>
                </p:cNvPr>
                <p:cNvPicPr/>
                <p:nvPr/>
              </p:nvPicPr>
              <p:blipFill>
                <a:blip r:embed="rId3"/>
                <a:stretch>
                  <a:fillRect/>
                </a:stretch>
              </p:blipFill>
              <p:spPr>
                <a:xfrm>
                  <a:off x="5153788" y="3662751"/>
                  <a:ext cx="38844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CB2E136D-7900-AAE5-D00F-0FCABFD68FCA}"/>
                    </a:ext>
                  </a:extLst>
                </p14:cNvPr>
                <p14:cNvContentPartPr/>
                <p14:nvPr/>
              </p14:nvContentPartPr>
              <p14:xfrm>
                <a:off x="5245228" y="3710271"/>
                <a:ext cx="381960" cy="337320"/>
              </p14:xfrm>
            </p:contentPart>
          </mc:Choice>
          <mc:Fallback xmlns="">
            <p:pic>
              <p:nvPicPr>
                <p:cNvPr id="34" name="Ink 33">
                  <a:extLst>
                    <a:ext uri="{FF2B5EF4-FFF2-40B4-BE49-F238E27FC236}">
                      <a16:creationId xmlns:a16="http://schemas.microsoft.com/office/drawing/2014/main" id="{CB2E136D-7900-AAE5-D00F-0FCABFD68FCA}"/>
                    </a:ext>
                  </a:extLst>
                </p:cNvPr>
                <p:cNvPicPr/>
                <p:nvPr/>
              </p:nvPicPr>
              <p:blipFill>
                <a:blip r:embed="rId5"/>
                <a:stretch>
                  <a:fillRect/>
                </a:stretch>
              </p:blipFill>
              <p:spPr>
                <a:xfrm>
                  <a:off x="5236588" y="3701631"/>
                  <a:ext cx="399600" cy="354960"/>
                </a:xfrm>
                <a:prstGeom prst="rect">
                  <a:avLst/>
                </a:prstGeom>
              </p:spPr>
            </p:pic>
          </mc:Fallback>
        </mc:AlternateContent>
      </p:grpSp>
    </p:spTree>
    <p:extLst>
      <p:ext uri="{BB962C8B-B14F-4D97-AF65-F5344CB8AC3E}">
        <p14:creationId xmlns:p14="http://schemas.microsoft.com/office/powerpoint/2010/main" val="20591813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26205" y="19619"/>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6</a:t>
            </a:r>
            <a:endParaRPr lang="en-IL" sz="1600" dirty="0">
              <a:solidFill>
                <a:srgbClr val="FF0000"/>
              </a:solidFill>
            </a:endParaRPr>
          </a:p>
        </p:txBody>
      </p:sp>
      <p:sp>
        <p:nvSpPr>
          <p:cNvPr id="9" name="Oval 8">
            <a:extLst>
              <a:ext uri="{FF2B5EF4-FFF2-40B4-BE49-F238E27FC236}">
                <a16:creationId xmlns:a16="http://schemas.microsoft.com/office/drawing/2014/main" id="{82B429FB-8B62-7E3C-4D01-5A90F4126395}"/>
              </a:ext>
            </a:extLst>
          </p:cNvPr>
          <p:cNvSpPr/>
          <p:nvPr/>
        </p:nvSpPr>
        <p:spPr>
          <a:xfrm>
            <a:off x="3491561"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3</a:t>
            </a:r>
            <a:endParaRPr lang="LID4096" dirty="0"/>
          </a:p>
        </p:txBody>
      </p:sp>
      <p:sp>
        <p:nvSpPr>
          <p:cNvPr id="11" name="Oval 10">
            <a:extLst>
              <a:ext uri="{FF2B5EF4-FFF2-40B4-BE49-F238E27FC236}">
                <a16:creationId xmlns:a16="http://schemas.microsoft.com/office/drawing/2014/main" id="{3FE4D788-2B60-B02B-EE2E-91EE1390E299}"/>
              </a:ext>
            </a:extLst>
          </p:cNvPr>
          <p:cNvSpPr/>
          <p:nvPr/>
        </p:nvSpPr>
        <p:spPr>
          <a:xfrm>
            <a:off x="1904092" y="3560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6</a:t>
            </a:r>
            <a:endParaRPr lang="LID4096" dirty="0"/>
          </a:p>
        </p:txBody>
      </p:sp>
      <p:sp>
        <p:nvSpPr>
          <p:cNvPr id="24" name="TextBox 23">
            <a:extLst>
              <a:ext uri="{FF2B5EF4-FFF2-40B4-BE49-F238E27FC236}">
                <a16:creationId xmlns:a16="http://schemas.microsoft.com/office/drawing/2014/main" id="{A79F13B9-8DA2-2CED-A7AB-E0FAB39BA6CE}"/>
              </a:ext>
            </a:extLst>
          </p:cNvPr>
          <p:cNvSpPr txBox="1"/>
          <p:nvPr/>
        </p:nvSpPr>
        <p:spPr>
          <a:xfrm>
            <a:off x="2073863" y="3231834"/>
            <a:ext cx="237893" cy="307777"/>
          </a:xfrm>
          <a:prstGeom prst="rect">
            <a:avLst/>
          </a:prstGeom>
          <a:noFill/>
        </p:spPr>
        <p:txBody>
          <a:bodyPr wrap="square" rtlCol="0">
            <a:spAutoFit/>
          </a:bodyPr>
          <a:lstStyle/>
          <a:p>
            <a:r>
              <a:rPr lang="en-US" dirty="0"/>
              <a:t>2</a:t>
            </a:r>
            <a:endParaRPr lang="en-IL" dirty="0"/>
          </a:p>
        </p:txBody>
      </p:sp>
      <p:sp>
        <p:nvSpPr>
          <p:cNvPr id="7" name="Oval 6">
            <a:extLst>
              <a:ext uri="{FF2B5EF4-FFF2-40B4-BE49-F238E27FC236}">
                <a16:creationId xmlns:a16="http://schemas.microsoft.com/office/drawing/2014/main" id="{9250BB93-6B8B-C273-5AE1-640B3482FCDC}"/>
              </a:ext>
            </a:extLst>
          </p:cNvPr>
          <p:cNvSpPr/>
          <p:nvPr/>
        </p:nvSpPr>
        <p:spPr>
          <a:xfrm>
            <a:off x="6661317"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7</a:t>
            </a:r>
            <a:endParaRPr lang="LID4096" dirty="0"/>
          </a:p>
        </p:txBody>
      </p:sp>
      <p:sp>
        <p:nvSpPr>
          <p:cNvPr id="15" name="Oval 14">
            <a:extLst>
              <a:ext uri="{FF2B5EF4-FFF2-40B4-BE49-F238E27FC236}">
                <a16:creationId xmlns:a16="http://schemas.microsoft.com/office/drawing/2014/main" id="{9618DF1A-D32A-218F-54F7-643D12F1756F}"/>
              </a:ext>
            </a:extLst>
          </p:cNvPr>
          <p:cNvSpPr/>
          <p:nvPr/>
        </p:nvSpPr>
        <p:spPr>
          <a:xfrm>
            <a:off x="5076439" y="3586795"/>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2</a:t>
            </a:r>
            <a:endParaRPr lang="LID4096" dirty="0"/>
          </a:p>
        </p:txBody>
      </p:sp>
      <p:graphicFrame>
        <p:nvGraphicFramePr>
          <p:cNvPr id="16" name="Table 15">
            <a:extLst>
              <a:ext uri="{FF2B5EF4-FFF2-40B4-BE49-F238E27FC236}">
                <a16:creationId xmlns:a16="http://schemas.microsoft.com/office/drawing/2014/main" id="{31144846-0E9E-289B-B512-C4FAFB6D82C9}"/>
              </a:ext>
            </a:extLst>
          </p:cNvPr>
          <p:cNvGraphicFramePr>
            <a:graphicFrameLocks noGrp="1"/>
          </p:cNvGraphicFramePr>
          <p:nvPr/>
        </p:nvGraphicFramePr>
        <p:xfrm>
          <a:off x="5226204" y="226579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
        <p:nvSpPr>
          <p:cNvPr id="27" name="Oval 26">
            <a:extLst>
              <a:ext uri="{FF2B5EF4-FFF2-40B4-BE49-F238E27FC236}">
                <a16:creationId xmlns:a16="http://schemas.microsoft.com/office/drawing/2014/main" id="{300A6BAB-4C12-2D31-01F4-2A5B29B1284F}"/>
              </a:ext>
            </a:extLst>
          </p:cNvPr>
          <p:cNvSpPr/>
          <p:nvPr/>
        </p:nvSpPr>
        <p:spPr>
          <a:xfrm>
            <a:off x="1904092" y="2974039"/>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4</a:t>
            </a:r>
            <a:endParaRPr lang="LID4096" dirty="0"/>
          </a:p>
        </p:txBody>
      </p:sp>
      <p:cxnSp>
        <p:nvCxnSpPr>
          <p:cNvPr id="29" name="Straight Arrow Connector 28">
            <a:extLst>
              <a:ext uri="{FF2B5EF4-FFF2-40B4-BE49-F238E27FC236}">
                <a16:creationId xmlns:a16="http://schemas.microsoft.com/office/drawing/2014/main" id="{E26C4FB6-7075-87D3-DC4F-386C9451C7C9}"/>
              </a:ext>
            </a:extLst>
          </p:cNvPr>
          <p:cNvCxnSpPr>
            <a:stCxn id="27" idx="4"/>
            <a:endCxn id="11" idx="0"/>
          </p:cNvCxnSpPr>
          <p:nvPr/>
        </p:nvCxnSpPr>
        <p:spPr>
          <a:xfrm>
            <a:off x="2192092" y="3550039"/>
            <a:ext cx="0" cy="1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2BDC5F8C-3D0B-23AE-6559-5DF976ED6BBA}"/>
              </a:ext>
            </a:extLst>
          </p:cNvPr>
          <p:cNvGrpSpPr/>
          <p:nvPr/>
        </p:nvGrpSpPr>
        <p:grpSpPr>
          <a:xfrm>
            <a:off x="3583468" y="3615231"/>
            <a:ext cx="418680" cy="444600"/>
            <a:chOff x="3583468" y="3615231"/>
            <a:chExt cx="418680" cy="444600"/>
          </a:xfrm>
        </p:grpSpPr>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4CAE72C4-9276-8152-1416-748A8FE031CB}"/>
                    </a:ext>
                  </a:extLst>
                </p14:cNvPr>
                <p14:cNvContentPartPr/>
                <p14:nvPr/>
              </p14:nvContentPartPr>
              <p14:xfrm>
                <a:off x="3601108" y="3615231"/>
                <a:ext cx="363600" cy="439560"/>
              </p14:xfrm>
            </p:contentPart>
          </mc:Choice>
          <mc:Fallback xmlns="">
            <p:pic>
              <p:nvPicPr>
                <p:cNvPr id="30" name="Ink 29">
                  <a:extLst>
                    <a:ext uri="{FF2B5EF4-FFF2-40B4-BE49-F238E27FC236}">
                      <a16:creationId xmlns:a16="http://schemas.microsoft.com/office/drawing/2014/main" id="{4CAE72C4-9276-8152-1416-748A8FE031CB}"/>
                    </a:ext>
                  </a:extLst>
                </p:cNvPr>
                <p:cNvPicPr/>
                <p:nvPr/>
              </p:nvPicPr>
              <p:blipFill>
                <a:blip r:embed="rId3"/>
                <a:stretch>
                  <a:fillRect/>
                </a:stretch>
              </p:blipFill>
              <p:spPr>
                <a:xfrm>
                  <a:off x="3592108" y="3606231"/>
                  <a:ext cx="38124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B55F2E08-8549-79F4-B94F-22FF3E1EAA96}"/>
                    </a:ext>
                  </a:extLst>
                </p14:cNvPr>
                <p14:cNvContentPartPr/>
                <p14:nvPr/>
              </p14:nvContentPartPr>
              <p14:xfrm>
                <a:off x="3583468" y="3671391"/>
                <a:ext cx="418680" cy="388440"/>
              </p14:xfrm>
            </p:contentPart>
          </mc:Choice>
          <mc:Fallback xmlns="">
            <p:pic>
              <p:nvPicPr>
                <p:cNvPr id="34" name="Ink 33">
                  <a:extLst>
                    <a:ext uri="{FF2B5EF4-FFF2-40B4-BE49-F238E27FC236}">
                      <a16:creationId xmlns:a16="http://schemas.microsoft.com/office/drawing/2014/main" id="{B55F2E08-8549-79F4-B94F-22FF3E1EAA96}"/>
                    </a:ext>
                  </a:extLst>
                </p:cNvPr>
                <p:cNvPicPr/>
                <p:nvPr/>
              </p:nvPicPr>
              <p:blipFill>
                <a:blip r:embed="rId5"/>
                <a:stretch>
                  <a:fillRect/>
                </a:stretch>
              </p:blipFill>
              <p:spPr>
                <a:xfrm>
                  <a:off x="3574828" y="3662751"/>
                  <a:ext cx="436320" cy="406080"/>
                </a:xfrm>
                <a:prstGeom prst="rect">
                  <a:avLst/>
                </a:prstGeom>
              </p:spPr>
            </p:pic>
          </mc:Fallback>
        </mc:AlternateContent>
      </p:grpSp>
      <p:grpSp>
        <p:nvGrpSpPr>
          <p:cNvPr id="39" name="Group 38">
            <a:extLst>
              <a:ext uri="{FF2B5EF4-FFF2-40B4-BE49-F238E27FC236}">
                <a16:creationId xmlns:a16="http://schemas.microsoft.com/office/drawing/2014/main" id="{40CFD8F0-A476-E235-E2EF-4D065190EF1C}"/>
              </a:ext>
            </a:extLst>
          </p:cNvPr>
          <p:cNvGrpSpPr/>
          <p:nvPr/>
        </p:nvGrpSpPr>
        <p:grpSpPr>
          <a:xfrm>
            <a:off x="5191948" y="3650151"/>
            <a:ext cx="410400" cy="400680"/>
            <a:chOff x="5191948" y="3650151"/>
            <a:chExt cx="410400" cy="400680"/>
          </a:xfrm>
        </p:grpSpPr>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9E8BC0B5-EDFF-7BF2-134C-223F7D806E0C}"/>
                    </a:ext>
                  </a:extLst>
                </p14:cNvPr>
                <p14:cNvContentPartPr/>
                <p14:nvPr/>
              </p14:nvContentPartPr>
              <p14:xfrm>
                <a:off x="5210308" y="3650151"/>
                <a:ext cx="392040" cy="379800"/>
              </p14:xfrm>
            </p:contentPart>
          </mc:Choice>
          <mc:Fallback xmlns="">
            <p:pic>
              <p:nvPicPr>
                <p:cNvPr id="37" name="Ink 36">
                  <a:extLst>
                    <a:ext uri="{FF2B5EF4-FFF2-40B4-BE49-F238E27FC236}">
                      <a16:creationId xmlns:a16="http://schemas.microsoft.com/office/drawing/2014/main" id="{9E8BC0B5-EDFF-7BF2-134C-223F7D806E0C}"/>
                    </a:ext>
                  </a:extLst>
                </p:cNvPr>
                <p:cNvPicPr/>
                <p:nvPr/>
              </p:nvPicPr>
              <p:blipFill>
                <a:blip r:embed="rId7"/>
                <a:stretch>
                  <a:fillRect/>
                </a:stretch>
              </p:blipFill>
              <p:spPr>
                <a:xfrm>
                  <a:off x="5201668" y="3641511"/>
                  <a:ext cx="40968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31CAF4EE-637D-F3D4-0EBC-5255CCDE0366}"/>
                    </a:ext>
                  </a:extLst>
                </p14:cNvPr>
                <p14:cNvContentPartPr/>
                <p14:nvPr/>
              </p14:nvContentPartPr>
              <p14:xfrm>
                <a:off x="5191948" y="3698031"/>
                <a:ext cx="393480" cy="352800"/>
              </p14:xfrm>
            </p:contentPart>
          </mc:Choice>
          <mc:Fallback xmlns="">
            <p:pic>
              <p:nvPicPr>
                <p:cNvPr id="38" name="Ink 37">
                  <a:extLst>
                    <a:ext uri="{FF2B5EF4-FFF2-40B4-BE49-F238E27FC236}">
                      <a16:creationId xmlns:a16="http://schemas.microsoft.com/office/drawing/2014/main" id="{31CAF4EE-637D-F3D4-0EBC-5255CCDE0366}"/>
                    </a:ext>
                  </a:extLst>
                </p:cNvPr>
                <p:cNvPicPr/>
                <p:nvPr/>
              </p:nvPicPr>
              <p:blipFill>
                <a:blip r:embed="rId9"/>
                <a:stretch>
                  <a:fillRect/>
                </a:stretch>
              </p:blipFill>
              <p:spPr>
                <a:xfrm>
                  <a:off x="5182948" y="3689031"/>
                  <a:ext cx="411120" cy="370440"/>
                </a:xfrm>
                <a:prstGeom prst="rect">
                  <a:avLst/>
                </a:prstGeom>
              </p:spPr>
            </p:pic>
          </mc:Fallback>
        </mc:AlternateContent>
      </p:grpSp>
    </p:spTree>
    <p:extLst>
      <p:ext uri="{BB962C8B-B14F-4D97-AF65-F5344CB8AC3E}">
        <p14:creationId xmlns:p14="http://schemas.microsoft.com/office/powerpoint/2010/main" val="3250274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26205" y="19619"/>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7</a:t>
            </a:r>
            <a:endParaRPr lang="en-IL" sz="1600" dirty="0">
              <a:solidFill>
                <a:srgbClr val="FF0000"/>
              </a:solidFill>
            </a:endParaRPr>
          </a:p>
        </p:txBody>
      </p:sp>
      <p:sp>
        <p:nvSpPr>
          <p:cNvPr id="11" name="Oval 10">
            <a:extLst>
              <a:ext uri="{FF2B5EF4-FFF2-40B4-BE49-F238E27FC236}">
                <a16:creationId xmlns:a16="http://schemas.microsoft.com/office/drawing/2014/main" id="{3FE4D788-2B60-B02B-EE2E-91EE1390E299}"/>
              </a:ext>
            </a:extLst>
          </p:cNvPr>
          <p:cNvSpPr/>
          <p:nvPr/>
        </p:nvSpPr>
        <p:spPr>
          <a:xfrm>
            <a:off x="1904092" y="3560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6</a:t>
            </a:r>
            <a:endParaRPr lang="LID4096" dirty="0"/>
          </a:p>
        </p:txBody>
      </p:sp>
      <p:sp>
        <p:nvSpPr>
          <p:cNvPr id="24" name="TextBox 23">
            <a:extLst>
              <a:ext uri="{FF2B5EF4-FFF2-40B4-BE49-F238E27FC236}">
                <a16:creationId xmlns:a16="http://schemas.microsoft.com/office/drawing/2014/main" id="{A79F13B9-8DA2-2CED-A7AB-E0FAB39BA6CE}"/>
              </a:ext>
            </a:extLst>
          </p:cNvPr>
          <p:cNvSpPr txBox="1"/>
          <p:nvPr/>
        </p:nvSpPr>
        <p:spPr>
          <a:xfrm>
            <a:off x="2073863" y="3231834"/>
            <a:ext cx="237893" cy="307777"/>
          </a:xfrm>
          <a:prstGeom prst="rect">
            <a:avLst/>
          </a:prstGeom>
          <a:noFill/>
        </p:spPr>
        <p:txBody>
          <a:bodyPr wrap="square" rtlCol="0">
            <a:spAutoFit/>
          </a:bodyPr>
          <a:lstStyle/>
          <a:p>
            <a:r>
              <a:rPr lang="en-US" dirty="0"/>
              <a:t>2</a:t>
            </a:r>
            <a:endParaRPr lang="en-IL" dirty="0"/>
          </a:p>
        </p:txBody>
      </p:sp>
      <p:sp>
        <p:nvSpPr>
          <p:cNvPr id="7" name="Oval 6">
            <a:extLst>
              <a:ext uri="{FF2B5EF4-FFF2-40B4-BE49-F238E27FC236}">
                <a16:creationId xmlns:a16="http://schemas.microsoft.com/office/drawing/2014/main" id="{9250BB93-6B8B-C273-5AE1-640B3482FCDC}"/>
              </a:ext>
            </a:extLst>
          </p:cNvPr>
          <p:cNvSpPr/>
          <p:nvPr/>
        </p:nvSpPr>
        <p:spPr>
          <a:xfrm>
            <a:off x="6661317"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7</a:t>
            </a:r>
            <a:endParaRPr lang="LID4096" dirty="0"/>
          </a:p>
        </p:txBody>
      </p:sp>
      <p:graphicFrame>
        <p:nvGraphicFramePr>
          <p:cNvPr id="16" name="Table 15">
            <a:extLst>
              <a:ext uri="{FF2B5EF4-FFF2-40B4-BE49-F238E27FC236}">
                <a16:creationId xmlns:a16="http://schemas.microsoft.com/office/drawing/2014/main" id="{31144846-0E9E-289B-B512-C4FAFB6D82C9}"/>
              </a:ext>
            </a:extLst>
          </p:cNvPr>
          <p:cNvGraphicFramePr>
            <a:graphicFrameLocks noGrp="1"/>
          </p:cNvGraphicFramePr>
          <p:nvPr/>
        </p:nvGraphicFramePr>
        <p:xfrm>
          <a:off x="5226204" y="226579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sp>
        <p:nvSpPr>
          <p:cNvPr id="27" name="Oval 26">
            <a:extLst>
              <a:ext uri="{FF2B5EF4-FFF2-40B4-BE49-F238E27FC236}">
                <a16:creationId xmlns:a16="http://schemas.microsoft.com/office/drawing/2014/main" id="{300A6BAB-4C12-2D31-01F4-2A5B29B1284F}"/>
              </a:ext>
            </a:extLst>
          </p:cNvPr>
          <p:cNvSpPr/>
          <p:nvPr/>
        </p:nvSpPr>
        <p:spPr>
          <a:xfrm>
            <a:off x="1904092" y="2974039"/>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4</a:t>
            </a:r>
            <a:endParaRPr lang="LID4096" dirty="0"/>
          </a:p>
        </p:txBody>
      </p:sp>
      <p:cxnSp>
        <p:nvCxnSpPr>
          <p:cNvPr id="29" name="Straight Arrow Connector 28">
            <a:extLst>
              <a:ext uri="{FF2B5EF4-FFF2-40B4-BE49-F238E27FC236}">
                <a16:creationId xmlns:a16="http://schemas.microsoft.com/office/drawing/2014/main" id="{E26C4FB6-7075-87D3-DC4F-386C9451C7C9}"/>
              </a:ext>
            </a:extLst>
          </p:cNvPr>
          <p:cNvCxnSpPr>
            <a:stCxn id="27" idx="4"/>
            <a:endCxn id="11" idx="0"/>
          </p:cNvCxnSpPr>
          <p:nvPr/>
        </p:nvCxnSpPr>
        <p:spPr>
          <a:xfrm>
            <a:off x="2192092" y="3550039"/>
            <a:ext cx="0" cy="1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D4B2BC73-E362-DAFC-825B-B0715608D7E0}"/>
              </a:ext>
            </a:extLst>
          </p:cNvPr>
          <p:cNvGrpSpPr/>
          <p:nvPr/>
        </p:nvGrpSpPr>
        <p:grpSpPr>
          <a:xfrm>
            <a:off x="1969228" y="3056871"/>
            <a:ext cx="457920" cy="388080"/>
            <a:chOff x="1969228" y="3056871"/>
            <a:chExt cx="457920" cy="38808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CB91303-B89C-EF14-EF80-5C9B21184BAD}"/>
                    </a:ext>
                  </a:extLst>
                </p14:cNvPr>
                <p14:cNvContentPartPr/>
                <p14:nvPr/>
              </p14:nvContentPartPr>
              <p14:xfrm>
                <a:off x="1969228" y="3087831"/>
                <a:ext cx="381600" cy="349560"/>
              </p14:xfrm>
            </p:contentPart>
          </mc:Choice>
          <mc:Fallback xmlns="">
            <p:pic>
              <p:nvPicPr>
                <p:cNvPr id="2" name="Ink 1">
                  <a:extLst>
                    <a:ext uri="{FF2B5EF4-FFF2-40B4-BE49-F238E27FC236}">
                      <a16:creationId xmlns:a16="http://schemas.microsoft.com/office/drawing/2014/main" id="{4CB91303-B89C-EF14-EF80-5C9B21184BAD}"/>
                    </a:ext>
                  </a:extLst>
                </p:cNvPr>
                <p:cNvPicPr/>
                <p:nvPr/>
              </p:nvPicPr>
              <p:blipFill>
                <a:blip r:embed="rId3"/>
                <a:stretch>
                  <a:fillRect/>
                </a:stretch>
              </p:blipFill>
              <p:spPr>
                <a:xfrm>
                  <a:off x="1960588" y="3078831"/>
                  <a:ext cx="39924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A34A1B3-C3A6-4679-8389-E843F256E0F0}"/>
                    </a:ext>
                  </a:extLst>
                </p14:cNvPr>
                <p14:cNvContentPartPr/>
                <p14:nvPr/>
              </p14:nvContentPartPr>
              <p14:xfrm>
                <a:off x="2056348" y="3056871"/>
                <a:ext cx="370800" cy="388080"/>
              </p14:xfrm>
            </p:contentPart>
          </mc:Choice>
          <mc:Fallback xmlns="">
            <p:pic>
              <p:nvPicPr>
                <p:cNvPr id="8" name="Ink 7">
                  <a:extLst>
                    <a:ext uri="{FF2B5EF4-FFF2-40B4-BE49-F238E27FC236}">
                      <a16:creationId xmlns:a16="http://schemas.microsoft.com/office/drawing/2014/main" id="{BA34A1B3-C3A6-4679-8389-E843F256E0F0}"/>
                    </a:ext>
                  </a:extLst>
                </p:cNvPr>
                <p:cNvPicPr/>
                <p:nvPr/>
              </p:nvPicPr>
              <p:blipFill>
                <a:blip r:embed="rId5"/>
                <a:stretch>
                  <a:fillRect/>
                </a:stretch>
              </p:blipFill>
              <p:spPr>
                <a:xfrm>
                  <a:off x="2047348" y="3047871"/>
                  <a:ext cx="388440" cy="405720"/>
                </a:xfrm>
                <a:prstGeom prst="rect">
                  <a:avLst/>
                </a:prstGeom>
              </p:spPr>
            </p:pic>
          </mc:Fallback>
        </mc:AlternateContent>
      </p:grpSp>
    </p:spTree>
    <p:extLst>
      <p:ext uri="{BB962C8B-B14F-4D97-AF65-F5344CB8AC3E}">
        <p14:creationId xmlns:p14="http://schemas.microsoft.com/office/powerpoint/2010/main" val="150067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a:stretch/>
        </p:blipFill>
        <p:spPr>
          <a:xfrm>
            <a:off x="3430158" y="1017725"/>
            <a:ext cx="5094634" cy="3820975"/>
          </a:xfrm>
          <a:prstGeom prst="rect">
            <a:avLst/>
          </a:prstGeom>
          <a:noFill/>
          <a:ln>
            <a:noFill/>
          </a:ln>
        </p:spPr>
      </p:pic>
      <p:sp>
        <p:nvSpPr>
          <p:cNvPr id="127" name="Google Shape;127;p6"/>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Examples of Data Binning</a:t>
            </a:r>
            <a:endParaRPr sz="2400"/>
          </a:p>
        </p:txBody>
      </p:sp>
      <p:sp>
        <p:nvSpPr>
          <p:cNvPr id="128" name="Google Shape;128;p6"/>
          <p:cNvSpPr txBox="1"/>
          <p:nvPr/>
        </p:nvSpPr>
        <p:spPr>
          <a:xfrm>
            <a:off x="602475" y="1293249"/>
            <a:ext cx="2580300" cy="354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chemeClr val="tx2"/>
                </a:solidFill>
                <a:latin typeface="Lato"/>
                <a:ea typeface="Lato"/>
                <a:cs typeface="Lato"/>
                <a:sym typeface="Lato"/>
              </a:rPr>
              <a:t>Binning an extensive amount of data into discrete values </a:t>
            </a:r>
          </a:p>
          <a:p>
            <a:pPr marL="0" marR="0" lvl="0" indent="0" algn="l" rtl="0">
              <a:lnSpc>
                <a:spcPct val="100000"/>
              </a:lnSpc>
              <a:spcBef>
                <a:spcPts val="0"/>
              </a:spcBef>
              <a:spcAft>
                <a:spcPts val="0"/>
              </a:spcAft>
              <a:buClr>
                <a:srgbClr val="000000"/>
              </a:buClr>
              <a:buSzPts val="2400"/>
              <a:buFont typeface="Arial"/>
              <a:buNone/>
            </a:pPr>
            <a:r>
              <a:rPr lang="en-US" sz="2400" dirty="0">
                <a:solidFill>
                  <a:schemeClr val="tx2"/>
                </a:solidFill>
                <a:latin typeface="Lato"/>
                <a:ea typeface="Lato"/>
                <a:cs typeface="Lato"/>
                <a:sym typeface="Lato"/>
              </a:rPr>
              <a:t>in</a:t>
            </a:r>
            <a:r>
              <a:rPr lang="en" sz="2400" dirty="0">
                <a:solidFill>
                  <a:schemeClr val="tx2"/>
                </a:solidFill>
                <a:latin typeface="Lato"/>
                <a:ea typeface="Lato"/>
                <a:cs typeface="Lato"/>
                <a:sym typeface="Lato"/>
              </a:rPr>
              <a:t> a 2D model</a:t>
            </a:r>
            <a:endParaRPr sz="2200" b="0" i="0" u="none" strike="noStrike" cap="none" dirty="0">
              <a:solidFill>
                <a:schemeClr val="tx2"/>
              </a:solidFill>
              <a:latin typeface="Lato"/>
              <a:ea typeface="Lato"/>
              <a:cs typeface="Lato"/>
              <a:sym typeface="Lato"/>
            </a:endParaRPr>
          </a:p>
        </p:txBody>
      </p:sp>
      <p:grpSp>
        <p:nvGrpSpPr>
          <p:cNvPr id="129" name="Google Shape;129;p6"/>
          <p:cNvGrpSpPr/>
          <p:nvPr/>
        </p:nvGrpSpPr>
        <p:grpSpPr>
          <a:xfrm>
            <a:off x="7964372" y="166044"/>
            <a:ext cx="1024398" cy="669712"/>
            <a:chOff x="5400075" y="1936775"/>
            <a:chExt cx="3173477" cy="2136925"/>
          </a:xfrm>
        </p:grpSpPr>
        <p:pic>
          <p:nvPicPr>
            <p:cNvPr id="130" name="Google Shape;130;p6"/>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31" name="Google Shape;131;p6"/>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32" name="Google Shape;132;p6"/>
          <p:cNvGrpSpPr/>
          <p:nvPr/>
        </p:nvGrpSpPr>
        <p:grpSpPr>
          <a:xfrm>
            <a:off x="6662495" y="166133"/>
            <a:ext cx="424090" cy="417359"/>
            <a:chOff x="991850" y="1936775"/>
            <a:chExt cx="1560300" cy="2164726"/>
          </a:xfrm>
        </p:grpSpPr>
        <p:pic>
          <p:nvPicPr>
            <p:cNvPr id="133" name="Google Shape;133;p6"/>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34" name="Google Shape;134;p6"/>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35" name="Google Shape;135;p6"/>
          <p:cNvGrpSpPr/>
          <p:nvPr/>
        </p:nvGrpSpPr>
        <p:grpSpPr>
          <a:xfrm>
            <a:off x="7213696" y="166133"/>
            <a:ext cx="594549" cy="417359"/>
            <a:chOff x="2993400" y="1936775"/>
            <a:chExt cx="2187452" cy="2164725"/>
          </a:xfrm>
        </p:grpSpPr>
        <p:pic>
          <p:nvPicPr>
            <p:cNvPr id="136" name="Google Shape;136;p6"/>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37" name="Google Shape;137;p6"/>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60;p21">
            <a:extLst>
              <a:ext uri="{FF2B5EF4-FFF2-40B4-BE49-F238E27FC236}">
                <a16:creationId xmlns:a16="http://schemas.microsoft.com/office/drawing/2014/main" id="{C6E7253A-7627-475B-9322-2B1FDD88D8CB}"/>
              </a:ext>
            </a:extLst>
          </p:cNvPr>
          <p:cNvSpPr txBox="1">
            <a:spLocks/>
          </p:cNvSpPr>
          <p:nvPr/>
        </p:nvSpPr>
        <p:spPr>
          <a:xfrm>
            <a:off x="167239" y="130081"/>
            <a:ext cx="5197200" cy="768000"/>
          </a:xfrm>
          <a:prstGeom prst="rect">
            <a:avLst/>
          </a:prstGeom>
          <a:noFill/>
          <a:ln>
            <a:noFill/>
          </a:ln>
        </p:spPr>
        <p:txBody>
          <a:bodyPr spcFirstLastPara="1" wrap="square" lIns="91425" tIns="91425" rIns="91425" bIns="91425" anchor="t" anchorCtr="0">
            <a:normAutofit fontScale="8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2pPr>
            <a:lvl3pPr marR="0" lvl="2"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3pPr>
            <a:lvl4pPr marR="0" lvl="3"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4pPr>
            <a:lvl5pPr marR="0" lvl="4"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5pPr>
            <a:lvl6pPr marR="0" lvl="5"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6pPr>
            <a:lvl7pPr marR="0" lvl="6"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7pPr>
            <a:lvl8pPr marR="0" lvl="7"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8pPr>
            <a:lvl9pPr marR="0" lvl="8" algn="l" rtl="0">
              <a:lnSpc>
                <a:spcPct val="100000"/>
              </a:lnSpc>
              <a:spcBef>
                <a:spcPts val="0"/>
              </a:spcBef>
              <a:spcAft>
                <a:spcPts val="0"/>
              </a:spcAft>
              <a:buClr>
                <a:schemeClr val="lt1"/>
              </a:buClr>
              <a:buSzPts val="4800"/>
              <a:buFont typeface="Oswald"/>
              <a:buNone/>
              <a:defRPr sz="4800" b="0" i="0" u="none" strike="noStrike" cap="none">
                <a:solidFill>
                  <a:schemeClr val="lt1"/>
                </a:solidFill>
                <a:latin typeface="Oswald"/>
                <a:ea typeface="Oswald"/>
                <a:cs typeface="Oswald"/>
                <a:sym typeface="Oswald"/>
              </a:defRPr>
            </a:lvl9pPr>
          </a:lstStyle>
          <a:p>
            <a:pPr>
              <a:spcAft>
                <a:spcPts val="1600"/>
              </a:spcAft>
              <a:buSzPct val="148148"/>
            </a:pPr>
            <a:r>
              <a:rPr lang="en-GB" sz="3600" dirty="0"/>
              <a:t>Balanced Allocation example</a:t>
            </a:r>
            <a:endParaRPr lang="en-GB" sz="2400" dirty="0"/>
          </a:p>
        </p:txBody>
      </p:sp>
      <p:grpSp>
        <p:nvGrpSpPr>
          <p:cNvPr id="12" name="Group 11">
            <a:extLst>
              <a:ext uri="{FF2B5EF4-FFF2-40B4-BE49-F238E27FC236}">
                <a16:creationId xmlns:a16="http://schemas.microsoft.com/office/drawing/2014/main" id="{34D222AC-3BAE-80AB-8217-18F47F86E326}"/>
              </a:ext>
            </a:extLst>
          </p:cNvPr>
          <p:cNvGrpSpPr/>
          <p:nvPr/>
        </p:nvGrpSpPr>
        <p:grpSpPr>
          <a:xfrm>
            <a:off x="1664494" y="3317559"/>
            <a:ext cx="1060378" cy="1654492"/>
            <a:chOff x="2691896" y="2797731"/>
            <a:chExt cx="768000" cy="1065609"/>
          </a:xfrm>
        </p:grpSpPr>
        <p:sp>
          <p:nvSpPr>
            <p:cNvPr id="5" name="Left Bracket 4">
              <a:extLst>
                <a:ext uri="{FF2B5EF4-FFF2-40B4-BE49-F238E27FC236}">
                  <a16:creationId xmlns:a16="http://schemas.microsoft.com/office/drawing/2014/main" id="{222C32F0-BC1E-45CF-C947-B485A16BC5E8}"/>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0" name="Rectangle 9">
              <a:extLst>
                <a:ext uri="{FF2B5EF4-FFF2-40B4-BE49-F238E27FC236}">
                  <a16:creationId xmlns:a16="http://schemas.microsoft.com/office/drawing/2014/main" id="{9DF35D9F-99BE-8888-44AF-AFB886AB53F1}"/>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1</a:t>
              </a:r>
              <a:endParaRPr lang="LID4096" sz="1800" b="1" dirty="0">
                <a:latin typeface="Oswald" panose="00000500000000000000" pitchFamily="2" charset="0"/>
              </a:endParaRPr>
            </a:p>
          </p:txBody>
        </p:sp>
      </p:grpSp>
      <p:grpSp>
        <p:nvGrpSpPr>
          <p:cNvPr id="13" name="Group 12">
            <a:extLst>
              <a:ext uri="{FF2B5EF4-FFF2-40B4-BE49-F238E27FC236}">
                <a16:creationId xmlns:a16="http://schemas.microsoft.com/office/drawing/2014/main" id="{12ACB845-80A1-B70A-43FE-C660B62D480C}"/>
              </a:ext>
            </a:extLst>
          </p:cNvPr>
          <p:cNvGrpSpPr/>
          <p:nvPr/>
        </p:nvGrpSpPr>
        <p:grpSpPr>
          <a:xfrm>
            <a:off x="3249372" y="3317559"/>
            <a:ext cx="1060378" cy="1654492"/>
            <a:chOff x="2691896" y="2797731"/>
            <a:chExt cx="768000" cy="1065609"/>
          </a:xfrm>
        </p:grpSpPr>
        <p:sp>
          <p:nvSpPr>
            <p:cNvPr id="14" name="Left Bracket 13">
              <a:extLst>
                <a:ext uri="{FF2B5EF4-FFF2-40B4-BE49-F238E27FC236}">
                  <a16:creationId xmlns:a16="http://schemas.microsoft.com/office/drawing/2014/main" id="{9F414CE4-64B8-2809-A035-5934802B9922}"/>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17" name="Rectangle 16">
              <a:extLst>
                <a:ext uri="{FF2B5EF4-FFF2-40B4-BE49-F238E27FC236}">
                  <a16:creationId xmlns:a16="http://schemas.microsoft.com/office/drawing/2014/main" id="{7DD3CFFB-6E26-C553-54BF-0FBBB96F9078}"/>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2</a:t>
              </a:r>
              <a:endParaRPr lang="LID4096" sz="1800" b="1" dirty="0">
                <a:latin typeface="Oswald" panose="00000500000000000000" pitchFamily="2" charset="0"/>
              </a:endParaRPr>
            </a:p>
          </p:txBody>
        </p:sp>
      </p:grpSp>
      <p:grpSp>
        <p:nvGrpSpPr>
          <p:cNvPr id="18" name="Group 17">
            <a:extLst>
              <a:ext uri="{FF2B5EF4-FFF2-40B4-BE49-F238E27FC236}">
                <a16:creationId xmlns:a16="http://schemas.microsoft.com/office/drawing/2014/main" id="{0F62D80C-D370-FDE5-E69A-1B4608C3D18F}"/>
              </a:ext>
            </a:extLst>
          </p:cNvPr>
          <p:cNvGrpSpPr/>
          <p:nvPr/>
        </p:nvGrpSpPr>
        <p:grpSpPr>
          <a:xfrm>
            <a:off x="4834250" y="3317559"/>
            <a:ext cx="1060378" cy="1654492"/>
            <a:chOff x="2691896" y="2797731"/>
            <a:chExt cx="768000" cy="1065609"/>
          </a:xfrm>
        </p:grpSpPr>
        <p:sp>
          <p:nvSpPr>
            <p:cNvPr id="19" name="Left Bracket 18">
              <a:extLst>
                <a:ext uri="{FF2B5EF4-FFF2-40B4-BE49-F238E27FC236}">
                  <a16:creationId xmlns:a16="http://schemas.microsoft.com/office/drawing/2014/main" id="{3475E50E-73F9-A53A-B00C-D9C29D8909D3}"/>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0" name="Rectangle 19">
              <a:extLst>
                <a:ext uri="{FF2B5EF4-FFF2-40B4-BE49-F238E27FC236}">
                  <a16:creationId xmlns:a16="http://schemas.microsoft.com/office/drawing/2014/main" id="{F5D31DC8-2432-497D-5CDE-93928C1895BE}"/>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3</a:t>
              </a:r>
              <a:endParaRPr lang="LID4096" sz="1800" b="1" dirty="0">
                <a:latin typeface="Oswald" panose="00000500000000000000" pitchFamily="2" charset="0"/>
              </a:endParaRPr>
            </a:p>
          </p:txBody>
        </p:sp>
      </p:grpSp>
      <p:grpSp>
        <p:nvGrpSpPr>
          <p:cNvPr id="21" name="Group 20">
            <a:extLst>
              <a:ext uri="{FF2B5EF4-FFF2-40B4-BE49-F238E27FC236}">
                <a16:creationId xmlns:a16="http://schemas.microsoft.com/office/drawing/2014/main" id="{CF89E569-C708-CC39-5336-E394A1595782}"/>
              </a:ext>
            </a:extLst>
          </p:cNvPr>
          <p:cNvGrpSpPr/>
          <p:nvPr/>
        </p:nvGrpSpPr>
        <p:grpSpPr>
          <a:xfrm>
            <a:off x="6419128" y="3317559"/>
            <a:ext cx="1060378" cy="1654492"/>
            <a:chOff x="2691896" y="2797731"/>
            <a:chExt cx="768000" cy="1065609"/>
          </a:xfrm>
        </p:grpSpPr>
        <p:sp>
          <p:nvSpPr>
            <p:cNvPr id="22" name="Left Bracket 21">
              <a:extLst>
                <a:ext uri="{FF2B5EF4-FFF2-40B4-BE49-F238E27FC236}">
                  <a16:creationId xmlns:a16="http://schemas.microsoft.com/office/drawing/2014/main" id="{89D072D3-398F-9F48-D7BE-C312AE459781}"/>
                </a:ext>
              </a:extLst>
            </p:cNvPr>
            <p:cNvSpPr/>
            <p:nvPr/>
          </p:nvSpPr>
          <p:spPr>
            <a:xfrm rot="16200000">
              <a:off x="2788920" y="2700707"/>
              <a:ext cx="573952" cy="768000"/>
            </a:xfrm>
            <a:prstGeom prst="leftBracket">
              <a:avLst>
                <a:gd name="adj" fmla="val 0"/>
              </a:avLst>
            </a:prstGeom>
            <a:ln w="571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dirty="0"/>
            </a:p>
          </p:txBody>
        </p:sp>
        <p:sp>
          <p:nvSpPr>
            <p:cNvPr id="23" name="Rectangle 22">
              <a:extLst>
                <a:ext uri="{FF2B5EF4-FFF2-40B4-BE49-F238E27FC236}">
                  <a16:creationId xmlns:a16="http://schemas.microsoft.com/office/drawing/2014/main" id="{CEC26F68-A64E-D97A-54E3-45CAEBE16F47}"/>
                </a:ext>
              </a:extLst>
            </p:cNvPr>
            <p:cNvSpPr/>
            <p:nvPr/>
          </p:nvSpPr>
          <p:spPr>
            <a:xfrm>
              <a:off x="2691896" y="3371683"/>
              <a:ext cx="768000" cy="491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b="1" dirty="0">
                  <a:latin typeface="Oswald" panose="00000500000000000000" pitchFamily="2" charset="0"/>
                </a:rPr>
                <a:t>4</a:t>
              </a:r>
              <a:endParaRPr lang="LID4096" sz="1800" b="1" dirty="0">
                <a:latin typeface="Oswald" panose="00000500000000000000" pitchFamily="2" charset="0"/>
              </a:endParaRPr>
            </a:p>
          </p:txBody>
        </p:sp>
      </p:grpSp>
      <p:graphicFrame>
        <p:nvGraphicFramePr>
          <p:cNvPr id="3" name="Table 2">
            <a:extLst>
              <a:ext uri="{FF2B5EF4-FFF2-40B4-BE49-F238E27FC236}">
                <a16:creationId xmlns:a16="http://schemas.microsoft.com/office/drawing/2014/main" id="{C204675C-0E24-CF16-713B-05B0796C9837}"/>
              </a:ext>
            </a:extLst>
          </p:cNvPr>
          <p:cNvGraphicFramePr>
            <a:graphicFrameLocks noGrp="1"/>
          </p:cNvGraphicFramePr>
          <p:nvPr/>
        </p:nvGraphicFramePr>
        <p:xfrm>
          <a:off x="5226205" y="19619"/>
          <a:ext cx="3917795" cy="2255520"/>
        </p:xfrm>
        <a:graphic>
          <a:graphicData uri="http://schemas.openxmlformats.org/drawingml/2006/table">
            <a:tbl>
              <a:tblPr firstRow="1" bandRow="1">
                <a:tableStyleId>{36BB30D9-6020-434E-AC6E-C0ADF062F379}</a:tableStyleId>
              </a:tblPr>
              <a:tblGrid>
                <a:gridCol w="984226">
                  <a:extLst>
                    <a:ext uri="{9D8B030D-6E8A-4147-A177-3AD203B41FA5}">
                      <a16:colId xmlns:a16="http://schemas.microsoft.com/office/drawing/2014/main" val="1556209578"/>
                    </a:ext>
                  </a:extLst>
                </a:gridCol>
                <a:gridCol w="974671">
                  <a:extLst>
                    <a:ext uri="{9D8B030D-6E8A-4147-A177-3AD203B41FA5}">
                      <a16:colId xmlns:a16="http://schemas.microsoft.com/office/drawing/2014/main" val="1764695535"/>
                    </a:ext>
                  </a:extLst>
                </a:gridCol>
                <a:gridCol w="979449">
                  <a:extLst>
                    <a:ext uri="{9D8B030D-6E8A-4147-A177-3AD203B41FA5}">
                      <a16:colId xmlns:a16="http://schemas.microsoft.com/office/drawing/2014/main" val="1202853972"/>
                    </a:ext>
                  </a:extLst>
                </a:gridCol>
                <a:gridCol w="979449">
                  <a:extLst>
                    <a:ext uri="{9D8B030D-6E8A-4147-A177-3AD203B41FA5}">
                      <a16:colId xmlns:a16="http://schemas.microsoft.com/office/drawing/2014/main" val="817071254"/>
                    </a:ext>
                  </a:extLst>
                </a:gridCol>
              </a:tblGrid>
              <a:tr h="611799">
                <a:tc>
                  <a:txBody>
                    <a:bodyPr/>
                    <a:lstStyle/>
                    <a:p>
                      <a:r>
                        <a:rPr lang="en-US" dirty="0"/>
                        <a:t>tasks</a:t>
                      </a:r>
                      <a:endParaRPr lang="en-IL" dirty="0"/>
                    </a:p>
                  </a:txBody>
                  <a:tcPr/>
                </a:tc>
                <a:tc>
                  <a:txBody>
                    <a:bodyPr/>
                    <a:lstStyle/>
                    <a:p>
                      <a:r>
                        <a:rPr lang="en-US" dirty="0" err="1"/>
                        <a:t>Arival</a:t>
                      </a:r>
                      <a:r>
                        <a:rPr lang="en-US" dirty="0"/>
                        <a:t> time</a:t>
                      </a:r>
                      <a:endParaRPr lang="en-IL" dirty="0"/>
                    </a:p>
                  </a:txBody>
                  <a:tcPr/>
                </a:tc>
                <a:tc>
                  <a:txBody>
                    <a:bodyPr/>
                    <a:lstStyle/>
                    <a:p>
                      <a:r>
                        <a:rPr lang="en-US" dirty="0"/>
                        <a:t>Death time</a:t>
                      </a:r>
                      <a:endParaRPr lang="en-IL" dirty="0"/>
                    </a:p>
                  </a:txBody>
                  <a:tcPr/>
                </a:tc>
                <a:tc>
                  <a:txBody>
                    <a:bodyPr/>
                    <a:lstStyle/>
                    <a:p>
                      <a:r>
                        <a:rPr lang="en-US" dirty="0"/>
                        <a:t>Severs that can be run on</a:t>
                      </a:r>
                      <a:endParaRPr lang="en-IL" dirty="0"/>
                    </a:p>
                  </a:txBody>
                  <a:tcPr/>
                </a:tc>
                <a:extLst>
                  <a:ext uri="{0D108BD9-81ED-4DB2-BD59-A6C34878D82A}">
                    <a16:rowId xmlns:a16="http://schemas.microsoft.com/office/drawing/2014/main" val="1079722686"/>
                  </a:ext>
                </a:extLst>
              </a:tr>
              <a:tr h="261901">
                <a:tc>
                  <a:txBody>
                    <a:bodyPr/>
                    <a:lstStyle/>
                    <a:p>
                      <a:r>
                        <a:rPr lang="en-US" dirty="0"/>
                        <a:t>1</a:t>
                      </a:r>
                      <a:endParaRPr lang="en-IL" dirty="0"/>
                    </a:p>
                  </a:txBody>
                  <a:tcPr/>
                </a:tc>
                <a:tc>
                  <a:txBody>
                    <a:bodyPr/>
                    <a:lstStyle/>
                    <a:p>
                      <a:r>
                        <a:rPr lang="en-US" dirty="0"/>
                        <a:t>1</a:t>
                      </a:r>
                      <a:endParaRPr lang="en-IL" dirty="0"/>
                    </a:p>
                  </a:txBody>
                  <a:tcPr/>
                </a:tc>
                <a:tc>
                  <a:txBody>
                    <a:bodyPr/>
                    <a:lstStyle/>
                    <a:p>
                      <a:r>
                        <a:rPr lang="en-US" dirty="0"/>
                        <a:t>4</a:t>
                      </a:r>
                      <a:endParaRPr lang="en-IL" dirty="0"/>
                    </a:p>
                  </a:txBody>
                  <a:tcPr/>
                </a:tc>
                <a:tc>
                  <a:txBody>
                    <a:bodyPr/>
                    <a:lstStyle/>
                    <a:p>
                      <a:r>
                        <a:rPr lang="en-US" dirty="0"/>
                        <a:t>1,2</a:t>
                      </a:r>
                      <a:endParaRPr lang="en-IL" dirty="0"/>
                    </a:p>
                  </a:txBody>
                  <a:tcPr/>
                </a:tc>
                <a:extLst>
                  <a:ext uri="{0D108BD9-81ED-4DB2-BD59-A6C34878D82A}">
                    <a16:rowId xmlns:a16="http://schemas.microsoft.com/office/drawing/2014/main" val="913130399"/>
                  </a:ext>
                </a:extLst>
              </a:tr>
              <a:tr h="261901">
                <a:tc>
                  <a:txBody>
                    <a:bodyPr/>
                    <a:lstStyle/>
                    <a:p>
                      <a:r>
                        <a:rPr lang="en-US" dirty="0"/>
                        <a:t>2</a:t>
                      </a:r>
                      <a:endParaRPr lang="en-IL" dirty="0"/>
                    </a:p>
                  </a:txBody>
                  <a:tcPr/>
                </a:tc>
                <a:tc>
                  <a:txBody>
                    <a:bodyPr/>
                    <a:lstStyle/>
                    <a:p>
                      <a:r>
                        <a:rPr lang="en-US" dirty="0"/>
                        <a:t>3</a:t>
                      </a:r>
                      <a:endParaRPr lang="en-IL" dirty="0"/>
                    </a:p>
                  </a:txBody>
                  <a:tcPr/>
                </a:tc>
                <a:tc>
                  <a:txBody>
                    <a:bodyPr/>
                    <a:lstStyle/>
                    <a:p>
                      <a:r>
                        <a:rPr lang="en-US" dirty="0"/>
                        <a:t>6</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1937420745"/>
                  </a:ext>
                </a:extLst>
              </a:tr>
              <a:tr h="261901">
                <a:tc>
                  <a:txBody>
                    <a:bodyPr/>
                    <a:lstStyle/>
                    <a:p>
                      <a:r>
                        <a:rPr lang="en-US" dirty="0"/>
                        <a:t>3</a:t>
                      </a:r>
                      <a:endParaRPr lang="en-IL" dirty="0"/>
                    </a:p>
                  </a:txBody>
                  <a:tcPr/>
                </a:tc>
                <a:tc>
                  <a:txBody>
                    <a:bodyPr/>
                    <a:lstStyle/>
                    <a:p>
                      <a:r>
                        <a:rPr lang="en-US" dirty="0"/>
                        <a:t>4</a:t>
                      </a:r>
                      <a:endParaRPr lang="en-IL" dirty="0"/>
                    </a:p>
                  </a:txBody>
                  <a:tcPr/>
                </a:tc>
                <a:tc>
                  <a:txBody>
                    <a:bodyPr/>
                    <a:lstStyle/>
                    <a:p>
                      <a:r>
                        <a:rPr lang="en-US" dirty="0"/>
                        <a:t>6</a:t>
                      </a:r>
                      <a:endParaRPr lang="en-IL" dirty="0"/>
                    </a:p>
                  </a:txBody>
                  <a:tcPr/>
                </a:tc>
                <a:tc>
                  <a:txBody>
                    <a:bodyPr/>
                    <a:lstStyle/>
                    <a:p>
                      <a:r>
                        <a:rPr lang="en-US" dirty="0"/>
                        <a:t>2,3</a:t>
                      </a:r>
                      <a:endParaRPr lang="en-IL" dirty="0"/>
                    </a:p>
                  </a:txBody>
                  <a:tcPr/>
                </a:tc>
                <a:extLst>
                  <a:ext uri="{0D108BD9-81ED-4DB2-BD59-A6C34878D82A}">
                    <a16:rowId xmlns:a16="http://schemas.microsoft.com/office/drawing/2014/main" val="3890893389"/>
                  </a:ext>
                </a:extLst>
              </a:tr>
              <a:tr h="261901">
                <a:tc>
                  <a:txBody>
                    <a:bodyPr/>
                    <a:lstStyle/>
                    <a:p>
                      <a:r>
                        <a:rPr lang="en-US" dirty="0"/>
                        <a:t>4</a:t>
                      </a:r>
                      <a:endParaRPr lang="en-IL" dirty="0"/>
                    </a:p>
                  </a:txBody>
                  <a:tcPr/>
                </a:tc>
                <a:tc>
                  <a:txBody>
                    <a:bodyPr/>
                    <a:lstStyle/>
                    <a:p>
                      <a:r>
                        <a:rPr lang="en-US" dirty="0"/>
                        <a:t>5</a:t>
                      </a:r>
                      <a:endParaRPr lang="en-IL" dirty="0"/>
                    </a:p>
                  </a:txBody>
                  <a:tcPr/>
                </a:tc>
                <a:tc>
                  <a:txBody>
                    <a:bodyPr/>
                    <a:lstStyle/>
                    <a:p>
                      <a:r>
                        <a:rPr lang="en-US" dirty="0"/>
                        <a:t>7</a:t>
                      </a:r>
                      <a:endParaRPr lang="en-IL" dirty="0"/>
                    </a:p>
                  </a:txBody>
                  <a:tcPr/>
                </a:tc>
                <a:tc>
                  <a:txBody>
                    <a:bodyPr/>
                    <a:lstStyle/>
                    <a:p>
                      <a:r>
                        <a:rPr lang="en-US" dirty="0"/>
                        <a:t>1,4</a:t>
                      </a:r>
                      <a:endParaRPr lang="en-IL" dirty="0"/>
                    </a:p>
                  </a:txBody>
                  <a:tcPr/>
                </a:tc>
                <a:extLst>
                  <a:ext uri="{0D108BD9-81ED-4DB2-BD59-A6C34878D82A}">
                    <a16:rowId xmlns:a16="http://schemas.microsoft.com/office/drawing/2014/main" val="2970817631"/>
                  </a:ext>
                </a:extLst>
              </a:tr>
              <a:tr h="261901">
                <a:tc>
                  <a:txBody>
                    <a:bodyPr/>
                    <a:lstStyle/>
                    <a:p>
                      <a:r>
                        <a:rPr lang="en-US" dirty="0"/>
                        <a:t>5</a:t>
                      </a:r>
                    </a:p>
                  </a:txBody>
                  <a:tcPr/>
                </a:tc>
                <a:tc>
                  <a:txBody>
                    <a:bodyPr/>
                    <a:lstStyle/>
                    <a:p>
                      <a:r>
                        <a:rPr lang="en-US" dirty="0"/>
                        <a:t>2</a:t>
                      </a:r>
                      <a:endParaRPr lang="en-IL" dirty="0"/>
                    </a:p>
                  </a:txBody>
                  <a:tcPr/>
                </a:tc>
                <a:tc>
                  <a:txBody>
                    <a:bodyPr/>
                    <a:lstStyle/>
                    <a:p>
                      <a:r>
                        <a:rPr lang="en-US" dirty="0"/>
                        <a:t>5</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1874865020"/>
                  </a:ext>
                </a:extLst>
              </a:tr>
            </a:tbl>
          </a:graphicData>
        </a:graphic>
      </p:graphicFrame>
      <p:sp>
        <p:nvSpPr>
          <p:cNvPr id="6" name="TextBox 5">
            <a:extLst>
              <a:ext uri="{FF2B5EF4-FFF2-40B4-BE49-F238E27FC236}">
                <a16:creationId xmlns:a16="http://schemas.microsoft.com/office/drawing/2014/main" id="{711A1E31-0A5A-F4F3-2887-E53020B08F40}"/>
              </a:ext>
            </a:extLst>
          </p:cNvPr>
          <p:cNvSpPr txBox="1"/>
          <p:nvPr/>
        </p:nvSpPr>
        <p:spPr>
          <a:xfrm>
            <a:off x="180777" y="603599"/>
            <a:ext cx="2091811" cy="338554"/>
          </a:xfrm>
          <a:prstGeom prst="rect">
            <a:avLst/>
          </a:prstGeom>
          <a:noFill/>
        </p:spPr>
        <p:txBody>
          <a:bodyPr wrap="square" rtlCol="0">
            <a:spAutoFit/>
          </a:bodyPr>
          <a:lstStyle/>
          <a:p>
            <a:r>
              <a:rPr lang="en-US" sz="1600" dirty="0">
                <a:solidFill>
                  <a:srgbClr val="FF0000"/>
                </a:solidFill>
              </a:rPr>
              <a:t>Time = 8</a:t>
            </a:r>
            <a:endParaRPr lang="en-IL" sz="1600" dirty="0">
              <a:solidFill>
                <a:srgbClr val="FF0000"/>
              </a:solidFill>
            </a:endParaRPr>
          </a:p>
        </p:txBody>
      </p:sp>
      <p:sp>
        <p:nvSpPr>
          <p:cNvPr id="11" name="Oval 10">
            <a:extLst>
              <a:ext uri="{FF2B5EF4-FFF2-40B4-BE49-F238E27FC236}">
                <a16:creationId xmlns:a16="http://schemas.microsoft.com/office/drawing/2014/main" id="{3FE4D788-2B60-B02B-EE2E-91EE1390E299}"/>
              </a:ext>
            </a:extLst>
          </p:cNvPr>
          <p:cNvSpPr/>
          <p:nvPr/>
        </p:nvSpPr>
        <p:spPr>
          <a:xfrm>
            <a:off x="1904092" y="3560466"/>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6</a:t>
            </a:r>
            <a:endParaRPr lang="LID4096" dirty="0"/>
          </a:p>
        </p:txBody>
      </p:sp>
      <p:sp>
        <p:nvSpPr>
          <p:cNvPr id="7" name="Oval 6">
            <a:extLst>
              <a:ext uri="{FF2B5EF4-FFF2-40B4-BE49-F238E27FC236}">
                <a16:creationId xmlns:a16="http://schemas.microsoft.com/office/drawing/2014/main" id="{9250BB93-6B8B-C273-5AE1-640B3482FCDC}"/>
              </a:ext>
            </a:extLst>
          </p:cNvPr>
          <p:cNvSpPr/>
          <p:nvPr/>
        </p:nvSpPr>
        <p:spPr>
          <a:xfrm>
            <a:off x="6661317" y="3580242"/>
            <a:ext cx="576000" cy="5760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Task</a:t>
            </a:r>
          </a:p>
          <a:p>
            <a:pPr algn="ctr"/>
            <a:r>
              <a:rPr lang="en-GB" dirty="0"/>
              <a:t>7</a:t>
            </a:r>
            <a:endParaRPr lang="LID4096" dirty="0"/>
          </a:p>
        </p:txBody>
      </p:sp>
      <p:graphicFrame>
        <p:nvGraphicFramePr>
          <p:cNvPr id="16" name="Table 15">
            <a:extLst>
              <a:ext uri="{FF2B5EF4-FFF2-40B4-BE49-F238E27FC236}">
                <a16:creationId xmlns:a16="http://schemas.microsoft.com/office/drawing/2014/main" id="{31144846-0E9E-289B-B512-C4FAFB6D82C9}"/>
              </a:ext>
            </a:extLst>
          </p:cNvPr>
          <p:cNvGraphicFramePr>
            <a:graphicFrameLocks noGrp="1"/>
          </p:cNvGraphicFramePr>
          <p:nvPr/>
        </p:nvGraphicFramePr>
        <p:xfrm>
          <a:off x="5226204" y="2265798"/>
          <a:ext cx="3917796" cy="620204"/>
        </p:xfrm>
        <a:graphic>
          <a:graphicData uri="http://schemas.openxmlformats.org/drawingml/2006/table">
            <a:tbl>
              <a:tblPr firstRow="1" bandRow="1">
                <a:tableStyleId>{36BB30D9-6020-434E-AC6E-C0ADF062F379}</a:tableStyleId>
              </a:tblPr>
              <a:tblGrid>
                <a:gridCol w="979449">
                  <a:extLst>
                    <a:ext uri="{9D8B030D-6E8A-4147-A177-3AD203B41FA5}">
                      <a16:colId xmlns:a16="http://schemas.microsoft.com/office/drawing/2014/main" val="1184295913"/>
                    </a:ext>
                  </a:extLst>
                </a:gridCol>
                <a:gridCol w="979449">
                  <a:extLst>
                    <a:ext uri="{9D8B030D-6E8A-4147-A177-3AD203B41FA5}">
                      <a16:colId xmlns:a16="http://schemas.microsoft.com/office/drawing/2014/main" val="1843497231"/>
                    </a:ext>
                  </a:extLst>
                </a:gridCol>
                <a:gridCol w="979449">
                  <a:extLst>
                    <a:ext uri="{9D8B030D-6E8A-4147-A177-3AD203B41FA5}">
                      <a16:colId xmlns:a16="http://schemas.microsoft.com/office/drawing/2014/main" val="2650305305"/>
                    </a:ext>
                  </a:extLst>
                </a:gridCol>
                <a:gridCol w="979449">
                  <a:extLst>
                    <a:ext uri="{9D8B030D-6E8A-4147-A177-3AD203B41FA5}">
                      <a16:colId xmlns:a16="http://schemas.microsoft.com/office/drawing/2014/main" val="4188271085"/>
                    </a:ext>
                  </a:extLst>
                </a:gridCol>
              </a:tblGrid>
              <a:tr h="310102">
                <a:tc>
                  <a:txBody>
                    <a:bodyPr/>
                    <a:lstStyle/>
                    <a:p>
                      <a:r>
                        <a:rPr lang="en-US" dirty="0"/>
                        <a:t>6</a:t>
                      </a:r>
                      <a:endParaRPr lang="en-IL" dirty="0"/>
                    </a:p>
                  </a:txBody>
                  <a:tcPr/>
                </a:tc>
                <a:tc>
                  <a:txBody>
                    <a:bodyPr/>
                    <a:lstStyle/>
                    <a:p>
                      <a:r>
                        <a:rPr lang="en-US" dirty="0"/>
                        <a:t>2</a:t>
                      </a:r>
                      <a:endParaRPr lang="en-IL" dirty="0"/>
                    </a:p>
                  </a:txBody>
                  <a:tcPr/>
                </a:tc>
                <a:tc>
                  <a:txBody>
                    <a:bodyPr/>
                    <a:lstStyle/>
                    <a:p>
                      <a:r>
                        <a:rPr lang="en-US" dirty="0"/>
                        <a:t>100</a:t>
                      </a:r>
                      <a:endParaRPr lang="en-IL" dirty="0"/>
                    </a:p>
                  </a:txBody>
                  <a:tcPr/>
                </a:tc>
                <a:tc>
                  <a:txBody>
                    <a:bodyPr/>
                    <a:lstStyle/>
                    <a:p>
                      <a:r>
                        <a:rPr lang="en-US" dirty="0"/>
                        <a:t>1,3</a:t>
                      </a:r>
                      <a:endParaRPr lang="en-IL" dirty="0"/>
                    </a:p>
                  </a:txBody>
                  <a:tcPr/>
                </a:tc>
                <a:extLst>
                  <a:ext uri="{0D108BD9-81ED-4DB2-BD59-A6C34878D82A}">
                    <a16:rowId xmlns:a16="http://schemas.microsoft.com/office/drawing/2014/main" val="2509529923"/>
                  </a:ext>
                </a:extLst>
              </a:tr>
              <a:tr h="310102">
                <a:tc>
                  <a:txBody>
                    <a:bodyPr/>
                    <a:lstStyle/>
                    <a:p>
                      <a:r>
                        <a:rPr lang="en-US" dirty="0"/>
                        <a:t>7</a:t>
                      </a:r>
                      <a:endParaRPr lang="en-IL" dirty="0"/>
                    </a:p>
                  </a:txBody>
                  <a:tcPr/>
                </a:tc>
                <a:tc>
                  <a:txBody>
                    <a:bodyPr/>
                    <a:lstStyle/>
                    <a:p>
                      <a:r>
                        <a:rPr lang="en-US" dirty="0"/>
                        <a:t>3</a:t>
                      </a:r>
                      <a:endParaRPr lang="en-IL" dirty="0"/>
                    </a:p>
                  </a:txBody>
                  <a:tcPr/>
                </a:tc>
                <a:tc>
                  <a:txBody>
                    <a:bodyPr/>
                    <a:lstStyle/>
                    <a:p>
                      <a:r>
                        <a:rPr lang="en-US" dirty="0"/>
                        <a:t>150</a:t>
                      </a:r>
                      <a:endParaRPr lang="en-IL" dirty="0"/>
                    </a:p>
                  </a:txBody>
                  <a:tcPr/>
                </a:tc>
                <a:tc>
                  <a:txBody>
                    <a:bodyPr/>
                    <a:lstStyle/>
                    <a:p>
                      <a:r>
                        <a:rPr lang="en-US" dirty="0"/>
                        <a:t>3,4</a:t>
                      </a:r>
                      <a:endParaRPr lang="en-IL" dirty="0"/>
                    </a:p>
                  </a:txBody>
                  <a:tcPr/>
                </a:tc>
                <a:extLst>
                  <a:ext uri="{0D108BD9-81ED-4DB2-BD59-A6C34878D82A}">
                    <a16:rowId xmlns:a16="http://schemas.microsoft.com/office/drawing/2014/main" val="362007847"/>
                  </a:ext>
                </a:extLst>
              </a:tr>
            </a:tbl>
          </a:graphicData>
        </a:graphic>
      </p:graphicFrame>
      <p:cxnSp>
        <p:nvCxnSpPr>
          <p:cNvPr id="29" name="Straight Arrow Connector 28">
            <a:extLst>
              <a:ext uri="{FF2B5EF4-FFF2-40B4-BE49-F238E27FC236}">
                <a16:creationId xmlns:a16="http://schemas.microsoft.com/office/drawing/2014/main" id="{E26C4FB6-7075-87D3-DC4F-386C9451C7C9}"/>
              </a:ext>
            </a:extLst>
          </p:cNvPr>
          <p:cNvCxnSpPr>
            <a:cxnSpLocks/>
            <a:endCxn id="11" idx="0"/>
          </p:cNvCxnSpPr>
          <p:nvPr/>
        </p:nvCxnSpPr>
        <p:spPr>
          <a:xfrm>
            <a:off x="2192092" y="3550039"/>
            <a:ext cx="0" cy="1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44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AAED96-70F8-D123-1CB9-098F136989E2}"/>
              </a:ext>
            </a:extLst>
          </p:cNvPr>
          <p:cNvSpPr txBox="1"/>
          <p:nvPr/>
        </p:nvSpPr>
        <p:spPr>
          <a:xfrm>
            <a:off x="0" y="373200"/>
            <a:ext cx="9125414" cy="1815882"/>
          </a:xfrm>
          <a:prstGeom prst="rect">
            <a:avLst/>
          </a:prstGeom>
          <a:noFill/>
        </p:spPr>
        <p:txBody>
          <a:bodyPr wrap="square">
            <a:spAutoFit/>
          </a:bodyPr>
          <a:lstStyle/>
          <a:p>
            <a:r>
              <a:rPr lang="en-US" sz="1600" b="0" i="0" dirty="0">
                <a:latin typeface="+mj-lt"/>
              </a:rPr>
              <a:t>now lets look</a:t>
            </a:r>
            <a:r>
              <a:rPr lang="en-US" sz="1600" dirty="0"/>
              <a:t> at the relation to </a:t>
            </a:r>
            <a:r>
              <a:rPr lang="en-US" sz="1600" dirty="0" err="1"/>
              <a:t>mpsi</a:t>
            </a:r>
            <a:r>
              <a:rPr lang="en-US" sz="1600" dirty="0"/>
              <a:t> </a:t>
            </a:r>
            <a:br>
              <a:rPr lang="en-US" sz="1600" dirty="0"/>
            </a:br>
            <a:r>
              <a:rPr lang="en-US" sz="1600" dirty="0"/>
              <a:t>denote in the protocols we saw in class allice give bob some secret share of her input and bob or Alice did a calculation but what if the calculation isn’t O(1) </a:t>
            </a:r>
            <a:br>
              <a:rPr lang="en-US" sz="1600" dirty="0"/>
            </a:br>
            <a:r>
              <a:rPr lang="en-US" sz="1600" dirty="0"/>
              <a:t>that means the fairness brakes because one of them can do signify more calculation and that could reach exponential time in order to divide the tasks equally and remain fairness one can use balanced allocation in order to divide the work between </a:t>
            </a:r>
            <a:r>
              <a:rPr lang="en-US" sz="1600" dirty="0" err="1"/>
              <a:t>alice</a:t>
            </a:r>
            <a:r>
              <a:rPr lang="en-US" sz="1600" dirty="0"/>
              <a:t> and bob in a way which in </a:t>
            </a:r>
            <a:r>
              <a:rPr lang="en-US" sz="1600" dirty="0" err="1"/>
              <a:t>h.p</a:t>
            </a:r>
            <a:r>
              <a:rPr lang="en-US" sz="1600" dirty="0"/>
              <a:t> they will do order of the same work</a:t>
            </a:r>
            <a:endParaRPr lang="en-IL" sz="1600" dirty="0"/>
          </a:p>
        </p:txBody>
      </p:sp>
      <p:sp>
        <p:nvSpPr>
          <p:cNvPr id="3" name="TextBox 2">
            <a:extLst>
              <a:ext uri="{FF2B5EF4-FFF2-40B4-BE49-F238E27FC236}">
                <a16:creationId xmlns:a16="http://schemas.microsoft.com/office/drawing/2014/main" id="{4D971DD0-F3D4-0566-C832-33A6741C87E2}"/>
              </a:ext>
            </a:extLst>
          </p:cNvPr>
          <p:cNvSpPr txBox="1"/>
          <p:nvPr/>
        </p:nvSpPr>
        <p:spPr>
          <a:xfrm>
            <a:off x="0" y="2267414"/>
            <a:ext cx="9125414" cy="2062103"/>
          </a:xfrm>
          <a:prstGeom prst="rect">
            <a:avLst/>
          </a:prstGeom>
          <a:noFill/>
        </p:spPr>
        <p:txBody>
          <a:bodyPr wrap="square">
            <a:spAutoFit/>
          </a:bodyPr>
          <a:lstStyle/>
          <a:p>
            <a:r>
              <a:rPr lang="en-US" sz="1600" dirty="0">
                <a:latin typeface="+mj-lt"/>
              </a:rPr>
              <a:t>An example for that can be looked even in protocols lets take an arbitrary protocol that is given the circuit as input</a:t>
            </a:r>
            <a:br>
              <a:rPr lang="en-US" sz="1600" dirty="0">
                <a:latin typeface="+mj-lt"/>
              </a:rPr>
            </a:br>
            <a:r>
              <a:rPr lang="en-US" sz="1600" dirty="0">
                <a:latin typeface="+mj-lt"/>
              </a:rPr>
              <a:t> one option is that every member (n) will send him some sort of secret share to every one and he will calculate the gate by this can take him more than O(n) time(n^2 communication ) (each one sends to everybody) if one opt to </a:t>
            </a:r>
            <a:br>
              <a:rPr lang="en-US" sz="1600" dirty="0">
                <a:latin typeface="+mj-lt"/>
              </a:rPr>
            </a:br>
            <a:r>
              <a:rPr lang="en-US" sz="1600" dirty="0">
                <a:latin typeface="+mj-lt"/>
              </a:rPr>
              <a:t>use balanced allocation we can divide the </a:t>
            </a:r>
            <a:r>
              <a:rPr lang="en-US" sz="1600" dirty="0" err="1">
                <a:latin typeface="+mj-lt"/>
              </a:rPr>
              <a:t>the</a:t>
            </a:r>
            <a:r>
              <a:rPr lang="en-US" sz="1600" dirty="0">
                <a:latin typeface="+mj-lt"/>
              </a:rPr>
              <a:t> mission of calculate the gate into smaller missions and get it done more efficiently for example compute it like a tournament and the cost is O(n communication ) and O(n) computation</a:t>
            </a:r>
            <a:endParaRPr lang="en-IL" sz="1600" dirty="0"/>
          </a:p>
        </p:txBody>
      </p:sp>
    </p:spTree>
    <p:extLst>
      <p:ext uri="{BB962C8B-B14F-4D97-AF65-F5344CB8AC3E}">
        <p14:creationId xmlns:p14="http://schemas.microsoft.com/office/powerpoint/2010/main" val="42205311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C9C9-E555-B4D3-F6F6-EFAC5946B42E}"/>
              </a:ext>
            </a:extLst>
          </p:cNvPr>
          <p:cNvSpPr>
            <a:spLocks noGrp="1"/>
          </p:cNvSpPr>
          <p:nvPr>
            <p:ph type="title"/>
          </p:nvPr>
        </p:nvSpPr>
        <p:spPr>
          <a:xfrm>
            <a:off x="630926" y="526350"/>
            <a:ext cx="6227100" cy="4090800"/>
          </a:xfrm>
        </p:spPr>
        <p:txBody>
          <a:bodyPr>
            <a:normAutofit fontScale="90000"/>
          </a:bodyPr>
          <a:lstStyle/>
          <a:p>
            <a:r>
              <a:rPr lang="en-US" sz="1600" b="1" i="0" dirty="0">
                <a:solidFill>
                  <a:srgbClr val="0D0D0D"/>
                </a:solidFill>
                <a:effectLst/>
                <a:latin typeface="+mn-lt"/>
              </a:rPr>
              <a:t>Yao's Garbled Circuits Protocol</a:t>
            </a:r>
            <a:r>
              <a:rPr lang="en-US" sz="1600" b="0" i="0" dirty="0">
                <a:solidFill>
                  <a:srgbClr val="0D0D0D"/>
                </a:solidFill>
                <a:effectLst/>
                <a:latin typeface="+mn-lt"/>
              </a:rPr>
              <a:t>:</a:t>
            </a:r>
            <a:br>
              <a:rPr lang="en-US" sz="1600" b="0" i="0" dirty="0">
                <a:solidFill>
                  <a:srgbClr val="0D0D0D"/>
                </a:solidFill>
                <a:effectLst/>
                <a:latin typeface="+mn-lt"/>
              </a:rPr>
            </a:br>
            <a:r>
              <a:rPr lang="en-US" sz="1600" b="0" i="0" dirty="0">
                <a:solidFill>
                  <a:srgbClr val="0D0D0D"/>
                </a:solidFill>
                <a:effectLst/>
                <a:latin typeface="+mn-lt"/>
              </a:rPr>
              <a:t>In Yao's protocol, the computation is represented as a Boolean circuit where each gate is garbled (encrypted) based on the input values of the parties. The parties then evaluate the circuit gate-by-gate to compute the result without revealing their inputs to each other.</a:t>
            </a:r>
            <a:br>
              <a:rPr lang="en-US" sz="1600" b="0" i="0" dirty="0">
                <a:solidFill>
                  <a:srgbClr val="0D0D0D"/>
                </a:solidFill>
                <a:effectLst/>
                <a:latin typeface="+mn-lt"/>
              </a:rPr>
            </a:br>
            <a:r>
              <a:rPr lang="en-US" sz="1600" b="0" i="0" dirty="0">
                <a:solidFill>
                  <a:srgbClr val="0D0D0D"/>
                </a:solidFill>
                <a:effectLst/>
                <a:latin typeface="+mn-lt"/>
              </a:rPr>
              <a:t>Balanced allocation in Yao's protocol can be achieved by dividing the circuit into smaller parts and distributing these parts among the parties in a balanced manner. For example, if there are 4 parties involved, each responsible for evaluating a quarter of the circuit, the allocation is balanced. This ensures that the computation progresses efficiently without any single party being overloaded.</a:t>
            </a:r>
            <a:br>
              <a:rPr lang="en-US" sz="1600" b="0" i="0" dirty="0">
                <a:solidFill>
                  <a:srgbClr val="0D0D0D"/>
                </a:solidFill>
                <a:effectLst/>
                <a:latin typeface="+mn-lt"/>
              </a:rPr>
            </a:br>
            <a:r>
              <a:rPr lang="en-US" sz="1600" b="0" i="0" dirty="0">
                <a:solidFill>
                  <a:srgbClr val="0D0D0D"/>
                </a:solidFill>
                <a:effectLst/>
                <a:latin typeface="+mn-lt"/>
              </a:rPr>
              <a:t>By incorporating balanced allocation into protocols like Yao's Garbled Circuits, multi-party secure computation can be performed efficiently and securely while ensuring fairness among the participating parties</a:t>
            </a:r>
            <a:r>
              <a:rPr lang="en-US" sz="1600" b="0" i="0" dirty="0">
                <a:solidFill>
                  <a:srgbClr val="0D0D0D"/>
                </a:solidFill>
                <a:effectLst/>
                <a:latin typeface="Lato" panose="020F0502020204030203" pitchFamily="34" charset="0"/>
              </a:rPr>
              <a:t>.</a:t>
            </a:r>
            <a:br>
              <a:rPr lang="en-US" sz="1600" b="0" i="0" dirty="0">
                <a:solidFill>
                  <a:srgbClr val="0D0D0D"/>
                </a:solidFill>
                <a:effectLst/>
                <a:latin typeface="Lato" panose="020F0502020204030203" pitchFamily="34" charset="0"/>
              </a:rPr>
            </a:br>
            <a:endParaRPr lang="en-IL" sz="1600" dirty="0"/>
          </a:p>
        </p:txBody>
      </p:sp>
      <p:grpSp>
        <p:nvGrpSpPr>
          <p:cNvPr id="3" name="Google Shape;391;p23">
            <a:extLst>
              <a:ext uri="{FF2B5EF4-FFF2-40B4-BE49-F238E27FC236}">
                <a16:creationId xmlns:a16="http://schemas.microsoft.com/office/drawing/2014/main" id="{5F2DE351-D611-E81A-165B-7C92B1FCE131}"/>
              </a:ext>
            </a:extLst>
          </p:cNvPr>
          <p:cNvGrpSpPr/>
          <p:nvPr/>
        </p:nvGrpSpPr>
        <p:grpSpPr>
          <a:xfrm>
            <a:off x="7343645" y="166065"/>
            <a:ext cx="662305" cy="417341"/>
            <a:chOff x="5400075" y="1936775"/>
            <a:chExt cx="3173477" cy="2136925"/>
          </a:xfrm>
        </p:grpSpPr>
        <p:pic>
          <p:nvPicPr>
            <p:cNvPr id="4" name="Google Shape;392;p23">
              <a:extLst>
                <a:ext uri="{FF2B5EF4-FFF2-40B4-BE49-F238E27FC236}">
                  <a16:creationId xmlns:a16="http://schemas.microsoft.com/office/drawing/2014/main" id="{18719F04-3BA9-EC5E-213B-E852C0E2EED0}"/>
                </a:ext>
              </a:extLst>
            </p:cNvPr>
            <p:cNvPicPr preferRelativeResize="0"/>
            <p:nvPr/>
          </p:nvPicPr>
          <p:blipFill rotWithShape="1">
            <a:blip r:embed="rId2">
              <a:alphaModFix/>
            </a:blip>
            <a:srcRect/>
            <a:stretch/>
          </p:blipFill>
          <p:spPr>
            <a:xfrm>
              <a:off x="5400075" y="1936775"/>
              <a:ext cx="3173477" cy="2136914"/>
            </a:xfrm>
            <a:prstGeom prst="rect">
              <a:avLst/>
            </a:prstGeom>
            <a:noFill/>
            <a:ln>
              <a:noFill/>
            </a:ln>
          </p:spPr>
        </p:pic>
        <p:sp>
          <p:nvSpPr>
            <p:cNvPr id="5" name="Google Shape;393;p23">
              <a:extLst>
                <a:ext uri="{FF2B5EF4-FFF2-40B4-BE49-F238E27FC236}">
                  <a16:creationId xmlns:a16="http://schemas.microsoft.com/office/drawing/2014/main" id="{E6D822A9-8A62-73A6-D3F5-3BD6FEE73029}"/>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Data Binning</a:t>
              </a:r>
              <a:endParaRPr sz="300" b="0" i="0" u="none" strike="noStrike" cap="none">
                <a:solidFill>
                  <a:schemeClr val="dk1"/>
                </a:solidFill>
                <a:latin typeface="Average"/>
                <a:ea typeface="Average"/>
                <a:cs typeface="Average"/>
                <a:sym typeface="Average"/>
              </a:endParaRPr>
            </a:p>
          </p:txBody>
        </p:sp>
      </p:grpSp>
      <p:grpSp>
        <p:nvGrpSpPr>
          <p:cNvPr id="6" name="Google Shape;394;p23">
            <a:extLst>
              <a:ext uri="{FF2B5EF4-FFF2-40B4-BE49-F238E27FC236}">
                <a16:creationId xmlns:a16="http://schemas.microsoft.com/office/drawing/2014/main" id="{46BBA2CC-458E-DCC5-4647-66055FF76D16}"/>
              </a:ext>
            </a:extLst>
          </p:cNvPr>
          <p:cNvGrpSpPr/>
          <p:nvPr/>
        </p:nvGrpSpPr>
        <p:grpSpPr>
          <a:xfrm>
            <a:off x="8092459" y="166065"/>
            <a:ext cx="871200" cy="669600"/>
            <a:chOff x="991850" y="1936775"/>
            <a:chExt cx="1560300" cy="2164726"/>
          </a:xfrm>
        </p:grpSpPr>
        <p:pic>
          <p:nvPicPr>
            <p:cNvPr id="7" name="Google Shape;395;p23">
              <a:extLst>
                <a:ext uri="{FF2B5EF4-FFF2-40B4-BE49-F238E27FC236}">
                  <a16:creationId xmlns:a16="http://schemas.microsoft.com/office/drawing/2014/main" id="{B93FEB25-F95A-15D4-220A-3E9FE4A567EF}"/>
                </a:ext>
              </a:extLst>
            </p:cNvPr>
            <p:cNvPicPr preferRelativeResize="0"/>
            <p:nvPr/>
          </p:nvPicPr>
          <p:blipFill rotWithShape="1">
            <a:blip r:embed="rId3">
              <a:alphaModFix/>
            </a:blip>
            <a:srcRect/>
            <a:stretch/>
          </p:blipFill>
          <p:spPr>
            <a:xfrm>
              <a:off x="991935" y="1936775"/>
              <a:ext cx="1560139" cy="2164726"/>
            </a:xfrm>
            <a:prstGeom prst="rect">
              <a:avLst/>
            </a:prstGeom>
            <a:noFill/>
            <a:ln>
              <a:noFill/>
            </a:ln>
          </p:spPr>
        </p:pic>
        <p:sp>
          <p:nvSpPr>
            <p:cNvPr id="8" name="Google Shape;396;p23">
              <a:extLst>
                <a:ext uri="{FF2B5EF4-FFF2-40B4-BE49-F238E27FC236}">
                  <a16:creationId xmlns:a16="http://schemas.microsoft.com/office/drawing/2014/main" id="{EA507583-0E11-E67D-7AD1-22F71938F49B}"/>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600" b="0" i="0" u="none" strike="noStrike" cap="none" dirty="0">
                  <a:solidFill>
                    <a:schemeClr val="dk1"/>
                  </a:solidFill>
                  <a:latin typeface="Average"/>
                  <a:ea typeface="Average"/>
                  <a:cs typeface="Average"/>
                  <a:sym typeface="Average"/>
                </a:rPr>
                <a:t>Balanced Allocation</a:t>
              </a:r>
              <a:endParaRPr sz="600" b="0" i="0" u="none" strike="noStrike" cap="none" dirty="0">
                <a:solidFill>
                  <a:schemeClr val="dk1"/>
                </a:solidFill>
                <a:latin typeface="Average"/>
                <a:ea typeface="Average"/>
                <a:cs typeface="Average"/>
                <a:sym typeface="Average"/>
              </a:endParaRPr>
            </a:p>
          </p:txBody>
        </p:sp>
      </p:grpSp>
      <p:grpSp>
        <p:nvGrpSpPr>
          <p:cNvPr id="9" name="Google Shape;397;p23">
            <a:extLst>
              <a:ext uri="{FF2B5EF4-FFF2-40B4-BE49-F238E27FC236}">
                <a16:creationId xmlns:a16="http://schemas.microsoft.com/office/drawing/2014/main" id="{929B9E4B-9C0B-227C-A95A-0C809FFEF5FA}"/>
              </a:ext>
            </a:extLst>
          </p:cNvPr>
          <p:cNvGrpSpPr/>
          <p:nvPr/>
        </p:nvGrpSpPr>
        <p:grpSpPr>
          <a:xfrm>
            <a:off x="6594774" y="166064"/>
            <a:ext cx="662305" cy="417339"/>
            <a:chOff x="2993400" y="1936775"/>
            <a:chExt cx="2187452" cy="2164725"/>
          </a:xfrm>
        </p:grpSpPr>
        <p:pic>
          <p:nvPicPr>
            <p:cNvPr id="10" name="Google Shape;398;p23">
              <a:extLst>
                <a:ext uri="{FF2B5EF4-FFF2-40B4-BE49-F238E27FC236}">
                  <a16:creationId xmlns:a16="http://schemas.microsoft.com/office/drawing/2014/main" id="{DB4DDCED-E1B7-AE54-7E83-301C258BB728}"/>
                </a:ext>
              </a:extLst>
            </p:cNvPr>
            <p:cNvPicPr preferRelativeResize="0"/>
            <p:nvPr/>
          </p:nvPicPr>
          <p:blipFill rotWithShape="1">
            <a:blip r:embed="rId4">
              <a:alphaModFix/>
            </a:blip>
            <a:srcRect b="8373"/>
            <a:stretch/>
          </p:blipFill>
          <p:spPr>
            <a:xfrm>
              <a:off x="2993402" y="1936775"/>
              <a:ext cx="2187450" cy="2164725"/>
            </a:xfrm>
            <a:prstGeom prst="rect">
              <a:avLst/>
            </a:prstGeom>
            <a:noFill/>
            <a:ln>
              <a:noFill/>
            </a:ln>
          </p:spPr>
        </p:pic>
        <p:sp>
          <p:nvSpPr>
            <p:cNvPr id="11" name="Google Shape;399;p23">
              <a:extLst>
                <a:ext uri="{FF2B5EF4-FFF2-40B4-BE49-F238E27FC236}">
                  <a16:creationId xmlns:a16="http://schemas.microsoft.com/office/drawing/2014/main" id="{95ABEEA3-C3AB-1571-E90C-C775F60C0181}"/>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400" b="0" i="0" u="none" strike="noStrike" cap="none" dirty="0">
                  <a:solidFill>
                    <a:schemeClr val="dk1"/>
                  </a:solidFill>
                  <a:latin typeface="Average"/>
                  <a:ea typeface="Average"/>
                  <a:cs typeface="Average"/>
                  <a:sym typeface="Average"/>
                </a:rPr>
                <a:t>Cuckoo Hashing</a:t>
              </a:r>
              <a:endParaRPr sz="400" b="0" i="0" u="none" strike="noStrike" cap="none" dirty="0">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714057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A6FAF8EE-2F39-2245-570A-F2DE74B4DD87}"/>
            </a:ext>
          </a:extLst>
        </p:cNvPr>
        <p:cNvGrpSpPr/>
        <p:nvPr/>
      </p:nvGrpSpPr>
      <p:grpSpPr>
        <a:xfrm>
          <a:off x="0" y="0"/>
          <a:ext cx="0" cy="0"/>
          <a:chOff x="0" y="0"/>
          <a:chExt cx="0" cy="0"/>
        </a:xfrm>
      </p:grpSpPr>
      <p:sp>
        <p:nvSpPr>
          <p:cNvPr id="184" name="Google Shape;184;p9">
            <a:extLst>
              <a:ext uri="{FF2B5EF4-FFF2-40B4-BE49-F238E27FC236}">
                <a16:creationId xmlns:a16="http://schemas.microsoft.com/office/drawing/2014/main" id="{69166AF5-1E64-FCFF-0D46-27E1A844B0DC}"/>
              </a:ext>
            </a:extLst>
          </p:cNvPr>
          <p:cNvSpPr txBox="1"/>
          <p:nvPr/>
        </p:nvSpPr>
        <p:spPr>
          <a:xfrm>
            <a:off x="578385" y="856650"/>
            <a:ext cx="7987229" cy="3430200"/>
          </a:xfrm>
          <a:prstGeom prst="rect">
            <a:avLst/>
          </a:prstGeom>
          <a:noFill/>
          <a:ln>
            <a:noFill/>
          </a:ln>
        </p:spPr>
        <p:txBody>
          <a:bodyPr spcFirstLastPara="1" wrap="square" lIns="91425" tIns="91425" rIns="91425" bIns="91425" anchor="ctr" anchorCtr="0">
            <a:noAutofit/>
          </a:bodyPr>
          <a:lstStyle/>
          <a:p>
            <a:pPr marL="76200" marR="0" lvl="0" algn="l" rtl="0">
              <a:lnSpc>
                <a:spcPct val="100000"/>
              </a:lnSpc>
              <a:spcBef>
                <a:spcPts val="0"/>
              </a:spcBef>
              <a:spcAft>
                <a:spcPts val="0"/>
              </a:spcAft>
              <a:buClr>
                <a:schemeClr val="accent3"/>
              </a:buClr>
              <a:buSzPts val="2400"/>
            </a:pPr>
            <a:r>
              <a:rPr lang="en-US" sz="4800" dirty="0">
                <a:solidFill>
                  <a:schemeClr val="tx2"/>
                </a:solidFill>
                <a:latin typeface="Lato"/>
                <a:ea typeface="Lato"/>
                <a:cs typeface="Lato"/>
                <a:sym typeface="Lato"/>
              </a:rPr>
              <a:t>Back to Binning…</a:t>
            </a:r>
          </a:p>
        </p:txBody>
      </p:sp>
      <p:grpSp>
        <p:nvGrpSpPr>
          <p:cNvPr id="186" name="Google Shape;186;p9">
            <a:extLst>
              <a:ext uri="{FF2B5EF4-FFF2-40B4-BE49-F238E27FC236}">
                <a16:creationId xmlns:a16="http://schemas.microsoft.com/office/drawing/2014/main" id="{3FFB8840-223D-D29C-395F-037F535738D7}"/>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15426DDE-430C-630A-3BD9-A89725CFA07B}"/>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D2139101-8966-3E38-BD49-8A672143C46F}"/>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4E2850EC-1E79-AAB5-8183-29CB71210F70}"/>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355E289A-54BE-843E-ADE0-AA1B24D47C31}"/>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57877FE6-3542-3738-52CE-B4BD67161829}"/>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5CECC9E3-DAFA-C380-BC83-B75BF417EBDB}"/>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4E261D6B-6B86-3587-9F65-3DA114E401E2}"/>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41FE7642-13D1-8CFF-6EE1-A34643D6CF0D}"/>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2562620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C0C262CF-F370-61D9-7401-2521C21B3F5F}"/>
            </a:ext>
          </a:extLst>
        </p:cNvPr>
        <p:cNvGrpSpPr/>
        <p:nvPr/>
      </p:nvGrpSpPr>
      <p:grpSpPr>
        <a:xfrm>
          <a:off x="0" y="0"/>
          <a:ext cx="0" cy="0"/>
          <a:chOff x="0" y="0"/>
          <a:chExt cx="0" cy="0"/>
        </a:xfrm>
      </p:grpSpPr>
      <p:sp>
        <p:nvSpPr>
          <p:cNvPr id="184" name="Google Shape;184;p9">
            <a:extLst>
              <a:ext uri="{FF2B5EF4-FFF2-40B4-BE49-F238E27FC236}">
                <a16:creationId xmlns:a16="http://schemas.microsoft.com/office/drawing/2014/main" id="{ED889B31-C649-F4BA-4CA0-56D7667C9D02}"/>
              </a:ext>
            </a:extLst>
          </p:cNvPr>
          <p:cNvSpPr txBox="1"/>
          <p:nvPr/>
        </p:nvSpPr>
        <p:spPr>
          <a:xfrm>
            <a:off x="591344" y="1130254"/>
            <a:ext cx="7987229" cy="3430200"/>
          </a:xfrm>
          <a:prstGeom prst="rect">
            <a:avLst/>
          </a:prstGeom>
          <a:noFill/>
          <a:ln>
            <a:noFill/>
          </a:ln>
        </p:spPr>
        <p:txBody>
          <a:bodyPr spcFirstLastPara="1" wrap="square" lIns="91425" tIns="91425" rIns="91425" bIns="91425" anchor="t" anchorCtr="0">
            <a:noAutofit/>
          </a:bodyPr>
          <a:lstStyle/>
          <a:p>
            <a:pPr marL="76200" marR="0" lvl="0" algn="l" rtl="0">
              <a:lnSpc>
                <a:spcPct val="100000"/>
              </a:lnSpc>
              <a:spcBef>
                <a:spcPts val="0"/>
              </a:spcBef>
              <a:spcAft>
                <a:spcPts val="0"/>
              </a:spcAft>
              <a:buClr>
                <a:schemeClr val="accent3"/>
              </a:buClr>
              <a:buSzPts val="2400"/>
            </a:pPr>
            <a:r>
              <a:rPr lang="en-US" sz="2400" dirty="0">
                <a:solidFill>
                  <a:schemeClr val="tx2"/>
                </a:solidFill>
                <a:latin typeface="Lato"/>
                <a:ea typeface="Lato"/>
                <a:cs typeface="Lato"/>
                <a:sym typeface="Lato"/>
              </a:rPr>
              <a:t>We would like to scale existing PSI protocols</a:t>
            </a:r>
          </a:p>
          <a:p>
            <a:pPr marL="76200" marR="0" lvl="0" algn="l" rtl="0">
              <a:lnSpc>
                <a:spcPct val="100000"/>
              </a:lnSpc>
              <a:spcBef>
                <a:spcPts val="0"/>
              </a:spcBef>
              <a:spcAft>
                <a:spcPts val="0"/>
              </a:spcAft>
              <a:buClr>
                <a:schemeClr val="accent3"/>
              </a:buClr>
              <a:buSzPts val="2400"/>
            </a:pPr>
            <a:endParaRPr lang="en-US" sz="2400" dirty="0">
              <a:solidFill>
                <a:schemeClr val="tx2"/>
              </a:solidFill>
              <a:latin typeface="Lato"/>
              <a:ea typeface="Lato"/>
              <a:cs typeface="Lato"/>
              <a:sym typeface="Lato"/>
            </a:endParaRPr>
          </a:p>
          <a:p>
            <a:pPr marL="76200" marR="0" lvl="0" algn="l" rtl="0">
              <a:lnSpc>
                <a:spcPct val="100000"/>
              </a:lnSpc>
              <a:spcBef>
                <a:spcPts val="0"/>
              </a:spcBef>
              <a:spcAft>
                <a:spcPts val="0"/>
              </a:spcAft>
              <a:buClr>
                <a:schemeClr val="accent3"/>
              </a:buClr>
              <a:buSzPts val="2400"/>
            </a:pPr>
            <a:r>
              <a:rPr lang="en-US" sz="2400" b="1" dirty="0">
                <a:solidFill>
                  <a:schemeClr val="accent4">
                    <a:lumMod val="60000"/>
                    <a:lumOff val="40000"/>
                  </a:schemeClr>
                </a:solidFill>
                <a:latin typeface="Lato"/>
                <a:ea typeface="Lato"/>
                <a:cs typeface="Lato"/>
                <a:sym typeface="Lato"/>
              </a:rPr>
              <a:t>The main problem</a:t>
            </a:r>
            <a:r>
              <a:rPr lang="en-US" sz="2400" dirty="0">
                <a:solidFill>
                  <a:schemeClr val="tx2"/>
                </a:solidFill>
                <a:latin typeface="Lato"/>
                <a:ea typeface="Lato"/>
                <a:cs typeface="Lato"/>
                <a:sym typeface="Lato"/>
              </a:rPr>
              <a:t>: Memory consumption</a:t>
            </a:r>
          </a:p>
          <a:p>
            <a:pPr marL="76200" marR="0" lvl="0" algn="l" rtl="0">
              <a:lnSpc>
                <a:spcPct val="100000"/>
              </a:lnSpc>
              <a:spcBef>
                <a:spcPts val="0"/>
              </a:spcBef>
              <a:spcAft>
                <a:spcPts val="0"/>
              </a:spcAft>
              <a:buClr>
                <a:schemeClr val="accent3"/>
              </a:buClr>
              <a:buSzPts val="2400"/>
            </a:pPr>
            <a:endParaRPr lang="en-US" sz="2400" dirty="0">
              <a:solidFill>
                <a:schemeClr val="tx2"/>
              </a:solidFill>
              <a:latin typeface="Lato"/>
              <a:ea typeface="Lato"/>
              <a:cs typeface="Lato"/>
              <a:sym typeface="Lato"/>
            </a:endParaRPr>
          </a:p>
          <a:p>
            <a:pPr marL="76200" marR="0" lvl="0" algn="l" rtl="0">
              <a:lnSpc>
                <a:spcPct val="100000"/>
              </a:lnSpc>
              <a:spcBef>
                <a:spcPts val="0"/>
              </a:spcBef>
              <a:spcAft>
                <a:spcPts val="0"/>
              </a:spcAft>
              <a:buClr>
                <a:schemeClr val="accent3"/>
              </a:buClr>
              <a:buSzPts val="2400"/>
            </a:pPr>
            <a:r>
              <a:rPr lang="en-US" sz="2400" dirty="0">
                <a:solidFill>
                  <a:schemeClr val="tx2"/>
                </a:solidFill>
                <a:latin typeface="Lato"/>
                <a:ea typeface="Lato"/>
                <a:cs typeface="Lato"/>
                <a:sym typeface="Lato"/>
              </a:rPr>
              <a:t>Many implemented PSI protocols quickly </a:t>
            </a:r>
            <a:r>
              <a:rPr lang="en-US" sz="2400" u="sng" dirty="0">
                <a:solidFill>
                  <a:schemeClr val="tx2"/>
                </a:solidFill>
                <a:latin typeface="Lato"/>
                <a:ea typeface="Lato"/>
                <a:cs typeface="Lato"/>
                <a:sym typeface="Lato"/>
              </a:rPr>
              <a:t>exceed</a:t>
            </a:r>
            <a:r>
              <a:rPr lang="en-US" sz="2400" dirty="0">
                <a:solidFill>
                  <a:schemeClr val="tx2"/>
                </a:solidFill>
                <a:latin typeface="Lato"/>
                <a:ea typeface="Lato"/>
                <a:cs typeface="Lato"/>
                <a:sym typeface="Lato"/>
              </a:rPr>
              <a:t> the main memory, thereby requiring more engineering effort.</a:t>
            </a:r>
          </a:p>
          <a:p>
            <a:pPr marL="76200" marR="0" lvl="0" algn="l" rtl="0">
              <a:lnSpc>
                <a:spcPct val="100000"/>
              </a:lnSpc>
              <a:spcBef>
                <a:spcPts val="0"/>
              </a:spcBef>
              <a:spcAft>
                <a:spcPts val="0"/>
              </a:spcAft>
              <a:buClr>
                <a:schemeClr val="accent3"/>
              </a:buClr>
              <a:buSzPts val="2400"/>
            </a:pPr>
            <a:r>
              <a:rPr lang="en-US" sz="2400" dirty="0">
                <a:solidFill>
                  <a:schemeClr val="tx2"/>
                </a:solidFill>
                <a:latin typeface="Lato"/>
                <a:ea typeface="Lato"/>
                <a:cs typeface="Lato"/>
                <a:sym typeface="Lato"/>
              </a:rPr>
              <a:t> </a:t>
            </a:r>
          </a:p>
          <a:p>
            <a:pPr marL="76200" marR="0" lvl="0" algn="l" rtl="0">
              <a:lnSpc>
                <a:spcPct val="100000"/>
              </a:lnSpc>
              <a:spcBef>
                <a:spcPts val="0"/>
              </a:spcBef>
              <a:spcAft>
                <a:spcPts val="0"/>
              </a:spcAft>
              <a:buClr>
                <a:schemeClr val="accent3"/>
              </a:buClr>
              <a:buSzPts val="2400"/>
            </a:pPr>
            <a:r>
              <a:rPr lang="en-US" sz="2400" dirty="0">
                <a:solidFill>
                  <a:schemeClr val="tx2"/>
                </a:solidFill>
                <a:latin typeface="Lato"/>
                <a:ea typeface="Lato"/>
                <a:cs typeface="Lato"/>
                <a:sym typeface="Lato"/>
              </a:rPr>
              <a:t> </a:t>
            </a:r>
            <a:endParaRPr sz="2400" b="0" i="0" u="none" strike="noStrike" cap="none" dirty="0">
              <a:solidFill>
                <a:schemeClr val="tx2"/>
              </a:solidFill>
              <a:latin typeface="Lato"/>
              <a:ea typeface="Lato"/>
              <a:cs typeface="Lato"/>
              <a:sym typeface="Lato"/>
            </a:endParaRPr>
          </a:p>
        </p:txBody>
      </p:sp>
      <p:sp>
        <p:nvSpPr>
          <p:cNvPr id="185" name="Google Shape;185;p9">
            <a:extLst>
              <a:ext uri="{FF2B5EF4-FFF2-40B4-BE49-F238E27FC236}">
                <a16:creationId xmlns:a16="http://schemas.microsoft.com/office/drawing/2014/main" id="{19257092-30A7-D81C-91D1-AD771BC383FA}"/>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US" sz="3600" dirty="0"/>
              <a:t>Scaling PSI Protocols</a:t>
            </a:r>
            <a:endParaRPr sz="2400" dirty="0"/>
          </a:p>
        </p:txBody>
      </p:sp>
      <p:grpSp>
        <p:nvGrpSpPr>
          <p:cNvPr id="186" name="Google Shape;186;p9">
            <a:extLst>
              <a:ext uri="{FF2B5EF4-FFF2-40B4-BE49-F238E27FC236}">
                <a16:creationId xmlns:a16="http://schemas.microsoft.com/office/drawing/2014/main" id="{232C5DC8-01C1-7872-8BE0-D20949BAD228}"/>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C20FAEBA-C715-0D20-848D-91E674E347F6}"/>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A013D968-2CB3-1643-AAE2-17904FB01060}"/>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17BB7458-614B-73AF-943F-C0749E92AE68}"/>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3C2AC789-236B-7AB2-2B2F-F6A93CA03D22}"/>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58202814-DFAD-FE2C-2365-AA24982DDFA3}"/>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EB47BFF3-C84E-EE69-B74F-6215C83FF145}"/>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FA7C9708-5A9E-BA74-EEC1-82C04B61A72F}"/>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09954032-A543-F970-2304-C9AF21AF7DDA}"/>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889208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873BAC8A-4E2B-C035-6C69-5CA47483695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6721E620-746C-038C-6A8C-FB1487040435}"/>
                  </a:ext>
                </a:extLst>
              </p:cNvPr>
              <p:cNvSpPr txBox="1"/>
              <p:nvPr/>
            </p:nvSpPr>
            <p:spPr>
              <a:xfrm>
                <a:off x="591344" y="1130254"/>
                <a:ext cx="7987229" cy="3690180"/>
              </a:xfrm>
              <a:prstGeom prst="rect">
                <a:avLst/>
              </a:prstGeom>
              <a:noFill/>
              <a:ln>
                <a:noFill/>
              </a:ln>
            </p:spPr>
            <p:txBody>
              <a:bodyPr spcFirstLastPara="1" wrap="square" lIns="91425" tIns="91425" rIns="91425" bIns="91425" anchor="t" anchorCtr="0">
                <a:noAutofit/>
              </a:bodyPr>
              <a:lstStyle/>
              <a:p>
                <a:pPr marL="76200" lvl="0">
                  <a:buClr>
                    <a:schemeClr val="accent3"/>
                  </a:buClr>
                  <a:buSzPts val="2400"/>
                </a:pPr>
                <a:r>
                  <a:rPr lang="en-US" sz="2400" dirty="0">
                    <a:solidFill>
                      <a:schemeClr val="tx2"/>
                    </a:solidFill>
                    <a:latin typeface="Lato"/>
                    <a:ea typeface="Lato"/>
                    <a:cs typeface="Lato"/>
                    <a:sym typeface="Lato"/>
                  </a:rPr>
                  <a:t>Suppose we have a PSI protocol </a:t>
                </a:r>
                <a14:m>
                  <m:oMath xmlns:m="http://schemas.openxmlformats.org/officeDocument/2006/math">
                    <m:r>
                      <m:rPr>
                        <m:sty m:val="p"/>
                      </m:rPr>
                      <a:rPr lang="el-GR" sz="2400" i="1" smtClean="0">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oMath>
                </a14:m>
                <a:endParaRPr lang="en-US" sz="2400" dirty="0">
                  <a:solidFill>
                    <a:schemeClr val="accent4">
                      <a:lumMod val="60000"/>
                      <a:lumOff val="40000"/>
                    </a:schemeClr>
                  </a:solidFill>
                  <a:latin typeface="Lato"/>
                  <a:ea typeface="Cambria Math" panose="02040503050406030204" pitchFamily="18" charset="0"/>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Both parties have a set of length </a:t>
                </a:r>
                <a14:m>
                  <m:oMath xmlns:m="http://schemas.openxmlformats.org/officeDocument/2006/math">
                    <m:r>
                      <a:rPr lang="en-US" sz="2400" i="1" dirty="0" smtClean="0">
                        <a:solidFill>
                          <a:srgbClr val="92D050"/>
                        </a:solidFill>
                        <a:latin typeface="Cambria Math" panose="02040503050406030204" pitchFamily="18" charset="0"/>
                        <a:ea typeface="Lato"/>
                        <a:cs typeface="Lato"/>
                        <a:sym typeface="Lato"/>
                      </a:rPr>
                      <m:t>𝑛</m:t>
                    </m:r>
                  </m:oMath>
                </a14:m>
                <a:r>
                  <a:rPr lang="en-US" sz="2400" dirty="0">
                    <a:solidFill>
                      <a:schemeClr val="tx2"/>
                    </a:solidFill>
                    <a:latin typeface="Lato"/>
                    <a:ea typeface="Lato"/>
                    <a:cs typeface="Lato"/>
                    <a:sym typeface="Lato"/>
                  </a:rPr>
                  <a:t>, each set contains elements of length </a:t>
                </a:r>
                <a14:m>
                  <m:oMath xmlns:m="http://schemas.openxmlformats.org/officeDocument/2006/math">
                    <m:r>
                      <a:rPr lang="en-US" sz="2400" i="1" dirty="0" smtClean="0">
                        <a:solidFill>
                          <a:srgbClr val="FFC000"/>
                        </a:solidFill>
                        <a:latin typeface="Cambria Math" panose="02040503050406030204" pitchFamily="18" charset="0"/>
                        <a:ea typeface="Lato"/>
                        <a:cs typeface="Lato"/>
                        <a:sym typeface="Lato"/>
                      </a:rPr>
                      <m:t>𝑘</m:t>
                    </m:r>
                  </m:oMath>
                </a14:m>
                <a:endParaRPr lang="en-US" sz="2400" dirty="0">
                  <a:solidFill>
                    <a:srgbClr val="FFC000"/>
                  </a:solidFill>
                  <a:latin typeface="Lato"/>
                  <a:ea typeface="Lato"/>
                  <a:cs typeface="Lato"/>
                  <a:sym typeface="Lato"/>
                </a:endParaRPr>
              </a:p>
              <a:p>
                <a:pPr marL="76200" lvl="0">
                  <a:buClr>
                    <a:schemeClr val="accent3"/>
                  </a:buClr>
                  <a:buSzPts val="2400"/>
                </a:pPr>
                <a:endParaRPr lang="en-US" sz="2400" dirty="0">
                  <a:solidFill>
                    <a:schemeClr val="tx2"/>
                  </a:solidFill>
                  <a:latin typeface="Lato"/>
                  <a:ea typeface="Lato"/>
                  <a:cs typeface="Lato"/>
                  <a:sym typeface="Lato"/>
                </a:endParaRPr>
              </a:p>
              <a:p>
                <a:pPr marL="76200" marR="0" lvl="0" algn="l" rtl="0">
                  <a:lnSpc>
                    <a:spcPct val="100000"/>
                  </a:lnSpc>
                  <a:spcBef>
                    <a:spcPts val="0"/>
                  </a:spcBef>
                  <a:spcAft>
                    <a:spcPts val="0"/>
                  </a:spcAft>
                  <a:buClr>
                    <a:schemeClr val="accent3"/>
                  </a:buClr>
                  <a:buSzPts val="2400"/>
                </a:pPr>
                <a14:m>
                  <m:oMath xmlns:m="http://schemas.openxmlformats.org/officeDocument/2006/math">
                    <m:r>
                      <a:rPr lang="en-US" sz="2400" i="1" dirty="0" smtClean="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 a given parameter</a:t>
                </a:r>
              </a:p>
              <a:p>
                <a:pPr marL="76200" lvl="0">
                  <a:buClr>
                    <a:schemeClr val="accent3"/>
                  </a:buClr>
                  <a:buSzPts val="2400"/>
                </a:pPr>
                <a14:m>
                  <m:oMath xmlns:m="http://schemas.openxmlformats.org/officeDocument/2006/math">
                    <m:r>
                      <a:rPr lang="en-US" sz="2400" i="1" smtClean="0">
                        <a:solidFill>
                          <a:srgbClr val="FF0000"/>
                        </a:solidFill>
                        <a:latin typeface="Cambria Math" panose="02040503050406030204" pitchFamily="18" charset="0"/>
                        <a:ea typeface="Cambria Math" panose="02040503050406030204" pitchFamily="18" charset="0"/>
                        <a:cs typeface="Lato"/>
                        <a:sym typeface="Lato"/>
                      </a:rPr>
                      <m:t>𝜎</m:t>
                    </m:r>
                  </m:oMath>
                </a14:m>
                <a:r>
                  <a:rPr lang="en-US" sz="2400" dirty="0">
                    <a:solidFill>
                      <a:schemeClr val="tx2"/>
                    </a:solidFill>
                    <a:latin typeface="Lato"/>
                    <a:ea typeface="Lato"/>
                    <a:cs typeface="Lato"/>
                    <a:sym typeface="Lato"/>
                  </a:rPr>
                  <a:t>  – statistical security parameter</a:t>
                </a:r>
              </a:p>
              <a:p>
                <a:pPr marL="76200" lvl="0">
                  <a:buClr>
                    <a:schemeClr val="accent3"/>
                  </a:buClr>
                  <a:buSzPts val="2400"/>
                </a:pPr>
                <a:endParaRPr lang="en-US" sz="2400" dirty="0">
                  <a:solidFill>
                    <a:schemeClr val="tx2"/>
                  </a:solidFill>
                  <a:latin typeface="Lato"/>
                  <a:ea typeface="Lato"/>
                  <a:cs typeface="Lato"/>
                  <a:sym typeface="Lato"/>
                </a:endParaRPr>
              </a:p>
              <a:p>
                <a:pPr marL="76200" lvl="0">
                  <a:buClr>
                    <a:schemeClr val="accent3"/>
                  </a:buClr>
                  <a:buSzPts val="2400"/>
                </a:pPr>
                <a14:m>
                  <m:oMath xmlns:m="http://schemas.openxmlformats.org/officeDocument/2006/math">
                    <m:sSub>
                      <m:sSubPr>
                        <m:ctrlPr>
                          <a:rPr lang="el-GR" sz="2400" i="1" smtClean="0">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ctrlPr>
                      </m:sSubPr>
                      <m:e>
                        <m:r>
                          <m:rPr>
                            <m:sty m:val="p"/>
                          </m:r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e>
                      <m:sub>
                        <m:r>
                          <m:rPr>
                            <m:sty m:val="p"/>
                          </m:rPr>
                          <a:rPr lang="en-US" sz="2400" b="0" i="0" smtClean="0">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PPSI</m:t>
                        </m:r>
                      </m:sub>
                    </m:sSub>
                  </m:oMath>
                </a14:m>
                <a:r>
                  <a:rPr lang="en-US" sz="2400" dirty="0">
                    <a:solidFill>
                      <a:schemeClr val="tx2"/>
                    </a:solidFill>
                    <a:latin typeface="Lato"/>
                    <a:ea typeface="Lato"/>
                    <a:cs typeface="Lato"/>
                    <a:sym typeface="Lato"/>
                  </a:rPr>
                  <a:t> (Parallel PSI) creates </a:t>
                </a:r>
                <a14:m>
                  <m:oMath xmlns:m="http://schemas.openxmlformats.org/officeDocument/2006/math">
                    <m:r>
                      <a:rPr lang="en-US" sz="2400" i="1"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invocations of </a:t>
                </a:r>
                <a14:m>
                  <m:oMath xmlns:m="http://schemas.openxmlformats.org/officeDocument/2006/math">
                    <m:r>
                      <m:rPr>
                        <m:sty m:val="p"/>
                      </m:r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oMath>
                </a14:m>
                <a:r>
                  <a:rPr lang="en-US" sz="2400" dirty="0">
                    <a:solidFill>
                      <a:schemeClr val="tx2"/>
                    </a:solidFill>
                    <a:latin typeface="Lato"/>
                    <a:ea typeface="Lato"/>
                    <a:cs typeface="Lato"/>
                    <a:sym typeface="Lato"/>
                  </a:rPr>
                  <a:t> </a:t>
                </a:r>
              </a:p>
              <a:p>
                <a:pPr marL="76200" lvl="0">
                  <a:buClr>
                    <a:schemeClr val="accent3"/>
                  </a:buClr>
                  <a:buSzPts val="2400"/>
                </a:pPr>
                <a:r>
                  <a:rPr lang="en-US" sz="2400" dirty="0">
                    <a:solidFill>
                      <a:schemeClr val="tx2"/>
                    </a:solidFill>
                    <a:latin typeface="Lato"/>
                    <a:ea typeface="Lato"/>
                    <a:cs typeface="Lato"/>
                    <a:sym typeface="Lato"/>
                  </a:rPr>
                  <a:t>with set sizes </a:t>
                </a:r>
                <a14:m>
                  <m:oMath xmlns:m="http://schemas.openxmlformats.org/officeDocument/2006/math">
                    <m:r>
                      <a:rPr lang="en-US" sz="2400" i="1" smtClean="0">
                        <a:solidFill>
                          <a:schemeClr val="tx2"/>
                        </a:solidFill>
                        <a:latin typeface="Cambria Math" panose="02040503050406030204" pitchFamily="18" charset="0"/>
                        <a:ea typeface="Cambria Math" panose="02040503050406030204" pitchFamily="18" charset="0"/>
                        <a:cs typeface="Lato"/>
                        <a:sym typeface="Lato"/>
                      </a:rPr>
                      <m:t>≈</m:t>
                    </m:r>
                    <m:f>
                      <m:fPr>
                        <m:ctrlPr>
                          <a:rPr lang="en-US" sz="2400" i="1" smtClean="0">
                            <a:solidFill>
                              <a:schemeClr val="tx2"/>
                            </a:solidFill>
                            <a:latin typeface="Cambria Math" panose="02040503050406030204" pitchFamily="18" charset="0"/>
                            <a:ea typeface="Cambria Math" panose="02040503050406030204" pitchFamily="18" charset="0"/>
                            <a:cs typeface="Lato"/>
                            <a:sym typeface="Lato"/>
                          </a:rPr>
                        </m:ctrlPr>
                      </m:fPr>
                      <m:num>
                        <m:r>
                          <a:rPr lang="en-US" sz="2400" i="1" dirty="0">
                            <a:solidFill>
                              <a:srgbClr val="92D050"/>
                            </a:solidFill>
                            <a:latin typeface="Cambria Math" panose="02040503050406030204" pitchFamily="18" charset="0"/>
                            <a:ea typeface="Lato"/>
                            <a:cs typeface="Lato"/>
                            <a:sym typeface="Lato"/>
                          </a:rPr>
                          <m:t>𝑛</m:t>
                        </m:r>
                      </m:num>
                      <m:den>
                        <m:r>
                          <a:rPr lang="en-US" sz="2400" i="1" dirty="0">
                            <a:solidFill>
                              <a:srgbClr val="FFFF00"/>
                            </a:solidFill>
                            <a:latin typeface="Cambria Math" panose="02040503050406030204" pitchFamily="18" charset="0"/>
                            <a:ea typeface="Lato"/>
                            <a:cs typeface="Lato"/>
                            <a:sym typeface="Lato"/>
                          </a:rPr>
                          <m:t>𝑚</m:t>
                        </m:r>
                        <m:r>
                          <m:rPr>
                            <m:nor/>
                          </m:rPr>
                          <a:rPr lang="en-US" sz="2400" dirty="0">
                            <a:solidFill>
                              <a:schemeClr val="tx2"/>
                            </a:solidFill>
                            <a:latin typeface="Lato"/>
                            <a:ea typeface="Lato"/>
                            <a:cs typeface="Lato"/>
                            <a:sym typeface="Lato"/>
                          </a:rPr>
                          <m:t> </m:t>
                        </m:r>
                      </m:den>
                    </m:f>
                  </m:oMath>
                </a14:m>
                <a:endParaRPr lang="en-US" sz="2400" dirty="0">
                  <a:solidFill>
                    <a:schemeClr val="tx2"/>
                  </a:solidFill>
                  <a:latin typeface="Lato"/>
                  <a:ea typeface="Lato"/>
                  <a:cs typeface="Lato"/>
                  <a:sym typeface="Lato"/>
                </a:endParaRPr>
              </a:p>
            </p:txBody>
          </p:sp>
        </mc:Choice>
        <mc:Fallback xmlns="">
          <p:sp>
            <p:nvSpPr>
              <p:cNvPr id="184" name="Google Shape;184;p9">
                <a:extLst>
                  <a:ext uri="{FF2B5EF4-FFF2-40B4-BE49-F238E27FC236}">
                    <a16:creationId xmlns:a16="http://schemas.microsoft.com/office/drawing/2014/main" id="{6721E620-746C-038C-6A8C-FB1487040435}"/>
                  </a:ext>
                </a:extLst>
              </p:cNvPr>
              <p:cNvSpPr txBox="1">
                <a:spLocks noRot="1" noChangeAspect="1" noMove="1" noResize="1" noEditPoints="1" noAdjustHandles="1" noChangeArrowheads="1" noChangeShapeType="1" noTextEdit="1"/>
              </p:cNvSpPr>
              <p:nvPr/>
            </p:nvSpPr>
            <p:spPr>
              <a:xfrm>
                <a:off x="591344" y="1130254"/>
                <a:ext cx="7987229" cy="3690180"/>
              </a:xfrm>
              <a:prstGeom prst="rect">
                <a:avLst/>
              </a:prstGeom>
              <a:blipFill>
                <a:blip r:embed="rId3"/>
                <a:stretch>
                  <a:fillRect l="-153"/>
                </a:stretch>
              </a:blipFill>
              <a:ln>
                <a:noFill/>
              </a:ln>
            </p:spPr>
            <p:txBody>
              <a:bodyPr/>
              <a:lstStyle/>
              <a:p>
                <a:r>
                  <a:rPr lang="LID4096">
                    <a:noFill/>
                  </a:rPr>
                  <a:t> </a:t>
                </a:r>
              </a:p>
            </p:txBody>
          </p:sp>
        </mc:Fallback>
      </mc:AlternateContent>
      <p:sp>
        <p:nvSpPr>
          <p:cNvPr id="185" name="Google Shape;185;p9">
            <a:extLst>
              <a:ext uri="{FF2B5EF4-FFF2-40B4-BE49-F238E27FC236}">
                <a16:creationId xmlns:a16="http://schemas.microsoft.com/office/drawing/2014/main" id="{CFABA536-0553-A2A1-44C1-CEC0DB4FC8E4}"/>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Parallelizing PSI via Binning</a:t>
            </a:r>
            <a:endParaRPr sz="2400" dirty="0"/>
          </a:p>
        </p:txBody>
      </p:sp>
      <p:grpSp>
        <p:nvGrpSpPr>
          <p:cNvPr id="186" name="Google Shape;186;p9">
            <a:extLst>
              <a:ext uri="{FF2B5EF4-FFF2-40B4-BE49-F238E27FC236}">
                <a16:creationId xmlns:a16="http://schemas.microsoft.com/office/drawing/2014/main" id="{09FA5A81-3425-8705-9DAF-47246CD0B80B}"/>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AB4B069E-7E9C-F214-83D3-DFF9DC07CC34}"/>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CAFA1461-B150-F4B1-A680-CB64CE9D7172}"/>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A4106831-B7C0-8567-E06E-AB45AECDF824}"/>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FB8FEB1E-3309-E192-ADE8-321D502945CA}"/>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3E8277A5-B8AD-C910-26DF-4414A1BF11A2}"/>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F1C03A9F-EA3C-086E-34FA-284038382A4C}"/>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07A79848-4C4E-01C6-8735-10E4359535AA}"/>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B7795B7A-EFBA-E22D-ADD5-A73E86A5442A}"/>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038730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ED4C72A0-93D2-628B-A62A-83689942C22F}"/>
            </a:ext>
          </a:extLst>
        </p:cNvPr>
        <p:cNvGrpSpPr/>
        <p:nvPr/>
      </p:nvGrpSpPr>
      <p:grpSpPr>
        <a:xfrm>
          <a:off x="0" y="0"/>
          <a:ext cx="0" cy="0"/>
          <a:chOff x="0" y="0"/>
          <a:chExt cx="0" cy="0"/>
        </a:xfrm>
      </p:grpSpPr>
      <p:sp>
        <p:nvSpPr>
          <p:cNvPr id="143" name="Google Shape;143;p7">
            <a:extLst>
              <a:ext uri="{FF2B5EF4-FFF2-40B4-BE49-F238E27FC236}">
                <a16:creationId xmlns:a16="http://schemas.microsoft.com/office/drawing/2014/main" id="{73742404-FA95-77CB-4929-4AE5AA37CEB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Parallelizing PSI via Binning</a:t>
            </a:r>
            <a:endParaRPr sz="2400" dirty="0"/>
          </a:p>
        </p:txBody>
      </p:sp>
      <p:grpSp>
        <p:nvGrpSpPr>
          <p:cNvPr id="144" name="Google Shape;144;p7">
            <a:extLst>
              <a:ext uri="{FF2B5EF4-FFF2-40B4-BE49-F238E27FC236}">
                <a16:creationId xmlns:a16="http://schemas.microsoft.com/office/drawing/2014/main" id="{D38534CC-E387-3F5F-2B8B-29CC84537E09}"/>
              </a:ext>
            </a:extLst>
          </p:cNvPr>
          <p:cNvGrpSpPr/>
          <p:nvPr/>
        </p:nvGrpSpPr>
        <p:grpSpPr>
          <a:xfrm>
            <a:off x="7964372" y="166044"/>
            <a:ext cx="1024398" cy="669712"/>
            <a:chOff x="5400075" y="1936775"/>
            <a:chExt cx="3173477" cy="2136925"/>
          </a:xfrm>
        </p:grpSpPr>
        <p:pic>
          <p:nvPicPr>
            <p:cNvPr id="145" name="Google Shape;145;p7">
              <a:extLst>
                <a:ext uri="{FF2B5EF4-FFF2-40B4-BE49-F238E27FC236}">
                  <a16:creationId xmlns:a16="http://schemas.microsoft.com/office/drawing/2014/main" id="{4000C869-3932-083F-DB36-2DFCF7576B0F}"/>
                </a:ext>
              </a:extLst>
            </p:cNvPr>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146" name="Google Shape;146;p7">
              <a:extLst>
                <a:ext uri="{FF2B5EF4-FFF2-40B4-BE49-F238E27FC236}">
                  <a16:creationId xmlns:a16="http://schemas.microsoft.com/office/drawing/2014/main" id="{1AC47E0F-A7AD-836B-16BD-F9014121522D}"/>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47" name="Google Shape;147;p7">
            <a:extLst>
              <a:ext uri="{FF2B5EF4-FFF2-40B4-BE49-F238E27FC236}">
                <a16:creationId xmlns:a16="http://schemas.microsoft.com/office/drawing/2014/main" id="{AD2075BD-3AB1-BAF6-7592-B26ABE0553C9}"/>
              </a:ext>
            </a:extLst>
          </p:cNvPr>
          <p:cNvGrpSpPr/>
          <p:nvPr/>
        </p:nvGrpSpPr>
        <p:grpSpPr>
          <a:xfrm>
            <a:off x="6662495" y="166133"/>
            <a:ext cx="424090" cy="417359"/>
            <a:chOff x="991850" y="1936775"/>
            <a:chExt cx="1560300" cy="2164726"/>
          </a:xfrm>
        </p:grpSpPr>
        <p:pic>
          <p:nvPicPr>
            <p:cNvPr id="148" name="Google Shape;148;p7">
              <a:extLst>
                <a:ext uri="{FF2B5EF4-FFF2-40B4-BE49-F238E27FC236}">
                  <a16:creationId xmlns:a16="http://schemas.microsoft.com/office/drawing/2014/main" id="{5B992530-6ECB-53BA-7642-C574C23D1134}"/>
                </a:ext>
              </a:extLst>
            </p:cNvPr>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149" name="Google Shape;149;p7">
              <a:extLst>
                <a:ext uri="{FF2B5EF4-FFF2-40B4-BE49-F238E27FC236}">
                  <a16:creationId xmlns:a16="http://schemas.microsoft.com/office/drawing/2014/main" id="{2CCBC19E-70B8-C4BF-4E2C-1EE0B77A57B6}"/>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50" name="Google Shape;150;p7">
            <a:extLst>
              <a:ext uri="{FF2B5EF4-FFF2-40B4-BE49-F238E27FC236}">
                <a16:creationId xmlns:a16="http://schemas.microsoft.com/office/drawing/2014/main" id="{C5FB0DA5-0FF4-20BC-FDC4-916E515163F5}"/>
              </a:ext>
            </a:extLst>
          </p:cNvPr>
          <p:cNvGrpSpPr/>
          <p:nvPr/>
        </p:nvGrpSpPr>
        <p:grpSpPr>
          <a:xfrm>
            <a:off x="7213696" y="166133"/>
            <a:ext cx="594549" cy="417359"/>
            <a:chOff x="2993400" y="1936775"/>
            <a:chExt cx="2187452" cy="2164725"/>
          </a:xfrm>
        </p:grpSpPr>
        <p:pic>
          <p:nvPicPr>
            <p:cNvPr id="151" name="Google Shape;151;p7">
              <a:extLst>
                <a:ext uri="{FF2B5EF4-FFF2-40B4-BE49-F238E27FC236}">
                  <a16:creationId xmlns:a16="http://schemas.microsoft.com/office/drawing/2014/main" id="{9E12C704-83EF-976A-C216-6742BC162DD7}"/>
                </a:ext>
              </a:extLst>
            </p:cNvPr>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52" name="Google Shape;152;p7">
              <a:extLst>
                <a:ext uri="{FF2B5EF4-FFF2-40B4-BE49-F238E27FC236}">
                  <a16:creationId xmlns:a16="http://schemas.microsoft.com/office/drawing/2014/main" id="{7FAFFFA7-9987-3045-87B3-DCF127E2A7D9}"/>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
        <p:nvSpPr>
          <p:cNvPr id="153" name="Google Shape;153;p7">
            <a:extLst>
              <a:ext uri="{FF2B5EF4-FFF2-40B4-BE49-F238E27FC236}">
                <a16:creationId xmlns:a16="http://schemas.microsoft.com/office/drawing/2014/main" id="{1B85966B-6A1A-CFED-ADEE-368D469F9143}"/>
              </a:ext>
            </a:extLst>
          </p:cNvPr>
          <p:cNvSpPr/>
          <p:nvPr/>
        </p:nvSpPr>
        <p:spPr>
          <a:xfrm>
            <a:off x="1893557" y="1535711"/>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1</a:t>
            </a:r>
            <a:endParaRPr sz="3000" b="1" i="0" u="none" strike="noStrike" cap="none">
              <a:solidFill>
                <a:schemeClr val="dk1"/>
              </a:solidFill>
              <a:latin typeface="Oswald"/>
              <a:ea typeface="Oswald"/>
              <a:cs typeface="Oswald"/>
              <a:sym typeface="Oswald"/>
            </a:endParaRPr>
          </a:p>
        </p:txBody>
      </p:sp>
      <p:sp>
        <p:nvSpPr>
          <p:cNvPr id="154" name="Google Shape;154;p7">
            <a:extLst>
              <a:ext uri="{FF2B5EF4-FFF2-40B4-BE49-F238E27FC236}">
                <a16:creationId xmlns:a16="http://schemas.microsoft.com/office/drawing/2014/main" id="{97142548-506E-EA66-ECD4-0E8155B4AC35}"/>
              </a:ext>
            </a:extLst>
          </p:cNvPr>
          <p:cNvSpPr/>
          <p:nvPr/>
        </p:nvSpPr>
        <p:spPr>
          <a:xfrm>
            <a:off x="1893557" y="2221392"/>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2</a:t>
            </a:r>
            <a:endParaRPr sz="3000" b="1" i="0" u="none" strike="noStrike" cap="none">
              <a:solidFill>
                <a:schemeClr val="dk1"/>
              </a:solidFill>
              <a:latin typeface="Oswald"/>
              <a:ea typeface="Oswald"/>
              <a:cs typeface="Oswald"/>
              <a:sym typeface="Oswald"/>
            </a:endParaRPr>
          </a:p>
        </p:txBody>
      </p:sp>
      <p:sp>
        <p:nvSpPr>
          <p:cNvPr id="155" name="Google Shape;155;p7">
            <a:extLst>
              <a:ext uri="{FF2B5EF4-FFF2-40B4-BE49-F238E27FC236}">
                <a16:creationId xmlns:a16="http://schemas.microsoft.com/office/drawing/2014/main" id="{BDD88449-F754-5A55-CC82-AFD1F1572E7C}"/>
              </a:ext>
            </a:extLst>
          </p:cNvPr>
          <p:cNvSpPr/>
          <p:nvPr/>
        </p:nvSpPr>
        <p:spPr>
          <a:xfrm>
            <a:off x="1893557" y="2907074"/>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3</a:t>
            </a:r>
            <a:endParaRPr sz="3000" b="1" i="0" u="none" strike="noStrike" cap="none">
              <a:solidFill>
                <a:schemeClr val="dk1"/>
              </a:solidFill>
              <a:latin typeface="Oswald"/>
              <a:ea typeface="Oswald"/>
              <a:cs typeface="Oswald"/>
              <a:sym typeface="Oswald"/>
            </a:endParaRPr>
          </a:p>
        </p:txBody>
      </p:sp>
      <p:sp>
        <p:nvSpPr>
          <p:cNvPr id="156" name="Google Shape;156;p7">
            <a:extLst>
              <a:ext uri="{FF2B5EF4-FFF2-40B4-BE49-F238E27FC236}">
                <a16:creationId xmlns:a16="http://schemas.microsoft.com/office/drawing/2014/main" id="{21AECDCC-74D1-1BB6-5CD4-5BEF0FED7115}"/>
              </a:ext>
            </a:extLst>
          </p:cNvPr>
          <p:cNvSpPr/>
          <p:nvPr/>
        </p:nvSpPr>
        <p:spPr>
          <a:xfrm>
            <a:off x="1893557" y="3592755"/>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4</a:t>
            </a:r>
            <a:endParaRPr sz="3000" b="1" i="0" u="none" strike="noStrike" cap="none">
              <a:solidFill>
                <a:schemeClr val="dk1"/>
              </a:solidFill>
              <a:latin typeface="Oswald"/>
              <a:ea typeface="Oswald"/>
              <a:cs typeface="Oswald"/>
              <a:sym typeface="Oswald"/>
            </a:endParaRPr>
          </a:p>
        </p:txBody>
      </p:sp>
      <p:sp>
        <p:nvSpPr>
          <p:cNvPr id="158" name="Google Shape;158;p7">
            <a:extLst>
              <a:ext uri="{FF2B5EF4-FFF2-40B4-BE49-F238E27FC236}">
                <a16:creationId xmlns:a16="http://schemas.microsoft.com/office/drawing/2014/main" id="{B6AEDA79-8280-F89D-B59B-C33EE8FE760C}"/>
              </a:ext>
            </a:extLst>
          </p:cNvPr>
          <p:cNvSpPr/>
          <p:nvPr/>
        </p:nvSpPr>
        <p:spPr>
          <a:xfrm>
            <a:off x="2700343" y="1544561"/>
            <a:ext cx="4550100" cy="556500"/>
          </a:xfrm>
          <a:prstGeom prst="rect">
            <a:avLst/>
          </a:prstGeom>
          <a:solidFill>
            <a:schemeClr val="lt2"/>
          </a:solidFill>
          <a:ln>
            <a:noFill/>
          </a:ln>
        </p:spPr>
        <p:txBody>
          <a:bodyPr spcFirstLastPara="1" wrap="square" lIns="91425" tIns="91425" rIns="91425" bIns="91425" anchor="ctr" anchorCtr="0">
            <a:noAutofit/>
          </a:bodyPr>
          <a:lstStyle/>
          <a:p>
            <a:pPr lvl="0">
              <a:buSzPts val="2000"/>
            </a:pPr>
            <a:r>
              <a:rPr lang="en-US" sz="2000" dirty="0">
                <a:latin typeface="Oswald"/>
                <a:ea typeface="Oswald"/>
                <a:cs typeface="Oswald"/>
                <a:sym typeface="Oswald"/>
              </a:rPr>
              <a:t>Partition sets</a:t>
            </a:r>
          </a:p>
        </p:txBody>
      </p:sp>
      <p:sp>
        <p:nvSpPr>
          <p:cNvPr id="159" name="Google Shape;159;p7">
            <a:extLst>
              <a:ext uri="{FF2B5EF4-FFF2-40B4-BE49-F238E27FC236}">
                <a16:creationId xmlns:a16="http://schemas.microsoft.com/office/drawing/2014/main" id="{F24EB041-8138-857F-BC18-7836F2AE9D45}"/>
              </a:ext>
            </a:extLst>
          </p:cNvPr>
          <p:cNvSpPr/>
          <p:nvPr/>
        </p:nvSpPr>
        <p:spPr>
          <a:xfrm>
            <a:off x="2700343" y="2221386"/>
            <a:ext cx="4550100" cy="556500"/>
          </a:xfrm>
          <a:prstGeom prst="rect">
            <a:avLst/>
          </a:prstGeom>
          <a:solidFill>
            <a:schemeClr val="lt2"/>
          </a:solidFill>
          <a:ln>
            <a:noFill/>
          </a:ln>
        </p:spPr>
        <p:txBody>
          <a:bodyPr spcFirstLastPara="1" wrap="square" lIns="91425" tIns="91425" rIns="91425" bIns="91425" anchor="ctr" anchorCtr="0">
            <a:noAutofit/>
          </a:bodyPr>
          <a:lstStyle/>
          <a:p>
            <a:pPr lvl="0">
              <a:buSzPts val="2000"/>
            </a:pPr>
            <a:r>
              <a:rPr lang="en-US" sz="2000" dirty="0">
                <a:latin typeface="Oswald"/>
                <a:ea typeface="Oswald"/>
                <a:cs typeface="Oswald"/>
                <a:sym typeface="Oswald"/>
              </a:rPr>
              <a:t>Pad with dummy elements</a:t>
            </a:r>
          </a:p>
        </p:txBody>
      </p:sp>
      <p:sp>
        <p:nvSpPr>
          <p:cNvPr id="160" name="Google Shape;160;p7">
            <a:extLst>
              <a:ext uri="{FF2B5EF4-FFF2-40B4-BE49-F238E27FC236}">
                <a16:creationId xmlns:a16="http://schemas.microsoft.com/office/drawing/2014/main" id="{5808E19B-62B9-D57B-0689-8134A8BF51FB}"/>
              </a:ext>
            </a:extLst>
          </p:cNvPr>
          <p:cNvSpPr/>
          <p:nvPr/>
        </p:nvSpPr>
        <p:spPr>
          <a:xfrm>
            <a:off x="2700343" y="2907086"/>
            <a:ext cx="4550100" cy="556500"/>
          </a:xfrm>
          <a:prstGeom prst="rect">
            <a:avLst/>
          </a:prstGeom>
          <a:solidFill>
            <a:schemeClr val="lt2"/>
          </a:solidFill>
          <a:ln>
            <a:noFill/>
          </a:ln>
        </p:spPr>
        <p:txBody>
          <a:bodyPr spcFirstLastPara="1" wrap="square" lIns="91425" tIns="91425" rIns="91425" bIns="91425" anchor="ctr" anchorCtr="0">
            <a:noAutofit/>
          </a:bodyPr>
          <a:lstStyle/>
          <a:p>
            <a:pPr lvl="0">
              <a:buSzPts val="2000"/>
            </a:pPr>
            <a:r>
              <a:rPr lang="en-US" sz="2000" dirty="0">
                <a:latin typeface="Oswald"/>
                <a:ea typeface="Oswald"/>
                <a:cs typeface="Oswald"/>
                <a:sym typeface="Oswald"/>
              </a:rPr>
              <a:t>PSI for smaller sets</a:t>
            </a:r>
          </a:p>
        </p:txBody>
      </p:sp>
      <p:sp>
        <p:nvSpPr>
          <p:cNvPr id="161" name="Google Shape;161;p7">
            <a:extLst>
              <a:ext uri="{FF2B5EF4-FFF2-40B4-BE49-F238E27FC236}">
                <a16:creationId xmlns:a16="http://schemas.microsoft.com/office/drawing/2014/main" id="{17A53B02-4B3D-EE63-7A19-DF04DF7E5B72}"/>
              </a:ext>
            </a:extLst>
          </p:cNvPr>
          <p:cNvSpPr/>
          <p:nvPr/>
        </p:nvSpPr>
        <p:spPr>
          <a:xfrm>
            <a:off x="2700343" y="3583911"/>
            <a:ext cx="4550100" cy="556500"/>
          </a:xfrm>
          <a:prstGeom prst="rect">
            <a:avLst/>
          </a:prstGeom>
          <a:solidFill>
            <a:schemeClr val="lt2"/>
          </a:solidFill>
          <a:ln>
            <a:noFill/>
          </a:ln>
        </p:spPr>
        <p:txBody>
          <a:bodyPr spcFirstLastPara="1" wrap="square" lIns="91425" tIns="91425" rIns="91425" bIns="91425" anchor="ctr" anchorCtr="0">
            <a:noAutofit/>
          </a:bodyPr>
          <a:lstStyle/>
          <a:p>
            <a:pPr lvl="0">
              <a:buSzPts val="2000"/>
            </a:pPr>
            <a:r>
              <a:rPr lang="en-US" sz="2000" dirty="0">
                <a:latin typeface="Oswald"/>
                <a:ea typeface="Oswald"/>
                <a:cs typeface="Oswald"/>
                <a:sym typeface="Oswald"/>
              </a:rPr>
              <a:t>Recover intersection</a:t>
            </a:r>
          </a:p>
        </p:txBody>
      </p:sp>
    </p:spTree>
    <p:extLst>
      <p:ext uri="{BB962C8B-B14F-4D97-AF65-F5344CB8AC3E}">
        <p14:creationId xmlns:p14="http://schemas.microsoft.com/office/powerpoint/2010/main" val="1755320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0150AAE9-6597-016E-CE26-92EA200691A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97FB6ECD-77EC-EB8D-1D8B-11C77170C93D}"/>
                  </a:ext>
                </a:extLst>
              </p:cNvPr>
              <p:cNvSpPr txBox="1"/>
              <p:nvPr/>
            </p:nvSpPr>
            <p:spPr>
              <a:xfrm>
                <a:off x="591344" y="1130254"/>
                <a:ext cx="7987229" cy="4013246"/>
              </a:xfrm>
              <a:prstGeom prst="rect">
                <a:avLst/>
              </a:prstGeom>
              <a:noFill/>
              <a:ln>
                <a:noFill/>
              </a:ln>
            </p:spPr>
            <p:txBody>
              <a:bodyPr spcFirstLastPara="1" wrap="square" lIns="91425" tIns="91425" rIns="91425" bIns="91425" anchor="t" anchorCtr="0">
                <a:noAutofit/>
              </a:bodyPr>
              <a:lstStyle/>
              <a:p>
                <a:pPr marL="76200" lvl="0">
                  <a:buClr>
                    <a:schemeClr val="accent3"/>
                  </a:buClr>
                  <a:buSzPts val="2400"/>
                </a:pPr>
                <a:r>
                  <a:rPr lang="en-US" sz="2400" dirty="0">
                    <a:solidFill>
                      <a:schemeClr val="tx2"/>
                    </a:solidFill>
                    <a:latin typeface="Lato"/>
                    <a:ea typeface="Lato"/>
                    <a:cs typeface="Lato"/>
                    <a:sym typeface="Lato"/>
                  </a:rPr>
                  <a:t>Each party locally partition their set into </a:t>
                </a:r>
                <a14:m>
                  <m:oMath xmlns:m="http://schemas.openxmlformats.org/officeDocument/2006/math">
                    <m:r>
                      <a:rPr lang="en-US" sz="2400" dirty="0" smtClean="0">
                        <a:solidFill>
                          <a:srgbClr val="FFFF00"/>
                        </a:solidFill>
                        <a:latin typeface="Cambria Math" panose="02040503050406030204" pitchFamily="18" charset="0"/>
                        <a:ea typeface="Lato"/>
                        <a:cs typeface="Lato"/>
                        <a:sym typeface="Lato"/>
                      </a:rPr>
                      <m:t>𝑚</m:t>
                    </m:r>
                    <m:r>
                      <a:rPr lang="en-US" sz="2400" dirty="0">
                        <a:solidFill>
                          <a:schemeClr val="tx2"/>
                        </a:solidFill>
                        <a:latin typeface="Cambria Math" panose="02040503050406030204" pitchFamily="18" charset="0"/>
                        <a:ea typeface="Lato"/>
                        <a:cs typeface="Lato"/>
                        <a:sym typeface="Lato"/>
                      </a:rPr>
                      <m:t>&gt;</m:t>
                    </m:r>
                    <m:r>
                      <a:rPr lang="en-US" sz="2400" dirty="0">
                        <a:solidFill>
                          <a:schemeClr val="tx2"/>
                        </a:solidFill>
                        <a:latin typeface="Cambria Math" panose="02040503050406030204" pitchFamily="18" charset="0"/>
                        <a:ea typeface="Lato"/>
                        <a:cs typeface="Lato"/>
                        <a:sym typeface="Lato"/>
                      </a:rPr>
                      <m:t>1</m:t>
                    </m:r>
                  </m:oMath>
                </a14:m>
                <a:r>
                  <a:rPr lang="en-US" sz="2400" dirty="0">
                    <a:solidFill>
                      <a:schemeClr val="tx2"/>
                    </a:solidFill>
                    <a:latin typeface="Lato"/>
                    <a:ea typeface="Lato"/>
                    <a:cs typeface="Lato"/>
                    <a:sym typeface="Lato"/>
                  </a:rPr>
                  <a:t> subsets</a:t>
                </a:r>
              </a:p>
              <a:p>
                <a:pPr marL="76200" lvl="0">
                  <a:buClr>
                    <a:schemeClr val="accent3"/>
                  </a:buClr>
                  <a:buSzPts val="2400"/>
                </a:pPr>
                <a:r>
                  <a:rPr lang="en-US" sz="2400" dirty="0">
                    <a:solidFill>
                      <a:schemeClr val="tx2"/>
                    </a:solidFill>
                    <a:latin typeface="Lato"/>
                    <a:ea typeface="Lato"/>
                    <a:cs typeface="Lato"/>
                    <a:sym typeface="Lato"/>
                  </a:rPr>
                  <a:t>using a random hash function </a:t>
                </a:r>
                <a14:m>
                  <m:oMath xmlns:m="http://schemas.openxmlformats.org/officeDocument/2006/math">
                    <m:r>
                      <a:rPr lang="en-US" sz="2400" b="0" i="1" smtClean="0">
                        <a:solidFill>
                          <a:srgbClr val="FEB3A4"/>
                        </a:solidFill>
                        <a:latin typeface="Cambria Math" panose="02040503050406030204" pitchFamily="18" charset="0"/>
                        <a:ea typeface="Lato"/>
                        <a:cs typeface="Lato"/>
                        <a:sym typeface="Lato"/>
                      </a:rPr>
                      <m:t>h</m:t>
                    </m:r>
                    <m:r>
                      <a:rPr lang="en-US" sz="2400" b="0" i="1" smtClean="0">
                        <a:solidFill>
                          <a:schemeClr val="tx2"/>
                        </a:solidFill>
                        <a:latin typeface="Cambria Math" panose="02040503050406030204" pitchFamily="18" charset="0"/>
                        <a:ea typeface="Lato"/>
                        <a:cs typeface="Lato"/>
                        <a:sym typeface="Lato"/>
                      </a:rPr>
                      <m:t>:</m:t>
                    </m:r>
                    <m:sSup>
                      <m:sSupPr>
                        <m:ctrlPr>
                          <a:rPr lang="en-US" sz="2400" b="0" i="1" smtClean="0">
                            <a:solidFill>
                              <a:schemeClr val="tx2"/>
                            </a:solidFill>
                            <a:latin typeface="Cambria Math" panose="02040503050406030204" pitchFamily="18" charset="0"/>
                            <a:cs typeface="Lato"/>
                            <a:sym typeface="Lato"/>
                          </a:rPr>
                        </m:ctrlPr>
                      </m:sSupPr>
                      <m:e>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0</m:t>
                        </m:r>
                        <m:r>
                          <a:rPr lang="en-US" sz="2400" b="0" i="1" smtClean="0">
                            <a:solidFill>
                              <a:schemeClr val="tx2"/>
                            </a:solidFill>
                            <a:latin typeface="Cambria Math" panose="02040503050406030204" pitchFamily="18" charset="0"/>
                            <a:cs typeface="Lato"/>
                            <a:sym typeface="Lato"/>
                          </a:rPr>
                          <m:t>,</m:t>
                        </m:r>
                        <m:r>
                          <a:rPr lang="en-US" sz="2400" b="0" i="1" smtClean="0">
                            <a:solidFill>
                              <a:schemeClr val="tx2"/>
                            </a:solidFill>
                            <a:latin typeface="Cambria Math" panose="02040503050406030204" pitchFamily="18" charset="0"/>
                            <a:cs typeface="Lato"/>
                            <a:sym typeface="Lato"/>
                          </a:rPr>
                          <m:t>1</m:t>
                        </m:r>
                        <m:r>
                          <a:rPr lang="en-US" sz="2400" b="0" i="1" smtClean="0">
                            <a:solidFill>
                              <a:schemeClr val="tx2"/>
                            </a:solidFill>
                            <a:latin typeface="Cambria Math" panose="02040503050406030204" pitchFamily="18" charset="0"/>
                            <a:cs typeface="Lato"/>
                            <a:sym typeface="Lato"/>
                          </a:rPr>
                          <m:t>}</m:t>
                        </m:r>
                      </m:e>
                      <m:sup>
                        <m:r>
                          <a:rPr lang="en-US" sz="2400" i="1" dirty="0">
                            <a:solidFill>
                              <a:srgbClr val="FFC000"/>
                            </a:solidFill>
                            <a:latin typeface="Cambria Math" panose="02040503050406030204" pitchFamily="18" charset="0"/>
                            <a:ea typeface="Lato"/>
                            <a:cs typeface="Lato"/>
                            <a:sym typeface="Lato"/>
                          </a:rPr>
                          <m:t>𝑘</m:t>
                        </m:r>
                      </m:sup>
                    </m:sSup>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1</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dirty="0">
                        <a:solidFill>
                          <a:srgbClr val="FFFF00"/>
                        </a:solidFill>
                        <a:latin typeface="Cambria Math" panose="02040503050406030204" pitchFamily="18" charset="0"/>
                        <a:ea typeface="Lato"/>
                        <a:cs typeface="Lato"/>
                        <a:sym typeface="Lato"/>
                      </a:rPr>
                      <m:t>𝑚</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oMath>
                </a14:m>
                <a:endParaRPr lang="en-US" sz="2400" dirty="0">
                  <a:solidFill>
                    <a:schemeClr val="tx2"/>
                  </a:solidFill>
                  <a:latin typeface="Lato"/>
                  <a:ea typeface="Lato"/>
                  <a:cs typeface="Lato"/>
                  <a:sym typeface="Lato"/>
                </a:endParaRPr>
              </a:p>
              <a:p>
                <a:pPr marL="76200" lvl="0">
                  <a:buClr>
                    <a:schemeClr val="accent3"/>
                  </a:buClr>
                  <a:buSzPts val="2400"/>
                </a:pPr>
                <a:endParaRPr lang="en-US" sz="2400" dirty="0">
                  <a:solidFill>
                    <a:schemeClr val="tx2"/>
                  </a:solidFill>
                  <a:latin typeface="Lato"/>
                  <a:ea typeface="Lato"/>
                  <a:cs typeface="Lato"/>
                  <a:sym typeface="Lato"/>
                </a:endParaRPr>
              </a:p>
              <a:p>
                <a:pPr marL="76200" lvl="0" algn="ctr">
                  <a:buClr>
                    <a:schemeClr val="accent3"/>
                  </a:buClr>
                  <a:buSzPts val="2400"/>
                </a:pPr>
                <a14:m>
                  <m:oMath xmlns:m="http://schemas.openxmlformats.org/officeDocument/2006/math">
                    <m:r>
                      <a:rPr lang="en-US" sz="2400" b="0" i="1" smtClean="0">
                        <a:solidFill>
                          <a:schemeClr val="tx2"/>
                        </a:solidFill>
                        <a:latin typeface="Cambria Math" panose="02040503050406030204" pitchFamily="18" charset="0"/>
                        <a:ea typeface="Lato"/>
                        <a:cs typeface="Lato"/>
                        <a:sym typeface="Lato"/>
                      </a:rPr>
                      <m:t>𝑆</m:t>
                    </m:r>
                    <m:r>
                      <a:rPr lang="en-US" sz="2400" b="0" i="1" smtClean="0">
                        <a:solidFill>
                          <a:schemeClr val="tx2"/>
                        </a:solidFill>
                        <a:latin typeface="Cambria Math" panose="02040503050406030204" pitchFamily="18" charset="0"/>
                        <a:ea typeface="Lato"/>
                        <a:cs typeface="Lato"/>
                        <a:sym typeface="Lato"/>
                      </a:rPr>
                      <m:t>=</m:t>
                    </m:r>
                    <m:d>
                      <m:dPr>
                        <m:begChr m:val="{"/>
                        <m:endChr m:val="}"/>
                        <m:ctrlPr>
                          <a:rPr lang="en-US" sz="2400" b="0" i="1" smtClean="0">
                            <a:solidFill>
                              <a:schemeClr val="tx2"/>
                            </a:solidFill>
                            <a:latin typeface="Cambria Math" panose="02040503050406030204" pitchFamily="18" charset="0"/>
                            <a:cs typeface="Lato"/>
                            <a:sym typeface="Lato"/>
                          </a:rPr>
                        </m:ctrlPr>
                      </m:dPr>
                      <m:e>
                        <m:sSub>
                          <m:sSubPr>
                            <m:ctrlPr>
                              <a:rPr lang="en-US" sz="2400" b="0" i="1" smtClean="0">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cs typeface="Lato"/>
                                <a:sym typeface="Lato"/>
                              </a:rPr>
                              <m:t>𝑠</m:t>
                            </m:r>
                          </m:e>
                          <m:sub>
                            <m:r>
                              <a:rPr lang="en-US" sz="2400" b="0" i="1" smtClean="0">
                                <a:solidFill>
                                  <a:schemeClr val="tx2"/>
                                </a:solidFill>
                                <a:latin typeface="Cambria Math" panose="02040503050406030204" pitchFamily="18" charset="0"/>
                                <a:cs typeface="Lato"/>
                                <a:sym typeface="Lato"/>
                              </a:rPr>
                              <m:t>1</m:t>
                            </m:r>
                          </m:sub>
                        </m:sSub>
                        <m:r>
                          <a:rPr lang="en-US" sz="2400" b="0" i="1" smtClean="0">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𝑠</m:t>
                            </m:r>
                          </m:e>
                          <m:sub>
                            <m:r>
                              <a:rPr lang="en-US" sz="2400" i="1" dirty="0">
                                <a:solidFill>
                                  <a:srgbClr val="92D050"/>
                                </a:solidFill>
                                <a:latin typeface="Cambria Math" panose="02040503050406030204" pitchFamily="18" charset="0"/>
                                <a:ea typeface="Lato"/>
                                <a:cs typeface="Lato"/>
                                <a:sym typeface="Lato"/>
                              </a:rPr>
                              <m:t>𝑛</m:t>
                            </m:r>
                          </m:sub>
                        </m:sSub>
                      </m:e>
                    </m:d>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cs typeface="Lato"/>
                            <a:sym typeface="Lato"/>
                          </a:rPr>
                          <m:t>𝑇</m:t>
                        </m:r>
                      </m:e>
                      <m:sub>
                        <m:r>
                          <a:rPr lang="en-US" sz="2400" i="1">
                            <a:solidFill>
                              <a:schemeClr val="tx2"/>
                            </a:solidFill>
                            <a:latin typeface="Cambria Math" panose="02040503050406030204" pitchFamily="18" charset="0"/>
                            <a:cs typeface="Lato"/>
                            <a:sym typeface="Lato"/>
                          </a:rPr>
                          <m:t>1</m:t>
                        </m:r>
                      </m:sub>
                    </m:sSub>
                    <m:r>
                      <a:rPr lang="en-US" sz="2400" i="1">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cs typeface="Lato"/>
                            <a:sym typeface="Lato"/>
                          </a:rPr>
                          <m:t>𝑇</m:t>
                        </m:r>
                      </m:e>
                      <m:sub>
                        <m:r>
                          <a:rPr lang="en-US" sz="2400" dirty="0">
                            <a:solidFill>
                              <a:srgbClr val="FFFF00"/>
                            </a:solidFill>
                            <a:latin typeface="Cambria Math" panose="02040503050406030204" pitchFamily="18" charset="0"/>
                            <a:ea typeface="Lato"/>
                            <a:cs typeface="Lato"/>
                            <a:sym typeface="Lato"/>
                          </a:rPr>
                          <m:t>𝑚</m:t>
                        </m:r>
                      </m:sub>
                    </m:sSub>
                  </m:oMath>
                </a14:m>
                <a:r>
                  <a:rPr lang="en-US" sz="2400" dirty="0">
                    <a:solidFill>
                      <a:schemeClr val="tx2"/>
                    </a:solidFill>
                    <a:latin typeface="Lato"/>
                    <a:ea typeface="Lato"/>
                    <a:cs typeface="Lato"/>
                    <a:sym typeface="Lato"/>
                  </a:rPr>
                  <a:t> </a:t>
                </a:r>
              </a:p>
              <a:p>
                <a:pPr marL="76200" lvl="0" algn="ctr">
                  <a:buClr>
                    <a:schemeClr val="accent3"/>
                  </a:buClr>
                  <a:buSzPts val="2400"/>
                </a:pPr>
                <a14:m>
                  <m:oMathPara xmlns:m="http://schemas.openxmlformats.org/officeDocument/2006/math">
                    <m:oMathParaPr>
                      <m:jc m:val="center"/>
                    </m:oMathParaPr>
                    <m:oMath xmlns:m="http://schemas.openxmlformats.org/officeDocument/2006/math">
                      <m:r>
                        <a:rPr lang="en-US" sz="2400">
                          <a:solidFill>
                            <a:schemeClr val="tx2"/>
                          </a:solidFill>
                          <a:latin typeface="Cambria Math" panose="02040503050406030204" pitchFamily="18" charset="0"/>
                          <a:ea typeface="Lato"/>
                          <a:cs typeface="Lato"/>
                          <a:sym typeface="Lato"/>
                        </a:rPr>
                        <m:t>∀</m:t>
                      </m:r>
                      <m:r>
                        <a:rPr lang="en-US" sz="2400">
                          <a:solidFill>
                            <a:schemeClr val="tx2"/>
                          </a:solidFill>
                          <a:latin typeface="Cambria Math" panose="02040503050406030204" pitchFamily="18" charset="0"/>
                          <a:ea typeface="Lato"/>
                          <a:cs typeface="Lato"/>
                          <a:sym typeface="Lato"/>
                        </a:rPr>
                        <m:t>𝑠</m:t>
                      </m:r>
                      <m:r>
                        <a:rPr lang="en-US" sz="2400">
                          <a:solidFill>
                            <a:schemeClr val="tx2"/>
                          </a:solidFill>
                          <a:latin typeface="Cambria Math" panose="02040503050406030204" pitchFamily="18" charset="0"/>
                          <a:ea typeface="Lato"/>
                          <a:cs typeface="Lato"/>
                          <a:sym typeface="Lato"/>
                        </a:rPr>
                        <m:t>∈</m:t>
                      </m:r>
                      <m:r>
                        <a:rPr lang="en-US" sz="2400">
                          <a:solidFill>
                            <a:schemeClr val="tx2"/>
                          </a:solidFill>
                          <a:latin typeface="Cambria Math" panose="02040503050406030204" pitchFamily="18" charset="0"/>
                          <a:ea typeface="Lato"/>
                          <a:cs typeface="Lato"/>
                          <a:sym typeface="Lato"/>
                        </a:rPr>
                        <m:t>𝑆</m:t>
                      </m:r>
                      <m:r>
                        <a:rPr lang="en-US" sz="2400">
                          <a:solidFill>
                            <a:schemeClr val="tx2"/>
                          </a:solidFill>
                          <a:latin typeface="Cambria Math" panose="02040503050406030204" pitchFamily="18" charset="0"/>
                          <a:ea typeface="Lato"/>
                          <a:cs typeface="Lato"/>
                          <a:sym typeface="Lato"/>
                        </a:rPr>
                        <m:t> </m:t>
                      </m:r>
                      <m:r>
                        <m:rPr>
                          <m:sty m:val="p"/>
                        </m:rPr>
                        <a:rPr lang="en-US" sz="2400">
                          <a:solidFill>
                            <a:schemeClr val="tx2"/>
                          </a:solidFill>
                          <a:latin typeface="Cambria Math" panose="02040503050406030204" pitchFamily="18" charset="0"/>
                          <a:ea typeface="Lato"/>
                          <a:cs typeface="Lato"/>
                          <a:sym typeface="Lato"/>
                        </a:rPr>
                        <m:t>it</m:t>
                      </m:r>
                      <m:r>
                        <a:rPr lang="en-US" sz="2400">
                          <a:solidFill>
                            <a:schemeClr val="tx2"/>
                          </a:solidFill>
                          <a:latin typeface="Cambria Math" panose="02040503050406030204" pitchFamily="18" charset="0"/>
                          <a:ea typeface="Lato"/>
                          <a:cs typeface="Lato"/>
                          <a:sym typeface="Lato"/>
                        </a:rPr>
                        <m:t> </m:t>
                      </m:r>
                      <m:r>
                        <m:rPr>
                          <m:sty m:val="p"/>
                        </m:rPr>
                        <a:rPr lang="en-US" sz="2400">
                          <a:solidFill>
                            <a:schemeClr val="tx2"/>
                          </a:solidFill>
                          <a:latin typeface="Cambria Math" panose="02040503050406030204" pitchFamily="18" charset="0"/>
                          <a:ea typeface="Lato"/>
                          <a:cs typeface="Lato"/>
                          <a:sym typeface="Lato"/>
                        </a:rPr>
                        <m:t>holds</m:t>
                      </m:r>
                      <m:r>
                        <a:rPr lang="en-US" sz="2400">
                          <a:solidFill>
                            <a:schemeClr val="tx2"/>
                          </a:solidFill>
                          <a:latin typeface="Cambria Math" panose="02040503050406030204" pitchFamily="18" charset="0"/>
                          <a:ea typeface="Lato"/>
                          <a:cs typeface="Lato"/>
                          <a:sym typeface="Lato"/>
                        </a:rPr>
                        <m:t> </m:t>
                      </m:r>
                      <m:r>
                        <m:rPr>
                          <m:sty m:val="p"/>
                        </m:rPr>
                        <a:rPr lang="en-US" sz="2400">
                          <a:solidFill>
                            <a:schemeClr val="tx2"/>
                          </a:solidFill>
                          <a:latin typeface="Cambria Math" panose="02040503050406030204" pitchFamily="18" charset="0"/>
                          <a:ea typeface="Lato"/>
                          <a:cs typeface="Lato"/>
                          <a:sym typeface="Lato"/>
                        </a:rPr>
                        <m:t>that</m:t>
                      </m:r>
                      <m:r>
                        <a:rPr lang="en-US" sz="2400">
                          <a:solidFill>
                            <a:schemeClr val="tx2"/>
                          </a:solidFill>
                          <a:latin typeface="Cambria Math" panose="02040503050406030204" pitchFamily="18" charset="0"/>
                          <a:ea typeface="Lato"/>
                          <a:cs typeface="Lato"/>
                          <a:sym typeface="Lato"/>
                        </a:rPr>
                        <m:t>  </m:t>
                      </m:r>
                      <m:r>
                        <a:rPr lang="en-US" sz="2400">
                          <a:solidFill>
                            <a:schemeClr val="tx2"/>
                          </a:solidFill>
                          <a:latin typeface="Cambria Math" panose="02040503050406030204" pitchFamily="18" charset="0"/>
                          <a:ea typeface="Lato"/>
                          <a:cs typeface="Lato"/>
                          <a:sym typeface="Lato"/>
                        </a:rPr>
                        <m:t>𝑠</m:t>
                      </m:r>
                      <m:r>
                        <a:rPr lang="en-US" sz="2400">
                          <a:solidFill>
                            <a:schemeClr val="tx2"/>
                          </a:solidFill>
                          <a:latin typeface="Cambria Math" panose="02040503050406030204" pitchFamily="18" charset="0"/>
                          <a:ea typeface="Lato"/>
                          <a:cs typeface="Lato"/>
                          <a:sym typeface="Lato"/>
                        </a:rPr>
                        <m:t>∈</m:t>
                      </m:r>
                      <m:sSub>
                        <m:sSubPr>
                          <m:ctrlPr>
                            <a:rPr lang="en-US" sz="2400" i="1">
                              <a:solidFill>
                                <a:schemeClr val="tx2"/>
                              </a:solidFill>
                              <a:latin typeface="Cambria Math" panose="02040503050406030204" pitchFamily="18" charset="0"/>
                              <a:ea typeface="Lato"/>
                              <a:cs typeface="Lato"/>
                              <a:sym typeface="Lato"/>
                            </a:rPr>
                          </m:ctrlPr>
                        </m:sSubPr>
                        <m:e>
                          <m:r>
                            <a:rPr lang="en-US" sz="2400">
                              <a:solidFill>
                                <a:schemeClr val="tx2"/>
                              </a:solidFill>
                              <a:latin typeface="Cambria Math" panose="02040503050406030204" pitchFamily="18" charset="0"/>
                              <a:ea typeface="Lato"/>
                              <a:cs typeface="Lato"/>
                              <a:sym typeface="Lato"/>
                            </a:rPr>
                            <m:t>𝑇</m:t>
                          </m:r>
                        </m:e>
                        <m:sub>
                          <m:r>
                            <m:rPr>
                              <m:sty m:val="p"/>
                            </m:rPr>
                            <a:rPr lang="en-US" sz="2400" dirty="0" smtClean="0">
                              <a:solidFill>
                                <a:srgbClr val="FEB3A4"/>
                              </a:solidFill>
                              <a:latin typeface="Cambria Math" panose="02040503050406030204" pitchFamily="18" charset="0"/>
                              <a:ea typeface="Lato"/>
                              <a:cs typeface="Lato"/>
                              <a:sym typeface="Lato"/>
                            </a:rPr>
                            <m:t>h</m:t>
                          </m:r>
                          <m:r>
                            <a:rPr lang="en-US" sz="2400" dirty="0">
                              <a:solidFill>
                                <a:schemeClr val="tx2"/>
                              </a:solidFill>
                              <a:latin typeface="Cambria Math" panose="02040503050406030204" pitchFamily="18" charset="0"/>
                              <a:ea typeface="Lato"/>
                              <a:cs typeface="Lato"/>
                              <a:sym typeface="Lato"/>
                            </a:rPr>
                            <m:t>(</m:t>
                          </m:r>
                          <m:r>
                            <m:rPr>
                              <m:sty m:val="p"/>
                            </m:rPr>
                            <a:rPr lang="en-US" sz="2400" dirty="0">
                              <a:solidFill>
                                <a:schemeClr val="tx2"/>
                              </a:solidFill>
                              <a:latin typeface="Cambria Math" panose="02040503050406030204" pitchFamily="18" charset="0"/>
                              <a:ea typeface="Lato"/>
                              <a:cs typeface="Lato"/>
                              <a:sym typeface="Lato"/>
                            </a:rPr>
                            <m:t>s</m:t>
                          </m:r>
                          <m:r>
                            <a:rPr lang="en-US" sz="2400" dirty="0">
                              <a:solidFill>
                                <a:schemeClr val="tx2"/>
                              </a:solidFill>
                              <a:latin typeface="Cambria Math" panose="02040503050406030204" pitchFamily="18" charset="0"/>
                              <a:ea typeface="Lato"/>
                              <a:cs typeface="Lato"/>
                              <a:sym typeface="Lato"/>
                            </a:rPr>
                            <m:t>)</m:t>
                          </m:r>
                        </m:sub>
                      </m:sSub>
                    </m:oMath>
                  </m:oMathPara>
                </a14:m>
                <a:endParaRPr lang="en-US" sz="2400" dirty="0">
                  <a:solidFill>
                    <a:schemeClr val="tx2"/>
                  </a:solidFill>
                  <a:latin typeface="Lato"/>
                  <a:ea typeface="Lato"/>
                  <a:cs typeface="Lato"/>
                  <a:sym typeface="Lato"/>
                </a:endParaRPr>
              </a:p>
              <a:p>
                <a:pPr marL="76200" lvl="0">
                  <a:buClr>
                    <a:schemeClr val="accent3"/>
                  </a:buClr>
                  <a:buSzPts val="2400"/>
                </a:pPr>
                <a:endParaRPr lang="en-US" sz="2400" dirty="0">
                  <a:solidFill>
                    <a:schemeClr val="tx2"/>
                  </a:solidFill>
                  <a:latin typeface="Lato"/>
                  <a:ea typeface="Lato"/>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Modeling </a:t>
                </a:r>
                <a14:m>
                  <m:oMath xmlns:m="http://schemas.openxmlformats.org/officeDocument/2006/math">
                    <m:r>
                      <a:rPr lang="en-US" sz="2400" i="1">
                        <a:solidFill>
                          <a:srgbClr val="FEB3A4"/>
                        </a:solidFill>
                        <a:latin typeface="Cambria Math" panose="02040503050406030204" pitchFamily="18" charset="0"/>
                        <a:ea typeface="Lato"/>
                        <a:cs typeface="Lato"/>
                        <a:sym typeface="Lato"/>
                      </a:rPr>
                      <m:t>h</m:t>
                    </m:r>
                  </m:oMath>
                </a14:m>
                <a:r>
                  <a:rPr lang="en-US" sz="2400" dirty="0">
                    <a:solidFill>
                      <a:schemeClr val="tx2"/>
                    </a:solidFill>
                    <a:latin typeface="Lato"/>
                    <a:ea typeface="Lato"/>
                    <a:cs typeface="Lato"/>
                    <a:sym typeface="Lato"/>
                  </a:rPr>
                  <a:t> as a random function ensures that the elements </a:t>
                </a:r>
                <a14:m>
                  <m:oMath xmlns:m="http://schemas.openxmlformats.org/officeDocument/2006/math">
                    <m:r>
                      <a:rPr lang="en-US" sz="2400" dirty="0" smtClean="0">
                        <a:solidFill>
                          <a:schemeClr val="tx2"/>
                        </a:solidFill>
                        <a:latin typeface="Cambria Math" panose="02040503050406030204" pitchFamily="18" charset="0"/>
                        <a:ea typeface="Lato"/>
                        <a:cs typeface="Lato"/>
                        <a:sym typeface="Lato"/>
                      </a:rPr>
                      <m:t>{</m:t>
                    </m:r>
                    <m:r>
                      <a:rPr lang="en-US" sz="2400" i="1">
                        <a:solidFill>
                          <a:srgbClr val="FEB3A4"/>
                        </a:solidFill>
                        <a:latin typeface="Cambria Math" panose="02040503050406030204" pitchFamily="18" charset="0"/>
                        <a:ea typeface="Lato"/>
                        <a:cs typeface="Lato"/>
                        <a:sym typeface="Lato"/>
                      </a:rPr>
                      <m:t>h</m:t>
                    </m:r>
                    <m:d>
                      <m:dPr>
                        <m:ctrlPr>
                          <a:rPr lang="en-US" sz="2400" i="1" dirty="0">
                            <a:solidFill>
                              <a:schemeClr val="tx2"/>
                            </a:solidFill>
                            <a:latin typeface="Cambria Math" panose="02040503050406030204" pitchFamily="18" charset="0"/>
                            <a:ea typeface="Lato"/>
                            <a:cs typeface="Lato"/>
                            <a:sym typeface="Lato"/>
                          </a:rPr>
                        </m:ctrlPr>
                      </m:dPr>
                      <m:e>
                        <m:r>
                          <m:rPr>
                            <m:sty m:val="p"/>
                          </m:rPr>
                          <a:rPr lang="en-US" sz="2400" dirty="0">
                            <a:solidFill>
                              <a:schemeClr val="tx2"/>
                            </a:solidFill>
                            <a:latin typeface="Cambria Math" panose="02040503050406030204" pitchFamily="18" charset="0"/>
                            <a:ea typeface="Lato"/>
                            <a:cs typeface="Lato"/>
                            <a:sym typeface="Lato"/>
                          </a:rPr>
                          <m:t>s</m:t>
                        </m:r>
                      </m:e>
                    </m:d>
                    <m:r>
                      <a:rPr lang="en-US" sz="2400" b="0" i="0" dirty="0" smtClean="0">
                        <a:solidFill>
                          <a:schemeClr val="tx2"/>
                        </a:solidFill>
                        <a:latin typeface="Cambria Math" panose="02040503050406030204" pitchFamily="18" charset="0"/>
                        <a:ea typeface="Lato"/>
                        <a:cs typeface="Lato"/>
                        <a:sym typeface="Lato"/>
                      </a:rPr>
                      <m:t>|</m:t>
                    </m:r>
                    <m:r>
                      <a:rPr lang="en-US" sz="2400">
                        <a:solidFill>
                          <a:schemeClr val="tx2"/>
                        </a:solidFill>
                        <a:latin typeface="Cambria Math" panose="02040503050406030204" pitchFamily="18" charset="0"/>
                        <a:ea typeface="Lato"/>
                        <a:cs typeface="Lato"/>
                        <a:sym typeface="Lato"/>
                      </a:rPr>
                      <m:t>𝑠</m:t>
                    </m:r>
                    <m:r>
                      <a:rPr lang="en-US" sz="2400">
                        <a:solidFill>
                          <a:schemeClr val="tx2"/>
                        </a:solidFill>
                        <a:latin typeface="Cambria Math" panose="02040503050406030204" pitchFamily="18" charset="0"/>
                        <a:ea typeface="Lato"/>
                        <a:cs typeface="Lato"/>
                        <a:sym typeface="Lato"/>
                      </a:rPr>
                      <m:t>∈</m:t>
                    </m:r>
                    <m:r>
                      <a:rPr lang="en-US" sz="2400">
                        <a:solidFill>
                          <a:schemeClr val="tx2"/>
                        </a:solidFill>
                        <a:latin typeface="Cambria Math" panose="02040503050406030204" pitchFamily="18" charset="0"/>
                        <a:ea typeface="Lato"/>
                        <a:cs typeface="Lato"/>
                        <a:sym typeface="Lato"/>
                      </a:rPr>
                      <m:t>𝑆</m:t>
                    </m:r>
                  </m:oMath>
                </a14:m>
                <a:r>
                  <a:rPr lang="en-US" sz="2400" dirty="0">
                    <a:solidFill>
                      <a:schemeClr val="tx2"/>
                    </a:solidFill>
                    <a:latin typeface="Lato"/>
                    <a:ea typeface="Lato"/>
                    <a:cs typeface="Lato"/>
                    <a:sym typeface="Lato"/>
                  </a:rPr>
                  <a:t>} are all distributed uniformly:</a:t>
                </a:r>
              </a:p>
              <a:p>
                <a:pPr marL="76200" lvl="0">
                  <a:buClr>
                    <a:schemeClr val="accent3"/>
                  </a:buClr>
                  <a:buSzPts val="2400"/>
                </a:pPr>
                <a:endParaRPr lang="en-US" sz="2400" dirty="0">
                  <a:solidFill>
                    <a:schemeClr val="tx2"/>
                  </a:solidFill>
                  <a:latin typeface="Lato"/>
                  <a:ea typeface="Lato"/>
                  <a:cs typeface="Lato"/>
                  <a:sym typeface="Lato"/>
                </a:endParaRPr>
              </a:p>
              <a:p>
                <a:pPr marL="76200" lvl="0" algn="ctr">
                  <a:buClr>
                    <a:schemeClr val="accent3"/>
                  </a:buClr>
                  <a:buSzPts val="2400"/>
                </a:pPr>
                <a:r>
                  <a:rPr lang="en-US" sz="2400" dirty="0">
                    <a:solidFill>
                      <a:schemeClr val="tx2"/>
                    </a:solidFill>
                    <a:latin typeface="Lato"/>
                    <a:ea typeface="Lato"/>
                    <a:cs typeface="Lato"/>
                    <a:sym typeface="Lato"/>
                  </a:rPr>
                  <a:t> </a:t>
                </a:r>
                <a14:m>
                  <m:oMath xmlns:m="http://schemas.openxmlformats.org/officeDocument/2006/math">
                    <m:r>
                      <a:rPr lang="en-US" sz="2400" i="1" smtClean="0">
                        <a:solidFill>
                          <a:schemeClr val="tx2"/>
                        </a:solidFill>
                        <a:latin typeface="Cambria Math" panose="02040503050406030204" pitchFamily="18" charset="0"/>
                        <a:ea typeface="Cambria Math" panose="02040503050406030204" pitchFamily="18" charset="0"/>
                        <a:cs typeface="Lato"/>
                        <a:sym typeface="Lato"/>
                      </a:rPr>
                      <m:t>𝔼</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m:rPr>
                        <m:sty m:val="p"/>
                      </m:rPr>
                      <a:rPr lang="en-US" sz="2400">
                        <a:solidFill>
                          <a:schemeClr val="tx2"/>
                        </a:solidFill>
                        <a:latin typeface="Cambria Math" panose="02040503050406030204" pitchFamily="18" charset="0"/>
                        <a:ea typeface="Cambria Math" panose="02040503050406030204" pitchFamily="18" charset="0"/>
                        <a:cs typeface="Lato"/>
                        <a:sym typeface="Lato"/>
                      </a:rPr>
                      <m:t>size</m:t>
                    </m:r>
                    <m:r>
                      <a:rPr lang="en-US" sz="2400">
                        <a:solidFill>
                          <a:schemeClr val="tx2"/>
                        </a:solidFill>
                        <a:latin typeface="Cambria Math" panose="02040503050406030204" pitchFamily="18" charset="0"/>
                        <a:ea typeface="Cambria Math" panose="02040503050406030204" pitchFamily="18" charset="0"/>
                        <a:cs typeface="Lato"/>
                        <a:sym typeface="Lato"/>
                      </a:rPr>
                      <m:t> </m:t>
                    </m:r>
                    <m:r>
                      <m:rPr>
                        <m:sty m:val="p"/>
                      </m:rPr>
                      <a:rPr lang="en-US" sz="2400">
                        <a:solidFill>
                          <a:schemeClr val="tx2"/>
                        </a:solidFill>
                        <a:latin typeface="Cambria Math" panose="02040503050406030204" pitchFamily="18" charset="0"/>
                        <a:ea typeface="Cambria Math" panose="02040503050406030204" pitchFamily="18" charset="0"/>
                        <a:cs typeface="Lato"/>
                        <a:sym typeface="Lato"/>
                      </a:rPr>
                      <m:t>of</m:t>
                    </m:r>
                    <m:r>
                      <a:rPr lang="en-US" sz="2400">
                        <a:solidFill>
                          <a:schemeClr val="tx2"/>
                        </a:solidFill>
                        <a:latin typeface="Cambria Math" panose="02040503050406030204" pitchFamily="18" charset="0"/>
                        <a:ea typeface="Cambria Math" panose="02040503050406030204" pitchFamily="18" charset="0"/>
                        <a:cs typeface="Lato"/>
                        <a:sym typeface="Lato"/>
                      </a:rPr>
                      <m:t> </m:t>
                    </m:r>
                    <m:sSub>
                      <m:sSub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bPr>
                      <m:e>
                        <m:r>
                          <a:rPr lang="en-US" sz="2400" i="1">
                            <a:solidFill>
                              <a:schemeClr val="tx2"/>
                            </a:solidFill>
                            <a:latin typeface="Cambria Math" panose="02040503050406030204" pitchFamily="18" charset="0"/>
                            <a:ea typeface="Cambria Math" panose="02040503050406030204" pitchFamily="18" charset="0"/>
                            <a:cs typeface="Lato"/>
                            <a:sym typeface="Lato"/>
                          </a:rPr>
                          <m:t>𝑇</m:t>
                        </m:r>
                      </m:e>
                      <m:sub>
                        <m:r>
                          <a:rPr lang="en-US" sz="2400" i="1">
                            <a:solidFill>
                              <a:schemeClr val="tx2"/>
                            </a:solidFill>
                            <a:latin typeface="Cambria Math" panose="02040503050406030204" pitchFamily="18" charset="0"/>
                            <a:ea typeface="Cambria Math" panose="02040503050406030204" pitchFamily="18" charset="0"/>
                            <a:cs typeface="Lato"/>
                            <a:sym typeface="Lato"/>
                          </a:rPr>
                          <m:t>𝑖</m:t>
                        </m:r>
                      </m:sub>
                    </m:sSub>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i="1" dirty="0">
                        <a:solidFill>
                          <a:srgbClr val="92D050"/>
                        </a:solidFill>
                        <a:latin typeface="Cambria Math" panose="02040503050406030204" pitchFamily="18" charset="0"/>
                        <a:ea typeface="Lato"/>
                        <a:cs typeface="Lato"/>
                        <a:sym typeface="Lato"/>
                      </a:rPr>
                      <m:t>𝑛</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dirty="0">
                        <a:solidFill>
                          <a:srgbClr val="FFFF00"/>
                        </a:solidFill>
                        <a:latin typeface="Cambria Math" panose="02040503050406030204" pitchFamily="18" charset="0"/>
                        <a:ea typeface="Lato"/>
                        <a:cs typeface="Lato"/>
                        <a:sym typeface="Lato"/>
                      </a:rPr>
                      <m:t>𝑚</m:t>
                    </m:r>
                  </m:oMath>
                </a14:m>
                <a:endParaRPr sz="2400" b="0" i="0" u="none" strike="noStrike" cap="none" dirty="0">
                  <a:solidFill>
                    <a:schemeClr val="tx2"/>
                  </a:solidFill>
                  <a:latin typeface="Lato"/>
                  <a:ea typeface="Lato"/>
                  <a:cs typeface="Lato"/>
                  <a:sym typeface="Lato"/>
                </a:endParaRPr>
              </a:p>
            </p:txBody>
          </p:sp>
        </mc:Choice>
        <mc:Fallback xmlns="">
          <p:sp>
            <p:nvSpPr>
              <p:cNvPr id="184" name="Google Shape;184;p9">
                <a:extLst>
                  <a:ext uri="{FF2B5EF4-FFF2-40B4-BE49-F238E27FC236}">
                    <a16:creationId xmlns:a16="http://schemas.microsoft.com/office/drawing/2014/main" id="{97FB6ECD-77EC-EB8D-1D8B-11C77170C93D}"/>
                  </a:ext>
                </a:extLst>
              </p:cNvPr>
              <p:cNvSpPr txBox="1">
                <a:spLocks noRot="1" noChangeAspect="1" noMove="1" noResize="1" noEditPoints="1" noAdjustHandles="1" noChangeArrowheads="1" noChangeShapeType="1" noTextEdit="1"/>
              </p:cNvSpPr>
              <p:nvPr/>
            </p:nvSpPr>
            <p:spPr>
              <a:xfrm>
                <a:off x="591344" y="1130254"/>
                <a:ext cx="7987229" cy="4013246"/>
              </a:xfrm>
              <a:prstGeom prst="rect">
                <a:avLst/>
              </a:prstGeom>
              <a:blipFill>
                <a:blip r:embed="rId3"/>
                <a:stretch>
                  <a:fillRect l="-153"/>
                </a:stretch>
              </a:blipFill>
              <a:ln>
                <a:noFill/>
              </a:ln>
            </p:spPr>
            <p:txBody>
              <a:bodyPr/>
              <a:lstStyle/>
              <a:p>
                <a:r>
                  <a:rPr lang="LID4096">
                    <a:noFill/>
                  </a:rPr>
                  <a:t> </a:t>
                </a:r>
              </a:p>
            </p:txBody>
          </p:sp>
        </mc:Fallback>
      </mc:AlternateContent>
      <p:sp>
        <p:nvSpPr>
          <p:cNvPr id="185" name="Google Shape;185;p9">
            <a:extLst>
              <a:ext uri="{FF2B5EF4-FFF2-40B4-BE49-F238E27FC236}">
                <a16:creationId xmlns:a16="http://schemas.microsoft.com/office/drawing/2014/main" id="{3B2CCF4D-4C48-79FB-E93C-3288BE4D18AE}"/>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Partition Sets</a:t>
            </a:r>
            <a:endParaRPr sz="2400" dirty="0"/>
          </a:p>
        </p:txBody>
      </p:sp>
      <p:grpSp>
        <p:nvGrpSpPr>
          <p:cNvPr id="186" name="Google Shape;186;p9">
            <a:extLst>
              <a:ext uri="{FF2B5EF4-FFF2-40B4-BE49-F238E27FC236}">
                <a16:creationId xmlns:a16="http://schemas.microsoft.com/office/drawing/2014/main" id="{E9190E97-FE8B-98DE-98A5-462ED923389F}"/>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59EEA054-C370-889C-3261-8DFA5021B844}"/>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DF0F856F-8BB6-381B-35A3-6D28D2C278A9}"/>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43546BFC-7A89-DEF5-1701-E6971759E06B}"/>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97C2129A-D1A6-B758-F8F9-911C820963B6}"/>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81EE2D22-B5DE-3384-35E9-A5C9EC7EF749}"/>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1F493852-FA34-F913-6DB8-4F1D24A83CF3}"/>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B39AA792-4AFE-1DBF-AF96-3BC7B7D96644}"/>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9EBA2CF7-CA3F-7763-A931-76A9890C4882}"/>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1286521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513DCE1A-1522-9E7A-9F37-6ED4E6BF89E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1F596EBA-22AF-121A-B818-B8AAC1F7AE66}"/>
                  </a:ext>
                </a:extLst>
              </p:cNvPr>
              <p:cNvSpPr txBox="1"/>
              <p:nvPr/>
            </p:nvSpPr>
            <p:spPr>
              <a:xfrm>
                <a:off x="591344" y="1130254"/>
                <a:ext cx="7987229" cy="4013246"/>
              </a:xfrm>
              <a:prstGeom prst="rect">
                <a:avLst/>
              </a:prstGeom>
              <a:noFill/>
              <a:ln>
                <a:noFill/>
              </a:ln>
            </p:spPr>
            <p:txBody>
              <a:bodyPr spcFirstLastPara="1" wrap="square" lIns="91425" tIns="91425" rIns="91425" bIns="91425" anchor="t" anchorCtr="0">
                <a:noAutofit/>
              </a:bodyPr>
              <a:lstStyle/>
              <a:p>
                <a:pPr marL="76200" lvl="0">
                  <a:buClr>
                    <a:schemeClr val="accent3"/>
                  </a:buClr>
                  <a:buSzPts val="2400"/>
                </a:pPr>
                <a:r>
                  <a:rPr lang="en-US" sz="2400" dirty="0">
                    <a:solidFill>
                      <a:schemeClr val="accent4">
                        <a:lumMod val="60000"/>
                        <a:lumOff val="40000"/>
                      </a:schemeClr>
                    </a:solidFill>
                    <a:latin typeface="Lato"/>
                    <a:ea typeface="Lato"/>
                    <a:cs typeface="Lato"/>
                    <a:sym typeface="Lato"/>
                  </a:rPr>
                  <a:t>Problem: </a:t>
                </a:r>
                <a:r>
                  <a:rPr lang="en-US" sz="2400" dirty="0">
                    <a:solidFill>
                      <a:schemeClr val="tx2"/>
                    </a:solidFill>
                    <a:latin typeface="Lato"/>
                    <a:ea typeface="Lato"/>
                    <a:cs typeface="Lato"/>
                    <a:sym typeface="Lato"/>
                  </a:rPr>
                  <a:t>size of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bPr>
                      <m:e>
                        <m:r>
                          <a:rPr lang="en-US" sz="2400" i="1">
                            <a:solidFill>
                              <a:schemeClr val="tx2"/>
                            </a:solidFill>
                            <a:latin typeface="Cambria Math" panose="02040503050406030204" pitchFamily="18" charset="0"/>
                            <a:ea typeface="Cambria Math" panose="02040503050406030204" pitchFamily="18" charset="0"/>
                            <a:cs typeface="Lato"/>
                            <a:sym typeface="Lato"/>
                          </a:rPr>
                          <m:t>𝑇</m:t>
                        </m:r>
                      </m:e>
                      <m:sub>
                        <m:r>
                          <a:rPr lang="en-US" sz="2400" i="1">
                            <a:solidFill>
                              <a:schemeClr val="tx2"/>
                            </a:solidFill>
                            <a:latin typeface="Cambria Math" panose="02040503050406030204" pitchFamily="18" charset="0"/>
                            <a:ea typeface="Cambria Math" panose="02040503050406030204" pitchFamily="18" charset="0"/>
                            <a:cs typeface="Lato"/>
                            <a:sym typeface="Lato"/>
                          </a:rPr>
                          <m:t>𝑖</m:t>
                        </m:r>
                      </m:sub>
                    </m:sSub>
                  </m:oMath>
                </a14:m>
                <a:r>
                  <a:rPr lang="en-US" sz="2400" dirty="0">
                    <a:solidFill>
                      <a:schemeClr val="tx2"/>
                    </a:solidFill>
                    <a:latin typeface="Lato"/>
                    <a:ea typeface="Lato"/>
                    <a:cs typeface="Lato"/>
                    <a:sym typeface="Lato"/>
                  </a:rPr>
                  <a:t> leaks information about the distribution of the input set .</a:t>
                </a:r>
              </a:p>
              <a:p>
                <a:pPr marL="76200" lvl="0">
                  <a:buClr>
                    <a:schemeClr val="accent3"/>
                  </a:buClr>
                  <a:buSzPts val="2400"/>
                </a:pPr>
                <a:endParaRPr lang="en-US" sz="2400" b="0" i="0" u="none" strike="noStrike" cap="none" dirty="0">
                  <a:solidFill>
                    <a:schemeClr val="tx2"/>
                  </a:solidFill>
                  <a:latin typeface="Lato"/>
                  <a:ea typeface="Lato"/>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For example, if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bPr>
                      <m:e>
                        <m:r>
                          <a:rPr lang="en-US" sz="2400" i="1">
                            <a:solidFill>
                              <a:schemeClr val="tx2"/>
                            </a:solidFill>
                            <a:latin typeface="Cambria Math" panose="02040503050406030204" pitchFamily="18" charset="0"/>
                            <a:ea typeface="Cambria Math" panose="02040503050406030204" pitchFamily="18" charset="0"/>
                            <a:cs typeface="Lato"/>
                            <a:sym typeface="Lato"/>
                          </a:rPr>
                          <m:t>𝑇</m:t>
                        </m:r>
                      </m:e>
                      <m:sub>
                        <m:r>
                          <a:rPr lang="en-US" sz="2400" i="1">
                            <a:solidFill>
                              <a:schemeClr val="tx2"/>
                            </a:solidFill>
                            <a:latin typeface="Cambria Math" panose="02040503050406030204" pitchFamily="18" charset="0"/>
                            <a:ea typeface="Cambria Math" panose="02040503050406030204" pitchFamily="18" charset="0"/>
                            <a:cs typeface="Lato"/>
                            <a:sym typeface="Lato"/>
                          </a:rPr>
                          <m:t>𝑖</m:t>
                        </m:r>
                      </m:sub>
                    </m:sSub>
                    <m:r>
                      <a:rPr lang="en-US" sz="2400" b="0" i="0"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oMath>
                </a14:m>
                <a:r>
                  <a:rPr lang="en-US" sz="2400" b="0" i="0" u="none" strike="noStrike" cap="none" dirty="0">
                    <a:solidFill>
                      <a:schemeClr val="tx2"/>
                    </a:solidFill>
                    <a:latin typeface="Lato"/>
                    <a:ea typeface="Lato"/>
                    <a:cs typeface="Lato"/>
                    <a:sym typeface="Lato"/>
                  </a:rPr>
                  <a:t>, it implies that the set </a:t>
                </a:r>
                <a14:m>
                  <m:oMath xmlns:m="http://schemas.openxmlformats.org/officeDocument/2006/math">
                    <m:r>
                      <a:rPr lang="en-US" sz="2400" b="0" i="1" u="none" strike="noStrike" cap="none" dirty="0" smtClean="0">
                        <a:solidFill>
                          <a:schemeClr val="tx2"/>
                        </a:solidFill>
                        <a:latin typeface="Cambria Math" panose="02040503050406030204" pitchFamily="18" charset="0"/>
                        <a:ea typeface="Lato"/>
                        <a:cs typeface="Lato"/>
                        <a:sym typeface="Lato"/>
                      </a:rPr>
                      <m:t>𝑆</m:t>
                    </m:r>
                  </m:oMath>
                </a14:m>
                <a:r>
                  <a:rPr lang="en-US" sz="2400" b="0" i="0" u="none" strike="noStrike" cap="none" dirty="0">
                    <a:solidFill>
                      <a:schemeClr val="tx2"/>
                    </a:solidFill>
                    <a:latin typeface="Lato"/>
                    <a:ea typeface="Lato"/>
                    <a:cs typeface="Lato"/>
                    <a:sym typeface="Lato"/>
                  </a:rPr>
                  <a:t> </a:t>
                </a:r>
              </a:p>
              <a:p>
                <a:pPr marL="76200" lvl="0">
                  <a:buClr>
                    <a:schemeClr val="accent3"/>
                  </a:buClr>
                  <a:buSzPts val="2400"/>
                </a:pPr>
                <a:r>
                  <a:rPr lang="en-US" sz="2400" dirty="0">
                    <a:solidFill>
                      <a:schemeClr val="tx2"/>
                    </a:solidFill>
                    <a:latin typeface="Lato"/>
                    <a:ea typeface="Lato"/>
                    <a:cs typeface="Lato"/>
                    <a:sym typeface="Lato"/>
                  </a:rPr>
                  <a:t>does not contain any element s.t </a:t>
                </a:r>
                <a14:m>
                  <m:oMath xmlns:m="http://schemas.openxmlformats.org/officeDocument/2006/math">
                    <m:r>
                      <a:rPr lang="en-US" sz="2400" i="1" dirty="0" smtClean="0">
                        <a:solidFill>
                          <a:srgbClr val="FEB3A4"/>
                        </a:solidFill>
                        <a:latin typeface="Cambria Math" panose="02040503050406030204" pitchFamily="18" charset="0"/>
                        <a:ea typeface="Lato"/>
                        <a:cs typeface="Lato"/>
                        <a:sym typeface="Lato"/>
                      </a:rPr>
                      <m:t>h</m:t>
                    </m:r>
                    <m:r>
                      <a:rPr lang="en-US" sz="2400" i="1" dirty="0" smtClean="0">
                        <a:solidFill>
                          <a:schemeClr val="tx2"/>
                        </a:solidFill>
                        <a:latin typeface="Cambria Math" panose="02040503050406030204" pitchFamily="18" charset="0"/>
                        <a:ea typeface="Lato"/>
                        <a:cs typeface="Lato"/>
                        <a:sym typeface="Lato"/>
                      </a:rPr>
                      <m:t>(</m:t>
                    </m:r>
                    <m:r>
                      <a:rPr lang="en-US" sz="2400" i="1" dirty="0" smtClean="0">
                        <a:solidFill>
                          <a:schemeClr val="tx2"/>
                        </a:solidFill>
                        <a:latin typeface="Cambria Math" panose="02040503050406030204" pitchFamily="18" charset="0"/>
                        <a:ea typeface="Lato"/>
                        <a:cs typeface="Lato"/>
                        <a:sym typeface="Lato"/>
                      </a:rPr>
                      <m:t>𝑠</m:t>
                    </m:r>
                    <m:r>
                      <a:rPr lang="en-US" sz="2400" i="1" dirty="0" smtClean="0">
                        <a:solidFill>
                          <a:schemeClr val="tx2"/>
                        </a:solidFill>
                        <a:latin typeface="Cambria Math" panose="02040503050406030204" pitchFamily="18" charset="0"/>
                        <a:ea typeface="Lato"/>
                        <a:cs typeface="Lato"/>
                        <a:sym typeface="Lato"/>
                      </a:rPr>
                      <m:t>)=</m:t>
                    </m:r>
                    <m:r>
                      <a:rPr lang="en-US" sz="2400" i="1" dirty="0" err="1" smtClean="0">
                        <a:solidFill>
                          <a:schemeClr val="tx2"/>
                        </a:solidFill>
                        <a:latin typeface="Cambria Math" panose="02040503050406030204" pitchFamily="18" charset="0"/>
                        <a:ea typeface="Lato"/>
                        <a:cs typeface="Lato"/>
                        <a:sym typeface="Lato"/>
                      </a:rPr>
                      <m:t>𝑖</m:t>
                    </m:r>
                  </m:oMath>
                </a14:m>
                <a:endParaRPr lang="en-US" sz="2400" b="0" i="0" u="none" strike="noStrike" cap="none" dirty="0">
                  <a:solidFill>
                    <a:schemeClr val="tx2"/>
                  </a:solidFill>
                  <a:latin typeface="Lato"/>
                  <a:ea typeface="Lato"/>
                  <a:cs typeface="Lato"/>
                  <a:sym typeface="Lato"/>
                </a:endParaRPr>
              </a:p>
              <a:p>
                <a:pPr marL="76200" lvl="0">
                  <a:buClr>
                    <a:schemeClr val="accent3"/>
                  </a:buClr>
                  <a:buSzPts val="2400"/>
                </a:pPr>
                <a:endParaRPr lang="en-US" sz="2400" dirty="0">
                  <a:solidFill>
                    <a:schemeClr val="tx2"/>
                  </a:solidFill>
                  <a:latin typeface="Lato"/>
                  <a:ea typeface="Lato"/>
                  <a:cs typeface="Lato"/>
                  <a:sym typeface="Lato"/>
                </a:endParaRPr>
              </a:p>
              <a:p>
                <a:pPr marL="76200" lvl="0">
                  <a:buClr>
                    <a:schemeClr val="accent3"/>
                  </a:buClr>
                  <a:buSzPts val="2400"/>
                </a:pPr>
                <a:r>
                  <a:rPr lang="en-US" sz="2400" b="0" i="0" u="none" strike="noStrike" cap="none" dirty="0">
                    <a:solidFill>
                      <a:schemeClr val="tx2"/>
                    </a:solidFill>
                    <a:latin typeface="Lato"/>
                    <a:ea typeface="Lato"/>
                    <a:cs typeface="Lato"/>
                    <a:sym typeface="Lato"/>
                  </a:rPr>
                  <a:t>To maintain the security guarantees of PSI, it is </a:t>
                </a:r>
              </a:p>
              <a:p>
                <a:pPr marL="76200" lvl="0">
                  <a:buClr>
                    <a:schemeClr val="accent3"/>
                  </a:buClr>
                  <a:buSzPts val="2400"/>
                </a:pPr>
                <a:r>
                  <a:rPr lang="en-US" sz="2400" dirty="0">
                    <a:solidFill>
                      <a:schemeClr val="tx2"/>
                    </a:solidFill>
                    <a:latin typeface="Lato"/>
                    <a:ea typeface="Lato"/>
                    <a:cs typeface="Lato"/>
                    <a:sym typeface="Lato"/>
                  </a:rPr>
                  <a:t>critical that this information is not leaked </a:t>
                </a:r>
                <a:endParaRPr sz="2400" b="0" i="0" u="none" strike="noStrike" cap="none" dirty="0">
                  <a:solidFill>
                    <a:schemeClr val="tx2"/>
                  </a:solidFill>
                  <a:latin typeface="Lato"/>
                  <a:ea typeface="Lato"/>
                  <a:cs typeface="Lato"/>
                  <a:sym typeface="Lato"/>
                </a:endParaRPr>
              </a:p>
            </p:txBody>
          </p:sp>
        </mc:Choice>
        <mc:Fallback xmlns="">
          <p:sp>
            <p:nvSpPr>
              <p:cNvPr id="184" name="Google Shape;184;p9"/>
              <p:cNvSpPr txBox="1">
                <a:spLocks noRot="1" noChangeAspect="1" noMove="1" noResize="1" noEditPoints="1" noAdjustHandles="1" noChangeArrowheads="1" noChangeShapeType="1" noTextEdit="1"/>
              </p:cNvSpPr>
              <p:nvPr/>
            </p:nvSpPr>
            <p:spPr>
              <a:xfrm>
                <a:off x="591344" y="1130254"/>
                <a:ext cx="7987229" cy="4013246"/>
              </a:xfrm>
              <a:prstGeom prst="rect">
                <a:avLst/>
              </a:prstGeom>
              <a:blipFill>
                <a:blip r:embed="rId3"/>
                <a:stretch>
                  <a:fillRect l="-153"/>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5F8F377D-A0DD-B677-40BB-4BF0BBFB931E}"/>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Partition Sets</a:t>
            </a:r>
            <a:endParaRPr sz="2400" dirty="0"/>
          </a:p>
        </p:txBody>
      </p:sp>
      <p:grpSp>
        <p:nvGrpSpPr>
          <p:cNvPr id="186" name="Google Shape;186;p9">
            <a:extLst>
              <a:ext uri="{FF2B5EF4-FFF2-40B4-BE49-F238E27FC236}">
                <a16:creationId xmlns:a16="http://schemas.microsoft.com/office/drawing/2014/main" id="{A33C37E5-D34B-572B-F54A-72C794A7A62E}"/>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1B7C08B9-D133-7E80-6849-54565F5A9F0B}"/>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9436E199-F12C-1CA5-F203-0E4EFF022C72}"/>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BA4A4CDD-EE6E-3C6D-CF6B-917AC878DE7C}"/>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E80BBD50-C624-1607-06BE-6D124F75A5C3}"/>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4EB1382D-D1CD-63B2-8980-7564420BECF4}"/>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4A65F908-04E6-A89D-C62F-7B5B73C9C787}"/>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8D09600B-1FD4-3B69-D3F8-3E51BDC60017}"/>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53DCB76A-2085-6FEA-3690-094697702B57}"/>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34208068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803929FA-699D-B469-5945-00BFD35489F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0C6CAC8B-FEAD-1CBB-1BD7-3C6B576ACAC5}"/>
                  </a:ext>
                </a:extLst>
              </p:cNvPr>
              <p:cNvSpPr txBox="1"/>
              <p:nvPr/>
            </p:nvSpPr>
            <p:spPr>
              <a:xfrm>
                <a:off x="591344" y="1130254"/>
                <a:ext cx="7987229" cy="4013246"/>
              </a:xfrm>
              <a:prstGeom prst="rect">
                <a:avLst/>
              </a:prstGeom>
              <a:noFill/>
              <a:ln>
                <a:noFill/>
              </a:ln>
            </p:spPr>
            <p:txBody>
              <a:bodyPr spcFirstLastPara="1" wrap="square" lIns="91425" tIns="91425" rIns="91425" bIns="91425" anchor="t" anchorCtr="0">
                <a:noAutofit/>
              </a:bodyPr>
              <a:lstStyle/>
              <a:p>
                <a:pPr marL="76200" lvl="0">
                  <a:buClr>
                    <a:schemeClr val="accent3"/>
                  </a:buClr>
                  <a:buSzPts val="2400"/>
                </a:pPr>
                <a:r>
                  <a:rPr lang="en-US" sz="2400" dirty="0">
                    <a:solidFill>
                      <a:schemeClr val="tx2"/>
                    </a:solidFill>
                    <a:latin typeface="Lato"/>
                    <a:ea typeface="Lato"/>
                    <a:cs typeface="Lato"/>
                    <a:sym typeface="Lato"/>
                  </a:rPr>
                  <a:t>After Each party partitioned their sets into </a:t>
                </a:r>
                <a14:m>
                  <m:oMath xmlns:m="http://schemas.openxmlformats.org/officeDocument/2006/math">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𝑇</m:t>
                        </m:r>
                      </m:e>
                      <m:sub>
                        <m:r>
                          <a:rPr lang="en-US" sz="2400" i="1">
                            <a:solidFill>
                              <a:schemeClr val="tx2"/>
                            </a:solidFill>
                            <a:latin typeface="Cambria Math" panose="02040503050406030204" pitchFamily="18" charset="0"/>
                            <a:cs typeface="Lato"/>
                            <a:sym typeface="Lato"/>
                          </a:rPr>
                          <m:t>1</m:t>
                        </m:r>
                      </m:sub>
                    </m:sSub>
                    <m:r>
                      <a:rPr lang="en-US" sz="2400" i="1">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𝑇</m:t>
                        </m:r>
                      </m:e>
                      <m:sub>
                        <m:r>
                          <a:rPr lang="en-US" sz="2400" dirty="0">
                            <a:solidFill>
                              <a:srgbClr val="FFFF00"/>
                            </a:solidFill>
                            <a:latin typeface="Cambria Math" panose="02040503050406030204" pitchFamily="18" charset="0"/>
                            <a:ea typeface="Lato"/>
                            <a:cs typeface="Lato"/>
                            <a:sym typeface="Lato"/>
                          </a:rPr>
                          <m:t>𝑚</m:t>
                        </m:r>
                      </m:sub>
                    </m:sSub>
                    <m:r>
                      <a:rPr lang="en-US" sz="2400" b="0" i="0" dirty="0">
                        <a:solidFill>
                          <a:srgbClr val="FFFF00"/>
                        </a:solidFill>
                        <a:latin typeface="Cambria Math" panose="02040503050406030204" pitchFamily="18" charset="0"/>
                        <a:ea typeface="Lato"/>
                        <a:cs typeface="Lato"/>
                        <a:sym typeface="Lato"/>
                      </a:rPr>
                      <m:t> </m:t>
                    </m:r>
                  </m:oMath>
                </a14:m>
                <a:endParaRPr lang="en-US" sz="2400" b="0" dirty="0">
                  <a:solidFill>
                    <a:srgbClr val="FFFF00"/>
                  </a:solidFill>
                  <a:latin typeface="Lato"/>
                  <a:ea typeface="Lato"/>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They pad each  </a:t>
                </a:r>
                <a14:m>
                  <m:oMath xmlns:m="http://schemas.openxmlformats.org/officeDocument/2006/math">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𝑇</m:t>
                        </m:r>
                      </m:e>
                      <m:sub>
                        <m:r>
                          <a:rPr lang="en-US" sz="2400" b="0" i="1" smtClean="0">
                            <a:solidFill>
                              <a:schemeClr val="tx2"/>
                            </a:solidFill>
                            <a:latin typeface="Cambria Math" panose="02040503050406030204" pitchFamily="18" charset="0"/>
                            <a:cs typeface="Lato"/>
                            <a:sym typeface="Lato"/>
                          </a:rPr>
                          <m:t>𝑗</m:t>
                        </m:r>
                      </m:sub>
                    </m:sSub>
                  </m:oMath>
                </a14:m>
                <a:r>
                  <a:rPr lang="en-US" sz="2400" b="0" i="0" u="none" strike="noStrike" cap="none" dirty="0">
                    <a:solidFill>
                      <a:schemeClr val="tx2"/>
                    </a:solidFill>
                    <a:latin typeface="Lato"/>
                    <a:ea typeface="Lato"/>
                    <a:cs typeface="Lato"/>
                    <a:sym typeface="Lato"/>
                  </a:rPr>
                  <a:t> with uniformly random </a:t>
                </a:r>
                <a:r>
                  <a:rPr lang="en-US" sz="2400" b="0" i="1" strike="noStrike" cap="none" dirty="0">
                    <a:solidFill>
                      <a:schemeClr val="tx2"/>
                    </a:solidFill>
                    <a:latin typeface="Lato"/>
                    <a:ea typeface="Lato"/>
                    <a:cs typeface="Lato"/>
                    <a:sym typeface="Lato"/>
                  </a:rPr>
                  <a:t>dummy elements.</a:t>
                </a:r>
              </a:p>
              <a:p>
                <a:pPr marL="76200" lvl="0">
                  <a:buClr>
                    <a:schemeClr val="accent3"/>
                  </a:buClr>
                  <a:buSzPts val="2400"/>
                </a:pPr>
                <a:endParaRPr lang="en-US" sz="2400" i="1" dirty="0">
                  <a:solidFill>
                    <a:schemeClr val="tx2"/>
                  </a:solidFill>
                  <a:latin typeface="Lato"/>
                  <a:ea typeface="Lato"/>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Each padded set is of size </a:t>
                </a:r>
                <a14:m>
                  <m:oMath xmlns:m="http://schemas.openxmlformats.org/officeDocument/2006/math">
                    <m:d>
                      <m:dPr>
                        <m:ctrlPr>
                          <a:rPr lang="en-US" sz="2400" b="0" i="1" smtClean="0">
                            <a:solidFill>
                              <a:schemeClr val="tx2"/>
                            </a:solidFill>
                            <a:latin typeface="Cambria Math" panose="02040503050406030204" pitchFamily="18" charset="0"/>
                            <a:ea typeface="Lato"/>
                            <a:cs typeface="Lato"/>
                            <a:sym typeface="Lato"/>
                          </a:rPr>
                        </m:ctrlPr>
                      </m:dPr>
                      <m:e>
                        <m:r>
                          <a:rPr lang="en-US" sz="2400" b="0" i="1" smtClean="0">
                            <a:solidFill>
                              <a:schemeClr val="tx2"/>
                            </a:solidFill>
                            <a:latin typeface="Cambria Math" panose="02040503050406030204" pitchFamily="18" charset="0"/>
                            <a:ea typeface="Lato"/>
                            <a:cs typeface="Lato"/>
                            <a:sym typeface="Lato"/>
                          </a:rPr>
                          <m:t>1</m:t>
                        </m:r>
                        <m:r>
                          <a:rPr lang="en-US" sz="2400" b="0" i="1" smtClean="0">
                            <a:solidFill>
                              <a:schemeClr val="tx2"/>
                            </a:solidFill>
                            <a:latin typeface="Cambria Math" panose="02040503050406030204" pitchFamily="18" charset="0"/>
                            <a:ea typeface="Lato"/>
                            <a:cs typeface="Lato"/>
                            <a:sym typeface="Lato"/>
                          </a:rPr>
                          <m:t>+</m:t>
                        </m:r>
                        <m:sSub>
                          <m:sSubPr>
                            <m:ctrlPr>
                              <a:rPr lang="en-US" sz="2400" b="0" i="1" smtClean="0">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ea typeface="Cambria Math" panose="02040503050406030204" pitchFamily="18" charset="0"/>
                                <a:cs typeface="Lato"/>
                                <a:sym typeface="Lato"/>
                              </a:rPr>
                              <m:t>𝛿</m:t>
                            </m:r>
                          </m:e>
                          <m:sub>
                            <m:r>
                              <a:rPr lang="en-US" sz="2400" b="0" i="1" smtClean="0">
                                <a:solidFill>
                                  <a:schemeClr val="tx2"/>
                                </a:solidFill>
                                <a:latin typeface="Cambria Math" panose="02040503050406030204" pitchFamily="18" charset="0"/>
                                <a:cs typeface="Lato"/>
                                <a:sym typeface="Lato"/>
                              </a:rPr>
                              <m:t>0</m:t>
                            </m:r>
                          </m:sub>
                        </m:sSub>
                      </m:e>
                    </m:d>
                    <m:r>
                      <a:rPr lang="en-US" sz="2400" i="1" dirty="0">
                        <a:solidFill>
                          <a:srgbClr val="92D050"/>
                        </a:solidFill>
                        <a:latin typeface="Cambria Math" panose="02040503050406030204" pitchFamily="18" charset="0"/>
                        <a:ea typeface="Lato"/>
                        <a:cs typeface="Lato"/>
                        <a:sym typeface="Lato"/>
                      </a:rPr>
                      <m:t>𝑛</m:t>
                    </m:r>
                    <m:r>
                      <a:rPr lang="en-US" sz="2400" i="1">
                        <a:solidFill>
                          <a:schemeClr val="tx2"/>
                        </a:solidFill>
                        <a:latin typeface="Cambria Math" panose="02040503050406030204" pitchFamily="18" charset="0"/>
                        <a:ea typeface="Cambria Math" panose="02040503050406030204" pitchFamily="18" charset="0"/>
                        <a:cs typeface="Lato"/>
                        <a:sym typeface="Lato"/>
                      </a:rPr>
                      <m:t>/</m:t>
                    </m:r>
                    <m:r>
                      <a:rPr lang="en-US" sz="2400" dirty="0">
                        <a:solidFill>
                          <a:srgbClr val="FFFF00"/>
                        </a:solidFill>
                        <a:latin typeface="Cambria Math" panose="02040503050406030204" pitchFamily="18" charset="0"/>
                        <a:ea typeface="Lato"/>
                        <a:cs typeface="Lato"/>
                        <a:sym typeface="Lato"/>
                      </a:rPr>
                      <m:t>𝑚</m:t>
                    </m:r>
                  </m:oMath>
                </a14:m>
                <a:endParaRPr lang="en-US" sz="2400" dirty="0">
                  <a:solidFill>
                    <a:schemeClr val="tx2"/>
                  </a:solidFill>
                  <a:latin typeface="Lato"/>
                  <a:ea typeface="Lato"/>
                  <a:cs typeface="Lato"/>
                  <a:sym typeface="Lato"/>
                </a:endParaRPr>
              </a:p>
              <a:p>
                <a:pPr marL="76200" lvl="0">
                  <a:buClr>
                    <a:schemeClr val="accent3"/>
                  </a:buClr>
                  <a:buSzPts val="2400"/>
                </a:pPr>
                <a:endParaRPr lang="en-US" sz="2400" dirty="0">
                  <a:solidFill>
                    <a:schemeClr val="tx2"/>
                  </a:solidFill>
                  <a:latin typeface="Lato"/>
                  <a:ea typeface="Lato"/>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Since </a:t>
                </a:r>
                <a14:m>
                  <m:oMath xmlns:m="http://schemas.openxmlformats.org/officeDocument/2006/math">
                    <m:r>
                      <a:rPr lang="en-US" sz="2400" b="0" i="1" smtClean="0">
                        <a:solidFill>
                          <a:schemeClr val="tx2"/>
                        </a:solidFill>
                        <a:latin typeface="Cambria Math" panose="02040503050406030204" pitchFamily="18" charset="0"/>
                        <a:ea typeface="Lato"/>
                        <a:cs typeface="Lato"/>
                        <a:sym typeface="Lato"/>
                      </a:rPr>
                      <m:t>𝑆</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sSupPr>
                      <m:e>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0</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1</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e>
                      <m:sup>
                        <m:r>
                          <a:rPr lang="en-US" sz="2400" i="1" dirty="0">
                            <a:solidFill>
                              <a:srgbClr val="FFC000"/>
                            </a:solidFill>
                            <a:latin typeface="Cambria Math" panose="02040503050406030204" pitchFamily="18" charset="0"/>
                            <a:ea typeface="Lato"/>
                            <a:cs typeface="Lato"/>
                            <a:sym typeface="Lato"/>
                          </a:rPr>
                          <m:t>𝑘</m:t>
                        </m:r>
                      </m:sup>
                    </m:sSup>
                  </m:oMath>
                </a14:m>
                <a:r>
                  <a:rPr lang="en-US" sz="2400" dirty="0">
                    <a:solidFill>
                      <a:schemeClr val="tx2"/>
                    </a:solidFill>
                    <a:latin typeface="Lato"/>
                    <a:ea typeface="Lato"/>
                    <a:cs typeface="Lato"/>
                    <a:sym typeface="Lato"/>
                  </a:rPr>
                  <a:t>, there are </a:t>
                </a:r>
                <a14:m>
                  <m:oMath xmlns:m="http://schemas.openxmlformats.org/officeDocument/2006/math">
                    <m:sSup>
                      <m:sSupPr>
                        <m:ctrlPr>
                          <a:rPr lang="en-US" sz="2400" i="1" smtClean="0">
                            <a:solidFill>
                              <a:schemeClr val="tx2"/>
                            </a:solidFill>
                            <a:latin typeface="Cambria Math" panose="02040503050406030204" pitchFamily="18" charset="0"/>
                            <a:cs typeface="Lato"/>
                            <a:sym typeface="Lato"/>
                          </a:rPr>
                        </m:ctrlPr>
                      </m:sSupPr>
                      <m:e>
                        <m:r>
                          <a:rPr lang="en-US" sz="2400" b="0" i="1" smtClean="0">
                            <a:solidFill>
                              <a:schemeClr val="tx2"/>
                            </a:solidFill>
                            <a:latin typeface="Cambria Math" panose="02040503050406030204" pitchFamily="18" charset="0"/>
                            <a:cs typeface="Lato"/>
                            <a:sym typeface="Lato"/>
                          </a:rPr>
                          <m:t>2</m:t>
                        </m:r>
                      </m:e>
                      <m:sup>
                        <m:r>
                          <a:rPr lang="en-US" sz="2400" i="1" dirty="0">
                            <a:solidFill>
                              <a:srgbClr val="FFC000"/>
                            </a:solidFill>
                            <a:latin typeface="Cambria Math" panose="02040503050406030204" pitchFamily="18" charset="0"/>
                            <a:ea typeface="Lato"/>
                            <a:cs typeface="Lato"/>
                            <a:sym typeface="Lato"/>
                          </a:rPr>
                          <m:t>𝑘</m:t>
                        </m:r>
                      </m:sup>
                    </m:sSup>
                  </m:oMath>
                </a14:m>
                <a:r>
                  <a:rPr lang="en-US" sz="2400" dirty="0">
                    <a:solidFill>
                      <a:schemeClr val="tx2"/>
                    </a:solidFill>
                    <a:latin typeface="Lato"/>
                    <a:ea typeface="Lato"/>
                    <a:cs typeface="Lato"/>
                    <a:sym typeface="Lato"/>
                  </a:rPr>
                  <a:t> possible elements</a:t>
                </a:r>
              </a:p>
              <a:p>
                <a:pPr marL="76200" lvl="0">
                  <a:buClr>
                    <a:schemeClr val="accent3"/>
                  </a:buClr>
                  <a:buSzPts val="2400"/>
                </a:pPr>
                <a:r>
                  <a:rPr lang="en-US" sz="2400" dirty="0">
                    <a:solidFill>
                      <a:schemeClr val="tx2"/>
                    </a:solidFill>
                    <a:latin typeface="Lato"/>
                    <a:ea typeface="Lato"/>
                    <a:cs typeface="Lato"/>
                    <a:sym typeface="Lato"/>
                  </a:rPr>
                  <a:t> </a:t>
                </a:r>
                <a14:m>
                  <m:oMath xmlns:m="http://schemas.openxmlformats.org/officeDocument/2006/math">
                    <m:func>
                      <m:funcPr>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funcPr>
                      <m:fName>
                        <m:r>
                          <a:rPr lang="en-US" sz="2400" b="0" i="1" smtClean="0">
                            <a:solidFill>
                              <a:schemeClr val="tx2"/>
                            </a:solidFill>
                            <a:latin typeface="Cambria Math" panose="02040503050406030204" pitchFamily="18" charset="0"/>
                            <a:ea typeface="Cambria Math" panose="02040503050406030204" pitchFamily="18" charset="0"/>
                            <a:cs typeface="Lato"/>
                            <a:sym typeface="Lato"/>
                          </a:rPr>
                          <m:t>ℙ</m:t>
                        </m:r>
                      </m:fName>
                      <m:e>
                        <m:r>
                          <a:rPr lang="en-US" sz="2400" i="1">
                            <a:solidFill>
                              <a:schemeClr val="tx2"/>
                            </a:solidFill>
                            <a:latin typeface="Cambria Math" panose="02040503050406030204" pitchFamily="18" charset="0"/>
                            <a:ea typeface="Cambria Math" panose="02040503050406030204" pitchFamily="18" charset="0"/>
                            <a:cs typeface="Lato"/>
                            <a:sym typeface="Lato"/>
                          </a:rPr>
                          <m:t>[</m:t>
                        </m:r>
                        <m:r>
                          <a:rPr lang="en-US" sz="2400" i="1">
                            <a:solidFill>
                              <a:schemeClr val="tx2"/>
                            </a:solidFill>
                            <a:latin typeface="Cambria Math" panose="02040503050406030204" pitchFamily="18" charset="0"/>
                            <a:ea typeface="Cambria Math" panose="02040503050406030204" pitchFamily="18" charset="0"/>
                            <a:cs typeface="Lato"/>
                            <a:sym typeface="Lato"/>
                          </a:rPr>
                          <m:t>𝑑</m:t>
                        </m:r>
                        <m:r>
                          <a:rPr lang="en-US" sz="2400" i="1">
                            <a:solidFill>
                              <a:schemeClr val="tx2"/>
                            </a:solidFill>
                            <a:latin typeface="Cambria Math" panose="02040503050406030204" pitchFamily="18" charset="0"/>
                            <a:ea typeface="Cambria Math" panose="02040503050406030204" pitchFamily="18" charset="0"/>
                            <a:cs typeface="Lato"/>
                            <a:sym typeface="Lato"/>
                          </a:rPr>
                          <m:t>.</m:t>
                        </m:r>
                        <m:r>
                          <a:rPr lang="en-US" sz="2400" i="1">
                            <a:solidFill>
                              <a:schemeClr val="tx2"/>
                            </a:solidFill>
                            <a:latin typeface="Cambria Math" panose="02040503050406030204" pitchFamily="18" charset="0"/>
                            <a:ea typeface="Cambria Math" panose="02040503050406030204" pitchFamily="18" charset="0"/>
                            <a:cs typeface="Lato"/>
                            <a:sym typeface="Lato"/>
                          </a:rPr>
                          <m:t>𝑖</m:t>
                        </m:r>
                        <m:r>
                          <a:rPr lang="en-US" sz="2400" i="1">
                            <a:solidFill>
                              <a:schemeClr val="tx2"/>
                            </a:solidFill>
                            <a:latin typeface="Cambria Math" panose="02040503050406030204" pitchFamily="18" charset="0"/>
                            <a:ea typeface="Cambria Math" panose="02040503050406030204" pitchFamily="18" charset="0"/>
                            <a:cs typeface="Lato"/>
                            <a:sym typeface="Lato"/>
                          </a:rPr>
                          <m:t> </m:t>
                        </m:r>
                        <m:r>
                          <a:rPr lang="en-US" sz="2400" i="1">
                            <a:solidFill>
                              <a:schemeClr val="tx2"/>
                            </a:solidFill>
                            <a:latin typeface="Cambria Math" panose="02040503050406030204" pitchFamily="18" charset="0"/>
                            <a:ea typeface="Cambria Math" panose="02040503050406030204" pitchFamily="18" charset="0"/>
                            <a:cs typeface="Lato"/>
                            <a:sym typeface="Lato"/>
                          </a:rPr>
                          <m:t>𝑏𝑒𝑖𝑛𝑔</m:t>
                        </m:r>
                        <m:r>
                          <a:rPr lang="en-US" sz="2400" i="1">
                            <a:solidFill>
                              <a:schemeClr val="tx2"/>
                            </a:solidFill>
                            <a:latin typeface="Cambria Math" panose="02040503050406030204" pitchFamily="18" charset="0"/>
                            <a:ea typeface="Cambria Math" panose="02040503050406030204" pitchFamily="18" charset="0"/>
                            <a:cs typeface="Lato"/>
                            <a:sym typeface="Lato"/>
                          </a:rPr>
                          <m:t> </m:t>
                        </m:r>
                        <m:r>
                          <a:rPr lang="en-US" sz="2400" i="1">
                            <a:solidFill>
                              <a:schemeClr val="tx2"/>
                            </a:solidFill>
                            <a:latin typeface="Cambria Math" panose="02040503050406030204" pitchFamily="18" charset="0"/>
                            <a:ea typeface="Cambria Math" panose="02040503050406030204" pitchFamily="18" charset="0"/>
                            <a:cs typeface="Lato"/>
                            <a:sym typeface="Lato"/>
                          </a:rPr>
                          <m:t>𝑖𝑛</m:t>
                        </m:r>
                        <m:r>
                          <a:rPr lang="en-US" sz="2400" i="1">
                            <a:solidFill>
                              <a:schemeClr val="tx2"/>
                            </a:solidFill>
                            <a:latin typeface="Cambria Math" panose="02040503050406030204" pitchFamily="18" charset="0"/>
                            <a:ea typeface="Cambria Math" panose="02040503050406030204" pitchFamily="18" charset="0"/>
                            <a:cs typeface="Lato"/>
                            <a:sym typeface="Lato"/>
                          </a:rPr>
                          <m:t> </m:t>
                        </m:r>
                        <m:r>
                          <a:rPr lang="en-US" sz="2400" i="1">
                            <a:solidFill>
                              <a:schemeClr val="tx2"/>
                            </a:solidFill>
                            <a:latin typeface="Cambria Math" panose="02040503050406030204" pitchFamily="18" charset="0"/>
                            <a:ea typeface="Cambria Math" panose="02040503050406030204" pitchFamily="18" charset="0"/>
                            <a:cs typeface="Lato"/>
                            <a:sym typeface="Lato"/>
                          </a:rPr>
                          <m:t>𝑡</m:t>
                        </m:r>
                        <m:r>
                          <a:rPr lang="en-US" sz="2400" i="1">
                            <a:solidFill>
                              <a:schemeClr val="tx2"/>
                            </a:solidFill>
                            <a:latin typeface="Cambria Math" panose="02040503050406030204" pitchFamily="18" charset="0"/>
                            <a:ea typeface="Cambria Math" panose="02040503050406030204" pitchFamily="18" charset="0"/>
                            <a:cs typeface="Lato"/>
                            <a:sym typeface="Lato"/>
                          </a:rPr>
                          <m:t>h</m:t>
                        </m:r>
                        <m:r>
                          <a:rPr lang="en-US" sz="2400" i="1">
                            <a:solidFill>
                              <a:schemeClr val="tx2"/>
                            </a:solidFill>
                            <a:latin typeface="Cambria Math" panose="02040503050406030204" pitchFamily="18" charset="0"/>
                            <a:ea typeface="Cambria Math" panose="02040503050406030204" pitchFamily="18" charset="0"/>
                            <a:cs typeface="Lato"/>
                            <a:sym typeface="Lato"/>
                          </a:rPr>
                          <m:t>𝑒</m:t>
                        </m:r>
                        <m:r>
                          <a:rPr lang="en-US" sz="2400" i="1">
                            <a:solidFill>
                              <a:schemeClr val="tx2"/>
                            </a:solidFill>
                            <a:latin typeface="Cambria Math" panose="02040503050406030204" pitchFamily="18" charset="0"/>
                            <a:ea typeface="Cambria Math" panose="02040503050406030204" pitchFamily="18" charset="0"/>
                            <a:cs typeface="Lato"/>
                            <a:sym typeface="Lato"/>
                          </a:rPr>
                          <m:t> </m:t>
                        </m:r>
                        <m:r>
                          <a:rPr lang="en-US" sz="2400" i="1">
                            <a:solidFill>
                              <a:schemeClr val="tx2"/>
                            </a:solidFill>
                            <a:latin typeface="Cambria Math" panose="02040503050406030204" pitchFamily="18" charset="0"/>
                            <a:ea typeface="Cambria Math" panose="02040503050406030204" pitchFamily="18" charset="0"/>
                            <a:cs typeface="Lato"/>
                            <a:sym typeface="Lato"/>
                          </a:rPr>
                          <m:t>𝑖𝑛𝑡𝑒𝑟𝑠𝑒𝑐𝑡𝑖𝑜𝑛</m:t>
                        </m:r>
                        <m:r>
                          <a:rPr lang="en-US" sz="2400" i="1">
                            <a:solidFill>
                              <a:schemeClr val="tx2"/>
                            </a:solidFill>
                            <a:latin typeface="Cambria Math" panose="02040503050406030204" pitchFamily="18" charset="0"/>
                            <a:ea typeface="Cambria Math" panose="02040503050406030204" pitchFamily="18" charset="0"/>
                            <a:cs typeface="Lato"/>
                            <a:sym typeface="Lato"/>
                          </a:rPr>
                          <m:t>]</m:t>
                        </m:r>
                      </m:e>
                    </m:func>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𝑛𝑒𝑔𝑙𝑖𝑔𝑏𝑙𝑒</m:t>
                    </m:r>
                  </m:oMath>
                </a14:m>
                <a:endParaRPr lang="en-US" sz="2400" dirty="0">
                  <a:solidFill>
                    <a:schemeClr val="tx2"/>
                  </a:solidFill>
                  <a:latin typeface="Lato"/>
                  <a:ea typeface="Lato"/>
                  <a:cs typeface="Lato"/>
                  <a:sym typeface="Lato"/>
                </a:endParaRPr>
              </a:p>
            </p:txBody>
          </p:sp>
        </mc:Choice>
        <mc:Fallback xmlns="">
          <p:sp>
            <p:nvSpPr>
              <p:cNvPr id="184" name="Google Shape;184;p9"/>
              <p:cNvSpPr txBox="1">
                <a:spLocks noRot="1" noChangeAspect="1" noMove="1" noResize="1" noEditPoints="1" noAdjustHandles="1" noChangeArrowheads="1" noChangeShapeType="1" noTextEdit="1"/>
              </p:cNvSpPr>
              <p:nvPr/>
            </p:nvSpPr>
            <p:spPr>
              <a:xfrm>
                <a:off x="591344" y="1130254"/>
                <a:ext cx="7987229" cy="4013246"/>
              </a:xfrm>
              <a:prstGeom prst="rect">
                <a:avLst/>
              </a:prstGeom>
              <a:blipFill>
                <a:blip r:embed="rId3"/>
                <a:stretch>
                  <a:fillRect l="-153"/>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37CF2E1B-E9CF-DB0E-22D2-EC79E2F0C5CB}"/>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Pad With Dummy Elements</a:t>
            </a:r>
            <a:endParaRPr sz="2400" dirty="0"/>
          </a:p>
        </p:txBody>
      </p:sp>
      <p:grpSp>
        <p:nvGrpSpPr>
          <p:cNvPr id="186" name="Google Shape;186;p9">
            <a:extLst>
              <a:ext uri="{FF2B5EF4-FFF2-40B4-BE49-F238E27FC236}">
                <a16:creationId xmlns:a16="http://schemas.microsoft.com/office/drawing/2014/main" id="{F5CA85B0-FED4-F2E6-E1FC-85E8AC826C97}"/>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8CB1DE1F-70B5-CD1C-8E41-B1235829316F}"/>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7E67B505-AA08-6F10-6AD8-2AADE189D74B}"/>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C8851DE5-B21B-D5FE-273F-98419DC0F991}"/>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9C5B32FF-97F7-D109-E298-AEA33487CE46}"/>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EEDA9F8D-77C5-16A1-76E3-A5914C128837}"/>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95CDD455-21CA-CACC-61CB-9DB35119C763}"/>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A88691BA-A05F-4B34-D807-B13FC84AD3D7}"/>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817EF449-79A7-E0EB-9C7A-A7C58270B7F0}"/>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350634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6"/>
          <p:cNvPicPr preferRelativeResize="0"/>
          <p:nvPr/>
        </p:nvPicPr>
        <p:blipFill rotWithShape="1">
          <a:blip r:embed="rId3">
            <a:alphaModFix/>
          </a:blip>
          <a:srcRect/>
          <a:stretch/>
        </p:blipFill>
        <p:spPr>
          <a:xfrm>
            <a:off x="3430158" y="1017725"/>
            <a:ext cx="5094634" cy="3820975"/>
          </a:xfrm>
          <a:prstGeom prst="rect">
            <a:avLst/>
          </a:prstGeom>
          <a:noFill/>
          <a:ln>
            <a:noFill/>
          </a:ln>
        </p:spPr>
      </p:pic>
      <p:sp>
        <p:nvSpPr>
          <p:cNvPr id="127" name="Google Shape;127;p6"/>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Examples of Data Binning</a:t>
            </a:r>
            <a:endParaRPr sz="2400"/>
          </a:p>
        </p:txBody>
      </p:sp>
      <p:sp>
        <p:nvSpPr>
          <p:cNvPr id="128" name="Google Shape;128;p6"/>
          <p:cNvSpPr txBox="1"/>
          <p:nvPr/>
        </p:nvSpPr>
        <p:spPr>
          <a:xfrm>
            <a:off x="602475" y="1293249"/>
            <a:ext cx="2580300" cy="354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dirty="0">
                <a:solidFill>
                  <a:schemeClr val="tx2"/>
                </a:solidFill>
                <a:latin typeface="Lato"/>
                <a:ea typeface="Lato"/>
                <a:cs typeface="Lato"/>
                <a:sym typeface="Lato"/>
              </a:rPr>
              <a:t>Binning an extensive amount of data into discrete values</a:t>
            </a:r>
          </a:p>
          <a:p>
            <a:pPr>
              <a:buSzPts val="2400"/>
            </a:pPr>
            <a:r>
              <a:rPr lang="en-US" sz="2400" dirty="0">
                <a:solidFill>
                  <a:schemeClr val="tx2"/>
                </a:solidFill>
                <a:latin typeface="Lato"/>
                <a:ea typeface="Lato"/>
                <a:cs typeface="Lato"/>
                <a:sym typeface="Lato"/>
              </a:rPr>
              <a:t>in a 2D model</a:t>
            </a:r>
          </a:p>
          <a:p>
            <a:pPr marL="0" marR="0" lvl="0" indent="0" algn="l" rtl="0">
              <a:lnSpc>
                <a:spcPct val="100000"/>
              </a:lnSpc>
              <a:spcBef>
                <a:spcPts val="0"/>
              </a:spcBef>
              <a:spcAft>
                <a:spcPts val="0"/>
              </a:spcAft>
              <a:buClr>
                <a:srgbClr val="000000"/>
              </a:buClr>
              <a:buSzPts val="2400"/>
              <a:buFont typeface="Arial"/>
              <a:buNone/>
            </a:pPr>
            <a:endParaRPr sz="2200" b="0" i="0" u="none" strike="noStrike" cap="none" dirty="0">
              <a:solidFill>
                <a:schemeClr val="tx2"/>
              </a:solidFill>
              <a:latin typeface="Lato"/>
              <a:ea typeface="Lato"/>
              <a:cs typeface="Lato"/>
              <a:sym typeface="Lato"/>
            </a:endParaRPr>
          </a:p>
        </p:txBody>
      </p:sp>
      <p:grpSp>
        <p:nvGrpSpPr>
          <p:cNvPr id="129" name="Google Shape;129;p6"/>
          <p:cNvGrpSpPr/>
          <p:nvPr/>
        </p:nvGrpSpPr>
        <p:grpSpPr>
          <a:xfrm>
            <a:off x="7964372" y="166044"/>
            <a:ext cx="1024398" cy="669712"/>
            <a:chOff x="5400075" y="1936775"/>
            <a:chExt cx="3173477" cy="2136925"/>
          </a:xfrm>
        </p:grpSpPr>
        <p:pic>
          <p:nvPicPr>
            <p:cNvPr id="130" name="Google Shape;130;p6"/>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31" name="Google Shape;131;p6"/>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32" name="Google Shape;132;p6"/>
          <p:cNvGrpSpPr/>
          <p:nvPr/>
        </p:nvGrpSpPr>
        <p:grpSpPr>
          <a:xfrm>
            <a:off x="6662495" y="166133"/>
            <a:ext cx="424090" cy="417359"/>
            <a:chOff x="991850" y="1936775"/>
            <a:chExt cx="1560300" cy="2164726"/>
          </a:xfrm>
        </p:grpSpPr>
        <p:pic>
          <p:nvPicPr>
            <p:cNvPr id="133" name="Google Shape;133;p6"/>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34" name="Google Shape;134;p6"/>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35" name="Google Shape;135;p6"/>
          <p:cNvGrpSpPr/>
          <p:nvPr/>
        </p:nvGrpSpPr>
        <p:grpSpPr>
          <a:xfrm>
            <a:off x="7213696" y="166133"/>
            <a:ext cx="594549" cy="417359"/>
            <a:chOff x="2993400" y="1936775"/>
            <a:chExt cx="2187452" cy="2164725"/>
          </a:xfrm>
        </p:grpSpPr>
        <p:pic>
          <p:nvPicPr>
            <p:cNvPr id="136" name="Google Shape;136;p6"/>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37" name="Google Shape;137;p6"/>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pic>
        <p:nvPicPr>
          <p:cNvPr id="3076" name="Picture 4" descr="https://blogs.sas.com/content/iml/files/2013/07/bin2d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159" y="1022895"/>
            <a:ext cx="5094634" cy="3820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083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2F800E89-4AF9-3850-372D-809D05DC7FC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22B31D56-9AAE-4B13-A981-DE2C4D2A7345}"/>
                  </a:ext>
                </a:extLst>
              </p:cNvPr>
              <p:cNvSpPr txBox="1"/>
              <p:nvPr/>
            </p:nvSpPr>
            <p:spPr>
              <a:xfrm>
                <a:off x="591344" y="1130254"/>
                <a:ext cx="7987229" cy="4013246"/>
              </a:xfrm>
              <a:prstGeom prst="rect">
                <a:avLst/>
              </a:prstGeom>
              <a:noFill/>
              <a:ln>
                <a:noFill/>
              </a:ln>
            </p:spPr>
            <p:txBody>
              <a:bodyPr spcFirstLastPara="1" wrap="square" lIns="91425" tIns="91425" rIns="91425" bIns="91425" anchor="t" anchorCtr="0">
                <a:noAutofit/>
              </a:bodyPr>
              <a:lstStyle/>
              <a:p>
                <a:pPr marL="76200" lvl="0">
                  <a:buClr>
                    <a:schemeClr val="accent3"/>
                  </a:buClr>
                  <a:buSzPts val="2400"/>
                </a:pPr>
                <a:r>
                  <a:rPr lang="en-US" sz="2400" dirty="0">
                    <a:solidFill>
                      <a:schemeClr val="tx2"/>
                    </a:solidFill>
                    <a:latin typeface="Lato"/>
                    <a:ea typeface="Lato"/>
                    <a:cs typeface="Lato"/>
                    <a:sym typeface="Lato"/>
                  </a:rPr>
                  <a:t>The parties then engage in </a:t>
                </a:r>
                <a14:m>
                  <m:oMath xmlns:m="http://schemas.openxmlformats.org/officeDocument/2006/math">
                    <m:r>
                      <a:rPr lang="en-US"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a:t>
                </a:r>
                <a14:m>
                  <m:oMath xmlns:m="http://schemas.openxmlformats.org/officeDocument/2006/math">
                    <m:r>
                      <a:rPr lang="en-US" sz="2400" i="1" dirty="0" smtClean="0">
                        <a:solidFill>
                          <a:schemeClr val="tx2"/>
                        </a:solidFill>
                        <a:latin typeface="Cambria Math" panose="02040503050406030204" pitchFamily="18" charset="0"/>
                        <a:ea typeface="Lato"/>
                        <a:cs typeface="Lato"/>
                        <a:sym typeface="Lato"/>
                      </a:rPr>
                      <m:t>𝑝𝑎𝑟𝑎𝑙𝑙𝑒𝑙</m:t>
                    </m:r>
                  </m:oMath>
                </a14:m>
                <a:r>
                  <a:rPr lang="en-US" sz="2400" dirty="0">
                    <a:solidFill>
                      <a:schemeClr val="tx2"/>
                    </a:solidFill>
                    <a:latin typeface="Lato"/>
                    <a:ea typeface="Lato"/>
                    <a:cs typeface="Lato"/>
                    <a:sym typeface="Lato"/>
                  </a:rPr>
                  <a:t> instances of </a:t>
                </a:r>
                <a14:m>
                  <m:oMath xmlns:m="http://schemas.openxmlformats.org/officeDocument/2006/math">
                    <m:r>
                      <m:rPr>
                        <m:sty m:val="p"/>
                      </m:r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oMath>
                </a14:m>
                <a:r>
                  <a:rPr lang="en-US" sz="2400" dirty="0">
                    <a:solidFill>
                      <a:schemeClr val="tx2"/>
                    </a:solidFill>
                    <a:latin typeface="Lato"/>
                    <a:ea typeface="Lato"/>
                    <a:cs typeface="Lato"/>
                    <a:sym typeface="Lato"/>
                  </a:rPr>
                  <a:t>,</a:t>
                </a:r>
              </a:p>
              <a:p>
                <a:pPr marL="76200" lvl="0">
                  <a:buClr>
                    <a:schemeClr val="accent3"/>
                  </a:buClr>
                  <a:buSzPts val="2400"/>
                </a:pPr>
                <a:r>
                  <a:rPr lang="en-US" sz="2400" dirty="0">
                    <a:solidFill>
                      <a:schemeClr val="tx2"/>
                    </a:solidFill>
                    <a:latin typeface="Lato"/>
                    <a:ea typeface="Lato"/>
                    <a:cs typeface="Lato"/>
                    <a:sym typeface="Lato"/>
                  </a:rPr>
                  <a:t>where in the </a:t>
                </a:r>
                <a14:m>
                  <m:oMath xmlns:m="http://schemas.openxmlformats.org/officeDocument/2006/math">
                    <m:sSup>
                      <m:sSupPr>
                        <m:ctrlPr>
                          <a:rPr lang="en-US" sz="2400" i="1" smtClean="0">
                            <a:solidFill>
                              <a:schemeClr val="tx2"/>
                            </a:solidFill>
                            <a:latin typeface="Cambria Math" panose="02040503050406030204" pitchFamily="18" charset="0"/>
                            <a:cs typeface="Lato"/>
                            <a:sym typeface="Lato"/>
                          </a:rPr>
                        </m:ctrlPr>
                      </m:sSupPr>
                      <m:e>
                        <m:r>
                          <a:rPr lang="en-US" sz="2400" b="0" i="1" smtClean="0">
                            <a:solidFill>
                              <a:schemeClr val="tx2"/>
                            </a:solidFill>
                            <a:latin typeface="Cambria Math" panose="02040503050406030204" pitchFamily="18" charset="0"/>
                            <a:cs typeface="Lato"/>
                            <a:sym typeface="Lato"/>
                          </a:rPr>
                          <m:t>𝑖</m:t>
                        </m:r>
                      </m:e>
                      <m:sup>
                        <m:r>
                          <a:rPr lang="en-US" sz="2400" b="0" i="1" smtClean="0">
                            <a:solidFill>
                              <a:schemeClr val="tx2"/>
                            </a:solidFill>
                            <a:latin typeface="Cambria Math" panose="02040503050406030204" pitchFamily="18" charset="0"/>
                            <a:cs typeface="Lato"/>
                            <a:sym typeface="Lato"/>
                          </a:rPr>
                          <m:t>𝑡</m:t>
                        </m:r>
                        <m:r>
                          <a:rPr lang="en-US" sz="2400" b="0" i="1" smtClean="0">
                            <a:solidFill>
                              <a:schemeClr val="tx2"/>
                            </a:solidFill>
                            <a:latin typeface="Cambria Math" panose="02040503050406030204" pitchFamily="18" charset="0"/>
                            <a:cs typeface="Lato"/>
                            <a:sym typeface="Lato"/>
                          </a:rPr>
                          <m:t>h</m:t>
                        </m:r>
                      </m:sup>
                    </m:sSup>
                  </m:oMath>
                </a14:m>
                <a:r>
                  <a:rPr lang="en-US" sz="2400" dirty="0">
                    <a:solidFill>
                      <a:schemeClr val="tx2"/>
                    </a:solidFill>
                    <a:latin typeface="Lato"/>
                    <a:ea typeface="Lato"/>
                    <a:cs typeface="Lato"/>
                    <a:sym typeface="Lato"/>
                  </a:rPr>
                  <a:t> instance </a:t>
                </a:r>
                <a14:m>
                  <m:oMath xmlns:m="http://schemas.openxmlformats.org/officeDocument/2006/math">
                    <m:sSub>
                      <m:sSubPr>
                        <m:ctrlPr>
                          <a:rPr lang="en-US" sz="2400" i="1" smtClean="0">
                            <a:solidFill>
                              <a:schemeClr val="tx2"/>
                            </a:solidFill>
                            <a:latin typeface="Cambria Math" panose="02040503050406030204" pitchFamily="18" charset="0"/>
                            <a:cs typeface="Lato"/>
                            <a:sym typeface="Lato"/>
                          </a:rPr>
                        </m:ctrlPr>
                      </m:sSubPr>
                      <m:e>
                        <m:r>
                          <a:rPr lang="en-US" sz="2400" i="1" smtClean="0">
                            <a:solidFill>
                              <a:schemeClr val="tx2"/>
                            </a:solidFill>
                            <a:latin typeface="Cambria Math" panose="02040503050406030204" pitchFamily="18" charset="0"/>
                            <a:ea typeface="Cambria Math" panose="02040503050406030204" pitchFamily="18" charset="0"/>
                            <a:cs typeface="Lato"/>
                            <a:sym typeface="Lato"/>
                          </a:rPr>
                          <m:t>𝜋</m:t>
                        </m:r>
                      </m:e>
                      <m:sub>
                        <m:r>
                          <a:rPr lang="en-US" sz="2400" b="0" i="1" smtClean="0">
                            <a:solidFill>
                              <a:schemeClr val="tx2"/>
                            </a:solidFill>
                            <a:latin typeface="Cambria Math" panose="02040503050406030204" pitchFamily="18" charset="0"/>
                            <a:cs typeface="Lato"/>
                            <a:sym typeface="Lato"/>
                          </a:rPr>
                          <m:t>𝑖</m:t>
                        </m:r>
                      </m:sub>
                    </m:sSub>
                  </m:oMath>
                </a14:m>
                <a:r>
                  <a:rPr lang="en-US" sz="2400" dirty="0">
                    <a:solidFill>
                      <a:schemeClr val="tx2"/>
                    </a:solidFill>
                    <a:latin typeface="Lato"/>
                    <a:ea typeface="Lato"/>
                    <a:cs typeface="Lato"/>
                    <a:sym typeface="Lato"/>
                  </a:rPr>
                  <a:t>, parties input their respective </a:t>
                </a:r>
                <a14:m>
                  <m:oMath xmlns:m="http://schemas.openxmlformats.org/officeDocument/2006/math">
                    <m:sSup>
                      <m:sSupPr>
                        <m:ctrlPr>
                          <a:rPr lang="en-US" sz="2400" i="1">
                            <a:solidFill>
                              <a:schemeClr val="tx2"/>
                            </a:solidFill>
                            <a:latin typeface="Cambria Math" panose="02040503050406030204" pitchFamily="18" charset="0"/>
                            <a:cs typeface="Lato"/>
                            <a:sym typeface="Lato"/>
                          </a:rPr>
                        </m:ctrlPr>
                      </m:sSupPr>
                      <m:e>
                        <m:r>
                          <a:rPr lang="en-US" sz="2400" i="1">
                            <a:solidFill>
                              <a:schemeClr val="tx2"/>
                            </a:solidFill>
                            <a:latin typeface="Cambria Math" panose="02040503050406030204" pitchFamily="18" charset="0"/>
                            <a:cs typeface="Lato"/>
                            <a:sym typeface="Lato"/>
                          </a:rPr>
                          <m:t>𝑖</m:t>
                        </m:r>
                      </m:e>
                      <m:sup>
                        <m:r>
                          <a:rPr lang="en-US" sz="2400" i="1">
                            <a:solidFill>
                              <a:schemeClr val="tx2"/>
                            </a:solidFill>
                            <a:latin typeface="Cambria Math" panose="02040503050406030204" pitchFamily="18" charset="0"/>
                            <a:cs typeface="Lato"/>
                            <a:sym typeface="Lato"/>
                          </a:rPr>
                          <m:t>𝑡</m:t>
                        </m:r>
                        <m:r>
                          <a:rPr lang="en-US" sz="2400" i="1">
                            <a:solidFill>
                              <a:schemeClr val="tx2"/>
                            </a:solidFill>
                            <a:latin typeface="Cambria Math" panose="02040503050406030204" pitchFamily="18" charset="0"/>
                            <a:cs typeface="Lato"/>
                            <a:sym typeface="Lato"/>
                          </a:rPr>
                          <m:t>h</m:t>
                        </m:r>
                      </m:sup>
                    </m:sSup>
                  </m:oMath>
                </a14:m>
                <a:r>
                  <a:rPr lang="en-US" sz="2400" dirty="0">
                    <a:solidFill>
                      <a:schemeClr val="tx2"/>
                    </a:solidFill>
                    <a:latin typeface="Lato"/>
                    <a:ea typeface="Lato"/>
                    <a:cs typeface="Lato"/>
                    <a:sym typeface="Lato"/>
                  </a:rPr>
                  <a:t> padded set.</a:t>
                </a:r>
              </a:p>
              <a:p>
                <a:pPr marL="76200" lvl="0">
                  <a:buClr>
                    <a:schemeClr val="accent3"/>
                  </a:buClr>
                  <a:buSzPts val="2400"/>
                </a:pPr>
                <a:endParaRPr lang="en-US" sz="2400" dirty="0">
                  <a:solidFill>
                    <a:schemeClr val="tx2"/>
                  </a:solidFill>
                  <a:latin typeface="Lato"/>
                  <a:ea typeface="Lato"/>
                  <a:cs typeface="Lato"/>
                  <a:sym typeface="Lato"/>
                </a:endParaRPr>
              </a:p>
              <a:p>
                <a:pPr marL="76200" lvl="0">
                  <a:buClr>
                    <a:schemeClr val="accent3"/>
                  </a:buClr>
                  <a:buSzPts val="2400"/>
                </a:pPr>
                <a:r>
                  <a:rPr lang="en-US" sz="2400" dirty="0">
                    <a:solidFill>
                      <a:schemeClr val="tx2"/>
                    </a:solidFill>
                    <a:latin typeface="Lato"/>
                    <a:ea typeface="Lato"/>
                    <a:cs typeface="Lato"/>
                    <a:sym typeface="Lato"/>
                  </a:rPr>
                  <a:t>Once all </a:t>
                </a:r>
                <a14:m>
                  <m:oMath xmlns:m="http://schemas.openxmlformats.org/officeDocument/2006/math">
                    <m:r>
                      <a:rPr lang="en-US"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instances of </a:t>
                </a:r>
                <a14:m>
                  <m:oMath xmlns:m="http://schemas.openxmlformats.org/officeDocument/2006/math">
                    <m:r>
                      <m:rPr>
                        <m:sty m:val="p"/>
                      </m:r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oMath>
                </a14:m>
                <a:r>
                  <a:rPr lang="en-US" sz="2400" dirty="0">
                    <a:solidFill>
                      <a:schemeClr val="tx2"/>
                    </a:solidFill>
                    <a:latin typeface="Lato"/>
                    <a:ea typeface="Lato"/>
                    <a:cs typeface="Lato"/>
                    <a:sym typeface="Lato"/>
                  </a:rPr>
                  <a:t> deliver output, parties then obtain the final output by simply combining these </a:t>
                </a:r>
              </a:p>
              <a:p>
                <a:pPr marL="76200" lvl="0">
                  <a:buClr>
                    <a:schemeClr val="accent3"/>
                  </a:buClr>
                  <a:buSzPts val="2400"/>
                </a:pPr>
                <a14:m>
                  <m:oMath xmlns:m="http://schemas.openxmlformats.org/officeDocument/2006/math">
                    <m:r>
                      <a:rPr lang="en-US"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individual outputs.</a:t>
                </a:r>
              </a:p>
            </p:txBody>
          </p:sp>
        </mc:Choice>
        <mc:Fallback xmlns="">
          <p:sp>
            <p:nvSpPr>
              <p:cNvPr id="184" name="Google Shape;184;p9"/>
              <p:cNvSpPr txBox="1">
                <a:spLocks noRot="1" noChangeAspect="1" noMove="1" noResize="1" noEditPoints="1" noAdjustHandles="1" noChangeArrowheads="1" noChangeShapeType="1" noTextEdit="1"/>
              </p:cNvSpPr>
              <p:nvPr/>
            </p:nvSpPr>
            <p:spPr>
              <a:xfrm>
                <a:off x="591344" y="1130254"/>
                <a:ext cx="7987229" cy="4013246"/>
              </a:xfrm>
              <a:prstGeom prst="rect">
                <a:avLst/>
              </a:prstGeom>
              <a:blipFill>
                <a:blip r:embed="rId3"/>
                <a:stretch>
                  <a:fillRect l="-153"/>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AB10F586-2D11-A313-B5C7-569B52D877E4}"/>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PSI For Smaller Sets &amp; Combine</a:t>
            </a:r>
            <a:endParaRPr sz="2400" dirty="0"/>
          </a:p>
        </p:txBody>
      </p:sp>
      <p:grpSp>
        <p:nvGrpSpPr>
          <p:cNvPr id="186" name="Google Shape;186;p9">
            <a:extLst>
              <a:ext uri="{FF2B5EF4-FFF2-40B4-BE49-F238E27FC236}">
                <a16:creationId xmlns:a16="http://schemas.microsoft.com/office/drawing/2014/main" id="{9A11AB93-D697-7A7A-C5E3-A75C2DA29D92}"/>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42948FC5-6843-A1CE-AAFE-5B5530EAE514}"/>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BF2ECA1E-80AB-5A03-72BF-A14799B0C99B}"/>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F90262F4-25B4-77E3-FDB8-C819CB05EBE9}"/>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2DEB0052-284C-3C8C-C58C-6BD957B5473A}"/>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30F4C21D-4A31-3A15-C2C9-654D24AE23FE}"/>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F4CC69B5-BC7A-6893-FF59-FC0E0D30835A}"/>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981458E8-442F-ED66-1084-80CD04C3DD10}"/>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0BF0A8AC-5733-2B99-161B-FD8D25A4D2AD}"/>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1014507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1C7A51BE-74B3-AFAA-29DE-EED59C3B9B1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9BB0E5FD-AA6D-B6DD-FA0E-8A693105DB3D}"/>
                  </a:ext>
                </a:extLst>
              </p:cNvPr>
              <p:cNvSpPr txBox="1"/>
              <p:nvPr/>
            </p:nvSpPr>
            <p:spPr>
              <a:xfrm>
                <a:off x="663311" y="1133987"/>
                <a:ext cx="7987229" cy="4013246"/>
              </a:xfrm>
              <a:prstGeom prst="rect">
                <a:avLst/>
              </a:prstGeom>
              <a:noFill/>
              <a:ln>
                <a:noFill/>
              </a:ln>
            </p:spPr>
            <p:txBody>
              <a:bodyPr spcFirstLastPara="1" wrap="square" lIns="91425" tIns="91425" rIns="91425" bIns="91425" anchor="t" anchorCtr="0">
                <a:noAutofit/>
              </a:bodyPr>
              <a:lstStyle/>
              <a:p>
                <a:r>
                  <a:rPr lang="en-US" sz="2400" dirty="0">
                    <a:solidFill>
                      <a:schemeClr val="tx2"/>
                    </a:solidFill>
                    <a:latin typeface="Lato"/>
                    <a:ea typeface="Lato"/>
                    <a:cs typeface="Lato"/>
                  </a:rPr>
                  <a:t>We compute the value of the parameter </a:t>
                </a:r>
                <a14:m>
                  <m:oMath xmlns:m="http://schemas.openxmlformats.org/officeDocument/2006/math">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ea typeface="Cambria Math" panose="02040503050406030204" pitchFamily="18" charset="0"/>
                            <a:cs typeface="Lato"/>
                            <a:sym typeface="Lato"/>
                          </a:rPr>
                          <m:t>𝛿</m:t>
                        </m:r>
                      </m:e>
                      <m:sub>
                        <m:r>
                          <a:rPr lang="en-US" sz="2400" i="1">
                            <a:solidFill>
                              <a:schemeClr val="tx2"/>
                            </a:solidFill>
                            <a:latin typeface="Cambria Math" panose="02040503050406030204" pitchFamily="18" charset="0"/>
                            <a:cs typeface="Lato"/>
                            <a:sym typeface="Lato"/>
                          </a:rPr>
                          <m:t>0</m:t>
                        </m:r>
                      </m:sub>
                    </m:sSub>
                  </m:oMath>
                </a14:m>
                <a:r>
                  <a:rPr lang="en-US" sz="2400" dirty="0">
                    <a:solidFill>
                      <a:schemeClr val="tx2"/>
                    </a:solidFill>
                    <a:latin typeface="Lato"/>
                    <a:ea typeface="Lato"/>
                    <a:cs typeface="Lato"/>
                  </a:rPr>
                  <a:t> that ensures that the binning step does not fail except</a:t>
                </a:r>
              </a:p>
              <a:p>
                <a:r>
                  <a:rPr lang="en-US" sz="2400" dirty="0">
                    <a:solidFill>
                      <a:schemeClr val="tx2"/>
                    </a:solidFill>
                    <a:latin typeface="Lato"/>
                    <a:ea typeface="Lato"/>
                    <a:cs typeface="Lato"/>
                  </a:rPr>
                  <a:t>with negligible probability.</a:t>
                </a:r>
              </a:p>
              <a:p>
                <a:endParaRPr lang="en-US" sz="2400"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for </a:t>
                </a:r>
                <a14:m>
                  <m:oMath xmlns:m="http://schemas.openxmlformats.org/officeDocument/2006/math">
                    <m:r>
                      <a:rPr lang="en-US" sz="2400" b="0" i="1" smtClean="0">
                        <a:solidFill>
                          <a:schemeClr val="tx2"/>
                        </a:solidFill>
                        <a:latin typeface="Cambria Math" panose="02040503050406030204" pitchFamily="18" charset="0"/>
                        <a:ea typeface="Lato"/>
                        <a:cs typeface="Lato"/>
                        <a:sym typeface="Lato"/>
                      </a:rPr>
                      <m:t>𝑖</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d>
                      <m:dPr>
                        <m:begChr m:val="["/>
                        <m:endChr m:val="]"/>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dPr>
                      <m:e>
                        <m:r>
                          <a:rPr lang="en-US" sz="2400" i="1" dirty="0">
                            <a:solidFill>
                              <a:srgbClr val="92D050"/>
                            </a:solidFill>
                            <a:latin typeface="Cambria Math" panose="02040503050406030204" pitchFamily="18" charset="0"/>
                            <a:ea typeface="Lato"/>
                            <a:cs typeface="Lato"/>
                            <a:sym typeface="Lato"/>
                          </a:rPr>
                          <m:t>𝑛</m:t>
                        </m:r>
                      </m:e>
                    </m:d>
                  </m:oMath>
                </a14:m>
                <a:r>
                  <a:rPr lang="en-US" sz="2400" dirty="0">
                    <a:solidFill>
                      <a:schemeClr val="tx2"/>
                    </a:solidFill>
                    <a:latin typeface="Lato"/>
                    <a:ea typeface="Lato"/>
                    <a:cs typeface="Lato"/>
                    <a:sym typeface="Lato"/>
                  </a:rPr>
                  <a:t> and </a:t>
                </a:r>
                <a14:m>
                  <m:oMath xmlns:m="http://schemas.openxmlformats.org/officeDocument/2006/math">
                    <m:r>
                      <m:rPr>
                        <m:sty m:val="p"/>
                      </m:rPr>
                      <a:rPr lang="en-US" sz="2400" b="0" i="0" smtClean="0">
                        <a:solidFill>
                          <a:schemeClr val="tx2"/>
                        </a:solidFill>
                        <a:latin typeface="Cambria Math" panose="02040503050406030204" pitchFamily="18" charset="0"/>
                        <a:ea typeface="Cambria Math" panose="02040503050406030204" pitchFamily="18" charset="0"/>
                        <a:cs typeface="Lato"/>
                        <a:sym typeface="Lato"/>
                      </a:rPr>
                      <m:t>j</m:t>
                    </m:r>
                    <m:r>
                      <a:rPr lang="en-US" sz="2400" i="1">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1</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rgbClr val="FFFF00"/>
                        </a:solidFill>
                        <a:latin typeface="Cambria Math" panose="02040503050406030204" pitchFamily="18" charset="0"/>
                        <a:ea typeface="Cambria Math" panose="02040503050406030204" pitchFamily="18" charset="0"/>
                        <a:cs typeface="Lato"/>
                        <a:sym typeface="Lato"/>
                      </a:rPr>
                      <m:t>𝑚</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oMath>
                </a14:m>
                <a:r>
                  <a:rPr lang="en-US" sz="2400" dirty="0">
                    <a:solidFill>
                      <a:schemeClr val="tx2"/>
                    </a:solidFill>
                    <a:latin typeface="Lato"/>
                    <a:ea typeface="Lato"/>
                    <a:cs typeface="Lato"/>
                    <a:sym typeface="Lato"/>
                  </a:rPr>
                  <a:t> : </a:t>
                </a:r>
                <a14:m>
                  <m:oMath xmlns:m="http://schemas.openxmlformats.org/officeDocument/2006/math">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𝑋</m:t>
                        </m:r>
                      </m:e>
                      <m:sub>
                        <m:r>
                          <a:rPr lang="en-US" sz="2400" i="1">
                            <a:solidFill>
                              <a:schemeClr val="tx2"/>
                            </a:solidFill>
                            <a:latin typeface="Cambria Math" panose="02040503050406030204" pitchFamily="18" charset="0"/>
                            <a:cs typeface="Lato"/>
                            <a:sym typeface="Lato"/>
                          </a:rPr>
                          <m:t>𝑖</m:t>
                        </m:r>
                        <m:r>
                          <a:rPr lang="en-US" sz="2400" i="1">
                            <a:solidFill>
                              <a:schemeClr val="tx2"/>
                            </a:solidFill>
                            <a:latin typeface="Cambria Math" panose="02040503050406030204" pitchFamily="18" charset="0"/>
                            <a:cs typeface="Lato"/>
                            <a:sym typeface="Lato"/>
                          </a:rPr>
                          <m:t>,</m:t>
                        </m:r>
                        <m:r>
                          <a:rPr lang="en-US" sz="2400" i="1">
                            <a:solidFill>
                              <a:schemeClr val="tx2"/>
                            </a:solidFill>
                            <a:latin typeface="Cambria Math" panose="02040503050406030204" pitchFamily="18" charset="0"/>
                            <a:cs typeface="Lato"/>
                            <a:sym typeface="Lato"/>
                          </a:rPr>
                          <m:t>𝑗</m:t>
                        </m:r>
                      </m:sub>
                    </m:sSub>
                    <m:r>
                      <a:rPr lang="en-US" sz="2400" i="1">
                        <a:solidFill>
                          <a:schemeClr val="tx2"/>
                        </a:solidFill>
                        <a:latin typeface="Cambria Math" panose="02040503050406030204" pitchFamily="18" charset="0"/>
                        <a:cs typeface="Lato"/>
                        <a:sym typeface="Lato"/>
                      </a:rPr>
                      <m:t>=</m:t>
                    </m:r>
                    <m:r>
                      <a:rPr lang="en-US" sz="2400" i="1">
                        <a:solidFill>
                          <a:schemeClr val="tx2"/>
                        </a:solidFill>
                        <a:latin typeface="Cambria Math" panose="02040503050406030204" pitchFamily="18" charset="0"/>
                        <a:cs typeface="Lato"/>
                        <a:sym typeface="Lato"/>
                      </a:rPr>
                      <m:t>1</m:t>
                    </m:r>
                    <m:r>
                      <a:rPr lang="en-US" sz="2400" dirty="0">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𝑠</m:t>
                        </m:r>
                      </m:e>
                      <m:sub>
                        <m:r>
                          <a:rPr lang="en-US" sz="2400" i="1">
                            <a:solidFill>
                              <a:schemeClr val="tx2"/>
                            </a:solidFill>
                            <a:latin typeface="Cambria Math" panose="02040503050406030204" pitchFamily="18" charset="0"/>
                            <a:cs typeface="Lato"/>
                            <a:sym typeface="Lato"/>
                          </a:rPr>
                          <m:t>𝑖</m:t>
                        </m:r>
                      </m:sub>
                    </m:sSub>
                    <m:r>
                      <a:rPr lang="en-US" sz="2400" i="1">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𝑇</m:t>
                        </m:r>
                      </m:e>
                      <m:sub>
                        <m:r>
                          <a:rPr lang="en-US" sz="2400" i="1">
                            <a:solidFill>
                              <a:schemeClr val="tx2"/>
                            </a:solidFill>
                            <a:latin typeface="Cambria Math" panose="02040503050406030204" pitchFamily="18" charset="0"/>
                            <a:cs typeface="Lato"/>
                            <a:sym typeface="Lato"/>
                          </a:rPr>
                          <m:t>𝑗</m:t>
                        </m:r>
                      </m:sub>
                    </m:sSub>
                  </m:oMath>
                </a14:m>
                <a:endParaRPr lang="en-US" sz="2400" dirty="0">
                  <a:solidFill>
                    <a:schemeClr val="tx2"/>
                  </a:solidFill>
                  <a:latin typeface="Lato"/>
                  <a:ea typeface="Lato"/>
                  <a:cs typeface="Lato"/>
                  <a:sym typeface="Lato"/>
                </a:endParaRPr>
              </a:p>
              <a:p>
                <a:endParaRPr lang="en-US" sz="2400" b="0" i="1" dirty="0">
                  <a:solidFill>
                    <a:schemeClr val="tx2"/>
                  </a:solidFill>
                  <a:latin typeface="Cambria Math" panose="02040503050406030204" pitchFamily="18" charset="0"/>
                  <a:cs typeface="Lato"/>
                  <a:sym typeface="Lato"/>
                </a:endParaRPr>
              </a:p>
              <a:p>
                <a:pPr/>
                <a14:m>
                  <m:oMathPara xmlns:m="http://schemas.openxmlformats.org/officeDocument/2006/math">
                    <m:oMathParaPr>
                      <m:jc m:val="center"/>
                    </m:oMathParaPr>
                    <m:oMath xmlns:m="http://schemas.openxmlformats.org/officeDocument/2006/math">
                      <m:d>
                        <m:dPr>
                          <m:begChr m:val="|"/>
                          <m:endChr m:val="|"/>
                          <m:ctrlPr>
                            <a:rPr lang="en-US" sz="2400" b="0" i="1" smtClean="0">
                              <a:solidFill>
                                <a:schemeClr val="tx2"/>
                              </a:solidFill>
                              <a:latin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𝑇</m:t>
                              </m:r>
                            </m:e>
                            <m:sub>
                              <m:r>
                                <a:rPr lang="en-US" sz="2400" i="1">
                                  <a:solidFill>
                                    <a:schemeClr val="tx2"/>
                                  </a:solidFill>
                                  <a:latin typeface="Cambria Math" panose="02040503050406030204" pitchFamily="18" charset="0"/>
                                  <a:cs typeface="Lato"/>
                                  <a:sym typeface="Lato"/>
                                </a:rPr>
                                <m:t>𝑗</m:t>
                              </m:r>
                            </m:sub>
                          </m:sSub>
                        </m:e>
                      </m:d>
                      <m:r>
                        <a:rPr lang="en-US" sz="2400" b="0" i="0" smtClean="0">
                          <a:solidFill>
                            <a:schemeClr val="tx2"/>
                          </a:solidFill>
                          <a:latin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b="0" i="1" smtClean="0">
                              <a:solidFill>
                                <a:schemeClr val="tx2"/>
                              </a:solidFill>
                              <a:latin typeface="Cambria Math" panose="02040503050406030204" pitchFamily="18" charset="0"/>
                              <a:cs typeface="Lato"/>
                              <a:sym typeface="Lato"/>
                            </a:rPr>
                            <m:t>𝑋</m:t>
                          </m:r>
                        </m:e>
                        <m:sub>
                          <m:r>
                            <a:rPr lang="en-US" sz="2400" i="1">
                              <a:solidFill>
                                <a:schemeClr val="tx2"/>
                              </a:solidFill>
                              <a:latin typeface="Cambria Math" panose="02040503050406030204" pitchFamily="18" charset="0"/>
                              <a:cs typeface="Lato"/>
                              <a:sym typeface="Lato"/>
                            </a:rPr>
                            <m:t>𝑗</m:t>
                          </m:r>
                        </m:sub>
                      </m:sSub>
                      <m:r>
                        <a:rPr lang="en-US" sz="2400" b="0" i="1" smtClean="0">
                          <a:solidFill>
                            <a:schemeClr val="tx2"/>
                          </a:solidFill>
                          <a:latin typeface="Cambria Math" panose="02040503050406030204" pitchFamily="18" charset="0"/>
                          <a:cs typeface="Lato"/>
                          <a:sym typeface="Lato"/>
                        </a:rPr>
                        <m:t>=</m:t>
                      </m:r>
                      <m:nary>
                        <m:naryPr>
                          <m:chr m:val="∑"/>
                          <m:limLoc m:val="subSup"/>
                          <m:supHide m:val="on"/>
                          <m:ctrlPr>
                            <a:rPr lang="en-US" sz="2400" b="0" i="1" smtClean="0">
                              <a:solidFill>
                                <a:schemeClr val="tx2"/>
                              </a:solidFill>
                              <a:latin typeface="Cambria Math" panose="02040503050406030204" pitchFamily="18" charset="0"/>
                              <a:cs typeface="Lato"/>
                              <a:sym typeface="Lato"/>
                            </a:rPr>
                          </m:ctrlPr>
                        </m:naryPr>
                        <m:sub>
                          <m:r>
                            <a:rPr lang="en-US" sz="2400" i="1">
                              <a:solidFill>
                                <a:schemeClr val="tx2"/>
                              </a:solidFill>
                              <a:latin typeface="Cambria Math" panose="02040503050406030204" pitchFamily="18" charset="0"/>
                              <a:ea typeface="Lato"/>
                              <a:cs typeface="Lato"/>
                              <a:sym typeface="Lato"/>
                            </a:rPr>
                            <m:t>𝑖</m:t>
                          </m:r>
                          <m:r>
                            <a:rPr lang="en-US" sz="2400" i="1">
                              <a:solidFill>
                                <a:schemeClr val="tx2"/>
                              </a:solidFill>
                              <a:latin typeface="Cambria Math" panose="02040503050406030204" pitchFamily="18" charset="0"/>
                              <a:ea typeface="Cambria Math" panose="02040503050406030204" pitchFamily="18" charset="0"/>
                              <a:cs typeface="Lato"/>
                              <a:sym typeface="Lato"/>
                            </a:rPr>
                            <m:t>∈</m:t>
                          </m:r>
                          <m:d>
                            <m:dPr>
                              <m:begChr m:val="["/>
                              <m:endChr m:val="]"/>
                              <m:ctrlPr>
                                <a:rPr lang="en-US" sz="2400" i="1">
                                  <a:solidFill>
                                    <a:schemeClr val="tx2"/>
                                  </a:solidFill>
                                  <a:latin typeface="Cambria Math" panose="02040503050406030204" pitchFamily="18" charset="0"/>
                                  <a:ea typeface="Cambria Math" panose="02040503050406030204" pitchFamily="18" charset="0"/>
                                  <a:cs typeface="Lato"/>
                                  <a:sym typeface="Lato"/>
                                </a:rPr>
                              </m:ctrlPr>
                            </m:dPr>
                            <m:e>
                              <m:r>
                                <a:rPr lang="en-US" sz="2400" i="1" dirty="0">
                                  <a:solidFill>
                                    <a:srgbClr val="92D050"/>
                                  </a:solidFill>
                                  <a:latin typeface="Cambria Math" panose="02040503050406030204" pitchFamily="18" charset="0"/>
                                  <a:ea typeface="Lato"/>
                                  <a:cs typeface="Lato"/>
                                  <a:sym typeface="Lato"/>
                                </a:rPr>
                                <m:t>𝑛</m:t>
                              </m:r>
                            </m:e>
                          </m:d>
                        </m:sub>
                        <m:sup/>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𝑋</m:t>
                              </m:r>
                            </m:e>
                            <m:sub>
                              <m:r>
                                <a:rPr lang="en-US" sz="2400" i="1">
                                  <a:solidFill>
                                    <a:schemeClr val="tx2"/>
                                  </a:solidFill>
                                  <a:latin typeface="Cambria Math" panose="02040503050406030204" pitchFamily="18" charset="0"/>
                                  <a:cs typeface="Lato"/>
                                  <a:sym typeface="Lato"/>
                                </a:rPr>
                                <m:t>𝑖</m:t>
                              </m:r>
                              <m:r>
                                <a:rPr lang="en-US" sz="2400" i="1">
                                  <a:solidFill>
                                    <a:schemeClr val="tx2"/>
                                  </a:solidFill>
                                  <a:latin typeface="Cambria Math" panose="02040503050406030204" pitchFamily="18" charset="0"/>
                                  <a:cs typeface="Lato"/>
                                  <a:sym typeface="Lato"/>
                                </a:rPr>
                                <m:t>,</m:t>
                              </m:r>
                              <m:r>
                                <a:rPr lang="en-US" sz="2400" i="1">
                                  <a:solidFill>
                                    <a:schemeClr val="tx2"/>
                                  </a:solidFill>
                                  <a:latin typeface="Cambria Math" panose="02040503050406030204" pitchFamily="18" charset="0"/>
                                  <a:cs typeface="Lato"/>
                                  <a:sym typeface="Lato"/>
                                </a:rPr>
                                <m:t>𝑗</m:t>
                              </m:r>
                            </m:sub>
                          </m:sSub>
                        </m:e>
                      </m:nary>
                    </m:oMath>
                  </m:oMathPara>
                </a14:m>
                <a:endParaRPr lang="en-US" sz="2400" dirty="0">
                  <a:solidFill>
                    <a:schemeClr val="tx2"/>
                  </a:solidFill>
                  <a:latin typeface="Lato"/>
                  <a:ea typeface="Lato"/>
                  <a:cs typeface="Lato"/>
                  <a:sym typeface="Lato"/>
                </a:endParaRPr>
              </a:p>
              <a:p>
                <a:endParaRPr lang="en-US" sz="2400" dirty="0">
                  <a:solidFill>
                    <a:schemeClr val="tx2"/>
                  </a:solidFill>
                  <a:latin typeface="Lato"/>
                  <a:ea typeface="Lato"/>
                  <a:cs typeface="Lato"/>
                  <a:sym typeface="Lato"/>
                </a:endParaRPr>
              </a:p>
            </p:txBody>
          </p:sp>
        </mc:Choice>
        <mc:Fallback xmlns="">
          <p:sp>
            <p:nvSpPr>
              <p:cNvPr id="184" name="Google Shape;184;p9"/>
              <p:cNvSpPr txBox="1">
                <a:spLocks noRot="1" noChangeAspect="1" noMove="1" noResize="1" noEditPoints="1" noAdjustHandles="1" noChangeArrowheads="1" noChangeShapeType="1" noTextEdit="1"/>
              </p:cNvSpPr>
              <p:nvPr/>
            </p:nvSpPr>
            <p:spPr>
              <a:xfrm>
                <a:off x="663311" y="1133987"/>
                <a:ext cx="7987229" cy="4013246"/>
              </a:xfrm>
              <a:prstGeom prst="rect">
                <a:avLst/>
              </a:prstGeom>
              <a:blipFill>
                <a:blip r:embed="rId3"/>
                <a:stretch>
                  <a:fillRect l="-1221"/>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ED2D33C2-34E0-2772-A413-CC6095D6CB05}"/>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Analysis</a:t>
            </a:r>
            <a:endParaRPr sz="2400" dirty="0"/>
          </a:p>
        </p:txBody>
      </p:sp>
      <p:grpSp>
        <p:nvGrpSpPr>
          <p:cNvPr id="186" name="Google Shape;186;p9">
            <a:extLst>
              <a:ext uri="{FF2B5EF4-FFF2-40B4-BE49-F238E27FC236}">
                <a16:creationId xmlns:a16="http://schemas.microsoft.com/office/drawing/2014/main" id="{E5555F42-0495-0281-222D-8E0845AA08CB}"/>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ADBF852A-86C3-8642-5703-5EF9680F058A}"/>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B110E91C-7B33-7B5F-5D0F-43B8E67DCB60}"/>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D8D27B47-FC09-F51E-778E-F7718B2CC23B}"/>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5D945C49-9AC8-506B-3436-0BBCA53FCB6B}"/>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66C2305D-EC60-0A57-8A1B-FD67B4A397A1}"/>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D91D0DCF-9836-A64D-AC43-2178A3909494}"/>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E9EF0515-4C78-3C18-32AA-DCAE6FFE9480}"/>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A1E05CC8-CC1F-1672-0EC3-BA5313981BF3}"/>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31237141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743B9C09-390B-CDBD-F3DC-94061683E48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6DF41F18-A5B5-206D-2B83-1D3CB882538D}"/>
                  </a:ext>
                </a:extLst>
              </p:cNvPr>
              <p:cNvSpPr txBox="1"/>
              <p:nvPr/>
            </p:nvSpPr>
            <p:spPr>
              <a:xfrm>
                <a:off x="663311" y="1133987"/>
                <a:ext cx="8255402" cy="4013246"/>
              </a:xfrm>
              <a:prstGeom prst="rect">
                <a:avLst/>
              </a:prstGeom>
              <a:noFill/>
              <a:ln>
                <a:noFill/>
              </a:ln>
            </p:spPr>
            <p:txBody>
              <a:bodyPr spcFirstLastPara="1" wrap="square" lIns="91425" tIns="91425" rIns="91425" bIns="91425" anchor="t" anchorCtr="0">
                <a:noAutofit/>
              </a:bodyPr>
              <a:lstStyle/>
              <a:p>
                <a:r>
                  <a:rPr lang="en-US" sz="2400" dirty="0">
                    <a:solidFill>
                      <a:schemeClr val="tx2"/>
                    </a:solidFill>
                    <a:latin typeface="Lato"/>
                    <a:ea typeface="Lato"/>
                    <a:cs typeface="Lato"/>
                  </a:rPr>
                  <a:t>A </a:t>
                </a:r>
                <a:r>
                  <a:rPr lang="en-US" sz="2400" b="1" dirty="0">
                    <a:solidFill>
                      <a:schemeClr val="tx2"/>
                    </a:solidFill>
                    <a:latin typeface="Lato"/>
                    <a:ea typeface="Lato"/>
                    <a:cs typeface="Lato"/>
                  </a:rPr>
                  <a:t>Chernoff bound</a:t>
                </a:r>
                <a:r>
                  <a:rPr lang="en-US" sz="2400" dirty="0">
                    <a:solidFill>
                      <a:schemeClr val="tx2"/>
                    </a:solidFill>
                    <a:latin typeface="Lato"/>
                    <a:ea typeface="Lato"/>
                    <a:cs typeface="Lato"/>
                  </a:rPr>
                  <a:t> yields:</a:t>
                </a:r>
                <a:r>
                  <a:rPr lang="en-US" sz="2400" dirty="0">
                    <a:solidFill>
                      <a:schemeClr val="tx2"/>
                    </a:solidFill>
                    <a:latin typeface="Lato"/>
                    <a:ea typeface="Lato"/>
                    <a:cs typeface="Lato"/>
                    <a:sym typeface="Lato"/>
                  </a:rPr>
                  <a:t>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cs typeface="Lato"/>
                        <a:sym typeface="Lato"/>
                      </a:rPr>
                      <m:t>ℙ</m:t>
                    </m:r>
                    <m:d>
                      <m:dPr>
                        <m:begChr m:val="["/>
                        <m:endChr m:val="]"/>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dPr>
                      <m:e>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𝑋</m:t>
                            </m:r>
                          </m:e>
                          <m:sub>
                            <m:r>
                              <a:rPr lang="en-US" sz="2400" i="1">
                                <a:solidFill>
                                  <a:schemeClr val="tx2"/>
                                </a:solidFill>
                                <a:latin typeface="Cambria Math" panose="02040503050406030204" pitchFamily="18" charset="0"/>
                                <a:cs typeface="Lato"/>
                                <a:sym typeface="Lato"/>
                              </a:rPr>
                              <m:t>𝑗</m:t>
                            </m:r>
                          </m:sub>
                        </m:sSub>
                        <m:r>
                          <a:rPr lang="en-US" sz="2400" b="0" i="0" smtClean="0">
                            <a:solidFill>
                              <a:schemeClr val="tx2"/>
                            </a:solidFill>
                            <a:latin typeface="Cambria Math" panose="02040503050406030204" pitchFamily="18" charset="0"/>
                            <a:cs typeface="Lato"/>
                            <a:sym typeface="Lato"/>
                          </a:rPr>
                          <m:t>&gt;</m:t>
                        </m:r>
                        <m:d>
                          <m:dPr>
                            <m:ctrlPr>
                              <a:rPr lang="en-US" sz="2400" b="0" i="1" smtClean="0">
                                <a:solidFill>
                                  <a:schemeClr val="tx2"/>
                                </a:solidFill>
                                <a:latin typeface="Cambria Math" panose="02040503050406030204" pitchFamily="18" charset="0"/>
                                <a:cs typeface="Lato"/>
                                <a:sym typeface="Lato"/>
                              </a:rPr>
                            </m:ctrlPr>
                          </m:dPr>
                          <m:e>
                            <m:r>
                              <a:rPr lang="en-US" sz="2400" b="0" i="0" smtClean="0">
                                <a:solidFill>
                                  <a:schemeClr val="tx2"/>
                                </a:solidFill>
                                <a:latin typeface="Cambria Math" panose="02040503050406030204" pitchFamily="18" charset="0"/>
                                <a:cs typeface="Lato"/>
                                <a:sym typeface="Lato"/>
                              </a:rPr>
                              <m:t>1</m:t>
                            </m:r>
                            <m:r>
                              <a:rPr lang="en-US" sz="2400" b="0" i="0" smtClean="0">
                                <a:solidFill>
                                  <a:schemeClr val="tx2"/>
                                </a:solidFill>
                                <a:latin typeface="Cambria Math" panose="02040503050406030204" pitchFamily="18" charset="0"/>
                                <a:cs typeface="Lato"/>
                                <a:sym typeface="Lato"/>
                              </a:rPr>
                              <m:t>+</m:t>
                            </m:r>
                            <m:r>
                              <m:rPr>
                                <m:sty m:val="p"/>
                              </m:rPr>
                              <a:rPr lang="el-GR" sz="2400" b="0" i="1" smtClean="0">
                                <a:solidFill>
                                  <a:schemeClr val="tx2"/>
                                </a:solidFill>
                                <a:latin typeface="Cambria Math" panose="02040503050406030204" pitchFamily="18" charset="0"/>
                                <a:ea typeface="Cambria Math" panose="02040503050406030204" pitchFamily="18" charset="0"/>
                                <a:cs typeface="Lato"/>
                                <a:sym typeface="Lato"/>
                              </a:rPr>
                              <m:t>δ</m:t>
                            </m:r>
                          </m:e>
                        </m:d>
                        <m:r>
                          <a:rPr lang="en-US" sz="2400" i="1">
                            <a:solidFill>
                              <a:schemeClr val="tx2"/>
                            </a:solidFill>
                            <a:latin typeface="Cambria Math" panose="02040503050406030204" pitchFamily="18" charset="0"/>
                            <a:ea typeface="Cambria Math" panose="02040503050406030204" pitchFamily="18" charset="0"/>
                            <a:cs typeface="Lato"/>
                            <a:sym typeface="Lato"/>
                          </a:rPr>
                          <m:t>𝜇</m:t>
                        </m:r>
                      </m:e>
                    </m:d>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sSupPr>
                      <m:e>
                        <m:r>
                          <a:rPr lang="en-US" sz="2400" b="0" i="1" smtClean="0">
                            <a:solidFill>
                              <a:schemeClr val="tx2"/>
                            </a:solidFill>
                            <a:latin typeface="Cambria Math" panose="02040503050406030204" pitchFamily="18" charset="0"/>
                            <a:ea typeface="Cambria Math" panose="02040503050406030204" pitchFamily="18" charset="0"/>
                            <a:cs typeface="Lato"/>
                            <a:sym typeface="Lato"/>
                          </a:rPr>
                          <m:t>𝑒</m:t>
                        </m:r>
                      </m:e>
                      <m:sup>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sSupPr>
                          <m:e>
                            <m:r>
                              <m:rPr>
                                <m:sty m:val="p"/>
                              </m:rPr>
                              <a:rPr lang="el-GR" sz="2400" i="1">
                                <a:solidFill>
                                  <a:schemeClr val="tx2"/>
                                </a:solidFill>
                                <a:latin typeface="Cambria Math" panose="02040503050406030204" pitchFamily="18" charset="0"/>
                                <a:ea typeface="Cambria Math" panose="02040503050406030204" pitchFamily="18" charset="0"/>
                                <a:cs typeface="Lato"/>
                                <a:sym typeface="Lato"/>
                              </a:rPr>
                              <m:t>δ</m:t>
                            </m:r>
                          </m:e>
                          <m:sup>
                            <m:r>
                              <a:rPr lang="en-US" sz="2400" b="0" i="1" smtClean="0">
                                <a:solidFill>
                                  <a:schemeClr val="tx2"/>
                                </a:solidFill>
                                <a:latin typeface="Cambria Math" panose="02040503050406030204" pitchFamily="18" charset="0"/>
                                <a:ea typeface="Cambria Math" panose="02040503050406030204" pitchFamily="18" charset="0"/>
                                <a:cs typeface="Lato"/>
                                <a:sym typeface="Lato"/>
                              </a:rPr>
                              <m:t>2</m:t>
                            </m:r>
                          </m:sup>
                        </m:sSup>
                        <m:r>
                          <a:rPr lang="en-US" sz="2400" i="1">
                            <a:solidFill>
                              <a:schemeClr val="tx2"/>
                            </a:solidFill>
                            <a:latin typeface="Cambria Math" panose="02040503050406030204" pitchFamily="18" charset="0"/>
                            <a:ea typeface="Cambria Math" panose="02040503050406030204" pitchFamily="18" charset="0"/>
                            <a:cs typeface="Lato"/>
                            <a:sym typeface="Lato"/>
                          </a:rPr>
                          <m:t>𝜇</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3</m:t>
                        </m:r>
                      </m:sup>
                    </m:sSup>
                  </m:oMath>
                </a14:m>
                <a:endParaRPr lang="en-US" sz="2400" dirty="0">
                  <a:solidFill>
                    <a:schemeClr val="tx2"/>
                  </a:solidFill>
                  <a:latin typeface="Lato"/>
                  <a:ea typeface="Lato"/>
                  <a:cs typeface="Lato"/>
                  <a:sym typeface="Lato"/>
                </a:endParaRPr>
              </a:p>
              <a:p>
                <a:pPr lvl="0"/>
                <a:r>
                  <a:rPr lang="en-US" sz="2400" dirty="0">
                    <a:solidFill>
                      <a:schemeClr val="tx2"/>
                    </a:solidFill>
                    <a:latin typeface="Lato"/>
                    <a:cs typeface="Lato"/>
                  </a:rPr>
                  <a:t>Where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cs typeface="Lato"/>
                        <a:sym typeface="Lato"/>
                      </a:rPr>
                      <m:t>𝜇</m:t>
                    </m:r>
                    <m:r>
                      <a:rPr lang="en-US" sz="2400" b="0" i="0" smtClean="0">
                        <a:solidFill>
                          <a:schemeClr val="tx2"/>
                        </a:solidFill>
                        <a:latin typeface="Cambria Math" panose="02040503050406030204" pitchFamily="18" charset="0"/>
                        <a:ea typeface="Cambria Math" panose="02040503050406030204" pitchFamily="18" charset="0"/>
                        <a:cs typeface="Lato"/>
                        <a:sym typeface="Lato"/>
                      </a:rPr>
                      <m:t>=</m:t>
                    </m:r>
                    <m:r>
                      <a:rPr lang="en-US" sz="2400" i="1">
                        <a:solidFill>
                          <a:schemeClr val="tx2"/>
                        </a:solidFill>
                        <a:latin typeface="Cambria Math" panose="02040503050406030204" pitchFamily="18" charset="0"/>
                        <a:ea typeface="Cambria Math" panose="02040503050406030204" pitchFamily="18" charset="0"/>
                        <a:cs typeface="Lato"/>
                        <a:sym typeface="Lato"/>
                      </a:rPr>
                      <m:t>𝔼</m:t>
                    </m:r>
                    <m:r>
                      <a:rPr lang="en-US" sz="2400" i="1">
                        <a:solidFill>
                          <a:schemeClr val="tx2"/>
                        </a:solidFill>
                        <a:latin typeface="Cambria Math" panose="02040503050406030204" pitchFamily="18" charset="0"/>
                        <a:ea typeface="Cambria Math" panose="02040503050406030204" pitchFamily="18" charset="0"/>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cs typeface="Lato"/>
                            <a:sym typeface="Lato"/>
                          </a:rPr>
                          <m:t>𝑋</m:t>
                        </m:r>
                      </m:e>
                      <m:sub>
                        <m:r>
                          <a:rPr lang="en-US" sz="2400" i="1">
                            <a:solidFill>
                              <a:schemeClr val="tx2"/>
                            </a:solidFill>
                            <a:latin typeface="Cambria Math" panose="02040503050406030204" pitchFamily="18" charset="0"/>
                            <a:cs typeface="Lato"/>
                            <a:sym typeface="Lato"/>
                          </a:rPr>
                          <m:t>𝑗</m:t>
                        </m:r>
                      </m:sub>
                    </m:sSub>
                    <m:r>
                      <a:rPr lang="ar-AE" sz="2400" i="1">
                        <a:solidFill>
                          <a:schemeClr val="tx2"/>
                        </a:solidFill>
                        <a:latin typeface="Cambria Math" panose="02040503050406030204" pitchFamily="18" charset="0"/>
                        <a:ea typeface="Cambria Math" panose="02040503050406030204" pitchFamily="18" charset="0"/>
                        <a:cs typeface="Lato"/>
                        <a:sym typeface="Lato"/>
                      </a:rPr>
                      <m:t>]=</m:t>
                    </m:r>
                    <m:r>
                      <a:rPr lang="ar-AE" sz="2400" i="1" dirty="0">
                        <a:solidFill>
                          <a:srgbClr val="92D050"/>
                        </a:solidFill>
                        <a:latin typeface="Cambria Math" panose="02040503050406030204" pitchFamily="18" charset="0"/>
                        <a:ea typeface="Lato"/>
                        <a:cs typeface="Lato"/>
                        <a:sym typeface="Lato"/>
                      </a:rPr>
                      <m:t>𝑛</m:t>
                    </m:r>
                    <m:r>
                      <a:rPr lang="ar-AE" sz="2400" i="1">
                        <a:solidFill>
                          <a:schemeClr val="tx2"/>
                        </a:solidFill>
                        <a:latin typeface="Cambria Math" panose="02040503050406030204" pitchFamily="18" charset="0"/>
                        <a:ea typeface="Cambria Math" panose="02040503050406030204" pitchFamily="18" charset="0"/>
                        <a:cs typeface="Lato"/>
                        <a:sym typeface="Lato"/>
                      </a:rPr>
                      <m:t>/</m:t>
                    </m:r>
                    <m:r>
                      <a:rPr lang="ar-AE"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 and </a:t>
                </a:r>
                <a14:m>
                  <m:oMath xmlns:m="http://schemas.openxmlformats.org/officeDocument/2006/math">
                    <m:r>
                      <a:rPr lang="en-US" sz="2400" b="0" i="1" smtClean="0">
                        <a:solidFill>
                          <a:schemeClr val="tx2"/>
                        </a:solidFill>
                        <a:latin typeface="Cambria Math" panose="02040503050406030204" pitchFamily="18" charset="0"/>
                        <a:ea typeface="Lato"/>
                        <a:cs typeface="Lato"/>
                        <a:sym typeface="Lato"/>
                      </a:rPr>
                      <m:t>0</m:t>
                    </m:r>
                    <m:r>
                      <a:rPr lang="en-US" sz="2400" b="0" i="1" smtClean="0">
                        <a:solidFill>
                          <a:schemeClr val="tx2"/>
                        </a:solidFill>
                        <a:latin typeface="Cambria Math" panose="02040503050406030204" pitchFamily="18" charset="0"/>
                        <a:ea typeface="Lato"/>
                        <a:cs typeface="Lato"/>
                        <a:sym typeface="Lato"/>
                      </a:rPr>
                      <m:t>≤</m:t>
                    </m:r>
                    <m:r>
                      <m:rPr>
                        <m:sty m:val="p"/>
                      </m:rPr>
                      <a:rPr lang="el-GR" sz="2400" i="1">
                        <a:solidFill>
                          <a:schemeClr val="tx2"/>
                        </a:solidFill>
                        <a:latin typeface="Cambria Math" panose="02040503050406030204" pitchFamily="18" charset="0"/>
                        <a:ea typeface="Cambria Math" panose="02040503050406030204" pitchFamily="18" charset="0"/>
                        <a:cs typeface="Lato"/>
                        <a:sym typeface="Lato"/>
                      </a:rPr>
                      <m:t>δ</m:t>
                    </m:r>
                    <m:r>
                      <a:rPr lang="en-US" sz="2400" b="0" i="0" smtClean="0">
                        <a:solidFill>
                          <a:schemeClr val="tx2"/>
                        </a:solidFill>
                        <a:latin typeface="Cambria Math" panose="02040503050406030204" pitchFamily="18" charset="0"/>
                        <a:ea typeface="Cambria Math" panose="02040503050406030204" pitchFamily="18" charset="0"/>
                        <a:cs typeface="Lato"/>
                        <a:sym typeface="Lato"/>
                      </a:rPr>
                      <m:t>≤</m:t>
                    </m:r>
                    <m:r>
                      <a:rPr lang="en-US" sz="2400" b="0" i="0" smtClean="0">
                        <a:solidFill>
                          <a:schemeClr val="tx2"/>
                        </a:solidFill>
                        <a:latin typeface="Cambria Math" panose="02040503050406030204" pitchFamily="18" charset="0"/>
                        <a:ea typeface="Cambria Math" panose="02040503050406030204" pitchFamily="18" charset="0"/>
                        <a:cs typeface="Lato"/>
                        <a:sym typeface="Lato"/>
                      </a:rPr>
                      <m:t>1</m:t>
                    </m:r>
                  </m:oMath>
                </a14:m>
                <a:endParaRPr lang="ar-AE" sz="2400" dirty="0">
                  <a:solidFill>
                    <a:schemeClr val="tx2"/>
                  </a:solidFill>
                  <a:latin typeface="Lato"/>
                  <a:ea typeface="Lato"/>
                  <a:cs typeface="Lato"/>
                  <a:sym typeface="Lato"/>
                </a:endParaRPr>
              </a:p>
              <a:p>
                <a:endParaRPr lang="en-US" sz="2400" b="0" dirty="0">
                  <a:solidFill>
                    <a:schemeClr val="tx2"/>
                  </a:solidFill>
                  <a:latin typeface="Cambria Math" panose="02040503050406030204" pitchFamily="18" charset="0"/>
                  <a:cs typeface="Lato"/>
                  <a:sym typeface="Lato"/>
                </a:endParaRPr>
              </a:p>
              <a:p>
                <a:r>
                  <a:rPr lang="en-US" sz="2400" dirty="0">
                    <a:solidFill>
                      <a:schemeClr val="tx2"/>
                    </a:solidFill>
                    <a:latin typeface="Lato" panose="020B0604020202020204" charset="0"/>
                    <a:cs typeface="Lato" panose="020B0604020202020204" charset="0"/>
                    <a:sym typeface="Lato"/>
                  </a:rPr>
                  <a:t>By union bound, we see that the probability that </a:t>
                </a:r>
                <a:r>
                  <a:rPr lang="en-US" sz="2400" i="1" dirty="0">
                    <a:solidFill>
                      <a:schemeClr val="tx2"/>
                    </a:solidFill>
                    <a:latin typeface="Lato" panose="020B0604020202020204" charset="0"/>
                    <a:cs typeface="Lato" panose="020B0604020202020204" charset="0"/>
                    <a:sym typeface="Lato"/>
                  </a:rPr>
                  <a:t>any</a:t>
                </a:r>
                <a:r>
                  <a:rPr lang="en-US" sz="2400" dirty="0">
                    <a:solidFill>
                      <a:schemeClr val="tx2"/>
                    </a:solidFill>
                    <a:latin typeface="Lato" panose="020B0604020202020204" charset="0"/>
                    <a:cs typeface="Lato" panose="020B0604020202020204" charset="0"/>
                    <a:sym typeface="Lato"/>
                  </a:rPr>
                  <a:t> of the</a:t>
                </a:r>
                <a:r>
                  <a:rPr lang="ar-AE" sz="2400" dirty="0">
                    <a:solidFill>
                      <a:srgbClr val="FFFF00"/>
                    </a:solidFill>
                    <a:ea typeface="Lato"/>
                    <a:cs typeface="Lato"/>
                    <a:sym typeface="Lato"/>
                  </a:rPr>
                  <a:t> </a:t>
                </a:r>
                <a14:m>
                  <m:oMath xmlns:m="http://schemas.openxmlformats.org/officeDocument/2006/math">
                    <m:r>
                      <a:rPr lang="ar-AE"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panose="020B0604020202020204" charset="0"/>
                    <a:cs typeface="Lato" panose="020B0604020202020204" charset="0"/>
                    <a:sym typeface="Lato"/>
                  </a:rPr>
                  <a:t> bins have more than  </a:t>
                </a:r>
                <a14:m>
                  <m:oMath xmlns:m="http://schemas.openxmlformats.org/officeDocument/2006/math">
                    <m:d>
                      <m:dPr>
                        <m:ctrlPr>
                          <a:rPr lang="en-US" sz="2400" i="1">
                            <a:solidFill>
                              <a:schemeClr val="tx2"/>
                            </a:solidFill>
                            <a:latin typeface="Cambria Math" panose="02040503050406030204" pitchFamily="18" charset="0"/>
                            <a:cs typeface="Lato"/>
                            <a:sym typeface="Lato"/>
                          </a:rPr>
                        </m:ctrlPr>
                      </m:dPr>
                      <m:e>
                        <m:r>
                          <a:rPr lang="en-US" sz="2400">
                            <a:solidFill>
                              <a:schemeClr val="tx2"/>
                            </a:solidFill>
                            <a:latin typeface="Cambria Math" panose="02040503050406030204" pitchFamily="18" charset="0"/>
                            <a:cs typeface="Lato"/>
                            <a:sym typeface="Lato"/>
                          </a:rPr>
                          <m:t>1</m:t>
                        </m:r>
                        <m:r>
                          <a:rPr lang="en-US" sz="2400">
                            <a:solidFill>
                              <a:schemeClr val="tx2"/>
                            </a:solidFill>
                            <a:latin typeface="Cambria Math" panose="02040503050406030204" pitchFamily="18" charset="0"/>
                            <a:cs typeface="Lato"/>
                            <a:sym typeface="Lato"/>
                          </a:rPr>
                          <m:t>+</m:t>
                        </m:r>
                        <m:r>
                          <m:rPr>
                            <m:sty m:val="p"/>
                          </m:rPr>
                          <a:rPr lang="el-GR" sz="2400" i="1">
                            <a:solidFill>
                              <a:schemeClr val="tx2"/>
                            </a:solidFill>
                            <a:latin typeface="Cambria Math" panose="02040503050406030204" pitchFamily="18" charset="0"/>
                            <a:ea typeface="Cambria Math" panose="02040503050406030204" pitchFamily="18" charset="0"/>
                            <a:cs typeface="Lato"/>
                            <a:sym typeface="Lato"/>
                          </a:rPr>
                          <m:t>δ</m:t>
                        </m:r>
                      </m:e>
                    </m:d>
                    <m:r>
                      <a:rPr lang="en-US" sz="2400" i="1">
                        <a:solidFill>
                          <a:schemeClr val="tx2"/>
                        </a:solidFill>
                        <a:latin typeface="Cambria Math" panose="02040503050406030204" pitchFamily="18" charset="0"/>
                        <a:ea typeface="Cambria Math" panose="02040503050406030204" pitchFamily="18" charset="0"/>
                        <a:cs typeface="Lato"/>
                        <a:sym typeface="Lato"/>
                      </a:rPr>
                      <m:t>𝜇</m:t>
                    </m:r>
                  </m:oMath>
                </a14:m>
                <a:r>
                  <a:rPr lang="en-US" sz="2400" b="0" dirty="0">
                    <a:solidFill>
                      <a:schemeClr val="tx2"/>
                    </a:solidFill>
                    <a:latin typeface="Lato" panose="020B0604020202020204" charset="0"/>
                    <a:cs typeface="Lato" panose="020B0604020202020204" charset="0"/>
                    <a:sym typeface="Lato"/>
                  </a:rPr>
                  <a:t> elements is </a:t>
                </a:r>
                <a14:m>
                  <m:oMath xmlns:m="http://schemas.openxmlformats.org/officeDocument/2006/math">
                    <m:r>
                      <a:rPr lang="en-US" sz="2400" i="1">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pPr>
                      <m:e>
                        <m:r>
                          <a:rPr lang="ar-AE" sz="2400" i="1" dirty="0" smtClean="0">
                            <a:solidFill>
                              <a:srgbClr val="FFFF00"/>
                            </a:solidFill>
                            <a:latin typeface="Cambria Math" panose="02040503050406030204" pitchFamily="18" charset="0"/>
                            <a:ea typeface="Cambria Math" panose="02040503050406030204" pitchFamily="18" charset="0"/>
                            <a:cs typeface="Lato"/>
                            <a:sym typeface="Lato"/>
                          </a:rPr>
                          <m:t>𝑚</m:t>
                        </m:r>
                        <m:r>
                          <a:rPr lang="en-US" sz="2400" i="1">
                            <a:solidFill>
                              <a:schemeClr val="tx2"/>
                            </a:solidFill>
                            <a:latin typeface="Cambria Math" panose="02040503050406030204" pitchFamily="18" charset="0"/>
                            <a:ea typeface="Cambria Math" panose="02040503050406030204" pitchFamily="18" charset="0"/>
                            <a:cs typeface="Lato"/>
                            <a:sym typeface="Lato"/>
                          </a:rPr>
                          <m:t>𝑒</m:t>
                        </m:r>
                      </m:e>
                      <m:sup>
                        <m:r>
                          <a:rPr lang="en-US" sz="2400" i="1">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pPr>
                          <m:e>
                            <m:r>
                              <m:rPr>
                                <m:sty m:val="p"/>
                              </m:rPr>
                              <a:rPr lang="el-GR" sz="2400" i="1">
                                <a:solidFill>
                                  <a:schemeClr val="tx2"/>
                                </a:solidFill>
                                <a:latin typeface="Cambria Math" panose="02040503050406030204" pitchFamily="18" charset="0"/>
                                <a:ea typeface="Cambria Math" panose="02040503050406030204" pitchFamily="18" charset="0"/>
                                <a:cs typeface="Lato"/>
                                <a:sym typeface="Lato"/>
                              </a:rPr>
                              <m:t>δ</m:t>
                            </m:r>
                          </m:e>
                          <m:sup>
                            <m:r>
                              <a:rPr lang="en-US" sz="2400" i="1">
                                <a:solidFill>
                                  <a:schemeClr val="tx2"/>
                                </a:solidFill>
                                <a:latin typeface="Cambria Math" panose="02040503050406030204" pitchFamily="18" charset="0"/>
                                <a:ea typeface="Cambria Math" panose="02040503050406030204" pitchFamily="18" charset="0"/>
                                <a:cs typeface="Lato"/>
                                <a:sym typeface="Lato"/>
                              </a:rPr>
                              <m:t>2</m:t>
                            </m:r>
                          </m:sup>
                        </m:sSup>
                        <m:r>
                          <a:rPr lang="en-US" sz="2400" i="1">
                            <a:solidFill>
                              <a:schemeClr val="tx2"/>
                            </a:solidFill>
                            <a:latin typeface="Cambria Math" panose="02040503050406030204" pitchFamily="18" charset="0"/>
                            <a:ea typeface="Cambria Math" panose="02040503050406030204" pitchFamily="18" charset="0"/>
                            <a:cs typeface="Lato"/>
                            <a:sym typeface="Lato"/>
                          </a:rPr>
                          <m:t>𝜇</m:t>
                        </m:r>
                        <m:r>
                          <a:rPr lang="en-US" sz="2400" i="1">
                            <a:solidFill>
                              <a:schemeClr val="tx2"/>
                            </a:solidFill>
                            <a:latin typeface="Cambria Math" panose="02040503050406030204" pitchFamily="18" charset="0"/>
                            <a:ea typeface="Cambria Math" panose="02040503050406030204" pitchFamily="18" charset="0"/>
                            <a:cs typeface="Lato"/>
                            <a:sym typeface="Lato"/>
                          </a:rPr>
                          <m:t>/</m:t>
                        </m:r>
                        <m:r>
                          <a:rPr lang="en-US" sz="2400" i="1">
                            <a:solidFill>
                              <a:schemeClr val="tx2"/>
                            </a:solidFill>
                            <a:latin typeface="Cambria Math" panose="02040503050406030204" pitchFamily="18" charset="0"/>
                            <a:ea typeface="Cambria Math" panose="02040503050406030204" pitchFamily="18" charset="0"/>
                            <a:cs typeface="Lato"/>
                            <a:sym typeface="Lato"/>
                          </a:rPr>
                          <m:t>3</m:t>
                        </m:r>
                      </m:sup>
                    </m:sSup>
                  </m:oMath>
                </a14:m>
                <a:endParaRPr lang="en-US" sz="2400" i="1" dirty="0">
                  <a:solidFill>
                    <a:schemeClr val="tx2"/>
                  </a:solidFill>
                  <a:latin typeface="Cambria Math" panose="02040503050406030204" pitchFamily="18" charset="0"/>
                  <a:ea typeface="Cambria Math" panose="02040503050406030204" pitchFamily="18" charset="0"/>
                  <a:cs typeface="Lato"/>
                  <a:sym typeface="Lato"/>
                </a:endParaRPr>
              </a:p>
              <a:p>
                <a:endParaRPr lang="en-US" sz="2400"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Thus if we set the failure probability </a:t>
                </a:r>
                <a14:m>
                  <m:oMath xmlns:m="http://schemas.openxmlformats.org/officeDocument/2006/math">
                    <m:sSup>
                      <m:sSup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pPr>
                      <m:e>
                        <m:r>
                          <a:rPr lang="ar-AE" sz="2400" i="1" dirty="0">
                            <a:solidFill>
                              <a:srgbClr val="FFFF00"/>
                            </a:solidFill>
                            <a:latin typeface="Cambria Math" panose="02040503050406030204" pitchFamily="18" charset="0"/>
                            <a:ea typeface="Cambria Math" panose="02040503050406030204" pitchFamily="18" charset="0"/>
                            <a:cs typeface="Lato"/>
                            <a:sym typeface="Lato"/>
                          </a:rPr>
                          <m:t>𝑚</m:t>
                        </m:r>
                        <m:r>
                          <a:rPr lang="en-US" sz="2400" i="1">
                            <a:solidFill>
                              <a:schemeClr val="tx2"/>
                            </a:solidFill>
                            <a:latin typeface="Cambria Math" panose="02040503050406030204" pitchFamily="18" charset="0"/>
                            <a:ea typeface="Cambria Math" panose="02040503050406030204" pitchFamily="18" charset="0"/>
                            <a:cs typeface="Lato"/>
                            <a:sym typeface="Lato"/>
                          </a:rPr>
                          <m:t>𝑒</m:t>
                        </m:r>
                      </m:e>
                      <m:sup>
                        <m:r>
                          <a:rPr lang="en-US" sz="2400" i="1">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i="1">
                                <a:solidFill>
                                  <a:schemeClr val="tx2"/>
                                </a:solidFill>
                                <a:latin typeface="Cambria Math" panose="02040503050406030204" pitchFamily="18" charset="0"/>
                                <a:ea typeface="Cambria Math" panose="02040503050406030204" pitchFamily="18" charset="0"/>
                                <a:cs typeface="Lato"/>
                                <a:sym typeface="Lato"/>
                              </a:rPr>
                            </m:ctrlPr>
                          </m:sSupPr>
                          <m:e>
                            <m:r>
                              <m:rPr>
                                <m:sty m:val="p"/>
                              </m:rPr>
                              <a:rPr lang="el-GR" sz="2400" i="1">
                                <a:solidFill>
                                  <a:schemeClr val="tx2"/>
                                </a:solidFill>
                                <a:latin typeface="Cambria Math" panose="02040503050406030204" pitchFamily="18" charset="0"/>
                                <a:ea typeface="Cambria Math" panose="02040503050406030204" pitchFamily="18" charset="0"/>
                                <a:cs typeface="Lato"/>
                                <a:sym typeface="Lato"/>
                              </a:rPr>
                              <m:t>δ</m:t>
                            </m:r>
                          </m:e>
                          <m:sup>
                            <m:r>
                              <a:rPr lang="en-US" sz="2400" i="1">
                                <a:solidFill>
                                  <a:schemeClr val="tx2"/>
                                </a:solidFill>
                                <a:latin typeface="Cambria Math" panose="02040503050406030204" pitchFamily="18" charset="0"/>
                                <a:ea typeface="Cambria Math" panose="02040503050406030204" pitchFamily="18" charset="0"/>
                                <a:cs typeface="Lato"/>
                                <a:sym typeface="Lato"/>
                              </a:rPr>
                              <m:t>2</m:t>
                            </m:r>
                          </m:sup>
                        </m:sSup>
                        <m:r>
                          <a:rPr lang="en-US" sz="2400" i="1" dirty="0">
                            <a:solidFill>
                              <a:srgbClr val="92D050"/>
                            </a:solidFill>
                            <a:latin typeface="Cambria Math" panose="02040503050406030204" pitchFamily="18" charset="0"/>
                            <a:ea typeface="Lato"/>
                            <a:cs typeface="Lato"/>
                            <a:sym typeface="Lato"/>
                          </a:rPr>
                          <m:t>𝑛</m:t>
                        </m:r>
                        <m:r>
                          <a:rPr lang="en-US" sz="2400" i="1">
                            <a:solidFill>
                              <a:schemeClr val="tx2"/>
                            </a:solidFill>
                            <a:latin typeface="Cambria Math" panose="02040503050406030204" pitchFamily="18" charset="0"/>
                            <a:ea typeface="Cambria Math" panose="02040503050406030204" pitchFamily="18" charset="0"/>
                            <a:cs typeface="Lato"/>
                            <a:sym typeface="Lato"/>
                          </a:rPr>
                          <m:t>/</m:t>
                        </m:r>
                        <m:r>
                          <a:rPr lang="en-US" sz="2400" b="0" i="1" smtClean="0">
                            <a:solidFill>
                              <a:schemeClr val="tx2"/>
                            </a:solidFill>
                            <a:latin typeface="Cambria Math" panose="02040503050406030204" pitchFamily="18" charset="0"/>
                            <a:ea typeface="Cambria Math" panose="02040503050406030204" pitchFamily="18" charset="0"/>
                            <a:cs typeface="Lato"/>
                            <a:sym typeface="Lato"/>
                          </a:rPr>
                          <m:t>3</m:t>
                        </m:r>
                        <m:r>
                          <a:rPr lang="en-US" sz="2400" dirty="0">
                            <a:solidFill>
                              <a:srgbClr val="FFFF00"/>
                            </a:solidFill>
                            <a:latin typeface="Cambria Math" panose="02040503050406030204" pitchFamily="18" charset="0"/>
                            <a:ea typeface="Lato"/>
                            <a:cs typeface="Lato"/>
                            <a:sym typeface="Lato"/>
                          </a:rPr>
                          <m:t>𝑚</m:t>
                        </m:r>
                        <m:r>
                          <m:rPr>
                            <m:nor/>
                          </m:rPr>
                          <a:rPr lang="en-US" sz="2400" dirty="0">
                            <a:solidFill>
                              <a:schemeClr val="tx2"/>
                            </a:solidFill>
                            <a:latin typeface="Lato"/>
                            <a:ea typeface="Lato"/>
                            <a:cs typeface="Lato"/>
                            <a:sym typeface="Lato"/>
                          </a:rPr>
                          <m:t> </m:t>
                        </m:r>
                      </m:sup>
                    </m:sSup>
                    <m:r>
                      <a:rPr lang="en-US" sz="2400" b="0" i="0" smtClean="0">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b="0" i="1" smtClean="0">
                            <a:solidFill>
                              <a:schemeClr val="tx2"/>
                            </a:solidFill>
                            <a:latin typeface="Cambria Math" panose="02040503050406030204" pitchFamily="18" charset="0"/>
                            <a:ea typeface="Cambria Math" panose="02040503050406030204" pitchFamily="18" charset="0"/>
                            <a:cs typeface="Lato"/>
                            <a:sym typeface="Lato"/>
                          </a:rPr>
                        </m:ctrlPr>
                      </m:sSupPr>
                      <m:e>
                        <m:r>
                          <a:rPr lang="en-US" sz="2400" b="0" i="1" smtClean="0">
                            <a:solidFill>
                              <a:schemeClr val="tx2"/>
                            </a:solidFill>
                            <a:latin typeface="Cambria Math" panose="02040503050406030204" pitchFamily="18" charset="0"/>
                            <a:ea typeface="Cambria Math" panose="02040503050406030204" pitchFamily="18" charset="0"/>
                            <a:cs typeface="Lato"/>
                            <a:sym typeface="Lato"/>
                          </a:rPr>
                          <m:t>2</m:t>
                        </m:r>
                      </m:e>
                      <m:sup>
                        <m:r>
                          <a:rPr lang="en-US" sz="2400" b="0" i="1" smtClean="0">
                            <a:solidFill>
                              <a:schemeClr val="tx2"/>
                            </a:solidFill>
                            <a:latin typeface="Cambria Math" panose="02040503050406030204" pitchFamily="18" charset="0"/>
                            <a:ea typeface="Cambria Math" panose="02040503050406030204" pitchFamily="18" charset="0"/>
                            <a:cs typeface="Lato"/>
                            <a:sym typeface="Lato"/>
                          </a:rPr>
                          <m:t>−</m:t>
                        </m:r>
                        <m:r>
                          <a:rPr lang="en-US" sz="2400" i="1">
                            <a:solidFill>
                              <a:srgbClr val="FF0000"/>
                            </a:solidFill>
                            <a:latin typeface="Cambria Math" panose="02040503050406030204" pitchFamily="18" charset="0"/>
                            <a:ea typeface="Cambria Math" panose="02040503050406030204" pitchFamily="18" charset="0"/>
                            <a:cs typeface="Lato"/>
                            <a:sym typeface="Lato"/>
                          </a:rPr>
                          <m:t>𝜎</m:t>
                        </m:r>
                      </m:sup>
                    </m:sSup>
                  </m:oMath>
                </a14:m>
                <a:endParaRPr lang="en-US" sz="2400"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we get </a:t>
                </a:r>
                <a14:m>
                  <m:oMath xmlns:m="http://schemas.openxmlformats.org/officeDocument/2006/math">
                    <m:r>
                      <m:rPr>
                        <m:sty m:val="p"/>
                      </m:rPr>
                      <a:rPr lang="el-GR" sz="2400">
                        <a:solidFill>
                          <a:schemeClr val="tx2"/>
                        </a:solidFill>
                        <a:latin typeface="Cambria Math" panose="02040503050406030204" pitchFamily="18" charset="0"/>
                        <a:ea typeface="Lato"/>
                        <a:cs typeface="Lato"/>
                        <a:sym typeface="Lato"/>
                      </a:rPr>
                      <m:t>δ</m:t>
                    </m:r>
                    <m:r>
                      <a:rPr lang="en-US" sz="2400">
                        <a:solidFill>
                          <a:schemeClr val="tx2"/>
                        </a:solidFill>
                        <a:latin typeface="Cambria Math" panose="02040503050406030204" pitchFamily="18" charset="0"/>
                        <a:ea typeface="Lato"/>
                        <a:cs typeface="Lato"/>
                        <a:sym typeface="Lato"/>
                      </a:rPr>
                      <m:t>=</m:t>
                    </m:r>
                    <m:rad>
                      <m:radPr>
                        <m:degHide m:val="on"/>
                        <m:ctrlPr>
                          <a:rPr lang="en-US" sz="2400" i="1">
                            <a:solidFill>
                              <a:schemeClr val="tx2"/>
                            </a:solidFill>
                            <a:latin typeface="Cambria Math" panose="02040503050406030204" pitchFamily="18" charset="0"/>
                            <a:ea typeface="Lato"/>
                            <a:cs typeface="Lato"/>
                            <a:sym typeface="Lato"/>
                          </a:rPr>
                        </m:ctrlPr>
                      </m:radPr>
                      <m:deg/>
                      <m:e>
                        <m:f>
                          <m:fPr>
                            <m:ctrlPr>
                              <a:rPr lang="en-US" sz="2400" i="1">
                                <a:solidFill>
                                  <a:schemeClr val="tx2"/>
                                </a:solidFill>
                                <a:latin typeface="Cambria Math" panose="02040503050406030204" pitchFamily="18" charset="0"/>
                                <a:ea typeface="Cambria Math" panose="02040503050406030204" pitchFamily="18" charset="0"/>
                                <a:cs typeface="Lato"/>
                                <a:sym typeface="Lato"/>
                              </a:rPr>
                            </m:ctrlPr>
                          </m:fPr>
                          <m:num>
                            <m:r>
                              <a:rPr lang="en-US" sz="2400" b="0" i="1" smtClean="0">
                                <a:solidFill>
                                  <a:schemeClr val="tx2"/>
                                </a:solidFill>
                                <a:latin typeface="Cambria Math" panose="02040503050406030204" pitchFamily="18" charset="0"/>
                                <a:ea typeface="Cambria Math" panose="02040503050406030204" pitchFamily="18" charset="0"/>
                                <a:cs typeface="Lato"/>
                                <a:sym typeface="Lato"/>
                              </a:rPr>
                              <m:t>3</m:t>
                            </m:r>
                            <m:r>
                              <a:rPr lang="en-US" sz="2400" i="1" dirty="0">
                                <a:solidFill>
                                  <a:srgbClr val="FFFF00"/>
                                </a:solidFill>
                                <a:latin typeface="Cambria Math" panose="02040503050406030204" pitchFamily="18" charset="0"/>
                                <a:ea typeface="Lato"/>
                                <a:cs typeface="Lato"/>
                                <a:sym typeface="Lato"/>
                              </a:rPr>
                              <m:t>𝑚</m:t>
                            </m:r>
                          </m:num>
                          <m:den>
                            <m:r>
                              <a:rPr lang="ar-AE" sz="2400" i="1" dirty="0">
                                <a:solidFill>
                                  <a:srgbClr val="92D050"/>
                                </a:solidFill>
                                <a:latin typeface="Cambria Math" panose="02040503050406030204" pitchFamily="18" charset="0"/>
                                <a:ea typeface="Lato"/>
                                <a:cs typeface="Lato"/>
                                <a:sym typeface="Lato"/>
                              </a:rPr>
                              <m:t>𝑛</m:t>
                            </m:r>
                          </m:den>
                        </m:f>
                        <m:r>
                          <a:rPr lang="en-US" sz="2400" b="0" i="1" dirty="0" smtClean="0">
                            <a:solidFill>
                              <a:schemeClr val="tx2"/>
                            </a:solidFill>
                            <a:latin typeface="Cambria Math" panose="02040503050406030204" pitchFamily="18" charset="0"/>
                            <a:ea typeface="Lato"/>
                            <a:cs typeface="Lato"/>
                            <a:sym typeface="Lato"/>
                          </a:rPr>
                          <m:t>(</m:t>
                        </m:r>
                        <m:r>
                          <a:rPr lang="en-US" sz="2400" i="1">
                            <a:solidFill>
                              <a:srgbClr val="FF0000"/>
                            </a:solidFill>
                            <a:latin typeface="Cambria Math" panose="02040503050406030204" pitchFamily="18" charset="0"/>
                            <a:ea typeface="Cambria Math" panose="02040503050406030204" pitchFamily="18" charset="0"/>
                            <a:cs typeface="Lato"/>
                            <a:sym typeface="Lato"/>
                          </a:rPr>
                          <m:t>𝜎</m:t>
                        </m:r>
                        <m:r>
                          <m:rPr>
                            <m:sty m:val="p"/>
                          </m:rPr>
                          <a:rPr lang="en-US" sz="2400">
                            <a:solidFill>
                              <a:schemeClr val="tx2"/>
                            </a:solidFill>
                            <a:latin typeface="Cambria Math" panose="02040503050406030204" pitchFamily="18" charset="0"/>
                            <a:ea typeface="Lato"/>
                            <a:cs typeface="Lato"/>
                            <a:sym typeface="Lato"/>
                          </a:rPr>
                          <m:t>ln</m:t>
                        </m:r>
                        <m:r>
                          <a:rPr lang="en-US" sz="2400">
                            <a:solidFill>
                              <a:schemeClr val="tx2"/>
                            </a:solidFill>
                            <a:latin typeface="Cambria Math" panose="02040503050406030204" pitchFamily="18" charset="0"/>
                            <a:ea typeface="Lato"/>
                            <a:cs typeface="Lato"/>
                            <a:sym typeface="Lato"/>
                          </a:rPr>
                          <m:t>2</m:t>
                        </m:r>
                        <m:r>
                          <a:rPr lang="en-US" sz="2400">
                            <a:solidFill>
                              <a:schemeClr val="tx2"/>
                            </a:solidFill>
                            <a:latin typeface="Cambria Math" panose="02040503050406030204" pitchFamily="18" charset="0"/>
                            <a:ea typeface="Lato"/>
                            <a:cs typeface="Lato"/>
                            <a:sym typeface="Lato"/>
                          </a:rPr>
                          <m:t>+</m:t>
                        </m:r>
                        <m:r>
                          <m:rPr>
                            <m:sty m:val="p"/>
                          </m:rPr>
                          <a:rPr lang="en-US" sz="2400">
                            <a:solidFill>
                              <a:schemeClr val="tx2"/>
                            </a:solidFill>
                            <a:latin typeface="Cambria Math" panose="02040503050406030204" pitchFamily="18" charset="0"/>
                            <a:ea typeface="Lato"/>
                            <a:cs typeface="Lato"/>
                            <a:sym typeface="Lato"/>
                          </a:rPr>
                          <m:t>ln</m:t>
                        </m:r>
                        <m:r>
                          <a:rPr lang="en-US" sz="2400" smtClean="0">
                            <a:solidFill>
                              <a:srgbClr val="FFFF00"/>
                            </a:solidFill>
                            <a:latin typeface="Cambria Math" panose="02040503050406030204" pitchFamily="18" charset="0"/>
                            <a:ea typeface="Lato"/>
                            <a:cs typeface="Lato"/>
                            <a:sym typeface="Lato"/>
                          </a:rPr>
                          <m:t>𝑚</m:t>
                        </m:r>
                        <m:r>
                          <a:rPr lang="en-US" sz="2400">
                            <a:solidFill>
                              <a:schemeClr val="tx2"/>
                            </a:solidFill>
                            <a:latin typeface="Cambria Math" panose="02040503050406030204" pitchFamily="18" charset="0"/>
                            <a:ea typeface="Lato"/>
                            <a:cs typeface="Lato"/>
                            <a:sym typeface="Lato"/>
                          </a:rPr>
                          <m:t>)</m:t>
                        </m:r>
                      </m:e>
                    </m:rad>
                    <m:r>
                      <a:rPr lang="en-US" sz="2400">
                        <a:solidFill>
                          <a:schemeClr val="tx2"/>
                        </a:solidFill>
                        <a:latin typeface="Cambria Math" panose="02040503050406030204" pitchFamily="18" charset="0"/>
                        <a:ea typeface="Lato"/>
                        <a:cs typeface="Lato"/>
                        <a:sym typeface="Lato"/>
                      </a:rPr>
                      <m:t>≝</m:t>
                    </m:r>
                    <m:sSub>
                      <m:sSubPr>
                        <m:ctrlPr>
                          <a:rPr lang="en-US" sz="2400" i="1">
                            <a:solidFill>
                              <a:schemeClr val="tx2"/>
                            </a:solidFill>
                            <a:latin typeface="Cambria Math" panose="02040503050406030204" pitchFamily="18" charset="0"/>
                            <a:ea typeface="Lato"/>
                            <a:cs typeface="Lato"/>
                            <a:sym typeface="Lato"/>
                          </a:rPr>
                        </m:ctrlPr>
                      </m:sSubPr>
                      <m:e>
                        <m:r>
                          <a:rPr lang="en-US" sz="2400">
                            <a:solidFill>
                              <a:schemeClr val="tx2"/>
                            </a:solidFill>
                            <a:latin typeface="Cambria Math" panose="02040503050406030204" pitchFamily="18" charset="0"/>
                            <a:ea typeface="Lato"/>
                            <a:cs typeface="Lato"/>
                            <a:sym typeface="Lato"/>
                          </a:rPr>
                          <m:t>𝛿</m:t>
                        </m:r>
                      </m:e>
                      <m:sub>
                        <m:r>
                          <a:rPr lang="en-US" sz="2400">
                            <a:solidFill>
                              <a:schemeClr val="tx2"/>
                            </a:solidFill>
                            <a:latin typeface="Cambria Math" panose="02040503050406030204" pitchFamily="18" charset="0"/>
                            <a:ea typeface="Lato"/>
                            <a:cs typeface="Lato"/>
                            <a:sym typeface="Lato"/>
                          </a:rPr>
                          <m:t>0</m:t>
                        </m:r>
                      </m:sub>
                    </m:sSub>
                  </m:oMath>
                </a14:m>
                <a:endParaRPr lang="en-US" sz="2400" dirty="0">
                  <a:solidFill>
                    <a:schemeClr val="tx2"/>
                  </a:solidFill>
                  <a:latin typeface="Lato"/>
                  <a:ea typeface="Lato"/>
                  <a:cs typeface="Lato"/>
                  <a:sym typeface="Lato"/>
                </a:endParaRPr>
              </a:p>
            </p:txBody>
          </p:sp>
        </mc:Choice>
        <mc:Fallback xmlns="">
          <p:sp>
            <p:nvSpPr>
              <p:cNvPr id="184" name="Google Shape;184;p9">
                <a:extLst>
                  <a:ext uri="{FF2B5EF4-FFF2-40B4-BE49-F238E27FC236}">
                    <a16:creationId xmlns:a16="http://schemas.microsoft.com/office/drawing/2014/main" id="{6DF41F18-A5B5-206D-2B83-1D3CB882538D}"/>
                  </a:ext>
                </a:extLst>
              </p:cNvPr>
              <p:cNvSpPr txBox="1">
                <a:spLocks noRot="1" noChangeAspect="1" noMove="1" noResize="1" noEditPoints="1" noAdjustHandles="1" noChangeArrowheads="1" noChangeShapeType="1" noTextEdit="1"/>
              </p:cNvSpPr>
              <p:nvPr/>
            </p:nvSpPr>
            <p:spPr>
              <a:xfrm>
                <a:off x="663311" y="1133987"/>
                <a:ext cx="8255402" cy="4013246"/>
              </a:xfrm>
              <a:prstGeom prst="rect">
                <a:avLst/>
              </a:prstGeom>
              <a:blipFill>
                <a:blip r:embed="rId3"/>
                <a:stretch>
                  <a:fillRect l="-1182"/>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94BD0DB8-997D-D982-7249-66C061957504}"/>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Analysis</a:t>
            </a:r>
            <a:endParaRPr sz="2400" dirty="0"/>
          </a:p>
        </p:txBody>
      </p:sp>
      <p:grpSp>
        <p:nvGrpSpPr>
          <p:cNvPr id="186" name="Google Shape;186;p9">
            <a:extLst>
              <a:ext uri="{FF2B5EF4-FFF2-40B4-BE49-F238E27FC236}">
                <a16:creationId xmlns:a16="http://schemas.microsoft.com/office/drawing/2014/main" id="{9F8F2500-A6AD-9550-95A7-F47FB90293D6}"/>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48060FBF-0CD8-371C-44CF-3D01FE3D3755}"/>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009A4E28-CCFD-EC16-0F78-ABDA2CE5B302}"/>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DF206199-5170-1AFE-9011-0A553C5E4D26}"/>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3AB91891-8F6A-2379-F5E8-11A52C74B705}"/>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05CBD229-0EFD-C798-AF5A-9F27E947F0EA}"/>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541AE73D-408C-E49C-80CC-BDDE46D108D9}"/>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DB79B7CD-9857-6982-A615-447DBEDB9926}"/>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3AA19E56-BD30-A06B-E96F-BBE984B1B490}"/>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41256149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31998B63-7344-72F9-EB26-6DC74919DE1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71B52981-7AE7-E456-ACE7-23DE12A8F184}"/>
                  </a:ext>
                </a:extLst>
              </p:cNvPr>
              <p:cNvSpPr txBox="1"/>
              <p:nvPr/>
            </p:nvSpPr>
            <p:spPr>
              <a:xfrm>
                <a:off x="663310" y="927510"/>
                <a:ext cx="7802034" cy="4013246"/>
              </a:xfrm>
              <a:prstGeom prst="rect">
                <a:avLst/>
              </a:prstGeom>
              <a:noFill/>
              <a:ln>
                <a:noFill/>
              </a:ln>
            </p:spPr>
            <p:txBody>
              <a:bodyPr spcFirstLastPara="1" wrap="square" lIns="91425" tIns="91425" rIns="91425" bIns="91425" anchor="t" anchorCtr="0">
                <a:noAutofit/>
              </a:bodyPr>
              <a:lstStyle/>
              <a:p>
                <a:r>
                  <a:rPr lang="en-US" sz="2400" dirty="0">
                    <a:solidFill>
                      <a:schemeClr val="tx2"/>
                    </a:solidFill>
                    <a:latin typeface="Lato"/>
                    <a:ea typeface="Lato"/>
                    <a:cs typeface="Lato"/>
                  </a:rPr>
                  <a:t>We prove security via </a:t>
                </a:r>
                <a:r>
                  <a:rPr lang="en-US" sz="2400" i="1" dirty="0">
                    <a:solidFill>
                      <a:schemeClr val="accent4">
                        <a:lumMod val="60000"/>
                        <a:lumOff val="40000"/>
                      </a:schemeClr>
                    </a:solidFill>
                    <a:latin typeface="Lato"/>
                    <a:ea typeface="Lato"/>
                    <a:cs typeface="Lato"/>
                  </a:rPr>
                  <a:t>simulation paradigm</a:t>
                </a:r>
                <a:r>
                  <a:rPr lang="en-US" sz="2400" dirty="0">
                    <a:solidFill>
                      <a:schemeClr val="tx2"/>
                    </a:solidFill>
                    <a:latin typeface="Lato"/>
                    <a:ea typeface="Lato"/>
                    <a:cs typeface="Lato"/>
                  </a:rPr>
                  <a:t>, which means proving that all attacks that can be carried by an adversary in the designed protocol can be simulated in an ideal world where parties only interact with an imaginary trusted third party </a:t>
                </a:r>
                <a14:m>
                  <m:oMath xmlns:m="http://schemas.openxmlformats.org/officeDocument/2006/math">
                    <m:sSub>
                      <m:sSubPr>
                        <m:ctrlPr>
                          <a:rPr lang="en-US" sz="2400" i="1" smtClean="0">
                            <a:solidFill>
                              <a:schemeClr val="tx2"/>
                            </a:solidFill>
                            <a:latin typeface="Cambria Math" panose="02040503050406030204" pitchFamily="18" charset="0"/>
                            <a:ea typeface="Cambria Math" panose="02040503050406030204" pitchFamily="18" charset="0"/>
                            <a:cs typeface="Lato"/>
                          </a:rPr>
                        </m:ctrlPr>
                      </m:sSubPr>
                      <m:e>
                        <m:r>
                          <a:rPr lang="en-US" sz="2400" i="1">
                            <a:solidFill>
                              <a:schemeClr val="tx2"/>
                            </a:solidFill>
                            <a:latin typeface="Cambria Math" panose="02040503050406030204" pitchFamily="18" charset="0"/>
                            <a:ea typeface="Cambria Math" panose="02040503050406030204" pitchFamily="18" charset="0"/>
                            <a:cs typeface="Lato"/>
                          </a:rPr>
                          <m:t>ℱ</m:t>
                        </m:r>
                      </m:e>
                      <m:sub>
                        <m:r>
                          <m:rPr>
                            <m:sty m:val="p"/>
                          </m:rPr>
                          <a:rPr lang="en-US" sz="2400" b="0" i="0" smtClean="0">
                            <a:solidFill>
                              <a:schemeClr val="tx2"/>
                            </a:solidFill>
                            <a:latin typeface="Cambria Math" panose="02040503050406030204" pitchFamily="18" charset="0"/>
                            <a:ea typeface="Cambria Math" panose="02040503050406030204" pitchFamily="18" charset="0"/>
                            <a:cs typeface="Lato"/>
                          </a:rPr>
                          <m:t>PSI</m:t>
                        </m:r>
                      </m:sub>
                    </m:sSub>
                    <m:r>
                      <a:rPr lang="en-US" sz="2400" b="0" i="1" smtClean="0">
                        <a:solidFill>
                          <a:schemeClr val="tx2"/>
                        </a:solidFill>
                        <a:latin typeface="Cambria Math" panose="02040503050406030204" pitchFamily="18" charset="0"/>
                        <a:ea typeface="Cambria Math" panose="02040503050406030204" pitchFamily="18" charset="0"/>
                        <a:cs typeface="Lato"/>
                      </a:rPr>
                      <m:t>.</m:t>
                    </m:r>
                  </m:oMath>
                </a14:m>
                <a:r>
                  <a:rPr lang="en-US" sz="2400" i="1" dirty="0">
                    <a:solidFill>
                      <a:schemeClr val="tx2"/>
                    </a:solidFill>
                    <a:latin typeface="Lato"/>
                    <a:ea typeface="Lato"/>
                    <a:cs typeface="Lato"/>
                    <a:sym typeface="Lato"/>
                  </a:rPr>
                  <a:t> </a:t>
                </a:r>
              </a:p>
              <a:p>
                <a:endParaRPr lang="en-US" sz="2400" i="1"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As our binning technique self-reduces PSI, we inherit the security properties of the underlying PSI protocol </a:t>
                </a:r>
                <a14:m>
                  <m:oMath xmlns:m="http://schemas.openxmlformats.org/officeDocument/2006/math">
                    <m:r>
                      <m:rPr>
                        <m:sty m:val="p"/>
                      </m:r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oMath>
                </a14:m>
                <a:r>
                  <a:rPr lang="en-US" sz="2400" dirty="0">
                    <a:solidFill>
                      <a:schemeClr val="tx2"/>
                    </a:solidFill>
                    <a:latin typeface="Lato"/>
                    <a:ea typeface="Lato"/>
                    <a:cs typeface="Lato"/>
                    <a:sym typeface="Lato"/>
                  </a:rPr>
                  <a:t>.</a:t>
                </a:r>
              </a:p>
              <a:p>
                <a:endParaRPr lang="en-US" sz="2400"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 </a:t>
                </a:r>
              </a:p>
            </p:txBody>
          </p:sp>
        </mc:Choice>
        <mc:Fallback xmlns="">
          <p:sp>
            <p:nvSpPr>
              <p:cNvPr id="184" name="Google Shape;184;p9">
                <a:extLst>
                  <a:ext uri="{FF2B5EF4-FFF2-40B4-BE49-F238E27FC236}">
                    <a16:creationId xmlns:a16="http://schemas.microsoft.com/office/drawing/2014/main" id="{71B52981-7AE7-E456-ACE7-23DE12A8F184}"/>
                  </a:ext>
                </a:extLst>
              </p:cNvPr>
              <p:cNvSpPr txBox="1">
                <a:spLocks noRot="1" noChangeAspect="1" noMove="1" noResize="1" noEditPoints="1" noAdjustHandles="1" noChangeArrowheads="1" noChangeShapeType="1" noTextEdit="1"/>
              </p:cNvSpPr>
              <p:nvPr/>
            </p:nvSpPr>
            <p:spPr>
              <a:xfrm>
                <a:off x="663310" y="927510"/>
                <a:ext cx="7802034" cy="4013246"/>
              </a:xfrm>
              <a:prstGeom prst="rect">
                <a:avLst/>
              </a:prstGeom>
              <a:blipFill>
                <a:blip r:embed="rId3"/>
                <a:stretch>
                  <a:fillRect l="-1250" r="-1563"/>
                </a:stretch>
              </a:blipFill>
              <a:ln>
                <a:noFill/>
              </a:ln>
            </p:spPr>
            <p:txBody>
              <a:bodyPr/>
              <a:lstStyle/>
              <a:p>
                <a:r>
                  <a:rPr lang="LID4096">
                    <a:noFill/>
                  </a:rPr>
                  <a:t> </a:t>
                </a:r>
              </a:p>
            </p:txBody>
          </p:sp>
        </mc:Fallback>
      </mc:AlternateContent>
      <p:sp>
        <p:nvSpPr>
          <p:cNvPr id="185" name="Google Shape;185;p9">
            <a:extLst>
              <a:ext uri="{FF2B5EF4-FFF2-40B4-BE49-F238E27FC236}">
                <a16:creationId xmlns:a16="http://schemas.microsoft.com/office/drawing/2014/main" id="{E862D8BD-731F-EAB0-AC1D-62F0C09C03D1}"/>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Simulation</a:t>
            </a:r>
            <a:endParaRPr sz="2400" dirty="0"/>
          </a:p>
        </p:txBody>
      </p:sp>
      <p:grpSp>
        <p:nvGrpSpPr>
          <p:cNvPr id="186" name="Google Shape;186;p9">
            <a:extLst>
              <a:ext uri="{FF2B5EF4-FFF2-40B4-BE49-F238E27FC236}">
                <a16:creationId xmlns:a16="http://schemas.microsoft.com/office/drawing/2014/main" id="{00121DFD-9119-52ED-2197-D8CA8807D236}"/>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020F93CE-85C6-15D0-959A-B532CC0005A7}"/>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87DECB7A-EAA9-F4C2-1447-0F258589F28C}"/>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A39713E0-F659-7C11-4805-57FB193D610B}"/>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E268BC62-2BD5-21A9-46A8-DBB58358A727}"/>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6D541466-3FE8-5D9B-2F25-812B4578CD3D}"/>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FD078EBA-ECA7-AFFE-EA41-0180C649FD8B}"/>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C6ECD557-6A18-DB6E-B09C-8FE095C9F7DA}"/>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86A8CBC1-03AB-7083-DEFF-3C83F63B88D2}"/>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32717790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AEAB16FA-A2A9-0C83-FCFE-7E218384EE3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65FDDE6A-D342-34BD-CE40-B47C4CAD1123}"/>
                  </a:ext>
                </a:extLst>
              </p:cNvPr>
              <p:cNvSpPr txBox="1"/>
              <p:nvPr/>
            </p:nvSpPr>
            <p:spPr>
              <a:xfrm>
                <a:off x="663310" y="927510"/>
                <a:ext cx="8102621" cy="4013246"/>
              </a:xfrm>
              <a:prstGeom prst="rect">
                <a:avLst/>
              </a:prstGeom>
              <a:noFill/>
              <a:ln>
                <a:noFill/>
              </a:ln>
            </p:spPr>
            <p:txBody>
              <a:bodyPr spcFirstLastPara="1" wrap="square" lIns="91425" tIns="91425" rIns="91425" bIns="91425" anchor="t" anchorCtr="0">
                <a:noAutofit/>
              </a:bodyPr>
              <a:lstStyle/>
              <a:p>
                <a:r>
                  <a:rPr lang="en-US" sz="2400" dirty="0">
                    <a:solidFill>
                      <a:schemeClr val="tx2"/>
                    </a:solidFill>
                    <a:latin typeface="Lato"/>
                    <a:ea typeface="Lato"/>
                    <a:cs typeface="Lato"/>
                    <a:sym typeface="Lato"/>
                  </a:rPr>
                  <a:t>Our </a:t>
                </a:r>
                <a14:m>
                  <m:oMath xmlns:m="http://schemas.openxmlformats.org/officeDocument/2006/math">
                    <m:sSub>
                      <m:sSubPr>
                        <m:ctrl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ctrlPr>
                      </m:sSubPr>
                      <m:e>
                        <m:r>
                          <m:rPr>
                            <m:sty m:val="p"/>
                          </m:rPr>
                          <a:rPr lang="el-GR" sz="2400" i="1">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Π</m:t>
                        </m:r>
                      </m:e>
                      <m:sub>
                        <m:r>
                          <m:rPr>
                            <m:sty m:val="p"/>
                          </m:rPr>
                          <a:rPr lang="en-US" sz="2400">
                            <a:solidFill>
                              <a:schemeClr val="accent4">
                                <a:lumMod val="60000"/>
                                <a:lumOff val="40000"/>
                              </a:schemeClr>
                            </a:solidFill>
                            <a:latin typeface="Cambria Math" panose="02040503050406030204" pitchFamily="18" charset="0"/>
                            <a:ea typeface="Cambria Math" panose="02040503050406030204" pitchFamily="18" charset="0"/>
                            <a:cs typeface="Lato"/>
                            <a:sym typeface="Lato"/>
                          </a:rPr>
                          <m:t>PPSI</m:t>
                        </m:r>
                      </m:sub>
                    </m:sSub>
                  </m:oMath>
                </a14:m>
                <a:r>
                  <a:rPr lang="en-US" sz="2400" dirty="0">
                    <a:solidFill>
                      <a:schemeClr val="tx2"/>
                    </a:solidFill>
                    <a:latin typeface="Lato"/>
                    <a:ea typeface="Lato"/>
                    <a:cs typeface="Lato"/>
                    <a:sym typeface="Lato"/>
                  </a:rPr>
                  <a:t> protocol can call the PSI functionality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cs typeface="Lato"/>
                          </a:rPr>
                        </m:ctrlPr>
                      </m:sSubPr>
                      <m:e>
                        <m:r>
                          <a:rPr lang="en-US" sz="2400" i="1">
                            <a:solidFill>
                              <a:schemeClr val="tx2"/>
                            </a:solidFill>
                            <a:latin typeface="Cambria Math" panose="02040503050406030204" pitchFamily="18" charset="0"/>
                            <a:ea typeface="Cambria Math" panose="02040503050406030204" pitchFamily="18" charset="0"/>
                            <a:cs typeface="Lato"/>
                          </a:rPr>
                          <m:t>ℱ</m:t>
                        </m:r>
                      </m:e>
                      <m:sub>
                        <m:r>
                          <m:rPr>
                            <m:sty m:val="p"/>
                          </m:rPr>
                          <a:rPr lang="en-US" sz="2400">
                            <a:solidFill>
                              <a:schemeClr val="tx2"/>
                            </a:solidFill>
                            <a:latin typeface="Cambria Math" panose="02040503050406030204" pitchFamily="18" charset="0"/>
                            <a:ea typeface="Cambria Math" panose="02040503050406030204" pitchFamily="18" charset="0"/>
                            <a:cs typeface="Lato"/>
                          </a:rPr>
                          <m:t>PSI</m:t>
                        </m:r>
                      </m:sub>
                    </m:sSub>
                  </m:oMath>
                </a14:m>
                <a:r>
                  <a:rPr lang="en-US" sz="2400" dirty="0">
                    <a:solidFill>
                      <a:schemeClr val="tx2"/>
                    </a:solidFill>
                    <a:latin typeface="Lato"/>
                    <a:ea typeface="Lato"/>
                    <a:cs typeface="Lato"/>
                    <a:sym typeface="Lato"/>
                  </a:rPr>
                  <a:t>,</a:t>
                </a:r>
              </a:p>
              <a:p>
                <a:r>
                  <a:rPr lang="en-US" sz="2400" dirty="0">
                    <a:solidFill>
                      <a:schemeClr val="tx2"/>
                    </a:solidFill>
                    <a:latin typeface="Lato"/>
                    <a:ea typeface="Lato"/>
                    <a:cs typeface="Lato"/>
                    <a:sym typeface="Lato"/>
                  </a:rPr>
                  <a:t>For the sake of readability – we denote this as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cs typeface="Lato"/>
                          </a:rPr>
                        </m:ctrlPr>
                      </m:sSubPr>
                      <m:e>
                        <m:r>
                          <a:rPr lang="en-US" sz="2400" i="1">
                            <a:solidFill>
                              <a:schemeClr val="tx2"/>
                            </a:solidFill>
                            <a:latin typeface="Cambria Math" panose="02040503050406030204" pitchFamily="18" charset="0"/>
                            <a:ea typeface="Cambria Math" panose="02040503050406030204" pitchFamily="18" charset="0"/>
                            <a:cs typeface="Lato"/>
                          </a:rPr>
                          <m:t>ℱ</m:t>
                        </m:r>
                        <m:r>
                          <a:rPr lang="en-US" sz="2400" b="0" i="1" smtClean="0">
                            <a:solidFill>
                              <a:schemeClr val="tx2"/>
                            </a:solidFill>
                            <a:latin typeface="Cambria Math" panose="02040503050406030204" pitchFamily="18" charset="0"/>
                            <a:ea typeface="Cambria Math" panose="02040503050406030204" pitchFamily="18" charset="0"/>
                            <a:cs typeface="Lato"/>
                          </a:rPr>
                          <m:t>′</m:t>
                        </m:r>
                      </m:e>
                      <m:sub>
                        <m:r>
                          <m:rPr>
                            <m:sty m:val="p"/>
                          </m:rPr>
                          <a:rPr lang="en-US" sz="2400">
                            <a:solidFill>
                              <a:schemeClr val="tx2"/>
                            </a:solidFill>
                            <a:latin typeface="Cambria Math" panose="02040503050406030204" pitchFamily="18" charset="0"/>
                            <a:ea typeface="Cambria Math" panose="02040503050406030204" pitchFamily="18" charset="0"/>
                            <a:cs typeface="Lato"/>
                          </a:rPr>
                          <m:t>PSI</m:t>
                        </m:r>
                      </m:sub>
                    </m:sSub>
                  </m:oMath>
                </a14:m>
                <a:r>
                  <a:rPr lang="en-US" sz="2400" dirty="0">
                    <a:solidFill>
                      <a:schemeClr val="tx2"/>
                    </a:solidFill>
                    <a:latin typeface="Lato"/>
                    <a:ea typeface="Lato"/>
                    <a:cs typeface="Lato"/>
                    <a:sym typeface="Lato"/>
                  </a:rPr>
                  <a:t>.</a:t>
                </a:r>
              </a:p>
              <a:p>
                <a:r>
                  <a:rPr lang="en-US" sz="2400" dirty="0">
                    <a:solidFill>
                      <a:schemeClr val="tx2"/>
                    </a:solidFill>
                    <a:latin typeface="Lato"/>
                    <a:ea typeface="Lato"/>
                    <a:cs typeface="Lato"/>
                    <a:sym typeface="Lato"/>
                  </a:rPr>
                  <a:t>We assume that </a:t>
                </a:r>
                <a14:m>
                  <m:oMath xmlns:m="http://schemas.openxmlformats.org/officeDocument/2006/math">
                    <m:sSub>
                      <m:sSubPr>
                        <m:ctrlPr>
                          <a:rPr lang="en-US" sz="2400" b="0" i="1" smtClean="0">
                            <a:solidFill>
                              <a:schemeClr val="tx2"/>
                            </a:solidFill>
                            <a:latin typeface="Cambria Math" panose="02040503050406030204" pitchFamily="18" charset="0"/>
                            <a:ea typeface="Lato"/>
                            <a:cs typeface="Lato"/>
                            <a:sym typeface="Lato"/>
                          </a:rPr>
                        </m:ctrlPr>
                      </m:sSubPr>
                      <m:e>
                        <m:r>
                          <a:rPr lang="en-US" sz="2400" b="0" i="1" smtClean="0">
                            <a:solidFill>
                              <a:schemeClr val="tx2"/>
                            </a:solidFill>
                            <a:latin typeface="Cambria Math" panose="02040503050406030204" pitchFamily="18" charset="0"/>
                            <a:ea typeface="Lato"/>
                            <a:cs typeface="Lato"/>
                            <a:sym typeface="Lato"/>
                          </a:rPr>
                          <m:t>𝑃</m:t>
                        </m:r>
                      </m:e>
                      <m:sub>
                        <m:r>
                          <a:rPr lang="en-US" sz="2400" b="0" i="1" smtClean="0">
                            <a:solidFill>
                              <a:schemeClr val="tx2"/>
                            </a:solidFill>
                            <a:latin typeface="Cambria Math" panose="02040503050406030204" pitchFamily="18" charset="0"/>
                            <a:ea typeface="Lato"/>
                            <a:cs typeface="Lato"/>
                            <a:sym typeface="Lato"/>
                          </a:rPr>
                          <m:t>0</m:t>
                        </m:r>
                      </m:sub>
                    </m:sSub>
                  </m:oMath>
                </a14:m>
                <a:r>
                  <a:rPr lang="en-US" sz="2400" dirty="0">
                    <a:solidFill>
                      <a:schemeClr val="tx2"/>
                    </a:solidFill>
                    <a:latin typeface="Lato"/>
                    <a:ea typeface="Lato"/>
                    <a:cs typeface="Lato"/>
                    <a:sym typeface="Lato"/>
                  </a:rPr>
                  <a:t> to be the corrupt party.</a:t>
                </a:r>
              </a:p>
              <a:p>
                <a:endParaRPr lang="en-US" sz="2400"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The simulator begins by feeding </a:t>
                </a:r>
                <a14:m>
                  <m:oMath xmlns:m="http://schemas.openxmlformats.org/officeDocument/2006/math">
                    <m:sSub>
                      <m:sSubPr>
                        <m:ctrlPr>
                          <a:rPr lang="en-US" sz="2400" i="1">
                            <a:solidFill>
                              <a:schemeClr val="tx2"/>
                            </a:solidFill>
                            <a:latin typeface="Cambria Math" panose="02040503050406030204" pitchFamily="18" charset="0"/>
                            <a:ea typeface="Lato"/>
                            <a:cs typeface="Lato"/>
                            <a:sym typeface="Lato"/>
                          </a:rPr>
                        </m:ctrlPr>
                      </m:sSubPr>
                      <m:e>
                        <m:r>
                          <a:rPr lang="en-US" sz="2400" b="0" i="1" smtClean="0">
                            <a:solidFill>
                              <a:schemeClr val="tx2"/>
                            </a:solidFill>
                            <a:latin typeface="Cambria Math" panose="02040503050406030204" pitchFamily="18" charset="0"/>
                            <a:ea typeface="Lato"/>
                            <a:cs typeface="Lato"/>
                            <a:sym typeface="Lato"/>
                          </a:rPr>
                          <m:t>𝑆</m:t>
                        </m:r>
                      </m:e>
                      <m:sub>
                        <m:r>
                          <a:rPr lang="en-US" sz="2400" i="1">
                            <a:solidFill>
                              <a:schemeClr val="tx2"/>
                            </a:solidFill>
                            <a:latin typeface="Cambria Math" panose="02040503050406030204" pitchFamily="18" charset="0"/>
                            <a:ea typeface="Lato"/>
                            <a:cs typeface="Lato"/>
                            <a:sym typeface="Lato"/>
                          </a:rPr>
                          <m:t>0</m:t>
                        </m:r>
                      </m:sub>
                    </m:sSub>
                  </m:oMath>
                </a14:m>
                <a:r>
                  <a:rPr lang="en-US" sz="2400" dirty="0">
                    <a:solidFill>
                      <a:schemeClr val="tx2"/>
                    </a:solidFill>
                    <a:latin typeface="Lato"/>
                    <a:ea typeface="Lato"/>
                    <a:cs typeface="Lato"/>
                    <a:sym typeface="Lato"/>
                  </a:rPr>
                  <a:t> to the ideal functionality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cs typeface="Lato"/>
                          </a:rPr>
                        </m:ctrlPr>
                      </m:sSubPr>
                      <m:e>
                        <m:r>
                          <a:rPr lang="en-US" sz="2400" i="1">
                            <a:solidFill>
                              <a:schemeClr val="tx2"/>
                            </a:solidFill>
                            <a:latin typeface="Cambria Math" panose="02040503050406030204" pitchFamily="18" charset="0"/>
                            <a:ea typeface="Cambria Math" panose="02040503050406030204" pitchFamily="18" charset="0"/>
                            <a:cs typeface="Lato"/>
                          </a:rPr>
                          <m:t>ℱ</m:t>
                        </m:r>
                      </m:e>
                      <m:sub>
                        <m:r>
                          <m:rPr>
                            <m:sty m:val="p"/>
                          </m:rPr>
                          <a:rPr lang="en-US" sz="2400">
                            <a:solidFill>
                              <a:schemeClr val="tx2"/>
                            </a:solidFill>
                            <a:latin typeface="Cambria Math" panose="02040503050406030204" pitchFamily="18" charset="0"/>
                            <a:ea typeface="Cambria Math" panose="02040503050406030204" pitchFamily="18" charset="0"/>
                            <a:cs typeface="Lato"/>
                          </a:rPr>
                          <m:t>PSI</m:t>
                        </m:r>
                      </m:sub>
                    </m:sSub>
                  </m:oMath>
                </a14:m>
                <a:r>
                  <a:rPr lang="en-US" sz="2400" dirty="0">
                    <a:solidFill>
                      <a:schemeClr val="tx2"/>
                    </a:solidFill>
                    <a:latin typeface="Lato"/>
                    <a:ea typeface="Lato"/>
                    <a:cs typeface="Lato"/>
                    <a:sym typeface="Lato"/>
                  </a:rPr>
                  <a:t> to obtain the PSI output </a:t>
                </a:r>
                <a14:m>
                  <m:oMath xmlns:m="http://schemas.openxmlformats.org/officeDocument/2006/math">
                    <m:sSup>
                      <m:sSupPr>
                        <m:ctrlPr>
                          <a:rPr lang="en-US" sz="2400" b="0" i="1" smtClean="0">
                            <a:solidFill>
                              <a:schemeClr val="tx2"/>
                            </a:solidFill>
                            <a:latin typeface="Cambria Math" panose="02040503050406030204" pitchFamily="18" charset="0"/>
                            <a:ea typeface="Lato"/>
                            <a:cs typeface="Lato"/>
                            <a:sym typeface="Lato"/>
                          </a:rPr>
                        </m:ctrlPr>
                      </m:sSupPr>
                      <m:e>
                        <m:r>
                          <a:rPr lang="en-US" sz="2400" b="0" i="1" smtClean="0">
                            <a:solidFill>
                              <a:schemeClr val="tx2"/>
                            </a:solidFill>
                            <a:latin typeface="Cambria Math" panose="02040503050406030204" pitchFamily="18" charset="0"/>
                            <a:ea typeface="Lato"/>
                            <a:cs typeface="Lato"/>
                            <a:sym typeface="Lato"/>
                          </a:rPr>
                          <m:t>𝐼</m:t>
                        </m:r>
                      </m:e>
                      <m:sup>
                        <m:r>
                          <a:rPr lang="en-US" sz="2400" b="0" i="1" smtClean="0">
                            <a:solidFill>
                              <a:schemeClr val="tx2"/>
                            </a:solidFill>
                            <a:latin typeface="Cambria Math" panose="02040503050406030204" pitchFamily="18" charset="0"/>
                            <a:ea typeface="Lato"/>
                            <a:cs typeface="Lato"/>
                            <a:sym typeface="Lato"/>
                          </a:rPr>
                          <m:t>′</m:t>
                        </m:r>
                      </m:sup>
                    </m:sSup>
                    <m:r>
                      <a:rPr lang="en-US" sz="2400" b="0" i="1" smtClean="0">
                        <a:solidFill>
                          <a:schemeClr val="tx2"/>
                        </a:solidFill>
                        <a:latin typeface="Cambria Math" panose="02040503050406030204" pitchFamily="18" charset="0"/>
                        <a:ea typeface="Lato"/>
                        <a:cs typeface="Lato"/>
                        <a:sym typeface="Lato"/>
                      </a:rPr>
                      <m:t>=</m:t>
                    </m:r>
                    <m:sSub>
                      <m:sSubPr>
                        <m:ctrlPr>
                          <a:rPr lang="en-US" sz="2400" i="1">
                            <a:solidFill>
                              <a:schemeClr val="tx2"/>
                            </a:solidFill>
                            <a:latin typeface="Cambria Math" panose="02040503050406030204" pitchFamily="18" charset="0"/>
                            <a:ea typeface="Lato"/>
                            <a:cs typeface="Lato"/>
                            <a:sym typeface="Lato"/>
                          </a:rPr>
                        </m:ctrlPr>
                      </m:sSubPr>
                      <m:e>
                        <m:r>
                          <a:rPr lang="en-US" sz="2400" i="1">
                            <a:solidFill>
                              <a:schemeClr val="tx2"/>
                            </a:solidFill>
                            <a:latin typeface="Cambria Math" panose="02040503050406030204" pitchFamily="18" charset="0"/>
                            <a:ea typeface="Lato"/>
                            <a:cs typeface="Lato"/>
                            <a:sym typeface="Lato"/>
                          </a:rPr>
                          <m:t>𝑆</m:t>
                        </m:r>
                      </m:e>
                      <m:sub>
                        <m:r>
                          <a:rPr lang="en-US" sz="2400" i="1">
                            <a:solidFill>
                              <a:schemeClr val="tx2"/>
                            </a:solidFill>
                            <a:latin typeface="Cambria Math" panose="02040503050406030204" pitchFamily="18" charset="0"/>
                            <a:ea typeface="Lato"/>
                            <a:cs typeface="Lato"/>
                            <a:sym typeface="Lato"/>
                          </a:rPr>
                          <m:t>0</m:t>
                        </m:r>
                      </m:sub>
                    </m:sSub>
                    <m:r>
                      <a:rPr lang="en-US" sz="2400" dirty="0">
                        <a:solidFill>
                          <a:schemeClr val="tx2"/>
                        </a:solidFill>
                        <a:latin typeface="Cambria Math" panose="02040503050406030204" pitchFamily="18" charset="0"/>
                        <a:ea typeface="Lato"/>
                        <a:cs typeface="Lato"/>
                        <a:sym typeface="Lato"/>
                      </a:rPr>
                      <m:t>∩</m:t>
                    </m:r>
                    <m:sSub>
                      <m:sSubPr>
                        <m:ctrlPr>
                          <a:rPr lang="en-US" sz="2400" i="1">
                            <a:solidFill>
                              <a:schemeClr val="tx2"/>
                            </a:solidFill>
                            <a:latin typeface="Cambria Math" panose="02040503050406030204" pitchFamily="18" charset="0"/>
                            <a:ea typeface="Lato"/>
                            <a:cs typeface="Lato"/>
                            <a:sym typeface="Lato"/>
                          </a:rPr>
                        </m:ctrlPr>
                      </m:sSubPr>
                      <m:e>
                        <m:r>
                          <a:rPr lang="en-US" sz="2400" i="1">
                            <a:solidFill>
                              <a:schemeClr val="tx2"/>
                            </a:solidFill>
                            <a:latin typeface="Cambria Math" panose="02040503050406030204" pitchFamily="18" charset="0"/>
                            <a:ea typeface="Lato"/>
                            <a:cs typeface="Lato"/>
                            <a:sym typeface="Lato"/>
                          </a:rPr>
                          <m:t>𝑆</m:t>
                        </m:r>
                      </m:e>
                      <m:sub>
                        <m:r>
                          <a:rPr lang="en-US" sz="2400" b="0" i="1" smtClean="0">
                            <a:solidFill>
                              <a:schemeClr val="tx2"/>
                            </a:solidFill>
                            <a:latin typeface="Cambria Math" panose="02040503050406030204" pitchFamily="18" charset="0"/>
                            <a:ea typeface="Lato"/>
                            <a:cs typeface="Lato"/>
                            <a:sym typeface="Lato"/>
                          </a:rPr>
                          <m:t>1</m:t>
                        </m:r>
                      </m:sub>
                    </m:sSub>
                  </m:oMath>
                </a14:m>
                <a:r>
                  <a:rPr lang="en-US" sz="2400" dirty="0">
                    <a:solidFill>
                      <a:schemeClr val="tx2"/>
                    </a:solidFill>
                    <a:latin typeface="Lato"/>
                    <a:ea typeface="Lato"/>
                    <a:cs typeface="Lato"/>
                    <a:sym typeface="Lato"/>
                  </a:rPr>
                  <a:t>.</a:t>
                </a:r>
              </a:p>
              <a:p>
                <a:r>
                  <a:rPr lang="en-US" sz="2400" dirty="0">
                    <a:solidFill>
                      <a:schemeClr val="tx2"/>
                    </a:solidFill>
                    <a:latin typeface="Lato"/>
                    <a:ea typeface="Lato"/>
                    <a:cs typeface="Lato"/>
                    <a:sym typeface="Lato"/>
                  </a:rPr>
                  <a:t>Next it partitions </a:t>
                </a:r>
                <a14:m>
                  <m:oMath xmlns:m="http://schemas.openxmlformats.org/officeDocument/2006/math">
                    <m:sSup>
                      <m:sSupPr>
                        <m:ctrlPr>
                          <a:rPr lang="en-US" sz="2400" i="1">
                            <a:solidFill>
                              <a:schemeClr val="tx2"/>
                            </a:solidFill>
                            <a:latin typeface="Cambria Math" panose="02040503050406030204" pitchFamily="18" charset="0"/>
                            <a:ea typeface="Lato"/>
                            <a:cs typeface="Lato"/>
                            <a:sym typeface="Lato"/>
                          </a:rPr>
                        </m:ctrlPr>
                      </m:sSupPr>
                      <m:e>
                        <m:r>
                          <a:rPr lang="en-US" sz="2400" i="1">
                            <a:solidFill>
                              <a:schemeClr val="tx2"/>
                            </a:solidFill>
                            <a:latin typeface="Cambria Math" panose="02040503050406030204" pitchFamily="18" charset="0"/>
                            <a:ea typeface="Lato"/>
                            <a:cs typeface="Lato"/>
                            <a:sym typeface="Lato"/>
                          </a:rPr>
                          <m:t>𝐼</m:t>
                        </m:r>
                      </m:e>
                      <m:sup>
                        <m:r>
                          <a:rPr lang="en-US" sz="2400" i="1">
                            <a:solidFill>
                              <a:schemeClr val="tx2"/>
                            </a:solidFill>
                            <a:latin typeface="Cambria Math" panose="02040503050406030204" pitchFamily="18" charset="0"/>
                            <a:ea typeface="Lato"/>
                            <a:cs typeface="Lato"/>
                            <a:sym typeface="Lato"/>
                          </a:rPr>
                          <m:t>′</m:t>
                        </m:r>
                      </m:sup>
                    </m:sSup>
                  </m:oMath>
                </a14:m>
                <a:r>
                  <a:rPr lang="en-US" sz="2400" dirty="0">
                    <a:solidFill>
                      <a:schemeClr val="tx2"/>
                    </a:solidFill>
                    <a:latin typeface="Lato"/>
                    <a:ea typeface="Lato"/>
                    <a:cs typeface="Lato"/>
                    <a:sym typeface="Lato"/>
                  </a:rPr>
                  <a:t> into </a:t>
                </a:r>
                <a14:m>
                  <m:oMath xmlns:m="http://schemas.openxmlformats.org/officeDocument/2006/math">
                    <m:r>
                      <a:rPr lang="ar-AE"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panose="020B0604020202020204" charset="0"/>
                    <a:cs typeface="Lato" panose="020B0604020202020204" charset="0"/>
                    <a:sym typeface="Lato"/>
                  </a:rPr>
                  <a:t> bins using the hash function </a:t>
                </a:r>
                <a14:m>
                  <m:oMath xmlns:m="http://schemas.openxmlformats.org/officeDocument/2006/math">
                    <m:r>
                      <a:rPr lang="en-US" sz="2400" i="1" dirty="0">
                        <a:solidFill>
                          <a:srgbClr val="FEB3A4"/>
                        </a:solidFill>
                        <a:latin typeface="Cambria Math" panose="02040503050406030204" pitchFamily="18" charset="0"/>
                        <a:ea typeface="Lato"/>
                        <a:cs typeface="Lato"/>
                        <a:sym typeface="Lato"/>
                      </a:rPr>
                      <m:t>h</m:t>
                    </m:r>
                  </m:oMath>
                </a14:m>
                <a:r>
                  <a:rPr lang="en-US" sz="2400" dirty="0">
                    <a:solidFill>
                      <a:schemeClr val="tx2"/>
                    </a:solidFill>
                    <a:latin typeface="Lato" panose="020B0604020202020204" charset="0"/>
                    <a:cs typeface="Lato" panose="020B0604020202020204" charset="0"/>
                    <a:sym typeface="Lato"/>
                  </a:rPr>
                  <a:t>, </a:t>
                </a:r>
              </a:p>
              <a:p>
                <a:r>
                  <a:rPr lang="en-US" sz="2400" dirty="0">
                    <a:solidFill>
                      <a:schemeClr val="tx2"/>
                    </a:solidFill>
                    <a:latin typeface="Lato" panose="020B0604020202020204" charset="0"/>
                    <a:ea typeface="Lato"/>
                    <a:cs typeface="Lato" panose="020B0604020202020204" charset="0"/>
                    <a:sym typeface="Lato"/>
                  </a:rPr>
                  <a:t>s.t </a:t>
                </a:r>
                <a14:m>
                  <m:oMath xmlns:m="http://schemas.openxmlformats.org/officeDocument/2006/math">
                    <m:sSub>
                      <m:sSubPr>
                        <m:ctrlPr>
                          <a:rPr lang="en-US" sz="2400" i="1" dirty="0" smtClean="0">
                            <a:solidFill>
                              <a:schemeClr val="tx2"/>
                            </a:solidFill>
                            <a:latin typeface="Cambria Math" panose="02040503050406030204" pitchFamily="18" charset="0"/>
                            <a:cs typeface="Lato"/>
                            <a:sym typeface="Lato"/>
                          </a:rPr>
                        </m:ctrlPr>
                      </m:sSubPr>
                      <m:e>
                        <m:r>
                          <a:rPr lang="en-US" sz="2400" b="0" i="1" dirty="0" smtClean="0">
                            <a:solidFill>
                              <a:schemeClr val="tx2"/>
                            </a:solidFill>
                            <a:latin typeface="Cambria Math" panose="02040503050406030204" pitchFamily="18" charset="0"/>
                            <a:cs typeface="Lato"/>
                            <a:sym typeface="Lato"/>
                          </a:rPr>
                          <m:t>𝐼</m:t>
                        </m:r>
                      </m:e>
                      <m:sub>
                        <m:r>
                          <a:rPr lang="en-US" sz="2400" b="0" i="1" dirty="0" smtClean="0">
                            <a:solidFill>
                              <a:schemeClr val="tx2"/>
                            </a:solidFill>
                            <a:latin typeface="Cambria Math" panose="02040503050406030204" pitchFamily="18" charset="0"/>
                            <a:cs typeface="Lato"/>
                            <a:sym typeface="Lato"/>
                          </a:rPr>
                          <m:t>𝑗</m:t>
                        </m:r>
                      </m:sub>
                    </m:sSub>
                    <m:r>
                      <a:rPr lang="en-US" sz="2400" b="0" i="1" dirty="0" smtClean="0">
                        <a:solidFill>
                          <a:schemeClr val="tx2"/>
                        </a:solidFill>
                        <a:latin typeface="Cambria Math" panose="02040503050406030204" pitchFamily="18" charset="0"/>
                        <a:ea typeface="Lato"/>
                        <a:cs typeface="Lato"/>
                        <a:sym typeface="Lato"/>
                      </a:rPr>
                      <m:t>=</m:t>
                    </m:r>
                    <m:d>
                      <m:dPr>
                        <m:begChr m:val="{"/>
                        <m:endChr m:val="}"/>
                        <m:ctrlPr>
                          <a:rPr lang="en-US" sz="2400" b="0" i="1" dirty="0" smtClean="0">
                            <a:solidFill>
                              <a:schemeClr val="tx2"/>
                            </a:solidFill>
                            <a:latin typeface="Cambria Math" panose="02040503050406030204" pitchFamily="18" charset="0"/>
                            <a:ea typeface="Lato"/>
                            <a:cs typeface="Lato"/>
                            <a:sym typeface="Lato"/>
                          </a:rPr>
                        </m:ctrlPr>
                      </m:dPr>
                      <m:e>
                        <m:r>
                          <a:rPr lang="en-US" sz="2400" b="0" i="1" dirty="0" smtClean="0">
                            <a:solidFill>
                              <a:schemeClr val="tx2"/>
                            </a:solidFill>
                            <a:latin typeface="Cambria Math" panose="02040503050406030204" pitchFamily="18" charset="0"/>
                            <a:ea typeface="Lato"/>
                            <a:cs typeface="Lato"/>
                            <a:sym typeface="Lato"/>
                          </a:rPr>
                          <m:t>𝑖</m:t>
                        </m:r>
                        <m:r>
                          <a:rPr lang="en-US" sz="2400" i="1">
                            <a:solidFill>
                              <a:schemeClr val="tx2"/>
                            </a:solidFill>
                            <a:latin typeface="Cambria Math" panose="02040503050406030204" pitchFamily="18" charset="0"/>
                            <a:ea typeface="Cambria Math" panose="02040503050406030204" pitchFamily="18" charset="0"/>
                            <a:cs typeface="Lato"/>
                            <a:sym typeface="Lato"/>
                          </a:rPr>
                          <m:t>∈</m:t>
                        </m:r>
                        <m:sSup>
                          <m:sSupPr>
                            <m:ctrlPr>
                              <a:rPr lang="en-US" sz="2400" i="1">
                                <a:solidFill>
                                  <a:schemeClr val="tx2"/>
                                </a:solidFill>
                                <a:latin typeface="Cambria Math" panose="02040503050406030204" pitchFamily="18" charset="0"/>
                                <a:ea typeface="Lato"/>
                                <a:cs typeface="Lato"/>
                                <a:sym typeface="Lato"/>
                              </a:rPr>
                            </m:ctrlPr>
                          </m:sSupPr>
                          <m:e>
                            <m:r>
                              <a:rPr lang="en-US" sz="2400" i="1">
                                <a:solidFill>
                                  <a:schemeClr val="tx2"/>
                                </a:solidFill>
                                <a:latin typeface="Cambria Math" panose="02040503050406030204" pitchFamily="18" charset="0"/>
                                <a:ea typeface="Lato"/>
                                <a:cs typeface="Lato"/>
                                <a:sym typeface="Lato"/>
                              </a:rPr>
                              <m:t>𝐼</m:t>
                            </m:r>
                          </m:e>
                          <m:sup>
                            <m:r>
                              <a:rPr lang="en-US" sz="2400" i="1">
                                <a:solidFill>
                                  <a:schemeClr val="tx2"/>
                                </a:solidFill>
                                <a:latin typeface="Cambria Math" panose="02040503050406030204" pitchFamily="18" charset="0"/>
                                <a:ea typeface="Lato"/>
                                <a:cs typeface="Lato"/>
                                <a:sym typeface="Lato"/>
                              </a:rPr>
                              <m:t>′</m:t>
                            </m:r>
                          </m:sup>
                        </m:sSup>
                      </m:e>
                      <m:e>
                        <m:r>
                          <a:rPr lang="en-US" sz="2400" i="1" dirty="0" smtClean="0">
                            <a:solidFill>
                              <a:srgbClr val="FEB3A4"/>
                            </a:solidFill>
                            <a:latin typeface="Cambria Math" panose="02040503050406030204" pitchFamily="18" charset="0"/>
                            <a:ea typeface="Lato"/>
                            <a:cs typeface="Lato"/>
                            <a:sym typeface="Lato"/>
                          </a:rPr>
                          <m:t>h</m:t>
                        </m:r>
                        <m:d>
                          <m:dPr>
                            <m:ctrlPr>
                              <a:rPr lang="en-US" sz="2400" i="1" dirty="0" smtClean="0">
                                <a:solidFill>
                                  <a:schemeClr val="tx2"/>
                                </a:solidFill>
                                <a:latin typeface="Cambria Math" panose="02040503050406030204" pitchFamily="18" charset="0"/>
                                <a:ea typeface="Lato"/>
                                <a:cs typeface="Lato"/>
                                <a:sym typeface="Lato"/>
                              </a:rPr>
                            </m:ctrlPr>
                          </m:dPr>
                          <m:e>
                            <m:r>
                              <a:rPr lang="en-US" sz="2400" b="0" i="1" dirty="0" smtClean="0">
                                <a:solidFill>
                                  <a:schemeClr val="tx2"/>
                                </a:solidFill>
                                <a:latin typeface="Cambria Math" panose="02040503050406030204" pitchFamily="18" charset="0"/>
                                <a:ea typeface="Lato"/>
                                <a:cs typeface="Lato"/>
                                <a:sym typeface="Lato"/>
                              </a:rPr>
                              <m:t>𝑖</m:t>
                            </m:r>
                          </m:e>
                        </m:d>
                        <m:r>
                          <a:rPr lang="en-US" sz="2400" i="1" dirty="0" smtClean="0">
                            <a:solidFill>
                              <a:schemeClr val="tx2"/>
                            </a:solidFill>
                            <a:latin typeface="Cambria Math" panose="02040503050406030204" pitchFamily="18" charset="0"/>
                            <a:ea typeface="Lato"/>
                            <a:cs typeface="Lato"/>
                            <a:sym typeface="Lato"/>
                          </a:rPr>
                          <m:t>=</m:t>
                        </m:r>
                        <m:r>
                          <a:rPr lang="en-US" sz="2400" i="1" dirty="0" smtClean="0">
                            <a:solidFill>
                              <a:schemeClr val="tx2"/>
                            </a:solidFill>
                            <a:latin typeface="Cambria Math" panose="02040503050406030204" pitchFamily="18" charset="0"/>
                            <a:ea typeface="Lato"/>
                            <a:cs typeface="Lato"/>
                            <a:sym typeface="Lato"/>
                          </a:rPr>
                          <m:t>𝑗</m:t>
                        </m:r>
                      </m:e>
                    </m:d>
                  </m:oMath>
                </a14:m>
                <a:r>
                  <a:rPr lang="en-US" sz="2400" dirty="0">
                    <a:solidFill>
                      <a:schemeClr val="tx2"/>
                    </a:solidFill>
                    <a:latin typeface="Lato"/>
                    <a:ea typeface="Lato"/>
                    <a:cs typeface="Lato"/>
                    <a:sym typeface="Lato"/>
                  </a:rPr>
                  <a:t> denotes bin </a:t>
                </a:r>
                <a14:m>
                  <m:oMath xmlns:m="http://schemas.openxmlformats.org/officeDocument/2006/math">
                    <m:r>
                      <a:rPr lang="en-US" sz="2400" b="0" i="1" smtClean="0">
                        <a:solidFill>
                          <a:schemeClr val="tx2"/>
                        </a:solidFill>
                        <a:latin typeface="Cambria Math" panose="02040503050406030204" pitchFamily="18" charset="0"/>
                        <a:ea typeface="Lato"/>
                        <a:cs typeface="Lato"/>
                        <a:sym typeface="Lato"/>
                      </a:rPr>
                      <m:t>𝑗</m:t>
                    </m:r>
                  </m:oMath>
                </a14:m>
                <a:r>
                  <a:rPr lang="en-US" sz="2400" dirty="0">
                    <a:solidFill>
                      <a:schemeClr val="tx2"/>
                    </a:solidFill>
                    <a:latin typeface="Lato"/>
                    <a:ea typeface="Lato"/>
                    <a:cs typeface="Lato"/>
                    <a:sym typeface="Lato"/>
                  </a:rPr>
                  <a:t>.</a:t>
                </a:r>
              </a:p>
              <a:p>
                <a:r>
                  <a:rPr lang="en-US" sz="2400" dirty="0">
                    <a:solidFill>
                      <a:schemeClr val="tx2"/>
                    </a:solidFill>
                    <a:latin typeface="Lato"/>
                    <a:ea typeface="Lato"/>
                    <a:cs typeface="Lato"/>
                    <a:sym typeface="Lato"/>
                  </a:rPr>
                  <a:t>If any bin </a:t>
                </a:r>
                <a14:m>
                  <m:oMath xmlns:m="http://schemas.openxmlformats.org/officeDocument/2006/math">
                    <m:sSub>
                      <m:sSubPr>
                        <m:ctrlPr>
                          <a:rPr lang="en-US" sz="2400" i="1" dirty="0">
                            <a:solidFill>
                              <a:schemeClr val="tx2"/>
                            </a:solidFill>
                            <a:latin typeface="Cambria Math" panose="02040503050406030204" pitchFamily="18" charset="0"/>
                            <a:cs typeface="Lato"/>
                            <a:sym typeface="Lato"/>
                          </a:rPr>
                        </m:ctrlPr>
                      </m:sSubPr>
                      <m:e>
                        <m:r>
                          <a:rPr lang="en-US" sz="2400" i="1" dirty="0">
                            <a:solidFill>
                              <a:schemeClr val="tx2"/>
                            </a:solidFill>
                            <a:latin typeface="Cambria Math" panose="02040503050406030204" pitchFamily="18" charset="0"/>
                            <a:cs typeface="Lato"/>
                            <a:sym typeface="Lato"/>
                          </a:rPr>
                          <m:t>𝐼</m:t>
                        </m:r>
                      </m:e>
                      <m:sub>
                        <m:r>
                          <a:rPr lang="en-US" sz="2400" i="1" dirty="0">
                            <a:solidFill>
                              <a:schemeClr val="tx2"/>
                            </a:solidFill>
                            <a:latin typeface="Cambria Math" panose="02040503050406030204" pitchFamily="18" charset="0"/>
                            <a:cs typeface="Lato"/>
                            <a:sym typeface="Lato"/>
                          </a:rPr>
                          <m:t>𝑗</m:t>
                        </m:r>
                      </m:sub>
                    </m:sSub>
                  </m:oMath>
                </a14:m>
                <a:r>
                  <a:rPr lang="en-US" sz="2400" dirty="0">
                    <a:solidFill>
                      <a:schemeClr val="tx2"/>
                    </a:solidFill>
                    <a:latin typeface="Lato"/>
                    <a:ea typeface="Lato"/>
                    <a:cs typeface="Lato"/>
                    <a:sym typeface="Lato"/>
                  </a:rPr>
                  <a:t> has more then </a:t>
                </a:r>
                <a:r>
                  <a:rPr lang="en-US" sz="2400" i="0" dirty="0">
                    <a:solidFill>
                      <a:schemeClr val="tx2"/>
                    </a:solidFill>
                    <a:latin typeface="+mj-lt"/>
                    <a:cs typeface="Lato"/>
                    <a:sym typeface="Lato"/>
                  </a:rPr>
                  <a:t>(</a:t>
                </a:r>
                <a14:m>
                  <m:oMath xmlns:m="http://schemas.openxmlformats.org/officeDocument/2006/math">
                    <m:r>
                      <a:rPr lang="en-US" sz="2400" i="1">
                        <a:solidFill>
                          <a:schemeClr val="tx2"/>
                        </a:solidFill>
                        <a:latin typeface="Cambria Math" panose="02040503050406030204" pitchFamily="18" charset="0"/>
                        <a:ea typeface="Lato"/>
                        <a:cs typeface="Lato"/>
                        <a:sym typeface="Lato"/>
                      </a:rPr>
                      <m:t>1</m:t>
                    </m:r>
                    <m:r>
                      <a:rPr lang="en-US" sz="2400" i="1">
                        <a:solidFill>
                          <a:schemeClr val="tx2"/>
                        </a:solidFill>
                        <a:latin typeface="Cambria Math" panose="02040503050406030204" pitchFamily="18" charset="0"/>
                        <a:ea typeface="Lato"/>
                        <a:cs typeface="Lato"/>
                        <a:sym typeface="Lato"/>
                      </a:rPr>
                      <m:t>+</m:t>
                    </m:r>
                    <m:sSub>
                      <m:sSubPr>
                        <m:ctrlPr>
                          <a:rPr lang="en-US" sz="2400" i="1">
                            <a:solidFill>
                              <a:schemeClr val="tx2"/>
                            </a:solidFill>
                            <a:latin typeface="Cambria Math" panose="02040503050406030204" pitchFamily="18" charset="0"/>
                            <a:cs typeface="Lato"/>
                            <a:sym typeface="Lato"/>
                          </a:rPr>
                        </m:ctrlPr>
                      </m:sSubPr>
                      <m:e>
                        <m:r>
                          <a:rPr lang="en-US" sz="2400" i="1">
                            <a:solidFill>
                              <a:schemeClr val="tx2"/>
                            </a:solidFill>
                            <a:latin typeface="Cambria Math" panose="02040503050406030204" pitchFamily="18" charset="0"/>
                            <a:ea typeface="Cambria Math" panose="02040503050406030204" pitchFamily="18" charset="0"/>
                            <a:cs typeface="Lato"/>
                            <a:sym typeface="Lato"/>
                          </a:rPr>
                          <m:t>𝛿</m:t>
                        </m:r>
                      </m:e>
                      <m:sub>
                        <m:r>
                          <a:rPr lang="en-US" sz="2400" i="1">
                            <a:solidFill>
                              <a:schemeClr val="tx2"/>
                            </a:solidFill>
                            <a:latin typeface="Cambria Math" panose="02040503050406030204" pitchFamily="18" charset="0"/>
                            <a:cs typeface="Lato"/>
                            <a:sym typeface="Lato"/>
                          </a:rPr>
                          <m:t>0</m:t>
                        </m:r>
                      </m:sub>
                    </m:sSub>
                  </m:oMath>
                </a14:m>
                <a:r>
                  <a:rPr lang="el-GR" sz="2400" i="0" dirty="0">
                    <a:solidFill>
                      <a:schemeClr val="tx2"/>
                    </a:solidFill>
                    <a:latin typeface="+mj-lt"/>
                    <a:ea typeface="Cambria Math" panose="02040503050406030204" pitchFamily="18" charset="0"/>
                    <a:cs typeface="Lato"/>
                    <a:sym typeface="Lato"/>
                  </a:rPr>
                  <a:t>)</a:t>
                </a:r>
                <a14:m>
                  <m:oMath xmlns:m="http://schemas.openxmlformats.org/officeDocument/2006/math">
                    <m:r>
                      <a:rPr lang="ar-AE" sz="2400" i="1" dirty="0">
                        <a:solidFill>
                          <a:srgbClr val="92D050"/>
                        </a:solidFill>
                        <a:latin typeface="Cambria Math" panose="02040503050406030204" pitchFamily="18" charset="0"/>
                        <a:ea typeface="Lato"/>
                        <a:cs typeface="Lato"/>
                        <a:sym typeface="Lato"/>
                      </a:rPr>
                      <m:t>𝑛</m:t>
                    </m:r>
                    <m:r>
                      <a:rPr lang="ar-AE" sz="2400" i="1">
                        <a:solidFill>
                          <a:schemeClr val="tx2"/>
                        </a:solidFill>
                        <a:latin typeface="Cambria Math" panose="02040503050406030204" pitchFamily="18" charset="0"/>
                        <a:ea typeface="Cambria Math" panose="02040503050406030204" pitchFamily="18" charset="0"/>
                        <a:cs typeface="Lato"/>
                        <a:sym typeface="Lato"/>
                      </a:rPr>
                      <m:t>/</m:t>
                    </m:r>
                    <m:r>
                      <a:rPr lang="ar-AE" sz="2400" dirty="0">
                        <a:solidFill>
                          <a:srgbClr val="FFFF00"/>
                        </a:solidFill>
                        <a:latin typeface="Cambria Math" panose="02040503050406030204" pitchFamily="18" charset="0"/>
                        <a:ea typeface="Lato"/>
                        <a:cs typeface="Lato"/>
                        <a:sym typeface="Lato"/>
                      </a:rPr>
                      <m:t>𝑚</m:t>
                    </m:r>
                  </m:oMath>
                </a14:m>
                <a:r>
                  <a:rPr lang="en-US" sz="2400" dirty="0">
                    <a:solidFill>
                      <a:schemeClr val="tx2"/>
                    </a:solidFill>
                    <a:latin typeface="Lato"/>
                    <a:ea typeface="Lato"/>
                    <a:cs typeface="Lato"/>
                    <a:sym typeface="Lato"/>
                  </a:rPr>
                  <a:t> elements, then the simulator aborts.</a:t>
                </a:r>
              </a:p>
              <a:p>
                <a:endParaRPr lang="en-US" sz="2400" dirty="0">
                  <a:solidFill>
                    <a:schemeClr val="tx2"/>
                  </a:solidFill>
                  <a:latin typeface="Lato"/>
                  <a:ea typeface="Lato"/>
                  <a:cs typeface="Lato"/>
                  <a:sym typeface="Lato"/>
                </a:endParaRPr>
              </a:p>
              <a:p>
                <a:r>
                  <a:rPr lang="en-US" sz="2400" dirty="0">
                    <a:solidFill>
                      <a:schemeClr val="tx2"/>
                    </a:solidFill>
                    <a:latin typeface="Lato"/>
                    <a:ea typeface="Lato"/>
                    <a:cs typeface="Lato"/>
                    <a:sym typeface="Lato"/>
                  </a:rPr>
                  <a:t> </a:t>
                </a:r>
              </a:p>
            </p:txBody>
          </p:sp>
        </mc:Choice>
        <mc:Fallback xmlns="">
          <p:sp>
            <p:nvSpPr>
              <p:cNvPr id="184" name="Google Shape;184;p9">
                <a:extLst>
                  <a:ext uri="{FF2B5EF4-FFF2-40B4-BE49-F238E27FC236}">
                    <a16:creationId xmlns:a16="http://schemas.microsoft.com/office/drawing/2014/main" id="{65FDDE6A-D342-34BD-CE40-B47C4CAD1123}"/>
                  </a:ext>
                </a:extLst>
              </p:cNvPr>
              <p:cNvSpPr txBox="1">
                <a:spLocks noRot="1" noChangeAspect="1" noMove="1" noResize="1" noEditPoints="1" noAdjustHandles="1" noChangeArrowheads="1" noChangeShapeType="1" noTextEdit="1"/>
              </p:cNvSpPr>
              <p:nvPr/>
            </p:nvSpPr>
            <p:spPr>
              <a:xfrm>
                <a:off x="663310" y="927510"/>
                <a:ext cx="8102621" cy="4013246"/>
              </a:xfrm>
              <a:prstGeom prst="rect">
                <a:avLst/>
              </a:prstGeom>
              <a:blipFill>
                <a:blip r:embed="rId3"/>
                <a:stretch>
                  <a:fillRect l="-1204" r="-301"/>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4BA5577A-9D9C-6503-3CAE-6EA241482A08}"/>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Simulation</a:t>
            </a:r>
            <a:endParaRPr sz="2400" dirty="0"/>
          </a:p>
        </p:txBody>
      </p:sp>
      <p:grpSp>
        <p:nvGrpSpPr>
          <p:cNvPr id="186" name="Google Shape;186;p9">
            <a:extLst>
              <a:ext uri="{FF2B5EF4-FFF2-40B4-BE49-F238E27FC236}">
                <a16:creationId xmlns:a16="http://schemas.microsoft.com/office/drawing/2014/main" id="{A8DE46EB-29D4-D3DD-441F-946FB0782A68}"/>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E12EC4CE-3775-91EF-F1AE-4EDBEFAA0FC1}"/>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FB9FDEFE-8620-FBAC-1620-A787F325A45E}"/>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11FEE651-3BFE-34D8-B0B3-B70968997D7E}"/>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795B0D66-1036-1476-635A-4C3465B9D5DD}"/>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55CDA26E-5793-176C-8701-521BB713BC71}"/>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F94236D9-7A84-66E9-A667-F9918DFCD793}"/>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BDBFC341-F07C-C8D6-D340-E56C1FB13EB2}"/>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DA356CE3-69FF-5F6F-F98B-954CFC848469}"/>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6693588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7AE29C57-77BD-E833-6316-9A6305163DC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4" name="Google Shape;184;p9">
                <a:extLst>
                  <a:ext uri="{FF2B5EF4-FFF2-40B4-BE49-F238E27FC236}">
                    <a16:creationId xmlns:a16="http://schemas.microsoft.com/office/drawing/2014/main" id="{A1F223AF-6AE3-50F3-8CFB-EF0C74AC5279}"/>
                  </a:ext>
                </a:extLst>
              </p:cNvPr>
              <p:cNvSpPr txBox="1"/>
              <p:nvPr/>
            </p:nvSpPr>
            <p:spPr>
              <a:xfrm>
                <a:off x="663310" y="927510"/>
                <a:ext cx="8102621" cy="4013246"/>
              </a:xfrm>
              <a:prstGeom prst="rect">
                <a:avLst/>
              </a:prstGeom>
              <a:noFill/>
              <a:ln>
                <a:noFill/>
              </a:ln>
            </p:spPr>
            <p:txBody>
              <a:bodyPr spcFirstLastPara="1" wrap="square" lIns="91425" tIns="91425" rIns="91425" bIns="91425" anchor="t" anchorCtr="0">
                <a:noAutofit/>
              </a:bodyPr>
              <a:lstStyle/>
              <a:p>
                <a:r>
                  <a:rPr lang="en-US" sz="2200" dirty="0">
                    <a:solidFill>
                      <a:schemeClr val="tx2"/>
                    </a:solidFill>
                    <a:latin typeface="Lato"/>
                    <a:ea typeface="Lato"/>
                    <a:cs typeface="Lato"/>
                    <a:sym typeface="Lato"/>
                  </a:rPr>
                  <a:t>For each bin </a:t>
                </a:r>
                <a14:m>
                  <m:oMath xmlns:m="http://schemas.openxmlformats.org/officeDocument/2006/math">
                    <m:r>
                      <a:rPr lang="en-US" sz="2200" i="1">
                        <a:solidFill>
                          <a:schemeClr val="tx2"/>
                        </a:solidFill>
                        <a:latin typeface="Cambria Math" panose="02040503050406030204" pitchFamily="18" charset="0"/>
                        <a:ea typeface="Lato"/>
                        <a:cs typeface="Lato"/>
                        <a:sym typeface="Lato"/>
                      </a:rPr>
                      <m:t>𝑗</m:t>
                    </m:r>
                  </m:oMath>
                </a14:m>
                <a:r>
                  <a:rPr lang="en-US" sz="2200" dirty="0">
                    <a:solidFill>
                      <a:schemeClr val="tx2"/>
                    </a:solidFill>
                    <a:latin typeface="Lato"/>
                    <a:ea typeface="Lato"/>
                    <a:cs typeface="Lato"/>
                    <a:sym typeface="Lato"/>
                  </a:rPr>
                  <a:t>, the simulator receives a padded set from </a:t>
                </a:r>
                <a14:m>
                  <m:oMath xmlns:m="http://schemas.openxmlformats.org/officeDocument/2006/math">
                    <m:sSub>
                      <m:sSubPr>
                        <m:ctrlPr>
                          <a:rPr lang="en-US" sz="2200" i="1">
                            <a:solidFill>
                              <a:schemeClr val="tx2"/>
                            </a:solidFill>
                            <a:latin typeface="Cambria Math" panose="02040503050406030204" pitchFamily="18" charset="0"/>
                            <a:ea typeface="Lato"/>
                            <a:cs typeface="Lato"/>
                            <a:sym typeface="Lato"/>
                          </a:rPr>
                        </m:ctrlPr>
                      </m:sSubPr>
                      <m:e>
                        <m:r>
                          <a:rPr lang="en-US" sz="2200" i="1">
                            <a:solidFill>
                              <a:schemeClr val="tx2"/>
                            </a:solidFill>
                            <a:latin typeface="Cambria Math" panose="02040503050406030204" pitchFamily="18" charset="0"/>
                            <a:ea typeface="Lato"/>
                            <a:cs typeface="Lato"/>
                            <a:sym typeface="Lato"/>
                          </a:rPr>
                          <m:t>𝑃</m:t>
                        </m:r>
                      </m:e>
                      <m:sub>
                        <m:r>
                          <a:rPr lang="en-US" sz="2200" i="1">
                            <a:solidFill>
                              <a:schemeClr val="tx2"/>
                            </a:solidFill>
                            <a:latin typeface="Cambria Math" panose="02040503050406030204" pitchFamily="18" charset="0"/>
                            <a:ea typeface="Lato"/>
                            <a:cs typeface="Lato"/>
                            <a:sym typeface="Lato"/>
                          </a:rPr>
                          <m:t>0</m:t>
                        </m:r>
                      </m:sub>
                    </m:sSub>
                  </m:oMath>
                </a14:m>
                <a:r>
                  <a:rPr lang="en-US" sz="2200" dirty="0">
                    <a:solidFill>
                      <a:schemeClr val="tx2"/>
                    </a:solidFill>
                    <a:latin typeface="Lato"/>
                    <a:ea typeface="Lato"/>
                    <a:cs typeface="Lato"/>
                    <a:sym typeface="Lato"/>
                  </a:rPr>
                  <a:t> of size </a:t>
                </a:r>
                <a14:m>
                  <m:oMath xmlns:m="http://schemas.openxmlformats.org/officeDocument/2006/math">
                    <m:d>
                      <m:dPr>
                        <m:ctrlPr>
                          <a:rPr lang="en-US" sz="2200" i="1">
                            <a:solidFill>
                              <a:schemeClr val="tx2"/>
                            </a:solidFill>
                            <a:latin typeface="Cambria Math" panose="02040503050406030204" pitchFamily="18" charset="0"/>
                            <a:cs typeface="Lato"/>
                            <a:sym typeface="Lato"/>
                          </a:rPr>
                        </m:ctrlPr>
                      </m:dPr>
                      <m:e>
                        <m:r>
                          <a:rPr lang="en-US" sz="2000" i="1">
                            <a:solidFill>
                              <a:schemeClr val="tx2"/>
                            </a:solidFill>
                            <a:latin typeface="Cambria Math" panose="02040503050406030204" pitchFamily="18" charset="0"/>
                            <a:ea typeface="Lato"/>
                            <a:cs typeface="Lato"/>
                            <a:sym typeface="Lato"/>
                          </a:rPr>
                          <m:t>1</m:t>
                        </m:r>
                        <m:r>
                          <a:rPr lang="en-US" sz="2000" i="1">
                            <a:solidFill>
                              <a:schemeClr val="tx2"/>
                            </a:solidFill>
                            <a:latin typeface="Cambria Math" panose="02040503050406030204" pitchFamily="18" charset="0"/>
                            <a:ea typeface="Lato"/>
                            <a:cs typeface="Lato"/>
                            <a:sym typeface="Lato"/>
                          </a:rPr>
                          <m:t>+</m:t>
                        </m:r>
                        <m:sSub>
                          <m:sSubPr>
                            <m:ctrlPr>
                              <a:rPr lang="en-US" sz="2000" i="1">
                                <a:solidFill>
                                  <a:schemeClr val="tx2"/>
                                </a:solidFill>
                                <a:latin typeface="Cambria Math" panose="02040503050406030204" pitchFamily="18" charset="0"/>
                                <a:cs typeface="Lato"/>
                                <a:sym typeface="Lato"/>
                              </a:rPr>
                            </m:ctrlPr>
                          </m:sSubPr>
                          <m:e>
                            <m:r>
                              <a:rPr lang="en-US" sz="2000" i="1">
                                <a:solidFill>
                                  <a:schemeClr val="tx2"/>
                                </a:solidFill>
                                <a:latin typeface="Cambria Math" panose="02040503050406030204" pitchFamily="18" charset="0"/>
                                <a:ea typeface="Cambria Math" panose="02040503050406030204" pitchFamily="18" charset="0"/>
                                <a:cs typeface="Lato"/>
                                <a:sym typeface="Lato"/>
                              </a:rPr>
                              <m:t>𝛿</m:t>
                            </m:r>
                          </m:e>
                          <m:sub>
                            <m:r>
                              <a:rPr lang="en-US" sz="2000" i="1">
                                <a:solidFill>
                                  <a:schemeClr val="tx2"/>
                                </a:solidFill>
                                <a:latin typeface="Cambria Math" panose="02040503050406030204" pitchFamily="18" charset="0"/>
                                <a:cs typeface="Lato"/>
                                <a:sym typeface="Lato"/>
                              </a:rPr>
                              <m:t>0</m:t>
                            </m:r>
                          </m:sub>
                        </m:sSub>
                      </m:e>
                    </m:d>
                    <m:r>
                      <a:rPr lang="ar-AE" sz="2200" i="1" dirty="0">
                        <a:solidFill>
                          <a:srgbClr val="92D050"/>
                        </a:solidFill>
                        <a:latin typeface="Cambria Math" panose="02040503050406030204" pitchFamily="18" charset="0"/>
                        <a:ea typeface="Lato"/>
                        <a:cs typeface="Lato"/>
                        <a:sym typeface="Lato"/>
                      </a:rPr>
                      <m:t>𝑛</m:t>
                    </m:r>
                    <m:r>
                      <a:rPr lang="ar-AE" sz="2200" i="1">
                        <a:solidFill>
                          <a:schemeClr val="tx2"/>
                        </a:solidFill>
                        <a:latin typeface="Cambria Math" panose="02040503050406030204" pitchFamily="18" charset="0"/>
                        <a:ea typeface="Cambria Math" panose="02040503050406030204" pitchFamily="18" charset="0"/>
                        <a:cs typeface="Lato"/>
                        <a:sym typeface="Lato"/>
                      </a:rPr>
                      <m:t>/</m:t>
                    </m:r>
                    <m:r>
                      <a:rPr lang="ar-AE" sz="2200" dirty="0">
                        <a:solidFill>
                          <a:srgbClr val="FFFF00"/>
                        </a:solidFill>
                        <a:latin typeface="Cambria Math" panose="02040503050406030204" pitchFamily="18" charset="0"/>
                        <a:ea typeface="Lato"/>
                        <a:cs typeface="Lato"/>
                        <a:sym typeface="Lato"/>
                      </a:rPr>
                      <m:t>𝑚</m:t>
                    </m:r>
                  </m:oMath>
                </a14:m>
                <a:r>
                  <a:rPr lang="en-US" sz="2200" dirty="0">
                    <a:solidFill>
                      <a:schemeClr val="tx2"/>
                    </a:solidFill>
                    <a:latin typeface="Lato"/>
                    <a:ea typeface="Lato"/>
                    <a:cs typeface="Lato"/>
                    <a:sym typeface="Lato"/>
                  </a:rPr>
                  <a:t> , and returns </a:t>
                </a:r>
                <a14:m>
                  <m:oMath xmlns:m="http://schemas.openxmlformats.org/officeDocument/2006/math">
                    <m:sSub>
                      <m:sSubPr>
                        <m:ctrlPr>
                          <a:rPr lang="en-US" sz="2200" i="1" dirty="0">
                            <a:solidFill>
                              <a:schemeClr val="tx2"/>
                            </a:solidFill>
                            <a:latin typeface="Cambria Math" panose="02040503050406030204" pitchFamily="18" charset="0"/>
                            <a:cs typeface="Lato"/>
                            <a:sym typeface="Lato"/>
                          </a:rPr>
                        </m:ctrlPr>
                      </m:sSubPr>
                      <m:e>
                        <m:r>
                          <a:rPr lang="en-US" sz="2200" i="1" dirty="0">
                            <a:solidFill>
                              <a:schemeClr val="tx2"/>
                            </a:solidFill>
                            <a:latin typeface="Cambria Math" panose="02040503050406030204" pitchFamily="18" charset="0"/>
                            <a:cs typeface="Lato"/>
                            <a:sym typeface="Lato"/>
                          </a:rPr>
                          <m:t>𝐼</m:t>
                        </m:r>
                      </m:e>
                      <m:sub>
                        <m:r>
                          <a:rPr lang="en-US" sz="2200" i="1" dirty="0">
                            <a:solidFill>
                              <a:schemeClr val="tx2"/>
                            </a:solidFill>
                            <a:latin typeface="Cambria Math" panose="02040503050406030204" pitchFamily="18" charset="0"/>
                            <a:cs typeface="Lato"/>
                            <a:sym typeface="Lato"/>
                          </a:rPr>
                          <m:t>𝑗</m:t>
                        </m:r>
                      </m:sub>
                    </m:sSub>
                  </m:oMath>
                </a14:m>
                <a:r>
                  <a:rPr lang="en-US" sz="2200" dirty="0">
                    <a:solidFill>
                      <a:schemeClr val="tx2"/>
                    </a:solidFill>
                    <a:latin typeface="Lato"/>
                    <a:ea typeface="Lato"/>
                    <a:cs typeface="Lato"/>
                    <a:sym typeface="Lato"/>
                  </a:rPr>
                  <a:t> as the output of the call to </a:t>
                </a:r>
                <a14:m>
                  <m:oMath xmlns:m="http://schemas.openxmlformats.org/officeDocument/2006/math">
                    <m:sSub>
                      <m:sSubPr>
                        <m:ctrlPr>
                          <a:rPr lang="en-US" sz="2200" i="1">
                            <a:solidFill>
                              <a:schemeClr val="tx2"/>
                            </a:solidFill>
                            <a:latin typeface="Cambria Math" panose="02040503050406030204" pitchFamily="18" charset="0"/>
                            <a:ea typeface="Cambria Math" panose="02040503050406030204" pitchFamily="18" charset="0"/>
                            <a:cs typeface="Lato"/>
                          </a:rPr>
                        </m:ctrlPr>
                      </m:sSubPr>
                      <m:e>
                        <m:r>
                          <a:rPr lang="en-US" sz="2200" i="1">
                            <a:solidFill>
                              <a:schemeClr val="tx2"/>
                            </a:solidFill>
                            <a:latin typeface="Cambria Math" panose="02040503050406030204" pitchFamily="18" charset="0"/>
                            <a:ea typeface="Cambria Math" panose="02040503050406030204" pitchFamily="18" charset="0"/>
                            <a:cs typeface="Lato"/>
                          </a:rPr>
                          <m:t>ℱ</m:t>
                        </m:r>
                        <m:r>
                          <a:rPr lang="en-US" sz="2200" i="1">
                            <a:solidFill>
                              <a:schemeClr val="tx2"/>
                            </a:solidFill>
                            <a:latin typeface="Cambria Math" panose="02040503050406030204" pitchFamily="18" charset="0"/>
                            <a:ea typeface="Cambria Math" panose="02040503050406030204" pitchFamily="18" charset="0"/>
                            <a:cs typeface="Lato"/>
                          </a:rPr>
                          <m:t>′</m:t>
                        </m:r>
                      </m:e>
                      <m:sub>
                        <m:r>
                          <m:rPr>
                            <m:sty m:val="p"/>
                          </m:rPr>
                          <a:rPr lang="en-US" sz="2200">
                            <a:solidFill>
                              <a:schemeClr val="tx2"/>
                            </a:solidFill>
                            <a:latin typeface="Cambria Math" panose="02040503050406030204" pitchFamily="18" charset="0"/>
                            <a:ea typeface="Cambria Math" panose="02040503050406030204" pitchFamily="18" charset="0"/>
                            <a:cs typeface="Lato"/>
                          </a:rPr>
                          <m:t>PSI</m:t>
                        </m:r>
                      </m:sub>
                    </m:sSub>
                  </m:oMath>
                </a14:m>
                <a:r>
                  <a:rPr lang="en-US" sz="2200" dirty="0">
                    <a:solidFill>
                      <a:schemeClr val="tx2"/>
                    </a:solidFill>
                    <a:latin typeface="Lato"/>
                    <a:ea typeface="Lato"/>
                    <a:cs typeface="Lato"/>
                    <a:sym typeface="Lato"/>
                  </a:rPr>
                  <a:t>.</a:t>
                </a:r>
              </a:p>
              <a:p>
                <a:r>
                  <a:rPr lang="en-US" sz="2200" dirty="0">
                    <a:solidFill>
                      <a:schemeClr val="tx2"/>
                    </a:solidFill>
                    <a:latin typeface="Lato"/>
                    <a:ea typeface="Lato"/>
                    <a:cs typeface="Lato"/>
                    <a:sym typeface="Lato"/>
                  </a:rPr>
                  <a:t>Finally, the simulator outputs </a:t>
                </a:r>
                <a14:m>
                  <m:oMath xmlns:m="http://schemas.openxmlformats.org/officeDocument/2006/math">
                    <m:sSup>
                      <m:sSupPr>
                        <m:ctrlPr>
                          <a:rPr lang="en-US" sz="2200" i="1">
                            <a:solidFill>
                              <a:schemeClr val="tx2"/>
                            </a:solidFill>
                            <a:latin typeface="Cambria Math" panose="02040503050406030204" pitchFamily="18" charset="0"/>
                            <a:ea typeface="Lato"/>
                            <a:cs typeface="Lato"/>
                            <a:sym typeface="Lato"/>
                          </a:rPr>
                        </m:ctrlPr>
                      </m:sSupPr>
                      <m:e>
                        <m:r>
                          <a:rPr lang="en-US" sz="2200" i="1">
                            <a:solidFill>
                              <a:schemeClr val="tx2"/>
                            </a:solidFill>
                            <a:latin typeface="Cambria Math" panose="02040503050406030204" pitchFamily="18" charset="0"/>
                            <a:ea typeface="Lato"/>
                            <a:cs typeface="Lato"/>
                            <a:sym typeface="Lato"/>
                          </a:rPr>
                          <m:t>𝐼</m:t>
                        </m:r>
                      </m:e>
                      <m:sup>
                        <m:r>
                          <a:rPr lang="en-US" sz="2200" i="1">
                            <a:solidFill>
                              <a:schemeClr val="tx2"/>
                            </a:solidFill>
                            <a:latin typeface="Cambria Math" panose="02040503050406030204" pitchFamily="18" charset="0"/>
                            <a:ea typeface="Lato"/>
                            <a:cs typeface="Lato"/>
                            <a:sym typeface="Lato"/>
                          </a:rPr>
                          <m:t>′</m:t>
                        </m:r>
                      </m:sup>
                    </m:sSup>
                  </m:oMath>
                </a14:m>
                <a:r>
                  <a:rPr lang="en-US" sz="2200" dirty="0">
                    <a:solidFill>
                      <a:schemeClr val="tx2"/>
                    </a:solidFill>
                    <a:latin typeface="Lato"/>
                    <a:ea typeface="Lato"/>
                    <a:cs typeface="Lato"/>
                    <a:sym typeface="Lato"/>
                  </a:rPr>
                  <a:t>.</a:t>
                </a:r>
              </a:p>
              <a:p>
                <a:endParaRPr lang="en-US" sz="2200" dirty="0">
                  <a:solidFill>
                    <a:schemeClr val="tx2"/>
                  </a:solidFill>
                  <a:latin typeface="Lato"/>
                  <a:ea typeface="Lato"/>
                  <a:cs typeface="Lato"/>
                  <a:sym typeface="Lato"/>
                </a:endParaRPr>
              </a:p>
              <a:p>
                <a:r>
                  <a:rPr lang="en-US" sz="2200" dirty="0">
                    <a:solidFill>
                      <a:schemeClr val="tx2"/>
                    </a:solidFill>
                    <a:latin typeface="Lato"/>
                    <a:ea typeface="Lato"/>
                    <a:cs typeface="Lato"/>
                    <a:sym typeface="Lato"/>
                  </a:rPr>
                  <a:t>Note that the simulation fails if</a:t>
                </a:r>
              </a:p>
              <a:p>
                <a:pPr marL="342900" indent="-342900">
                  <a:buClr>
                    <a:schemeClr val="tx2"/>
                  </a:buClr>
                  <a:buFont typeface="Arial" panose="020B0604020202020204" pitchFamily="34" charset="0"/>
                  <a:buChar char="•"/>
                </a:pPr>
                <a:r>
                  <a:rPr lang="en-US" sz="2200" dirty="0">
                    <a:solidFill>
                      <a:schemeClr val="tx2"/>
                    </a:solidFill>
                    <a:latin typeface="Lato"/>
                    <a:ea typeface="Lato"/>
                    <a:cs typeface="Lato"/>
                    <a:sym typeface="Lato"/>
                  </a:rPr>
                  <a:t>Simulator encounters binning failure</a:t>
                </a:r>
              </a:p>
              <a:p>
                <a:pPr marL="342900" indent="-342900">
                  <a:buClr>
                    <a:schemeClr val="tx2"/>
                  </a:buClr>
                  <a:buFont typeface="Arial" panose="020B0604020202020204" pitchFamily="34" charset="0"/>
                  <a:buChar char="•"/>
                </a:pPr>
                <a:r>
                  <a:rPr lang="en-US" sz="2200" dirty="0">
                    <a:solidFill>
                      <a:schemeClr val="tx2"/>
                    </a:solidFill>
                    <a:latin typeface="Lato"/>
                    <a:ea typeface="Lato"/>
                    <a:cs typeface="Lato"/>
                    <a:sym typeface="Lato"/>
                  </a:rPr>
                  <a:t>Dummy item matches the other party’s item</a:t>
                </a:r>
              </a:p>
              <a:p>
                <a:pPr marL="342900" indent="-342900">
                  <a:buClr>
                    <a:schemeClr val="tx2"/>
                  </a:buClr>
                  <a:buFont typeface="Arial" panose="020B0604020202020204" pitchFamily="34" charset="0"/>
                  <a:buChar char="•"/>
                </a:pPr>
                <a:endParaRPr lang="en-US" sz="2200" dirty="0">
                  <a:solidFill>
                    <a:schemeClr val="tx2"/>
                  </a:solidFill>
                  <a:latin typeface="Lato"/>
                  <a:ea typeface="Lato"/>
                  <a:cs typeface="Lato"/>
                  <a:sym typeface="Lato"/>
                </a:endParaRPr>
              </a:p>
              <a:p>
                <a:pPr>
                  <a:buClr>
                    <a:schemeClr val="tx2"/>
                  </a:buClr>
                </a:pPr>
                <a:r>
                  <a:rPr lang="en-US" sz="2200" dirty="0">
                    <a:solidFill>
                      <a:schemeClr val="tx2"/>
                    </a:solidFill>
                    <a:latin typeface="Lato"/>
                    <a:ea typeface="Lato"/>
                    <a:cs typeface="Lato"/>
                    <a:sym typeface="Lato"/>
                  </a:rPr>
                  <a:t>We conclude that the ideal world simulation is </a:t>
                </a:r>
                <a:r>
                  <a:rPr lang="en-US" sz="2200" b="1" i="1" dirty="0">
                    <a:solidFill>
                      <a:schemeClr val="tx2"/>
                    </a:solidFill>
                    <a:latin typeface="Lato"/>
                    <a:ea typeface="Lato"/>
                    <a:cs typeface="Lato"/>
                    <a:sym typeface="Lato"/>
                  </a:rPr>
                  <a:t>statistically indistinguishable</a:t>
                </a:r>
                <a:r>
                  <a:rPr lang="en-US" sz="2200" dirty="0">
                    <a:solidFill>
                      <a:schemeClr val="tx2"/>
                    </a:solidFill>
                    <a:latin typeface="Lato"/>
                    <a:ea typeface="Lato"/>
                    <a:cs typeface="Lato"/>
                    <a:sym typeface="Lato"/>
                  </a:rPr>
                  <a:t> from the hybrid-world protocol </a:t>
                </a:r>
                <a14:m>
                  <m:oMath xmlns:m="http://schemas.openxmlformats.org/officeDocument/2006/math">
                    <m:r>
                      <a:rPr lang="en-US" sz="2200" i="1" smtClean="0">
                        <a:solidFill>
                          <a:schemeClr val="tx2"/>
                        </a:solidFill>
                        <a:latin typeface="Cambria Math" panose="02040503050406030204" pitchFamily="18" charset="0"/>
                        <a:ea typeface="Cambria Math" panose="02040503050406030204" pitchFamily="18" charset="0"/>
                        <a:cs typeface="Lato"/>
                        <a:sym typeface="Lato"/>
                      </a:rPr>
                      <m:t>∎</m:t>
                    </m:r>
                  </m:oMath>
                </a14:m>
                <a:endParaRPr lang="en-US" sz="2200" dirty="0">
                  <a:solidFill>
                    <a:schemeClr val="tx2"/>
                  </a:solidFill>
                  <a:latin typeface="Lato"/>
                  <a:ea typeface="Lato"/>
                  <a:cs typeface="Lato"/>
                  <a:sym typeface="Lato"/>
                </a:endParaRPr>
              </a:p>
            </p:txBody>
          </p:sp>
        </mc:Choice>
        <mc:Fallback xmlns="">
          <p:sp>
            <p:nvSpPr>
              <p:cNvPr id="184" name="Google Shape;184;p9">
                <a:extLst>
                  <a:ext uri="{FF2B5EF4-FFF2-40B4-BE49-F238E27FC236}">
                    <a16:creationId xmlns:a16="http://schemas.microsoft.com/office/drawing/2014/main" id="{A1F223AF-6AE3-50F3-8CFB-EF0C74AC5279}"/>
                  </a:ext>
                </a:extLst>
              </p:cNvPr>
              <p:cNvSpPr txBox="1">
                <a:spLocks noRot="1" noChangeAspect="1" noMove="1" noResize="1" noEditPoints="1" noAdjustHandles="1" noChangeArrowheads="1" noChangeShapeType="1" noTextEdit="1"/>
              </p:cNvSpPr>
              <p:nvPr/>
            </p:nvSpPr>
            <p:spPr>
              <a:xfrm>
                <a:off x="663310" y="927510"/>
                <a:ext cx="8102621" cy="4013246"/>
              </a:xfrm>
              <a:prstGeom prst="rect">
                <a:avLst/>
              </a:prstGeom>
              <a:blipFill>
                <a:blip r:embed="rId3"/>
                <a:stretch>
                  <a:fillRect l="-978" r="-828"/>
                </a:stretch>
              </a:blipFill>
              <a:ln>
                <a:noFill/>
              </a:ln>
            </p:spPr>
            <p:txBody>
              <a:bodyPr/>
              <a:lstStyle/>
              <a:p>
                <a:r>
                  <a:rPr lang="he-IL">
                    <a:noFill/>
                  </a:rPr>
                  <a:t> </a:t>
                </a:r>
              </a:p>
            </p:txBody>
          </p:sp>
        </mc:Fallback>
      </mc:AlternateContent>
      <p:sp>
        <p:nvSpPr>
          <p:cNvPr id="185" name="Google Shape;185;p9">
            <a:extLst>
              <a:ext uri="{FF2B5EF4-FFF2-40B4-BE49-F238E27FC236}">
                <a16:creationId xmlns:a16="http://schemas.microsoft.com/office/drawing/2014/main" id="{6CB0B605-B478-9AFE-828F-06D9DEFF7DB3}"/>
              </a:ext>
            </a:extLst>
          </p:cNvPr>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lvl="0">
              <a:spcAft>
                <a:spcPts val="1600"/>
              </a:spcAft>
              <a:buSzPct val="92592"/>
            </a:pPr>
            <a:r>
              <a:rPr lang="en-US" sz="3600" dirty="0"/>
              <a:t>Simulation</a:t>
            </a:r>
            <a:endParaRPr sz="2400" dirty="0"/>
          </a:p>
        </p:txBody>
      </p:sp>
      <p:grpSp>
        <p:nvGrpSpPr>
          <p:cNvPr id="186" name="Google Shape;186;p9">
            <a:extLst>
              <a:ext uri="{FF2B5EF4-FFF2-40B4-BE49-F238E27FC236}">
                <a16:creationId xmlns:a16="http://schemas.microsoft.com/office/drawing/2014/main" id="{F76135EC-0E78-BF51-F5DA-7D61C1F67214}"/>
              </a:ext>
            </a:extLst>
          </p:cNvPr>
          <p:cNvGrpSpPr/>
          <p:nvPr/>
        </p:nvGrpSpPr>
        <p:grpSpPr>
          <a:xfrm>
            <a:off x="7964372" y="166044"/>
            <a:ext cx="1024398" cy="669712"/>
            <a:chOff x="5400075" y="1936775"/>
            <a:chExt cx="3173477" cy="2136925"/>
          </a:xfrm>
        </p:grpSpPr>
        <p:pic>
          <p:nvPicPr>
            <p:cNvPr id="187" name="Google Shape;187;p9">
              <a:extLst>
                <a:ext uri="{FF2B5EF4-FFF2-40B4-BE49-F238E27FC236}">
                  <a16:creationId xmlns:a16="http://schemas.microsoft.com/office/drawing/2014/main" id="{84B1A6C2-51AA-4607-3CF1-A8AD47243503}"/>
                </a:ext>
              </a:extLst>
            </p:cNvPr>
            <p:cNvPicPr preferRelativeResize="0"/>
            <p:nvPr/>
          </p:nvPicPr>
          <p:blipFill rotWithShape="1">
            <a:blip r:embed="rId4">
              <a:alphaModFix/>
            </a:blip>
            <a:srcRect/>
            <a:stretch/>
          </p:blipFill>
          <p:spPr>
            <a:xfrm>
              <a:off x="5400075" y="1936775"/>
              <a:ext cx="3173477" cy="2136914"/>
            </a:xfrm>
            <a:prstGeom prst="rect">
              <a:avLst/>
            </a:prstGeom>
            <a:noFill/>
            <a:ln>
              <a:noFill/>
            </a:ln>
          </p:spPr>
        </p:pic>
        <p:sp>
          <p:nvSpPr>
            <p:cNvPr id="188" name="Google Shape;188;p9">
              <a:extLst>
                <a:ext uri="{FF2B5EF4-FFF2-40B4-BE49-F238E27FC236}">
                  <a16:creationId xmlns:a16="http://schemas.microsoft.com/office/drawing/2014/main" id="{8FED040C-44C2-A581-28BD-E78C41C21AC7}"/>
                </a:ext>
              </a:extLst>
            </p:cNvPr>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a:extLst>
              <a:ext uri="{FF2B5EF4-FFF2-40B4-BE49-F238E27FC236}">
                <a16:creationId xmlns:a16="http://schemas.microsoft.com/office/drawing/2014/main" id="{0528C019-54C0-1DC9-5A4A-50C899B5768F}"/>
              </a:ext>
            </a:extLst>
          </p:cNvPr>
          <p:cNvGrpSpPr/>
          <p:nvPr/>
        </p:nvGrpSpPr>
        <p:grpSpPr>
          <a:xfrm>
            <a:off x="6662495" y="166133"/>
            <a:ext cx="424090" cy="417359"/>
            <a:chOff x="991850" y="1936775"/>
            <a:chExt cx="1560300" cy="2164726"/>
          </a:xfrm>
        </p:grpSpPr>
        <p:pic>
          <p:nvPicPr>
            <p:cNvPr id="190" name="Google Shape;190;p9">
              <a:extLst>
                <a:ext uri="{FF2B5EF4-FFF2-40B4-BE49-F238E27FC236}">
                  <a16:creationId xmlns:a16="http://schemas.microsoft.com/office/drawing/2014/main" id="{3B8844A7-84E3-B206-5688-8E89AC484A63}"/>
                </a:ext>
              </a:extLst>
            </p:cNvPr>
            <p:cNvPicPr preferRelativeResize="0"/>
            <p:nvPr/>
          </p:nvPicPr>
          <p:blipFill rotWithShape="1">
            <a:blip r:embed="rId5">
              <a:alphaModFix/>
            </a:blip>
            <a:srcRect/>
            <a:stretch/>
          </p:blipFill>
          <p:spPr>
            <a:xfrm>
              <a:off x="991935" y="1936775"/>
              <a:ext cx="1560139" cy="2164726"/>
            </a:xfrm>
            <a:prstGeom prst="rect">
              <a:avLst/>
            </a:prstGeom>
            <a:noFill/>
            <a:ln>
              <a:noFill/>
            </a:ln>
          </p:spPr>
        </p:pic>
        <p:sp>
          <p:nvSpPr>
            <p:cNvPr id="191" name="Google Shape;191;p9">
              <a:extLst>
                <a:ext uri="{FF2B5EF4-FFF2-40B4-BE49-F238E27FC236}">
                  <a16:creationId xmlns:a16="http://schemas.microsoft.com/office/drawing/2014/main" id="{6C9AEB9B-4D9A-A35B-8A78-0B010C9A7B9D}"/>
                </a:ext>
              </a:extLst>
            </p:cNvPr>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a:extLst>
              <a:ext uri="{FF2B5EF4-FFF2-40B4-BE49-F238E27FC236}">
                <a16:creationId xmlns:a16="http://schemas.microsoft.com/office/drawing/2014/main" id="{5DD0074B-DC6B-FDCE-AEBE-6B8B7DD39762}"/>
              </a:ext>
            </a:extLst>
          </p:cNvPr>
          <p:cNvGrpSpPr/>
          <p:nvPr/>
        </p:nvGrpSpPr>
        <p:grpSpPr>
          <a:xfrm>
            <a:off x="7213696" y="166133"/>
            <a:ext cx="594549" cy="417359"/>
            <a:chOff x="2993400" y="1936775"/>
            <a:chExt cx="2187452" cy="2164725"/>
          </a:xfrm>
        </p:grpSpPr>
        <p:pic>
          <p:nvPicPr>
            <p:cNvPr id="193" name="Google Shape;193;p9">
              <a:extLst>
                <a:ext uri="{FF2B5EF4-FFF2-40B4-BE49-F238E27FC236}">
                  <a16:creationId xmlns:a16="http://schemas.microsoft.com/office/drawing/2014/main" id="{38A434F1-28BC-EBAB-A4FC-02B5CF109E2D}"/>
                </a:ext>
              </a:extLst>
            </p:cNvPr>
            <p:cNvPicPr preferRelativeResize="0"/>
            <p:nvPr/>
          </p:nvPicPr>
          <p:blipFill rotWithShape="1">
            <a:blip r:embed="rId6">
              <a:alphaModFix/>
            </a:blip>
            <a:srcRect b="8373"/>
            <a:stretch/>
          </p:blipFill>
          <p:spPr>
            <a:xfrm>
              <a:off x="2993402" y="1936775"/>
              <a:ext cx="2187450" cy="2164725"/>
            </a:xfrm>
            <a:prstGeom prst="rect">
              <a:avLst/>
            </a:prstGeom>
            <a:noFill/>
            <a:ln>
              <a:noFill/>
            </a:ln>
          </p:spPr>
        </p:pic>
        <p:sp>
          <p:nvSpPr>
            <p:cNvPr id="194" name="Google Shape;194;p9">
              <a:extLst>
                <a:ext uri="{FF2B5EF4-FFF2-40B4-BE49-F238E27FC236}">
                  <a16:creationId xmlns:a16="http://schemas.microsoft.com/office/drawing/2014/main" id="{661AC8C2-329B-CBDD-A276-69E97F586030}"/>
                </a:ext>
              </a:extLst>
            </p:cNvPr>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extLst>
      <p:ext uri="{BB962C8B-B14F-4D97-AF65-F5344CB8AC3E}">
        <p14:creationId xmlns:p14="http://schemas.microsoft.com/office/powerpoint/2010/main" val="101396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3">
          <a:extLst>
            <a:ext uri="{FF2B5EF4-FFF2-40B4-BE49-F238E27FC236}">
              <a16:creationId xmlns:a16="http://schemas.microsoft.com/office/drawing/2014/main" id="{7AE29C57-77BD-E833-6316-9A6305163DCE}"/>
            </a:ext>
          </a:extLst>
        </p:cNvPr>
        <p:cNvGrpSpPr/>
        <p:nvPr/>
      </p:nvGrpSpPr>
      <p:grpSpPr>
        <a:xfrm>
          <a:off x="0" y="0"/>
          <a:ext cx="0" cy="0"/>
          <a:chOff x="0" y="0"/>
          <a:chExt cx="0" cy="0"/>
        </a:xfrm>
      </p:grpSpPr>
      <p:sp>
        <p:nvSpPr>
          <p:cNvPr id="13" name="Google Shape;55;p1"/>
          <p:cNvSpPr txBox="1">
            <a:spLocks/>
          </p:cNvSpPr>
          <p:nvPr/>
        </p:nvSpPr>
        <p:spPr>
          <a:xfrm>
            <a:off x="671258" y="761096"/>
            <a:ext cx="7801500" cy="3059948"/>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pPr algn="ctr">
              <a:buSzPts val="4800"/>
            </a:pPr>
            <a:r>
              <a:rPr lang="en-US" sz="8000" dirty="0"/>
              <a:t>Thanks For </a:t>
            </a:r>
          </a:p>
          <a:p>
            <a:pPr algn="ctr">
              <a:buSzPts val="4800"/>
            </a:pPr>
            <a:r>
              <a:rPr lang="en-US" sz="8000" dirty="0"/>
              <a:t>Listening</a:t>
            </a:r>
          </a:p>
        </p:txBody>
      </p:sp>
    </p:spTree>
    <p:extLst>
      <p:ext uri="{BB962C8B-B14F-4D97-AF65-F5344CB8AC3E}">
        <p14:creationId xmlns:p14="http://schemas.microsoft.com/office/powerpoint/2010/main" val="18117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a:t>Steps</a:t>
            </a:r>
            <a:endParaRPr sz="2400"/>
          </a:p>
        </p:txBody>
      </p:sp>
      <p:grpSp>
        <p:nvGrpSpPr>
          <p:cNvPr id="144" name="Google Shape;144;p7"/>
          <p:cNvGrpSpPr/>
          <p:nvPr/>
        </p:nvGrpSpPr>
        <p:grpSpPr>
          <a:xfrm>
            <a:off x="7964372" y="166044"/>
            <a:ext cx="1024398" cy="669712"/>
            <a:chOff x="5400075" y="1936775"/>
            <a:chExt cx="3173477" cy="2136925"/>
          </a:xfrm>
        </p:grpSpPr>
        <p:pic>
          <p:nvPicPr>
            <p:cNvPr id="145" name="Google Shape;145;p7"/>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146" name="Google Shape;146;p7"/>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47" name="Google Shape;147;p7"/>
          <p:cNvGrpSpPr/>
          <p:nvPr/>
        </p:nvGrpSpPr>
        <p:grpSpPr>
          <a:xfrm>
            <a:off x="6662495" y="166133"/>
            <a:ext cx="424090" cy="417359"/>
            <a:chOff x="991850" y="1936775"/>
            <a:chExt cx="1560300" cy="2164726"/>
          </a:xfrm>
        </p:grpSpPr>
        <p:pic>
          <p:nvPicPr>
            <p:cNvPr id="148" name="Google Shape;148;p7"/>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149" name="Google Shape;149;p7"/>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50" name="Google Shape;150;p7"/>
          <p:cNvGrpSpPr/>
          <p:nvPr/>
        </p:nvGrpSpPr>
        <p:grpSpPr>
          <a:xfrm>
            <a:off x="7213696" y="166133"/>
            <a:ext cx="594549" cy="417359"/>
            <a:chOff x="2993400" y="1936775"/>
            <a:chExt cx="2187452" cy="2164725"/>
          </a:xfrm>
        </p:grpSpPr>
        <p:pic>
          <p:nvPicPr>
            <p:cNvPr id="151" name="Google Shape;151;p7"/>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52" name="Google Shape;152;p7"/>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
        <p:nvSpPr>
          <p:cNvPr id="153" name="Google Shape;153;p7"/>
          <p:cNvSpPr/>
          <p:nvPr/>
        </p:nvSpPr>
        <p:spPr>
          <a:xfrm>
            <a:off x="1729613" y="1216900"/>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1</a:t>
            </a:r>
            <a:endParaRPr sz="3000" b="1" i="0" u="none" strike="noStrike" cap="none">
              <a:solidFill>
                <a:schemeClr val="dk1"/>
              </a:solidFill>
              <a:latin typeface="Oswald"/>
              <a:ea typeface="Oswald"/>
              <a:cs typeface="Oswald"/>
              <a:sym typeface="Oswald"/>
            </a:endParaRPr>
          </a:p>
        </p:txBody>
      </p:sp>
      <p:sp>
        <p:nvSpPr>
          <p:cNvPr id="154" name="Google Shape;154;p7"/>
          <p:cNvSpPr/>
          <p:nvPr/>
        </p:nvSpPr>
        <p:spPr>
          <a:xfrm>
            <a:off x="1729613" y="1902581"/>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2</a:t>
            </a:r>
            <a:endParaRPr sz="3000" b="1" i="0" u="none" strike="noStrike" cap="none">
              <a:solidFill>
                <a:schemeClr val="dk1"/>
              </a:solidFill>
              <a:latin typeface="Oswald"/>
              <a:ea typeface="Oswald"/>
              <a:cs typeface="Oswald"/>
              <a:sym typeface="Oswald"/>
            </a:endParaRPr>
          </a:p>
        </p:txBody>
      </p:sp>
      <p:sp>
        <p:nvSpPr>
          <p:cNvPr id="155" name="Google Shape;155;p7"/>
          <p:cNvSpPr/>
          <p:nvPr/>
        </p:nvSpPr>
        <p:spPr>
          <a:xfrm>
            <a:off x="1729613" y="2588263"/>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3</a:t>
            </a:r>
            <a:endParaRPr sz="3000" b="1" i="0" u="none" strike="noStrike" cap="none">
              <a:solidFill>
                <a:schemeClr val="dk1"/>
              </a:solidFill>
              <a:latin typeface="Oswald"/>
              <a:ea typeface="Oswald"/>
              <a:cs typeface="Oswald"/>
              <a:sym typeface="Oswald"/>
            </a:endParaRPr>
          </a:p>
        </p:txBody>
      </p:sp>
      <p:sp>
        <p:nvSpPr>
          <p:cNvPr id="156" name="Google Shape;156;p7"/>
          <p:cNvSpPr/>
          <p:nvPr/>
        </p:nvSpPr>
        <p:spPr>
          <a:xfrm>
            <a:off x="1729613" y="3273944"/>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4</a:t>
            </a:r>
            <a:endParaRPr sz="3000" b="1" i="0" u="none" strike="noStrike" cap="none">
              <a:solidFill>
                <a:schemeClr val="dk1"/>
              </a:solidFill>
              <a:latin typeface="Oswald"/>
              <a:ea typeface="Oswald"/>
              <a:cs typeface="Oswald"/>
              <a:sym typeface="Oswald"/>
            </a:endParaRPr>
          </a:p>
        </p:txBody>
      </p:sp>
      <p:sp>
        <p:nvSpPr>
          <p:cNvPr id="157" name="Google Shape;157;p7"/>
          <p:cNvSpPr/>
          <p:nvPr/>
        </p:nvSpPr>
        <p:spPr>
          <a:xfrm>
            <a:off x="1729613" y="3959625"/>
            <a:ext cx="594600" cy="55650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Oswald"/>
                <a:ea typeface="Oswald"/>
                <a:cs typeface="Oswald"/>
                <a:sym typeface="Oswald"/>
              </a:rPr>
              <a:t>5</a:t>
            </a:r>
            <a:endParaRPr sz="3000" b="1" i="0" u="none" strike="noStrike" cap="none">
              <a:solidFill>
                <a:schemeClr val="dk1"/>
              </a:solidFill>
              <a:latin typeface="Oswald"/>
              <a:ea typeface="Oswald"/>
              <a:cs typeface="Oswald"/>
              <a:sym typeface="Oswald"/>
            </a:endParaRPr>
          </a:p>
        </p:txBody>
      </p:sp>
      <p:sp>
        <p:nvSpPr>
          <p:cNvPr id="158" name="Google Shape;158;p7"/>
          <p:cNvSpPr/>
          <p:nvPr/>
        </p:nvSpPr>
        <p:spPr>
          <a:xfrm>
            <a:off x="2536399" y="1225750"/>
            <a:ext cx="4550100" cy="55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rgbClr val="000000"/>
                </a:solidFill>
                <a:latin typeface="Oswald"/>
                <a:ea typeface="Oswald"/>
                <a:cs typeface="Oswald"/>
                <a:sym typeface="Oswald"/>
              </a:rPr>
              <a:t>Identify the range of all values</a:t>
            </a:r>
            <a:endParaRPr sz="2000" b="0" i="0" u="none" strike="noStrike" cap="none" dirty="0">
              <a:solidFill>
                <a:srgbClr val="000000"/>
              </a:solidFill>
              <a:latin typeface="Oswald"/>
              <a:ea typeface="Oswald"/>
              <a:cs typeface="Oswald"/>
              <a:sym typeface="Oswald"/>
            </a:endParaRPr>
          </a:p>
        </p:txBody>
      </p:sp>
      <p:sp>
        <p:nvSpPr>
          <p:cNvPr id="159" name="Google Shape;159;p7"/>
          <p:cNvSpPr/>
          <p:nvPr/>
        </p:nvSpPr>
        <p:spPr>
          <a:xfrm>
            <a:off x="2536399" y="1902575"/>
            <a:ext cx="4550100" cy="55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Oswald"/>
                <a:ea typeface="Oswald"/>
                <a:cs typeface="Oswald"/>
                <a:sym typeface="Oswald"/>
              </a:rPr>
              <a:t>Choose a suitable Binning method</a:t>
            </a:r>
            <a:endParaRPr sz="2000" b="0" i="0" u="none" strike="noStrike" cap="none">
              <a:solidFill>
                <a:srgbClr val="000000"/>
              </a:solidFill>
              <a:latin typeface="Oswald"/>
              <a:ea typeface="Oswald"/>
              <a:cs typeface="Oswald"/>
              <a:sym typeface="Oswald"/>
            </a:endParaRPr>
          </a:p>
        </p:txBody>
      </p:sp>
      <p:sp>
        <p:nvSpPr>
          <p:cNvPr id="160" name="Google Shape;160;p7"/>
          <p:cNvSpPr/>
          <p:nvPr/>
        </p:nvSpPr>
        <p:spPr>
          <a:xfrm>
            <a:off x="2536399" y="2588275"/>
            <a:ext cx="4550100" cy="55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Oswald"/>
                <a:ea typeface="Oswald"/>
                <a:cs typeface="Oswald"/>
                <a:sym typeface="Oswald"/>
              </a:rPr>
              <a:t>Choose the amount of bins</a:t>
            </a:r>
            <a:endParaRPr sz="2000" b="0" i="0" u="none" strike="noStrike" cap="none">
              <a:solidFill>
                <a:srgbClr val="000000"/>
              </a:solidFill>
              <a:latin typeface="Oswald"/>
              <a:ea typeface="Oswald"/>
              <a:cs typeface="Oswald"/>
              <a:sym typeface="Oswald"/>
            </a:endParaRPr>
          </a:p>
        </p:txBody>
      </p:sp>
      <p:sp>
        <p:nvSpPr>
          <p:cNvPr id="161" name="Google Shape;161;p7"/>
          <p:cNvSpPr/>
          <p:nvPr/>
        </p:nvSpPr>
        <p:spPr>
          <a:xfrm>
            <a:off x="2536399" y="3265100"/>
            <a:ext cx="4550100" cy="55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Oswald"/>
                <a:ea typeface="Oswald"/>
                <a:cs typeface="Oswald"/>
                <a:sym typeface="Oswald"/>
              </a:rPr>
              <a:t>Sort the data in the defined range</a:t>
            </a:r>
            <a:endParaRPr sz="2000" b="0" i="0" u="none" strike="noStrike" cap="none">
              <a:solidFill>
                <a:srgbClr val="000000"/>
              </a:solidFill>
              <a:latin typeface="Oswald"/>
              <a:ea typeface="Oswald"/>
              <a:cs typeface="Oswald"/>
              <a:sym typeface="Oswald"/>
            </a:endParaRPr>
          </a:p>
        </p:txBody>
      </p:sp>
      <p:sp>
        <p:nvSpPr>
          <p:cNvPr id="162" name="Google Shape;162;p7"/>
          <p:cNvSpPr/>
          <p:nvPr/>
        </p:nvSpPr>
        <p:spPr>
          <a:xfrm>
            <a:off x="2536399" y="3959625"/>
            <a:ext cx="4550100" cy="556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Oswald"/>
                <a:ea typeface="Oswald"/>
                <a:cs typeface="Oswald"/>
                <a:sym typeface="Oswald"/>
              </a:rPr>
              <a:t>Analyze the data</a:t>
            </a:r>
            <a:endParaRPr sz="2000" b="0" i="0" u="none" strike="noStrike" cap="none">
              <a:solidFill>
                <a:srgbClr val="000000"/>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p:nvPr/>
        </p:nvSpPr>
        <p:spPr>
          <a:xfrm>
            <a:off x="776875" y="1408550"/>
            <a:ext cx="5391450" cy="34302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accent3"/>
              </a:buClr>
              <a:buSzPts val="2400"/>
              <a:buFont typeface="Arial" panose="020B0604020202020204" pitchFamily="34" charset="0"/>
              <a:buChar char="•"/>
            </a:pPr>
            <a:r>
              <a:rPr lang="en" sz="2400" b="0" i="0" u="none" strike="noStrike" cap="none" dirty="0">
                <a:solidFill>
                  <a:schemeClr val="tx2"/>
                </a:solidFill>
                <a:latin typeface="Lato"/>
                <a:ea typeface="Lato"/>
                <a:cs typeface="Lato"/>
                <a:sym typeface="Lato"/>
              </a:rPr>
              <a:t>Equal-Width Binning</a:t>
            </a:r>
            <a:endParaRPr sz="2400" b="0" i="0" u="none" strike="noStrike" cap="none" dirty="0">
              <a:solidFill>
                <a:schemeClr val="tx2"/>
              </a:solidFill>
              <a:latin typeface="Lato"/>
              <a:ea typeface="Lato"/>
              <a:cs typeface="Lato"/>
              <a:sym typeface="Lato"/>
            </a:endParaRPr>
          </a:p>
          <a:p>
            <a:pPr marL="457200" marR="0" lvl="0" indent="-381000" algn="l" rtl="0">
              <a:lnSpc>
                <a:spcPct val="100000"/>
              </a:lnSpc>
              <a:spcBef>
                <a:spcPts val="0"/>
              </a:spcBef>
              <a:spcAft>
                <a:spcPts val="0"/>
              </a:spcAft>
              <a:buClr>
                <a:schemeClr val="accent3"/>
              </a:buClr>
              <a:buSzPts val="2400"/>
              <a:buFont typeface="Arial" panose="020B0604020202020204" pitchFamily="34" charset="0"/>
              <a:buChar char="•"/>
            </a:pPr>
            <a:r>
              <a:rPr lang="en" sz="2400" b="0" i="0" u="none" strike="noStrike" cap="none" dirty="0">
                <a:solidFill>
                  <a:schemeClr val="tx2"/>
                </a:solidFill>
                <a:latin typeface="Lato"/>
                <a:ea typeface="Lato"/>
                <a:cs typeface="Lato"/>
                <a:sym typeface="Lato"/>
              </a:rPr>
              <a:t>Equal-Frequency Binning</a:t>
            </a:r>
            <a:endParaRPr sz="2400" b="0" i="0" u="none" strike="noStrike" cap="none" dirty="0">
              <a:solidFill>
                <a:schemeClr val="tx2"/>
              </a:solidFill>
              <a:latin typeface="Lato"/>
              <a:ea typeface="Lato"/>
              <a:cs typeface="Lato"/>
              <a:sym typeface="Lato"/>
            </a:endParaRPr>
          </a:p>
          <a:p>
            <a:pPr marL="457200" marR="0" lvl="0" indent="-381000" algn="l" rtl="0">
              <a:lnSpc>
                <a:spcPct val="100000"/>
              </a:lnSpc>
              <a:spcBef>
                <a:spcPts val="0"/>
              </a:spcBef>
              <a:spcAft>
                <a:spcPts val="0"/>
              </a:spcAft>
              <a:buClr>
                <a:schemeClr val="accent3"/>
              </a:buClr>
              <a:buSzPts val="2400"/>
              <a:buFont typeface="Arial" panose="020B0604020202020204" pitchFamily="34" charset="0"/>
              <a:buChar char="•"/>
            </a:pPr>
            <a:r>
              <a:rPr lang="en" sz="2400" b="0" i="0" u="none" strike="noStrike" cap="none" dirty="0">
                <a:solidFill>
                  <a:schemeClr val="tx2"/>
                </a:solidFill>
                <a:latin typeface="Lato"/>
                <a:ea typeface="Lato"/>
                <a:cs typeface="Lato"/>
                <a:sym typeface="Lato"/>
              </a:rPr>
              <a:t>Entropy-Based Binning</a:t>
            </a:r>
            <a:endParaRPr sz="2400" b="0" i="0" u="none" strike="noStrike" cap="none" dirty="0">
              <a:solidFill>
                <a:schemeClr val="tx2"/>
              </a:solidFill>
              <a:latin typeface="Lato"/>
              <a:ea typeface="Lato"/>
              <a:cs typeface="Lato"/>
              <a:sym typeface="Lato"/>
            </a:endParaRPr>
          </a:p>
          <a:p>
            <a:pPr marL="457200" marR="0" lvl="0" indent="-381000" algn="l" rtl="0">
              <a:lnSpc>
                <a:spcPct val="100000"/>
              </a:lnSpc>
              <a:spcBef>
                <a:spcPts val="0"/>
              </a:spcBef>
              <a:spcAft>
                <a:spcPts val="0"/>
              </a:spcAft>
              <a:buClr>
                <a:schemeClr val="accent3"/>
              </a:buClr>
              <a:buSzPts val="2400"/>
              <a:buFont typeface="Arial" panose="020B0604020202020204" pitchFamily="34" charset="0"/>
              <a:buChar char="•"/>
            </a:pPr>
            <a:r>
              <a:rPr lang="en" sz="2400" b="0" i="0" u="none" strike="noStrike" cap="none" dirty="0">
                <a:solidFill>
                  <a:schemeClr val="tx2"/>
                </a:solidFill>
                <a:latin typeface="Lato"/>
                <a:ea typeface="Lato"/>
                <a:cs typeface="Lato"/>
                <a:sym typeface="Lato"/>
              </a:rPr>
              <a:t>Custom Binning</a:t>
            </a:r>
            <a:endParaRPr sz="2400" b="0" i="0" u="none" strike="noStrike" cap="none" dirty="0">
              <a:solidFill>
                <a:schemeClr val="tx2"/>
              </a:solidFill>
              <a:latin typeface="Lato"/>
              <a:ea typeface="Lato"/>
              <a:cs typeface="Lato"/>
              <a:sym typeface="Lato"/>
            </a:endParaRPr>
          </a:p>
          <a:p>
            <a:pPr marL="457200" marR="0" lvl="0" indent="-381000" algn="l" rtl="0">
              <a:lnSpc>
                <a:spcPct val="100000"/>
              </a:lnSpc>
              <a:spcBef>
                <a:spcPts val="0"/>
              </a:spcBef>
              <a:spcAft>
                <a:spcPts val="0"/>
              </a:spcAft>
              <a:buClr>
                <a:schemeClr val="accent3"/>
              </a:buClr>
              <a:buSzPts val="2400"/>
              <a:buFont typeface="Arial" panose="020B0604020202020204" pitchFamily="34" charset="0"/>
              <a:buChar char="•"/>
            </a:pPr>
            <a:r>
              <a:rPr lang="en" sz="2400" b="0" i="0" u="none" strike="noStrike" cap="none" dirty="0">
                <a:solidFill>
                  <a:schemeClr val="tx2"/>
                </a:solidFill>
                <a:latin typeface="Lato"/>
                <a:ea typeface="Lato"/>
                <a:cs typeface="Lato"/>
                <a:sym typeface="Lato"/>
              </a:rPr>
              <a:t>Quantile Binning</a:t>
            </a:r>
            <a:endParaRPr sz="2400" b="0" i="0" u="none" strike="noStrike" cap="none" dirty="0">
              <a:solidFill>
                <a:schemeClr val="tx2"/>
              </a:solidFill>
              <a:latin typeface="Lato"/>
              <a:ea typeface="Lato"/>
              <a:cs typeface="Lato"/>
              <a:sym typeface="Lato"/>
            </a:endParaRPr>
          </a:p>
          <a:p>
            <a:pPr marL="457200" marR="0" lvl="0" indent="-381000" algn="l" rtl="0">
              <a:lnSpc>
                <a:spcPct val="100000"/>
              </a:lnSpc>
              <a:spcBef>
                <a:spcPts val="0"/>
              </a:spcBef>
              <a:spcAft>
                <a:spcPts val="0"/>
              </a:spcAft>
              <a:buClr>
                <a:schemeClr val="accent3"/>
              </a:buClr>
              <a:buSzPts val="2400"/>
              <a:buFont typeface="Arial" panose="020B0604020202020204" pitchFamily="34" charset="0"/>
              <a:buChar char="•"/>
            </a:pPr>
            <a:r>
              <a:rPr lang="en" sz="2400" b="0" i="0" u="none" strike="noStrike" cap="none" dirty="0">
                <a:solidFill>
                  <a:schemeClr val="tx2"/>
                </a:solidFill>
                <a:latin typeface="Lato"/>
                <a:ea typeface="Lato"/>
                <a:cs typeface="Lato"/>
                <a:sym typeface="Lato"/>
              </a:rPr>
              <a:t>Optimal Binning</a:t>
            </a:r>
            <a:endParaRPr sz="2400" b="0" i="0" u="none" strike="noStrike" cap="none" dirty="0">
              <a:solidFill>
                <a:schemeClr val="tx2"/>
              </a:solidFill>
              <a:latin typeface="Lato"/>
              <a:ea typeface="Lato"/>
              <a:cs typeface="Lato"/>
              <a:sym typeface="Lato"/>
            </a:endParaRPr>
          </a:p>
        </p:txBody>
      </p:sp>
      <p:sp>
        <p:nvSpPr>
          <p:cNvPr id="185" name="Google Shape;185;p9"/>
          <p:cNvSpPr txBox="1">
            <a:spLocks noGrp="1"/>
          </p:cNvSpPr>
          <p:nvPr>
            <p:ph type="title"/>
          </p:nvPr>
        </p:nvSpPr>
        <p:spPr>
          <a:xfrm>
            <a:off x="342300" y="249725"/>
            <a:ext cx="5197200" cy="768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1600"/>
              </a:spcAft>
              <a:buSzPct val="92592"/>
              <a:buNone/>
            </a:pPr>
            <a:r>
              <a:rPr lang="en" sz="3600" dirty="0"/>
              <a:t>Common Binning methods</a:t>
            </a:r>
            <a:endParaRPr sz="2400" dirty="0"/>
          </a:p>
        </p:txBody>
      </p:sp>
      <p:grpSp>
        <p:nvGrpSpPr>
          <p:cNvPr id="186" name="Google Shape;186;p9"/>
          <p:cNvGrpSpPr/>
          <p:nvPr/>
        </p:nvGrpSpPr>
        <p:grpSpPr>
          <a:xfrm>
            <a:off x="7964372" y="166044"/>
            <a:ext cx="1024398" cy="669712"/>
            <a:chOff x="5400075" y="1936775"/>
            <a:chExt cx="3173477" cy="2136925"/>
          </a:xfrm>
        </p:grpSpPr>
        <p:pic>
          <p:nvPicPr>
            <p:cNvPr id="187" name="Google Shape;187;p9"/>
            <p:cNvPicPr preferRelativeResize="0"/>
            <p:nvPr/>
          </p:nvPicPr>
          <p:blipFill rotWithShape="1">
            <a:blip r:embed="rId3">
              <a:alphaModFix/>
            </a:blip>
            <a:srcRect/>
            <a:stretch/>
          </p:blipFill>
          <p:spPr>
            <a:xfrm>
              <a:off x="5400075" y="1936775"/>
              <a:ext cx="3173477" cy="2136914"/>
            </a:xfrm>
            <a:prstGeom prst="rect">
              <a:avLst/>
            </a:prstGeom>
            <a:noFill/>
            <a:ln>
              <a:noFill/>
            </a:ln>
          </p:spPr>
        </p:pic>
        <p:sp>
          <p:nvSpPr>
            <p:cNvPr id="188" name="Google Shape;188;p9"/>
            <p:cNvSpPr/>
            <p:nvPr/>
          </p:nvSpPr>
          <p:spPr>
            <a:xfrm>
              <a:off x="5400105" y="3693300"/>
              <a:ext cx="31734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verage"/>
                  <a:ea typeface="Average"/>
                  <a:cs typeface="Average"/>
                  <a:sym typeface="Average"/>
                </a:rPr>
                <a:t>Data Binning</a:t>
              </a:r>
              <a:endParaRPr sz="600" b="0" i="0" u="none" strike="noStrike" cap="none">
                <a:solidFill>
                  <a:schemeClr val="dk1"/>
                </a:solidFill>
                <a:latin typeface="Average"/>
                <a:ea typeface="Average"/>
                <a:cs typeface="Average"/>
                <a:sym typeface="Average"/>
              </a:endParaRPr>
            </a:p>
          </p:txBody>
        </p:sp>
      </p:grpSp>
      <p:grpSp>
        <p:nvGrpSpPr>
          <p:cNvPr id="189" name="Google Shape;189;p9"/>
          <p:cNvGrpSpPr/>
          <p:nvPr/>
        </p:nvGrpSpPr>
        <p:grpSpPr>
          <a:xfrm>
            <a:off x="6662495" y="166133"/>
            <a:ext cx="424090" cy="417359"/>
            <a:chOff x="991850" y="1936775"/>
            <a:chExt cx="1560300" cy="2164726"/>
          </a:xfrm>
        </p:grpSpPr>
        <p:pic>
          <p:nvPicPr>
            <p:cNvPr id="190" name="Google Shape;190;p9"/>
            <p:cNvPicPr preferRelativeResize="0"/>
            <p:nvPr/>
          </p:nvPicPr>
          <p:blipFill rotWithShape="1">
            <a:blip r:embed="rId4">
              <a:alphaModFix/>
            </a:blip>
            <a:srcRect/>
            <a:stretch/>
          </p:blipFill>
          <p:spPr>
            <a:xfrm>
              <a:off x="991935" y="1936775"/>
              <a:ext cx="1560139" cy="2164726"/>
            </a:xfrm>
            <a:prstGeom prst="rect">
              <a:avLst/>
            </a:prstGeom>
            <a:noFill/>
            <a:ln>
              <a:noFill/>
            </a:ln>
          </p:spPr>
        </p:pic>
        <p:sp>
          <p:nvSpPr>
            <p:cNvPr id="191" name="Google Shape;191;p9"/>
            <p:cNvSpPr/>
            <p:nvPr/>
          </p:nvSpPr>
          <p:spPr>
            <a:xfrm>
              <a:off x="991850" y="3721100"/>
              <a:ext cx="1560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
                <a:buFont typeface="Arial"/>
                <a:buNone/>
              </a:pPr>
              <a:r>
                <a:rPr lang="en" sz="300" b="0" i="0" u="none" strike="noStrike" cap="none">
                  <a:solidFill>
                    <a:schemeClr val="dk1"/>
                  </a:solidFill>
                  <a:latin typeface="Average"/>
                  <a:ea typeface="Average"/>
                  <a:cs typeface="Average"/>
                  <a:sym typeface="Average"/>
                </a:rPr>
                <a:t>Balanced Allocation</a:t>
              </a:r>
              <a:endParaRPr sz="300" b="0" i="0" u="none" strike="noStrike" cap="none">
                <a:solidFill>
                  <a:schemeClr val="dk1"/>
                </a:solidFill>
                <a:latin typeface="Average"/>
                <a:ea typeface="Average"/>
                <a:cs typeface="Average"/>
                <a:sym typeface="Average"/>
              </a:endParaRPr>
            </a:p>
          </p:txBody>
        </p:sp>
      </p:grpSp>
      <p:grpSp>
        <p:nvGrpSpPr>
          <p:cNvPr id="192" name="Google Shape;192;p9"/>
          <p:cNvGrpSpPr/>
          <p:nvPr/>
        </p:nvGrpSpPr>
        <p:grpSpPr>
          <a:xfrm>
            <a:off x="7213696" y="166133"/>
            <a:ext cx="594549" cy="417359"/>
            <a:chOff x="2993400" y="1936775"/>
            <a:chExt cx="2187452" cy="2164725"/>
          </a:xfrm>
        </p:grpSpPr>
        <p:pic>
          <p:nvPicPr>
            <p:cNvPr id="193" name="Google Shape;193;p9"/>
            <p:cNvPicPr preferRelativeResize="0"/>
            <p:nvPr/>
          </p:nvPicPr>
          <p:blipFill rotWithShape="1">
            <a:blip r:embed="rId5">
              <a:alphaModFix/>
            </a:blip>
            <a:srcRect b="8373"/>
            <a:stretch/>
          </p:blipFill>
          <p:spPr>
            <a:xfrm>
              <a:off x="2993402" y="1936775"/>
              <a:ext cx="2187450" cy="2164725"/>
            </a:xfrm>
            <a:prstGeom prst="rect">
              <a:avLst/>
            </a:prstGeom>
            <a:noFill/>
            <a:ln>
              <a:noFill/>
            </a:ln>
          </p:spPr>
        </p:pic>
        <p:sp>
          <p:nvSpPr>
            <p:cNvPr id="194" name="Google Shape;194;p9"/>
            <p:cNvSpPr/>
            <p:nvPr/>
          </p:nvSpPr>
          <p:spPr>
            <a:xfrm>
              <a:off x="2993400" y="3721100"/>
              <a:ext cx="2187300" cy="380400"/>
            </a:xfrm>
            <a:prstGeom prst="rect">
              <a:avLst/>
            </a:prstGeom>
            <a:solidFill>
              <a:srgbClr val="000000">
                <a:alpha val="8000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 sz="400" b="0" i="0" u="none" strike="noStrike" cap="none">
                  <a:solidFill>
                    <a:schemeClr val="dk1"/>
                  </a:solidFill>
                  <a:latin typeface="Average"/>
                  <a:ea typeface="Average"/>
                  <a:cs typeface="Average"/>
                  <a:sym typeface="Average"/>
                </a:rPr>
                <a:t>Cuckoo Hashing</a:t>
              </a:r>
              <a:endParaRPr sz="400" b="0" i="0" u="none" strike="noStrike" cap="none">
                <a:solidFill>
                  <a:schemeClr val="dk1"/>
                </a:solidFill>
                <a:latin typeface="Average"/>
                <a:ea typeface="Average"/>
                <a:cs typeface="Average"/>
                <a:sym typeface="Average"/>
              </a:endParaRPr>
            </a:p>
          </p:txBody>
        </p:sp>
      </p:gr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5311</Words>
  <Application>Microsoft Office PowerPoint</Application>
  <PresentationFormat>On-screen Show (16:9)</PresentationFormat>
  <Paragraphs>1874</Paragraphs>
  <Slides>76</Slides>
  <Notes>62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Cambria Math</vt:lpstr>
      <vt:lpstr>Oswald</vt:lpstr>
      <vt:lpstr>Cambria</vt:lpstr>
      <vt:lpstr>Lato</vt:lpstr>
      <vt:lpstr>Average</vt:lpstr>
      <vt:lpstr>Slate</vt:lpstr>
      <vt:lpstr>Data Binning</vt:lpstr>
      <vt:lpstr>Topics</vt:lpstr>
      <vt:lpstr>Data Generalization</vt:lpstr>
      <vt:lpstr>Definition of Data Binning</vt:lpstr>
      <vt:lpstr>Examples of Data Binning</vt:lpstr>
      <vt:lpstr>Examples of Data Binning</vt:lpstr>
      <vt:lpstr>Examples of Data Binning</vt:lpstr>
      <vt:lpstr>Steps</vt:lpstr>
      <vt:lpstr>Common Binning methods</vt:lpstr>
      <vt:lpstr>Equal-Width Binning</vt:lpstr>
      <vt:lpstr>Equal-Frequency Binning</vt:lpstr>
      <vt:lpstr>Entropy-Based Binning</vt:lpstr>
      <vt:lpstr>Entropy-Based Binning</vt:lpstr>
      <vt:lpstr>Entropy-Based Binning</vt:lpstr>
      <vt:lpstr>Entropy-Based Binning</vt:lpstr>
      <vt:lpstr>Cuckoo Hashing</vt:lpstr>
      <vt:lpstr>Hashing</vt:lpstr>
      <vt:lpstr>Hashing</vt:lpstr>
      <vt:lpstr>Hashing</vt:lpstr>
      <vt:lpstr>Hashing - Operations</vt:lpstr>
      <vt:lpstr>Hashing - Example</vt:lpstr>
      <vt:lpstr>Hashing - Example</vt:lpstr>
      <vt:lpstr>Hashing - Example</vt:lpstr>
      <vt:lpstr>Hashing - Example</vt:lpstr>
      <vt:lpstr>Hashing - Example</vt:lpstr>
      <vt:lpstr>Cuckoo Hashing</vt:lpstr>
      <vt:lpstr>Cuckoo Hashing</vt:lpstr>
      <vt:lpstr>Cuckoo Hashing - Lookup</vt:lpstr>
      <vt:lpstr>Cuckoo Hashing - Insert</vt:lpstr>
      <vt:lpstr>Cuckoo Hashing</vt:lpstr>
      <vt:lpstr>Cuckoo Hashing</vt:lpstr>
      <vt:lpstr>Cuckoo Hashing</vt:lpstr>
      <vt:lpstr>Cuckoo Hashing</vt:lpstr>
      <vt:lpstr>Cuckoo Hashing</vt:lpstr>
      <vt:lpstr>Cuckoo Hashing</vt:lpstr>
      <vt:lpstr>Cuckoo Hashing</vt:lpstr>
      <vt:lpstr>Cuckoo Hashing</vt:lpstr>
      <vt:lpstr>Cuckoo Hashing</vt:lpstr>
      <vt:lpstr>Cuckoo Hashing</vt:lpstr>
      <vt:lpstr>Cuckoo Hashing</vt:lpstr>
      <vt:lpstr>Cuckoo Hashing</vt:lpstr>
      <vt:lpstr>Cuckoo Hashing</vt:lpstr>
      <vt:lpstr>Cuckoo Hashing</vt:lpstr>
      <vt:lpstr>Cuckoo Hashing - Insert</vt:lpstr>
      <vt:lpstr>Cuckoo Hashing - Time Complexity</vt:lpstr>
      <vt:lpstr>Balanced Allocation</vt:lpstr>
      <vt:lpstr>PowerPoint Presentation</vt:lpstr>
      <vt:lpstr>PowerPoint Presentation</vt:lpstr>
      <vt:lpstr>comptetive ratio in algoritems between A and B means that no matter the input B comlexity is at most O(competative ratio * runtime(A))  Despite the simplicity the balanced allocation is O(loglogn) competitive(under some probalistic assumpptions)(we will look at the server example) </vt:lpstr>
      <vt:lpstr>Let M be the total number of severs , each task j has runtime W(j)≥0, arrivale time T(j), set of severs he can use M(j)⊂M as soon as the task come we must chose one sever to run in onto  and once assigned we cant take the task back we denote the load on sever i at time t in L_i^A (t)=∑_(i=1)^n▒〖(W(i))s.t task_i∈sever_i 〗 using algoritem A let σ be the sequence of arrivals and departures and |σ| be the time of the last arrival</vt:lpstr>
      <vt:lpstr>we will do some skips in the prove because we will notbe able not finish it all The cost of an assignment is C_A (σ)=max┬(0≤t≤|σ|:i∈M)⁡〖L_i (t)〗 Theorem -The maximum load achieved by GREEDY on a random (n, n, 2)-problem is less than lnln(n)/ln2  + O(1)with high probability. h_t  denote the hight of ball at time t meaning it equall to the number of taks at time i in  the bin , v_i (t)  denote the number of bins with more than i tasks at time t because the taks are independt Pr⁡(h_t≥i+1│v_(≥i ) (t-1) )=(v_(≥i) (t-1))^2/n^2  now lets denotae ϵ_i be the event that v_(≥i) (n)&lt;β_i Y_t=1 iff h_t≥i+1 and v_((≥i) ) (t-1)≤β_i   let ϵ_i  be the event where v_(i≥) (n)≤β_i Now fix i≥1 and consider a series of binary random variables Y_t  for t=2…,n where Y_t=1 iff h_t≥i and v_(i≥) (t-1)≤β_i Pr⁡(∑▒Y_t ≥k)≤Pr⁡(B(n,p_i )≥k)∗∗  </vt:lpstr>
      <vt:lpstr>Pr⁡(v_(≥i+1)≥k│ϵ_i )≤(Pr⁡(B(n,p_i )≥k))/(Pr⁡(ϵ_i)) and we know Pr⁡(B(n,p_i )≥ep_i n)≤e^(-p_i n)  so we chose β_(i+1)=(eβ_i^d)/n^(d-1)   and β_6=n/2e now we assume p_i n≥2lnn and i^∗ is the smallet i s.t (β_(i^∗)^d)/n^d ≤2lnn Pr⁡(v_(≥i^∗+1)≥6lnn│ϵ_(i^∗ ) )≤1/(n^2  Pr⁡(ϵ_(i^∗ ) ) ) so Pr⁡(μ_(≥i^∗+2)≥1│v_(≥i^∗+1)≤6lnn)≤(n(6lnn/n)^d)/Pr⁡(v_(≥i^∗+1)≤6lnn)   and by markov we get Pr⁡(μ_(≥i^∗+2)≥1)≤(6lnn)^d/n^(d-1) +(i^∗+1)/n^2 =o(1)  so we get that with high probability the maximum load achieved by GREEDY is less than i^∗+2=(lnln n)/lnd+O(1) there exist also a lower bound but we will not see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Yao's Garbled Circuits Protocol: In Yao's protocol, the computation is represented as a Boolean circuit where each gate is garbled (encrypted) based on the input values of the parties. The parties then evaluate the circuit gate-by-gate to compute the result without revealing their inputs to each other. Balanced allocation in Yao's protocol can be achieved by dividing the circuit into smaller parts and distributing these parts among the parties in a balanced manner. For example, if there are 4 parties involved, each responsible for evaluating a quarter of the circuit, the allocation is balanced. This ensures that the computation progresses efficiently without any single party being overloaded. By incorporating balanced allocation into protocols like Yao's Garbled Circuits, multi-party secure computation can be performed efficiently and securely while ensuring fairness among the participating parties. </vt:lpstr>
      <vt:lpstr>PowerPoint Presentation</vt:lpstr>
      <vt:lpstr>Scaling PSI Protocols</vt:lpstr>
      <vt:lpstr>Parallelizing PSI via Binning</vt:lpstr>
      <vt:lpstr>Parallelizing PSI via Binning</vt:lpstr>
      <vt:lpstr>Partition Sets</vt:lpstr>
      <vt:lpstr>Partition Sets</vt:lpstr>
      <vt:lpstr>Pad With Dummy Elements</vt:lpstr>
      <vt:lpstr>PSI For Smaller Sets &amp; Combine</vt:lpstr>
      <vt:lpstr>Analysis</vt:lpstr>
      <vt:lpstr>Analysis</vt:lpstr>
      <vt:lpstr>Simulation</vt:lpstr>
      <vt:lpstr>Simulation</vt:lpstr>
      <vt:lpstr>Simulation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Binning</dc:title>
  <dc:creator>Hall</dc:creator>
  <cp:lastModifiedBy>or david dinar</cp:lastModifiedBy>
  <cp:revision>48</cp:revision>
  <dcterms:modified xsi:type="dcterms:W3CDTF">2024-03-04T18:28:38Z</dcterms:modified>
</cp:coreProperties>
</file>