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9" r:id="rId19"/>
    <p:sldId id="300" r:id="rId20"/>
    <p:sldId id="302" r:id="rId21"/>
    <p:sldId id="277" r:id="rId22"/>
    <p:sldId id="279" r:id="rId23"/>
    <p:sldId id="280" r:id="rId24"/>
    <p:sldId id="281" r:id="rId25"/>
    <p:sldId id="282" r:id="rId26"/>
    <p:sldId id="283" r:id="rId27"/>
    <p:sldId id="278" r:id="rId28"/>
    <p:sldId id="301" r:id="rId29"/>
    <p:sldId id="303" r:id="rId30"/>
    <p:sldId id="30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6" r:id="rId46"/>
    <p:sldId id="305" r:id="rId47"/>
  </p:sldIdLst>
  <p:sldSz cx="9144000" cy="5143500" type="screen16x9"/>
  <p:notesSz cx="6858000" cy="9144000"/>
  <p:embeddedFontLst>
    <p:embeddedFont>
      <p:font typeface="Average" panose="020B0604020202020204" charset="0"/>
      <p:regular r:id="rId49"/>
    </p:embeddedFont>
    <p:embeddedFont>
      <p:font typeface="Cambria" panose="02040503050406030204" pitchFamily="18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  <p:embeddedFont>
      <p:font typeface="Lato" panose="020F0502020204030203" pitchFamily="34" charset="0"/>
      <p:regular r:id="rId55"/>
      <p:bold r:id="rId56"/>
      <p:italic r:id="rId57"/>
      <p:boldItalic r:id="rId58"/>
    </p:embeddedFont>
    <p:embeddedFont>
      <p:font typeface="Oswald" panose="00000500000000000000" pitchFamily="2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3E01220-D4C6-4712-93BA-6FF63E46B0D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99"/>
            <p14:sldId id="300"/>
            <p14:sldId id="302"/>
            <p14:sldId id="277"/>
          </p14:sldIdLst>
        </p14:section>
        <p14:section name="Example - Hashing" id="{238E15E2-9A80-4219-BAF6-A3D87D59B17B}">
          <p14:sldIdLst>
            <p14:sldId id="279"/>
            <p14:sldId id="280"/>
            <p14:sldId id="281"/>
            <p14:sldId id="282"/>
            <p14:sldId id="283"/>
            <p14:sldId id="278"/>
            <p14:sldId id="301"/>
            <p14:sldId id="303"/>
            <p14:sldId id="304"/>
          </p14:sldIdLst>
        </p14:section>
        <p14:section name="Example - Cuckoo" id="{89A3A3A6-F945-4D77-9C03-F8E893430BAC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jTPlO/cTlTyyFermr0vzRN85X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  <a:srgbClr val="FF9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BB30D9-6020-434E-AC6E-C0ADF062F379}">
  <a:tblStyle styleId="{36BB30D9-6020-434E-AC6E-C0ADF062F3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2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7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AD9D8C81-9121-5A48-82EF-D8C497F11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2FFCE018-F4E3-E929-407E-544FAA9D5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5DB24CE6-D369-EE8C-10EE-3E33A74DF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86D7C873-9E8C-CA23-DF58-97B634E9E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D0380F22-E034-BE5E-1A14-F032CDBE5E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CC066230-614F-790E-C34A-8D18B677E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9230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C597F074-CD0E-0B54-A47B-F6F6DE5FA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1:notes">
            <a:extLst>
              <a:ext uri="{FF2B5EF4-FFF2-40B4-BE49-F238E27FC236}">
                <a16:creationId xmlns:a16="http://schemas.microsoft.com/office/drawing/2014/main" id="{95FCCF75-8BF5-605D-61B2-DE304EE0E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1:notes">
            <a:extLst>
              <a:ext uri="{FF2B5EF4-FFF2-40B4-BE49-F238E27FC236}">
                <a16:creationId xmlns:a16="http://schemas.microsoft.com/office/drawing/2014/main" id="{20A6E5DC-D050-75EA-7F07-CAAFD56850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560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1280CDC-D5CC-A2F9-3440-0754A0A38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4DA26961-DA5B-3B44-17EC-8573806BA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45AB9DE-1433-9F69-D793-8C77BDC83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095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86223CF-3955-9359-C0D4-D074FAB83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B21720DE-1E8D-E154-DC16-8D4E4496E8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C5CA3E38-8B6C-5D75-4691-C50C7A608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6264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BBA3929F-7F5E-97F8-BED8-AA7C2E59A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9DD23AE9-83E7-FF8A-D1B0-E1C1F21EC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BB3D8172-03B0-19A7-EF3B-F3F28234D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234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27B90B3A-3F8F-3A74-B72F-7FCDD9CE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E7CD25C2-B2A8-0382-4C14-47A820C9B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20854B1A-3E5B-4EF6-7712-72D3BE578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611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>
          <a:extLst>
            <a:ext uri="{FF2B5EF4-FFF2-40B4-BE49-F238E27FC236}">
              <a16:creationId xmlns:a16="http://schemas.microsoft.com/office/drawing/2014/main" id="{7C48A5D9-1DA1-57BE-8947-CD0D256F9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>
            <a:extLst>
              <a:ext uri="{FF2B5EF4-FFF2-40B4-BE49-F238E27FC236}">
                <a16:creationId xmlns:a16="http://schemas.microsoft.com/office/drawing/2014/main" id="{27681F1F-111E-9EC3-FAD9-29AB450AE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>
            <a:extLst>
              <a:ext uri="{FF2B5EF4-FFF2-40B4-BE49-F238E27FC236}">
                <a16:creationId xmlns:a16="http://schemas.microsoft.com/office/drawing/2014/main" id="{49855D12-B5D4-9459-64B1-F42892B1A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1665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1FEE804A-C501-CDC4-562F-6149C910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6423EBDF-3B06-A93A-470F-BFBADF9203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DC873CD5-BAE3-337B-23CA-E383BAF822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467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B574F43B-5F4B-761E-43C3-AF299CCEF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12AFBC7C-5891-A0F2-2DCC-C57D4B97F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8C51BD26-E9D2-D2EA-9435-E29A854774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56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FB43FCCC-BCBA-2E02-BFF2-468CEE4EC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BA1AE1C3-1826-278C-B86C-0B159F9EF8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66729A1C-F2D3-B8E5-EDDC-51C99256A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868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949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2573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146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362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235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761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8540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597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791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75480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329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3147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610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A624F0DC-5F16-E845-9542-98D45E52D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D5AA883D-D4B1-6545-C3EA-BF787B54E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A78066BA-C26C-9447-18B8-6FA4B8788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4600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7332D72B-DC9F-0588-E12C-0E2449E29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61778D02-0045-87FC-F18E-94C97CC4D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7B201B79-9C18-1D84-7328-4A00F198FE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62290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>
          <a:extLst>
            <a:ext uri="{FF2B5EF4-FFF2-40B4-BE49-F238E27FC236}">
              <a16:creationId xmlns:a16="http://schemas.microsoft.com/office/drawing/2014/main" id="{498C3423-0B9D-9E0B-9928-000DB58A0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>
            <a:extLst>
              <a:ext uri="{FF2B5EF4-FFF2-40B4-BE49-F238E27FC236}">
                <a16:creationId xmlns:a16="http://schemas.microsoft.com/office/drawing/2014/main" id="{1E7A68D9-5221-357E-F971-78BCAADF57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3:notes">
            <a:extLst>
              <a:ext uri="{FF2B5EF4-FFF2-40B4-BE49-F238E27FC236}">
                <a16:creationId xmlns:a16="http://schemas.microsoft.com/office/drawing/2014/main" id="{B3A48097-0A96-300B-EAE6-FE6412875C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707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6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Google Shape;39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pn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11" Type="http://schemas.openxmlformats.org/officeDocument/2006/relationships/image" Target="../media/image33.png"/><Relationship Id="rId5" Type="http://schemas.openxmlformats.org/officeDocument/2006/relationships/image" Target="../media/image2.png"/><Relationship Id="rId10" Type="http://schemas.openxmlformats.org/officeDocument/2006/relationships/image" Target="../media/image32.png"/><Relationship Id="rId4" Type="http://schemas.openxmlformats.org/officeDocument/2006/relationships/image" Target="../media/image1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0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1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1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12" Type="http://schemas.openxmlformats.org/officeDocument/2006/relationships/image" Target="../media/image350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11" Type="http://schemas.openxmlformats.org/officeDocument/2006/relationships/image" Target="../media/image340.png"/><Relationship Id="rId5" Type="http://schemas.openxmlformats.org/officeDocument/2006/relationships/image" Target="../media/image2.png"/><Relationship Id="rId15" Type="http://schemas.openxmlformats.org/officeDocument/2006/relationships/image" Target="../media/image42.png"/><Relationship Id="rId10" Type="http://schemas.openxmlformats.org/officeDocument/2006/relationships/image" Target="../media/image330.png"/><Relationship Id="rId4" Type="http://schemas.openxmlformats.org/officeDocument/2006/relationships/image" Target="../media/image1.png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Data Binning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By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Or Dinar</a:t>
            </a:r>
            <a:r>
              <a:rPr lang="en" sz="2400" dirty="0"/>
              <a:t>, </a:t>
            </a:r>
            <a:r>
              <a:rPr lang="en" sz="2400" dirty="0">
                <a:solidFill>
                  <a:schemeClr val="tx1"/>
                </a:solidFill>
              </a:rPr>
              <a:t>Liad Ackerman </a:t>
            </a: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and</a:t>
            </a:r>
            <a:r>
              <a:rPr lang="en" sz="2400" dirty="0"/>
              <a:t> </a:t>
            </a:r>
            <a:r>
              <a:rPr lang="en" sz="2400" dirty="0">
                <a:solidFill>
                  <a:schemeClr val="tx1"/>
                </a:solidFill>
              </a:rPr>
              <a:t>Maayan Ben Zion</a:t>
            </a:r>
            <a:endParaRPr sz="2400" dirty="0">
              <a:solidFill>
                <a:schemeClr val="tx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4594"/>
              <a:buNone/>
            </a:pPr>
            <a:r>
              <a:rPr lang="en" sz="2400" dirty="0">
                <a:solidFill>
                  <a:schemeClr val="accent3">
                    <a:lumMod val="75000"/>
                  </a:schemeClr>
                </a:solidFill>
              </a:rPr>
              <a:t>Guided by Dr. </a:t>
            </a:r>
            <a:r>
              <a:rPr lang="en" sz="2400" dirty="0">
                <a:solidFill>
                  <a:schemeClr val="tx1"/>
                </a:solidFill>
              </a:rPr>
              <a:t>Adi Akavia </a:t>
            </a:r>
            <a:endParaRPr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1" name="Google Shape;201;p10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02" name="Google Shape;202;p10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03" name="Google Shape;203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p10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5" name="Google Shape;205;p10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06" name="Google Shape;206;p1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0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09" name="Google Shape;209;p10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10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11" name="Google Shape;211;p10"/>
          <p:cNvCxnSpPr/>
          <p:nvPr/>
        </p:nvCxnSpPr>
        <p:spPr>
          <a:xfrm rot="10800000">
            <a:off x="5418475" y="2785400"/>
            <a:ext cx="41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10"/>
          <p:cNvSpPr txBox="1"/>
          <p:nvPr/>
        </p:nvSpPr>
        <p:spPr>
          <a:xfrm>
            <a:off x="6059525" y="2264625"/>
            <a:ext cx="298020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40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13" name="Google Shape;213;p10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20" name="Google Shape;220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1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2" name="Google Shape;222;p11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23" name="Google Shape;223;p1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11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26" name="Google Shape;226;p11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1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28" name="Google Shape;228;p11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675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width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Simplicity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Outlier Insensitivity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9" name="Google Shape;229;p11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/>
          <p:nvPr/>
        </p:nvSpPr>
        <p:spPr>
          <a:xfrm>
            <a:off x="776875" y="1408550"/>
            <a:ext cx="6788700" cy="361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4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Equal-Frequency Binning</a:t>
            </a:r>
            <a:endParaRPr sz="2400"/>
          </a:p>
        </p:txBody>
      </p:sp>
      <p:grpSp>
        <p:nvGrpSpPr>
          <p:cNvPr id="236" name="Google Shape;236;p12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37" name="Google Shape;237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39" name="Google Shape;239;p12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40" name="Google Shape;240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42" name="Google Shape;242;p12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43" name="Google Shape;243;p12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1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cxnSp>
        <p:nvCxnSpPr>
          <p:cNvPr id="245" name="Google Shape;245;p12"/>
          <p:cNvCxnSpPr/>
          <p:nvPr/>
        </p:nvCxnSpPr>
        <p:spPr>
          <a:xfrm flipH="1">
            <a:off x="5066150" y="2801425"/>
            <a:ext cx="616800" cy="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6" name="Google Shape;246;p12"/>
          <p:cNvSpPr txBox="1"/>
          <p:nvPr/>
        </p:nvSpPr>
        <p:spPr>
          <a:xfrm>
            <a:off x="5726145" y="2344750"/>
            <a:ext cx="3262610" cy="1458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7" name="Google Shape;247;p12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3"/>
          <p:cNvSpPr txBox="1"/>
          <p:nvPr/>
        </p:nvSpPr>
        <p:spPr>
          <a:xfrm>
            <a:off x="776875" y="1408550"/>
            <a:ext cx="6139800" cy="3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Equal-Width Binning</a:t>
            </a:r>
            <a:endParaRPr sz="2400"/>
          </a:p>
        </p:txBody>
      </p:sp>
      <p:grpSp>
        <p:nvGrpSpPr>
          <p:cNvPr id="254" name="Google Shape;254;p1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55" name="Google Shape;255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57" name="Google Shape;257;p1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58" name="Google Shape;258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61" name="Google Shape;261;p1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aphicFrame>
        <p:nvGraphicFramePr>
          <p:cNvPr id="263" name="Google Shape;263;p13"/>
          <p:cNvGraphicFramePr/>
          <p:nvPr/>
        </p:nvGraphicFramePr>
        <p:xfrm>
          <a:off x="952500" y="21907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{36BB30D9-6020-434E-AC6E-C0ADF062F379}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" sz="2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Pros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50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Loss of Information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Impact of Bin selection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Sensitivity to Data Distribution 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Balanced Representation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Reduce Impact of Outliers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/>
                        </a:buClr>
                        <a:buSzPts val="1400"/>
                        <a:buFont typeface="Lato"/>
                        <a:buChar char="●"/>
                      </a:pPr>
                      <a:r>
                        <a:rPr lang="en" sz="1400" u="none" strike="noStrike" cap="none">
                          <a:solidFill>
                            <a:schemeClr val="accent3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Interpretability</a:t>
                      </a:r>
                      <a:endParaRPr sz="1400" u="none" strike="noStrike" cap="none">
                        <a:solidFill>
                          <a:schemeClr val="accent3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find bin boundaries that maximize the information gain or minimize the uncertainty within each bin.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 given a bin: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 Calculate Information gain:</a:t>
            </a: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14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71" name="Google Shape;271;p1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72" name="Google Shape;272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4" name="Google Shape;274;p1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75" name="Google Shape;275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1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77" name="Google Shape;277;p1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78" name="Google Shape;278;p14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1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80" name="Google Shape;28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14525" y="221344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14525" y="3438938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70625" y="4365925"/>
            <a:ext cx="2960425" cy="336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4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ato"/>
              <a:buAutoNum type="arabicPeriod"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Calculate Entropy: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E(Failure) = E(7,17) = E(0.29,0.71)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-[0.29∙log(0.29) + 0.71∙log(0.71)]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0.871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290" name="Google Shape;290;p1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291" name="Google Shape;29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3" name="Google Shape;293;p1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294" name="Google Shape;294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1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296" name="Google Shape;296;p1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297" name="Google Shape;297;p15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1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299" name="Google Shape;299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44525" y="1492399"/>
            <a:ext cx="3115240" cy="6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137985" y="2399950"/>
            <a:ext cx="1528320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5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2.	Calculate Entropy given a bin: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E(Failure,Temp) = P(≤60)∙E(3,0) + P(&gt;60)∙E(4,17)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(3/24)∙0 + (21/24)∙0.7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                      = 0.615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1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09" name="Google Shape;309;p1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10" name="Google Shape;310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1" name="Google Shape;311;p1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2" name="Google Shape;312;p1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13" name="Google Shape;313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1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15" name="Google Shape;315;p1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16" name="Google Shape;316;p16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18" name="Google Shape;31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76575" y="1505740"/>
            <a:ext cx="2897075" cy="63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644533" y="2333370"/>
            <a:ext cx="2592721" cy="7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6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/>
        </p:nvSpPr>
        <p:spPr>
          <a:xfrm>
            <a:off x="768875" y="967925"/>
            <a:ext cx="7229400" cy="41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3.	Calculate Information gain:</a:t>
            </a: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1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Entropy-Based Binning</a:t>
            </a:r>
            <a:endParaRPr sz="2400"/>
          </a:p>
        </p:txBody>
      </p:sp>
      <p:grpSp>
        <p:nvGrpSpPr>
          <p:cNvPr id="328" name="Google Shape;328;p1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329" name="Google Shape;329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1" name="Google Shape;331;p1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332" name="Google Shape;332;p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1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34" name="Google Shape;334;p1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335" name="Google Shape;335;p1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1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37" name="Google Shape;337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39925" y="967925"/>
            <a:ext cx="2171450" cy="39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84625" y="1633950"/>
            <a:ext cx="2960425" cy="3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84626" y="2291425"/>
            <a:ext cx="2353525" cy="260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7"/>
          <p:cNvSpPr/>
          <p:nvPr/>
        </p:nvSpPr>
        <p:spPr>
          <a:xfrm>
            <a:off x="7086564" y="4206704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736CD880-03F3-9E5E-547B-FE2CD7EFB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27F7E876-3528-D293-4BF3-8F22D760A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EF6504D0-8691-CA62-82BC-1EA35946F4AC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CAC5785D-2177-DB9B-4C8D-AEDF9A59AE3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B798DF36-6749-5CDE-E5F0-5C04C90CDD02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C84C9CC9-348C-A797-DAB6-DF0CED1BF9B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6D75CA5A-A5E5-0F63-7045-04419146D87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AAC230FE-D72C-5095-7483-845CC85F91F6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D82F5449-52EF-E193-862A-84AA2CA5179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8C420BDB-BB54-074B-D1F0-01219F074ED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93475AE7-D298-A6F2-AABA-3FB489ED7682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E6C721A-A5FD-1276-D70C-72DB1FED630F}"/>
              </a:ext>
            </a:extLst>
          </p:cNvPr>
          <p:cNvSpPr/>
          <p:nvPr/>
        </p:nvSpPr>
        <p:spPr>
          <a:xfrm>
            <a:off x="3768538" y="166664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9D6A31-E737-FB69-1E52-DC5AD3788B48}"/>
              </a:ext>
            </a:extLst>
          </p:cNvPr>
          <p:cNvSpPr/>
          <p:nvPr/>
        </p:nvSpPr>
        <p:spPr>
          <a:xfrm>
            <a:off x="3768538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C9EE7469-EA68-3A42-EE2C-06BF6A0329BD}"/>
              </a:ext>
            </a:extLst>
          </p:cNvPr>
          <p:cNvGrpSpPr/>
          <p:nvPr/>
        </p:nvGrpSpPr>
        <p:grpSpPr>
          <a:xfrm>
            <a:off x="5539500" y="1666645"/>
            <a:ext cx="1203512" cy="2467535"/>
            <a:chOff x="5539500" y="1666645"/>
            <a:chExt cx="1203512" cy="2467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D07FC7-7AEE-8435-2A40-F51FBEC1C3E8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299AB2-822F-00A6-5B6E-A0078BB5597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45F8B6-3236-F06E-2D1B-4A7DBE6AEA4C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484F82-63F1-EC67-8855-63AE0ED89F0A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6C5DE0-667B-E36F-D485-57A1FDC70ED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44D7EB-A1B2-C3DB-CAA5-3603770586A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B3EECE-4AFB-CA1F-9610-D81D5A6CC083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7F19A4-D836-C8F1-0FB2-C8EA47DA16DB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2AAEF46-DAD3-949F-855A-E089F9CA9B6E}"/>
              </a:ext>
            </a:extLst>
          </p:cNvPr>
          <p:cNvSpPr/>
          <p:nvPr/>
        </p:nvSpPr>
        <p:spPr>
          <a:xfrm>
            <a:off x="5539500" y="102127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F02A1-83A3-1392-E81C-B8D5848B15EF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8A434-8A06-DE52-711F-B141221732E5}"/>
              </a:ext>
            </a:extLst>
          </p:cNvPr>
          <p:cNvSpPr/>
          <p:nvPr/>
        </p:nvSpPr>
        <p:spPr>
          <a:xfrm>
            <a:off x="1997576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14709B-6F03-EB68-2AB5-D0E1D17264B3}"/>
              </a:ext>
            </a:extLst>
          </p:cNvPr>
          <p:cNvSpPr/>
          <p:nvPr/>
        </p:nvSpPr>
        <p:spPr>
          <a:xfrm>
            <a:off x="1997576" y="246041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91D65A-1351-1AF7-C889-2A5DBBA03C53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43ECE9-6DB7-9B6E-B91D-F1C219283C04}"/>
              </a:ext>
            </a:extLst>
          </p:cNvPr>
          <p:cNvSpPr/>
          <p:nvPr/>
        </p:nvSpPr>
        <p:spPr>
          <a:xfrm>
            <a:off x="1997576" y="324885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BBD616CF-95B9-973F-E2DD-91A93C0DA366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7A03F8EF-C28E-4BDD-10EA-9796A22595D7}"/>
              </a:ext>
            </a:extLst>
          </p:cNvPr>
          <p:cNvSpPr/>
          <p:nvPr/>
        </p:nvSpPr>
        <p:spPr>
          <a:xfrm>
            <a:off x="1997576" y="24638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9C467179-C99A-35CA-5B1B-88325DE52AAB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6E09BB35-CDF8-A0F7-A216-64555FF8EFDD}"/>
              </a:ext>
            </a:extLst>
          </p:cNvPr>
          <p:cNvSpPr/>
          <p:nvPr/>
        </p:nvSpPr>
        <p:spPr>
          <a:xfrm>
            <a:off x="1997576" y="324665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39726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6" grpId="0"/>
      <p:bldP spid="17" grpId="0" animBg="1"/>
      <p:bldP spid="18" grpId="0"/>
      <p:bldP spid="19" grpId="0" animBg="1"/>
      <p:bldP spid="20" grpId="0" animBg="1"/>
      <p:bldP spid="21" grpId="0" animBg="1"/>
      <p:bldP spid="378" grpId="0" animBg="1"/>
      <p:bldP spid="379" grpId="0" animBg="1"/>
      <p:bldP spid="380" grpId="0" animBg="1"/>
      <p:bldP spid="3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86911835-B238-839F-2BB9-1AEC179ED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314847CF-EDB7-D668-E026-76969132A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3EE1176D-F77A-EAB4-3050-7D3B44AA5FCD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6C13DF89-66B8-B17D-FFCD-689928FCCB3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63EA27FA-DBB2-9740-E339-1EC203DB977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DAA2E688-04EA-5444-FDB5-018802DD6556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49AC60E7-B3CB-F2ED-4A0B-96485D0C8F58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F42A3C95-8D24-FFB7-96D6-0FA75B3F78D6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4AA00A3F-F5C8-B280-1290-2FA6465897B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EA11F57C-8C67-6656-DEE1-D7D34147A8B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EFB464B5-993D-9A7E-888B-A771B4F4727B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8669279-0758-0572-D72B-CBBE5EE12527}"/>
              </a:ext>
            </a:extLst>
          </p:cNvPr>
          <p:cNvSpPr/>
          <p:nvPr/>
        </p:nvSpPr>
        <p:spPr>
          <a:xfrm>
            <a:off x="3768538" y="166664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2A2AF-8403-6F5B-068A-642EEDDDDB00}"/>
              </a:ext>
            </a:extLst>
          </p:cNvPr>
          <p:cNvSpPr/>
          <p:nvPr/>
        </p:nvSpPr>
        <p:spPr>
          <a:xfrm>
            <a:off x="3768538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B6ECC734-4348-ABD0-C030-AB7F8FF6DBD6}"/>
              </a:ext>
            </a:extLst>
          </p:cNvPr>
          <p:cNvGrpSpPr/>
          <p:nvPr/>
        </p:nvGrpSpPr>
        <p:grpSpPr>
          <a:xfrm>
            <a:off x="5539500" y="1666645"/>
            <a:ext cx="1203512" cy="2467535"/>
            <a:chOff x="5539500" y="1666645"/>
            <a:chExt cx="1203512" cy="246753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2209EC-C6C7-5ADC-A603-004A4BB8E4BB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5CC4FF-747E-11A1-E53A-849BA8D8BC3B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0764E5F-6BE4-12BC-0A3C-128252BE4136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9E6B19-4816-34A4-94CF-385002794D68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3F9B5B-98E4-C3A9-8932-37C0265EAA8F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5B6309-967D-1ECC-A41A-7F7D050C630C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827FB7-F37A-39E8-3A37-A2D623911AC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E08E54-F11F-4116-C7E5-312A06990D30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B0A8CD0-9711-28F9-87BA-14775A1725BD}"/>
              </a:ext>
            </a:extLst>
          </p:cNvPr>
          <p:cNvSpPr/>
          <p:nvPr/>
        </p:nvSpPr>
        <p:spPr>
          <a:xfrm>
            <a:off x="5539500" y="102127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6D3945-4DA3-8EFA-1F69-3D64BA0D57C2}"/>
              </a:ext>
            </a:extLst>
          </p:cNvPr>
          <p:cNvSpPr/>
          <p:nvPr/>
        </p:nvSpPr>
        <p:spPr>
          <a:xfrm>
            <a:off x="1997576" y="206620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B7441A-9D65-6ECC-59B8-CC67AD81369D}"/>
              </a:ext>
            </a:extLst>
          </p:cNvPr>
          <p:cNvSpPr/>
          <p:nvPr/>
        </p:nvSpPr>
        <p:spPr>
          <a:xfrm>
            <a:off x="1997576" y="101772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3D9CE4-CF33-07AD-476A-5FF3A7E07C3D}"/>
              </a:ext>
            </a:extLst>
          </p:cNvPr>
          <p:cNvSpPr/>
          <p:nvPr/>
        </p:nvSpPr>
        <p:spPr>
          <a:xfrm>
            <a:off x="1997576" y="246041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C7BB8-159B-25A5-861E-9920498AA2D0}"/>
              </a:ext>
            </a:extLst>
          </p:cNvPr>
          <p:cNvSpPr/>
          <p:nvPr/>
        </p:nvSpPr>
        <p:spPr>
          <a:xfrm>
            <a:off x="1997576" y="285463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3136E0-C2E2-7051-FBD7-C5745F43BD10}"/>
              </a:ext>
            </a:extLst>
          </p:cNvPr>
          <p:cNvSpPr/>
          <p:nvPr/>
        </p:nvSpPr>
        <p:spPr>
          <a:xfrm>
            <a:off x="1997576" y="324885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16DB55-2CC1-179E-D529-A15DB32280D8}"/>
              </a:ext>
            </a:extLst>
          </p:cNvPr>
          <p:cNvCxnSpPr>
            <a:stCxn id="17" idx="3"/>
          </p:cNvCxnSpPr>
          <p:nvPr/>
        </p:nvCxnSpPr>
        <p:spPr>
          <a:xfrm>
            <a:off x="3201088" y="2220421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8AE1F2-F456-E9EA-CA0C-FEE3342C5EE1}"/>
              </a:ext>
            </a:extLst>
          </p:cNvPr>
          <p:cNvCxnSpPr/>
          <p:nvPr/>
        </p:nvCxnSpPr>
        <p:spPr>
          <a:xfrm>
            <a:off x="3201088" y="2615734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591B77-FC30-8C68-EEB7-F2A288A76257}"/>
              </a:ext>
            </a:extLst>
          </p:cNvPr>
          <p:cNvCxnSpPr/>
          <p:nvPr/>
        </p:nvCxnSpPr>
        <p:spPr>
          <a:xfrm>
            <a:off x="3201088" y="3007759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6ADEB7-AC71-84B6-B518-3A2BA7DEA432}"/>
              </a:ext>
            </a:extLst>
          </p:cNvPr>
          <p:cNvCxnSpPr/>
          <p:nvPr/>
        </p:nvCxnSpPr>
        <p:spPr>
          <a:xfrm>
            <a:off x="3201088" y="3403072"/>
            <a:ext cx="567450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188013-C821-08C9-D6E3-E796480FED73}"/>
              </a:ext>
            </a:extLst>
          </p:cNvPr>
          <p:cNvCxnSpPr>
            <a:cxnSpLocks/>
          </p:cNvCxnSpPr>
          <p:nvPr/>
        </p:nvCxnSpPr>
        <p:spPr>
          <a:xfrm>
            <a:off x="4972050" y="2746192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0DDD5337-1DBA-103F-C843-ADFF6DDC6308}"/>
              </a:ext>
            </a:extLst>
          </p:cNvPr>
          <p:cNvCxnSpPr>
            <a:cxnSpLocks/>
          </p:cNvCxnSpPr>
          <p:nvPr/>
        </p:nvCxnSpPr>
        <p:spPr>
          <a:xfrm>
            <a:off x="4972050" y="3671517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3BA936B-0E1D-3BA1-E266-BC4AAFDDEBF3}"/>
              </a:ext>
            </a:extLst>
          </p:cNvPr>
          <p:cNvCxnSpPr>
            <a:cxnSpLocks/>
          </p:cNvCxnSpPr>
          <p:nvPr/>
        </p:nvCxnSpPr>
        <p:spPr>
          <a:xfrm>
            <a:off x="4972050" y="3990513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9E1AAE9-CE1B-131F-A97F-80F9E1B6E560}"/>
              </a:ext>
            </a:extLst>
          </p:cNvPr>
          <p:cNvCxnSpPr>
            <a:cxnSpLocks/>
          </p:cNvCxnSpPr>
          <p:nvPr/>
        </p:nvCxnSpPr>
        <p:spPr>
          <a:xfrm>
            <a:off x="4972050" y="1820866"/>
            <a:ext cx="338138" cy="0"/>
          </a:xfrm>
          <a:prstGeom prst="line">
            <a:avLst/>
          </a:prstGeom>
          <a:ln w="12700">
            <a:solidFill>
              <a:schemeClr val="accent6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9F64E53A-EA16-1B27-D539-B36997AC5E3C}"/>
              </a:ext>
            </a:extLst>
          </p:cNvPr>
          <p:cNvCxnSpPr>
            <a:cxnSpLocks/>
          </p:cNvCxnSpPr>
          <p:nvPr/>
        </p:nvCxnSpPr>
        <p:spPr>
          <a:xfrm>
            <a:off x="3768538" y="2220421"/>
            <a:ext cx="1203512" cy="524453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FE3EBAA5-413F-F2C6-2E83-C51ABA144994}"/>
              </a:ext>
            </a:extLst>
          </p:cNvPr>
          <p:cNvCxnSpPr/>
          <p:nvPr/>
        </p:nvCxnSpPr>
        <p:spPr>
          <a:xfrm>
            <a:off x="3768538" y="3403072"/>
            <a:ext cx="1203512" cy="58744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34D45C10-D709-1478-7381-172712F7E35A}"/>
              </a:ext>
            </a:extLst>
          </p:cNvPr>
          <p:cNvCxnSpPr>
            <a:cxnSpLocks/>
          </p:cNvCxnSpPr>
          <p:nvPr/>
        </p:nvCxnSpPr>
        <p:spPr>
          <a:xfrm flipV="1">
            <a:off x="3768538" y="1819569"/>
            <a:ext cx="1203512" cy="118819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86D1E85E-D813-3993-7BB9-DC5F920AF3F4}"/>
              </a:ext>
            </a:extLst>
          </p:cNvPr>
          <p:cNvCxnSpPr>
            <a:cxnSpLocks/>
          </p:cNvCxnSpPr>
          <p:nvPr/>
        </p:nvCxnSpPr>
        <p:spPr>
          <a:xfrm>
            <a:off x="3768538" y="2614638"/>
            <a:ext cx="1203512" cy="1055560"/>
          </a:xfrm>
          <a:prstGeom prst="line">
            <a:avLst/>
          </a:prstGeom>
          <a:ln w="12700">
            <a:solidFill>
              <a:srgbClr val="181818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67F1107D-F176-CD4E-681F-0A47F3C63692}"/>
              </a:ext>
            </a:extLst>
          </p:cNvPr>
          <p:cNvSpPr/>
          <p:nvPr/>
        </p:nvSpPr>
        <p:spPr>
          <a:xfrm>
            <a:off x="5539500" y="259056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A4E187CB-5EA1-CAC4-F38F-5B525DACFAD0}"/>
              </a:ext>
            </a:extLst>
          </p:cNvPr>
          <p:cNvSpPr/>
          <p:nvPr/>
        </p:nvSpPr>
        <p:spPr>
          <a:xfrm>
            <a:off x="5539500" y="351729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E2A65CBC-452B-905E-9A53-85033BAACDB7}"/>
              </a:ext>
            </a:extLst>
          </p:cNvPr>
          <p:cNvSpPr/>
          <p:nvPr/>
        </p:nvSpPr>
        <p:spPr>
          <a:xfrm>
            <a:off x="5539500" y="166534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210A9C94-8E65-3615-19CE-FFC3F52617D1}"/>
              </a:ext>
            </a:extLst>
          </p:cNvPr>
          <p:cNvSpPr/>
          <p:nvPr/>
        </p:nvSpPr>
        <p:spPr>
          <a:xfrm>
            <a:off x="5539500" y="382573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315421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 idx="4294967295"/>
          </p:nvPr>
        </p:nvSpPr>
        <p:spPr>
          <a:xfrm>
            <a:off x="1973400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Topics</a:t>
            </a:r>
            <a:endParaRPr sz="2400"/>
          </a:p>
        </p:txBody>
      </p:sp>
      <p:grpSp>
        <p:nvGrpSpPr>
          <p:cNvPr id="62" name="Google Shape;62;p2"/>
          <p:cNvGrpSpPr/>
          <p:nvPr/>
        </p:nvGrpSpPr>
        <p:grpSpPr>
          <a:xfrm>
            <a:off x="775037" y="1936775"/>
            <a:ext cx="1560300" cy="2164726"/>
            <a:chOff x="991850" y="1936775"/>
            <a:chExt cx="1560300" cy="2164726"/>
          </a:xfrm>
        </p:grpSpPr>
        <p:pic>
          <p:nvPicPr>
            <p:cNvPr id="63" name="Google Shape;63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2776587" y="1936775"/>
            <a:ext cx="2187452" cy="2164725"/>
            <a:chOff x="2993400" y="1936775"/>
            <a:chExt cx="2187452" cy="2164725"/>
          </a:xfrm>
        </p:grpSpPr>
        <p:pic>
          <p:nvPicPr>
            <p:cNvPr id="66" name="Google Shape;66;p2"/>
            <p:cNvPicPr preferRelativeResize="0"/>
            <p:nvPr/>
          </p:nvPicPr>
          <p:blipFill rotWithShape="1">
            <a:blip r:embed="rId4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68" name="Google Shape;68;p2"/>
          <p:cNvGrpSpPr/>
          <p:nvPr/>
        </p:nvGrpSpPr>
        <p:grpSpPr>
          <a:xfrm>
            <a:off x="5195487" y="1936775"/>
            <a:ext cx="3173477" cy="2136925"/>
            <a:chOff x="5400075" y="1936775"/>
            <a:chExt cx="3173477" cy="2136925"/>
          </a:xfrm>
        </p:grpSpPr>
        <p:pic>
          <p:nvPicPr>
            <p:cNvPr id="69" name="Google Shape;69;p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1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71" name="Google Shape;71;p2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96C9AD96-ADC2-D3CB-C0CA-9E769FA02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">
            <a:extLst>
              <a:ext uri="{FF2B5EF4-FFF2-40B4-BE49-F238E27FC236}">
                <a16:creationId xmlns:a16="http://schemas.microsoft.com/office/drawing/2014/main" id="{FC05299A-6623-F0F0-13D9-07D4882B0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</a:t>
            </a:r>
            <a:endParaRPr sz="2400" dirty="0"/>
          </a:p>
        </p:txBody>
      </p:sp>
      <p:grpSp>
        <p:nvGrpSpPr>
          <p:cNvPr id="362" name="Google Shape;362;p21">
            <a:extLst>
              <a:ext uri="{FF2B5EF4-FFF2-40B4-BE49-F238E27FC236}">
                <a16:creationId xmlns:a16="http://schemas.microsoft.com/office/drawing/2014/main" id="{4F55FB7D-B4E1-48A6-E9B0-FCF6250C5063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63" name="Google Shape;363;p21">
              <a:extLst>
                <a:ext uri="{FF2B5EF4-FFF2-40B4-BE49-F238E27FC236}">
                  <a16:creationId xmlns:a16="http://schemas.microsoft.com/office/drawing/2014/main" id="{DABFC95A-F073-3455-0996-6D526B48D81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21">
              <a:extLst>
                <a:ext uri="{FF2B5EF4-FFF2-40B4-BE49-F238E27FC236}">
                  <a16:creationId xmlns:a16="http://schemas.microsoft.com/office/drawing/2014/main" id="{A52F5926-7857-87B8-4987-D6F3B2EF367C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5" name="Google Shape;365;p21">
            <a:extLst>
              <a:ext uri="{FF2B5EF4-FFF2-40B4-BE49-F238E27FC236}">
                <a16:creationId xmlns:a16="http://schemas.microsoft.com/office/drawing/2014/main" id="{5C010BCD-32B8-0C9F-065D-240F5D9A9005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66" name="Google Shape;366;p21">
              <a:extLst>
                <a:ext uri="{FF2B5EF4-FFF2-40B4-BE49-F238E27FC236}">
                  <a16:creationId xmlns:a16="http://schemas.microsoft.com/office/drawing/2014/main" id="{CD287E7C-122E-12AA-4748-83EEAFF9D58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21">
              <a:extLst>
                <a:ext uri="{FF2B5EF4-FFF2-40B4-BE49-F238E27FC236}">
                  <a16:creationId xmlns:a16="http://schemas.microsoft.com/office/drawing/2014/main" id="{045012D3-E1DE-F17A-1088-2A8BBFB3E8E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68" name="Google Shape;368;p21">
            <a:extLst>
              <a:ext uri="{FF2B5EF4-FFF2-40B4-BE49-F238E27FC236}">
                <a16:creationId xmlns:a16="http://schemas.microsoft.com/office/drawing/2014/main" id="{718C54A4-4FCD-04A9-5859-452FF1E5FF91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69" name="Google Shape;369;p21">
              <a:extLst>
                <a:ext uri="{FF2B5EF4-FFF2-40B4-BE49-F238E27FC236}">
                  <a16:creationId xmlns:a16="http://schemas.microsoft.com/office/drawing/2014/main" id="{C1702E71-238B-4830-4356-01B50071641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1">
              <a:extLst>
                <a:ext uri="{FF2B5EF4-FFF2-40B4-BE49-F238E27FC236}">
                  <a16:creationId xmlns:a16="http://schemas.microsoft.com/office/drawing/2014/main" id="{F01C2FB6-4553-5262-5576-AF5ACDC0EE77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56;p1">
                <a:extLst>
                  <a:ext uri="{FF2B5EF4-FFF2-40B4-BE49-F238E27FC236}">
                    <a16:creationId xmlns:a16="http://schemas.microsoft.com/office/drawing/2014/main" id="{3C600A15-AD31-2F0E-1960-5F3DC939F8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502" y="1315812"/>
                <a:ext cx="8832996" cy="24016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Function</a:t>
                </a:r>
              </a:p>
              <a:p>
                <a:pPr>
                  <a:buSzPct val="94594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for some domain of keys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</a:p>
              <a:p>
                <a:pPr>
                  <a:buSzPct val="94594"/>
                </a:pPr>
                <a:endParaRPr lang="en-US" sz="2000" u="sng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Table</a:t>
                </a: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A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acts as the storing infrastructure of the data structure, such that for every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, its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)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  <a:endParaRPr lang="en-US" sz="2000" b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</p:txBody>
          </p:sp>
        </mc:Choice>
        <mc:Fallback xmlns="">
          <p:sp>
            <p:nvSpPr>
              <p:cNvPr id="5" name="Google Shape;56;p1">
                <a:extLst>
                  <a:ext uri="{FF2B5EF4-FFF2-40B4-BE49-F238E27FC236}">
                    <a16:creationId xmlns:a16="http://schemas.microsoft.com/office/drawing/2014/main" id="{3C600A15-AD31-2F0E-1960-5F3DC939F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02" y="1315812"/>
                <a:ext cx="8832996" cy="2401695"/>
              </a:xfrm>
              <a:prstGeom prst="rect">
                <a:avLst/>
              </a:prstGeom>
              <a:blipFill>
                <a:blip r:embed="rId6"/>
                <a:stretch>
                  <a:fillRect l="-7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210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Hashing - Operations</a:t>
            </a:r>
            <a:endParaRPr sz="2400"/>
          </a:p>
        </p:txBody>
      </p:sp>
      <p:grpSp>
        <p:nvGrpSpPr>
          <p:cNvPr id="377" name="Google Shape;377;p22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190F-CADA-72C1-1003-78C1D567CE2D}"/>
              </a:ext>
            </a:extLst>
          </p:cNvPr>
          <p:cNvGrpSpPr/>
          <p:nvPr/>
        </p:nvGrpSpPr>
        <p:grpSpPr>
          <a:xfrm>
            <a:off x="1924325" y="1548250"/>
            <a:ext cx="5295350" cy="1714500"/>
            <a:chOff x="2350770" y="1988820"/>
            <a:chExt cx="4271010" cy="11658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3092D8-8EB1-7122-3CDC-38379352DF36}"/>
                </a:ext>
              </a:extLst>
            </p:cNvPr>
            <p:cNvGrpSpPr/>
            <p:nvPr/>
          </p:nvGrpSpPr>
          <p:grpSpPr>
            <a:xfrm>
              <a:off x="2350770" y="1988820"/>
              <a:ext cx="1280160" cy="1165860"/>
              <a:chOff x="2350770" y="1988820"/>
              <a:chExt cx="1280160" cy="116586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A10590-A50D-778A-8012-E2B78129715A}"/>
                  </a:ext>
                </a:extLst>
              </p:cNvPr>
              <p:cNvSpPr/>
              <p:nvPr/>
            </p:nvSpPr>
            <p:spPr>
              <a:xfrm>
                <a:off x="235077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Insert</a:t>
                </a:r>
              </a:p>
            </p:txBody>
          </p:sp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B5BA5494-E925-11E6-839B-00FCC64F2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702585" y="2117140"/>
                <a:ext cx="576530" cy="57653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14496B-A79D-609E-4F73-DCFF00ED4DB6}"/>
                </a:ext>
              </a:extLst>
            </p:cNvPr>
            <p:cNvGrpSpPr/>
            <p:nvPr/>
          </p:nvGrpSpPr>
          <p:grpSpPr>
            <a:xfrm>
              <a:off x="5341620" y="1988820"/>
              <a:ext cx="1280160" cy="1165860"/>
              <a:chOff x="5341620" y="1988820"/>
              <a:chExt cx="1280160" cy="116586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735214-0D52-DAD2-50F1-D781AA092213}"/>
                  </a:ext>
                </a:extLst>
              </p:cNvPr>
              <p:cNvSpPr/>
              <p:nvPr/>
            </p:nvSpPr>
            <p:spPr>
              <a:xfrm>
                <a:off x="5341620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Delete</a:t>
                </a:r>
              </a:p>
            </p:txBody>
          </p:sp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174D6A1F-70ED-4196-AE81-3AB23E0DB7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515846" y="2069515"/>
                <a:ext cx="826514" cy="695744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4FEA42-1EAD-091A-E169-A91A23D86EA9}"/>
                </a:ext>
              </a:extLst>
            </p:cNvPr>
            <p:cNvGrpSpPr/>
            <p:nvPr/>
          </p:nvGrpSpPr>
          <p:grpSpPr>
            <a:xfrm>
              <a:off x="3846195" y="1988820"/>
              <a:ext cx="1280160" cy="1165860"/>
              <a:chOff x="3846195" y="1988820"/>
              <a:chExt cx="1280160" cy="11658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6F4BA2-6904-7F44-6EE6-38B6C434AF22}"/>
                  </a:ext>
                </a:extLst>
              </p:cNvPr>
              <p:cNvSpPr/>
              <p:nvPr/>
            </p:nvSpPr>
            <p:spPr>
              <a:xfrm>
                <a:off x="3846195" y="1988820"/>
                <a:ext cx="1280160" cy="11658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bIns="91440" rtlCol="0" anchor="b"/>
              <a:lstStyle/>
              <a:p>
                <a:pPr algn="ctr"/>
                <a:r>
                  <a:rPr lang="en-US" sz="2400" dirty="0">
                    <a:latin typeface="Oswald" panose="00000500000000000000" pitchFamily="2" charset="0"/>
                  </a:rPr>
                  <a:t>Lookup</a:t>
                </a:r>
              </a:p>
            </p:txBody>
          </p: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B2BF4B5-B802-7DCC-9904-279841429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181475" y="2179320"/>
                <a:ext cx="609600" cy="547420"/>
              </a:xfrm>
              <a:prstGeom prst="rect">
                <a:avLst/>
              </a:prstGeom>
            </p:spPr>
          </p:pic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FF8F4-BD7E-B4E1-9FB9-3F498A1BEDAB}"/>
              </a:ext>
            </a:extLst>
          </p:cNvPr>
          <p:cNvSpPr/>
          <p:nvPr/>
        </p:nvSpPr>
        <p:spPr>
          <a:xfrm>
            <a:off x="1924324" y="3346570"/>
            <a:ext cx="5295352" cy="952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Linked Lists</a:t>
            </a:r>
          </a:p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All operations’ complexity is O(logn) when using </a:t>
            </a:r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BST</a:t>
            </a:r>
          </a:p>
          <a:p>
            <a:pPr algn="ctr"/>
            <a:r>
              <a:rPr lang="en-US" sz="1800" b="1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Amortized complexity is O(1)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43FBB64F-F8D9-0FED-CC1F-1BC41A779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B746FBEA-2CB5-AAC1-413E-0FB4371E2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68A30510-2BFB-646D-96AF-32381F72C766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F923D8DF-8EB8-560B-EE83-D4AF559D54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FCF48E79-9A7A-8B8A-0080-C156B969C7C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D886347C-5D46-A8A7-46B4-D74170762D8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2F9B474-9683-7CF7-2CA7-64ED35D9574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91D6BD2-FDE3-A16B-B3AD-891CBA902C6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090F1A03-E7A1-2D73-8180-7F1EC82077FB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6B5D4A1B-E7C0-249C-4D23-A9C3B28EDF1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2FD95DEC-1009-666F-1DE2-93ECA727A2F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F574D36-5531-B431-C603-C9687D70B433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32B16-CF5F-2643-717A-E4DF922267BB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446899-FEB3-C8E9-264D-AB57A441CFC9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7858D4-738A-190C-F200-72C87406281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BC9AF5-C052-21B1-EB14-9C3AAC711C48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43068B-7354-A7EF-5811-411133CD6470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569B86-E728-C9A4-886B-AF2C927A5CC6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E2E89C-ACDD-78F3-B558-580B8F4EBE6E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1468114-0F90-5F39-D9CE-D8632DBE4206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17097A-F573-9E88-4D3B-7454C1F5A54B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A0C750-1890-C95E-97F0-B0B3DEE3823C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62CBE69-B85B-A78C-ECBB-3234E5481F81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4BDE3-281A-1392-A6F3-CE3D50BACD03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7C09F-01A6-57EE-970A-A98088C37A8D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8F138B-FF3E-8697-CCC0-EC244EF4F22D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9CE997-6463-4C55-9EB9-4EBDE86D769A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2D299-FE7D-707A-1E56-DA5B88FA8FBE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A934DD6-7F68-8969-D00A-E6D2FE24BF95}"/>
              </a:ext>
            </a:extLst>
          </p:cNvPr>
          <p:cNvGrpSpPr/>
          <p:nvPr/>
        </p:nvGrpSpPr>
        <p:grpSpPr>
          <a:xfrm>
            <a:off x="3201088" y="1682409"/>
            <a:ext cx="2109100" cy="2170944"/>
            <a:chOff x="3201088" y="1819569"/>
            <a:chExt cx="2109100" cy="217094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F597AF-F0D0-0C71-75ED-A060D192EAAC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3201088" y="2083261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0C7D4D8-ECC7-2EF5-DB6A-8BD524D2FD1E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8B66033-7751-F281-752D-6C3742C90F7C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B80372A4-0ED9-E673-B8AF-D6C3233198D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E1645FF6-E8F0-7EDB-0B42-46E7A758C684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2746192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19C1ED8-7299-916C-4B8C-9CA6E377258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671517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E04A723-169C-2D8D-49D4-23CBF937FD56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5AF8D7-744F-1465-092D-F60E540F490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18208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BA52EB14-7282-CE41-158A-1D394EBE9DC8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20421"/>
              <a:ext cx="1203512" cy="524453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A276D52-0EEC-2B9B-BCFF-F52CF58F6CE7}"/>
                </a:ext>
              </a:extLst>
            </p:cNvPr>
            <p:cNvCxnSpPr/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53AA077-4B49-3F73-1C45-A7F2F2282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8538" y="1819569"/>
              <a:ext cx="1203512" cy="118819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4F69BFE8-4276-1372-16A4-D4FCEE7E4D86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105556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053FA36-9B7B-52A1-711F-E30CA0DC82F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A4E671F-789B-964E-F368-B626A47240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A075610E-6232-6BCE-540D-9AFB6FE71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5041620A-3499-4EDF-EB32-446CCB944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69664985-0FF2-2578-6D0D-8F24D7D53F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954AF87E-FB9A-46A8-8931-2F40AED88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919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377B236A-14FA-C186-0032-CD9732DB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16D3E44D-6B00-40AD-6FA3-F89EC36D6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BCBA2B03-EAAC-85F7-9C9C-FCF09C6A12F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2965A636-7875-1F78-7227-4BDB35D09F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A88322A-9DCE-1E13-E53D-AC5E22E4E28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84A2C01C-E3EE-3097-0D78-5A631B80B1F3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B0B02F53-B374-768F-947B-A8F0A309CCB4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57DA7090-837A-B958-ABF2-B6E831D2703B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8B1FE197-3456-01ED-FE5B-25120E6190E5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01473ED1-6832-112F-94BC-997E7C049E1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7B66F276-DD92-DF18-514A-7A74F27DD6C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DD73E9F-4D72-C49B-986A-B9349C3DFD51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1BC6B-F817-1EAF-5FFC-A14BAC31D56F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CD96A6-87F4-93B7-7E02-D1EA3637098C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7BC166-0A25-2A64-EA2F-32D42738C429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3EB6FD-DD75-3A64-6F0F-5417544DCFD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E80210-7FC4-F7E3-A966-6826CE39F129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395BB8-7A4A-A624-0A53-2B81721B69DF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FC5A2F4-5A69-C10E-5588-4890A0E9EF0B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5E20C7-5D0D-A604-6555-F64EC936CBD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FEB29B6-1160-81B6-5AD9-A7DE033CC4CD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44A2331-8305-1F3C-3627-E60956C017D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7E540B-D76A-A2BA-EED4-35915754D7C0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22C0B0-B74D-F5BF-D5AE-CA37CCD9B76F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E6ABDB-2455-35E7-A4EC-94C799A7284B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CC6A74-DB01-A6ED-8877-9CAA60D6FE07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6D1D0-C711-C1B4-4D5E-66DBFCC50855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2B3D97-D663-5291-8A11-EF4BB0E04407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8FC75CB-355C-AA24-E34D-A059D836E118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DF7407-EA9A-C9A3-4486-7AF757E32C9F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02B36C69-BE09-1B17-6C86-7A4537EDA31B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62220B9E-7919-9389-8D85-715B7EB752EE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0572D755-C554-4ADA-D96A-1C8DBE383612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0A0EE95-1452-0212-E5F0-70582D760B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noFill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D2AECFB-0395-A8D1-B790-19B092BF02DD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6FB98EE8-FFD1-5C50-2761-94C2D9EEE1CF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D6D56A0-F191-0910-4091-1B3407321C8C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3136EFA9-D91F-EEDC-6282-92716CE988C7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81A981E7-53EC-D1E2-4252-9CE6561C5DD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244FFD9-FFB8-8F2E-2987-133B2380020C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80458A6E-2D21-898D-D21F-4F02F02C8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C10CB9F8-72A2-14EE-2E94-9868024DB6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F59AF495-05A7-4952-7C09-BE3304B65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F792555D-BA61-D858-1B22-78DAC330D2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EBA37DA-3C66-5069-D118-808FC9D522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6AFA623A-5F8C-C4EF-B92E-EFC51D809D49}"/>
              </a:ext>
            </a:extLst>
          </p:cNvPr>
          <p:cNvSpPr/>
          <p:nvPr/>
        </p:nvSpPr>
        <p:spPr>
          <a:xfrm>
            <a:off x="342300" y="1929040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2178C-DCCF-A3AB-2F40-CE811FEFE4D0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Insert(John)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A539D5-1CA7-15BD-04C1-677384061B84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469514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CB12DCE3-94A2-A09C-B5E7-1677729F5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7057A039-1C5D-F337-3A80-6C51E6B00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2345AB52-6CB7-5E10-149B-4721B1056A9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53984D1C-5F01-FDC3-977F-7A1414E47E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6B7ADDAD-9C77-12BA-2B2D-2A042B767464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2AE488FE-FB32-3F4E-5604-5D57D0F3827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51D7B0F0-6E14-18A2-FAF8-0E6F72D8231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1BDF015E-BF11-C0B6-ADA7-410854EC0FCF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21DE1011-90F3-0686-7836-4AC12291F80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20840670-9F2B-D671-6BA0-E5894C508050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92264ADD-378F-9769-54F5-96FC7DB6F4F1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2C4019-E754-9CA4-337B-BAEC98D43B09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ACCDB-0CB3-C129-2818-F0DBE5B3BEE5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36EF07-DD7E-CABF-53D7-1E5017296107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04675E-10EA-3F82-0C5A-96662662899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37878-E650-2A36-8D9B-48D68A727557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B81E0A-08DA-E9DD-E6FD-03BF1BB859F8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67D259-F640-2E19-3004-DBABFCE6380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CFD283-EA3B-571F-D8F7-CB7A1A6DF527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38E12D-D408-AD45-B6F9-FFC7B96C8D3E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95BCF1-2052-4ACD-281E-F8876314F652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0B337C-558D-1BF2-908F-E66C44460B27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631269E-55D6-6C61-61F7-569B0032C13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EB6E6A-1DE6-7F10-5B56-735BD5102732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974456-778A-B187-F46B-B58AB8CABFF0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5A5F00-A6FF-0597-4246-642E15E38E98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F103E9-C7CA-F251-602A-670C34748A13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140E75-B28F-E7CA-D006-3EA98A68988F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1E16702A-AA4B-E245-887F-287D568F355E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52EF5C-2173-8778-4EEB-008F0E5EF8A2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180F020-6B52-3568-8F77-C73A3CF8EA13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3FB1571C-4FD8-CF17-0246-456F046AB08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56B3114C-8E43-9025-99D7-8C55FE4BBDC7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81FA2F9-A7AA-713D-CA27-DE9D66829D4F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56B64D5D-7419-5389-0BD2-52625BC69733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0D6B61F-ED72-B9E1-013B-C7D830809A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1B91561-E047-7435-AB99-E5B4C9D35B1E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DECEB454-78CE-30D7-F8EC-0971ED2B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F4F8E529-B9D1-201D-FAF9-599E9CACB09A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2041EEEA-AAF4-95C4-C177-4FD2427CD026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7A6609CA-28D5-82E2-064F-41462E68F1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3F4E9644-8B30-19B9-5ADC-6004B6672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E5E0446D-8341-935C-BA5F-62EA1C604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54BEC079-38C3-A5BB-367B-73BC820D0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5DF58E68-B3F9-FC89-5976-84F6AF2D1E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AAC32CB-38C1-B6B4-B813-1AFB86E37549}"/>
              </a:ext>
            </a:extLst>
          </p:cNvPr>
          <p:cNvSpPr/>
          <p:nvPr/>
        </p:nvSpPr>
        <p:spPr>
          <a:xfrm>
            <a:off x="342300" y="2323257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65D65A-9FF4-ECEE-FDD1-6AC73C31E28F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Insert(Moshe)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09577A-F16C-398E-D331-597D0DB6F930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8A2E22-92B9-052F-FBF8-668C1CEAE9CC}"/>
              </a:ext>
            </a:extLst>
          </p:cNvPr>
          <p:cNvSpPr/>
          <p:nvPr/>
        </p:nvSpPr>
        <p:spPr>
          <a:xfrm>
            <a:off x="5539500" y="276342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Moshe</a:t>
            </a:r>
          </a:p>
        </p:txBody>
      </p:sp>
    </p:spTree>
    <p:extLst>
      <p:ext uri="{BB962C8B-B14F-4D97-AF65-F5344CB8AC3E}">
        <p14:creationId xmlns:p14="http://schemas.microsoft.com/office/powerpoint/2010/main" val="1583025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9D8D0EDC-B5A6-010D-84B7-39B313A5D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6651A420-B85B-B926-6B2D-97A39B0CC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582B0DC2-CB0A-2928-8F6F-47F631CA69E9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C6CCFC4F-27A9-9B4B-B4DA-8382E8CFE4A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EF68D0CC-F0B5-07BB-1F0B-EEF52C18AA4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73E5F7E7-B522-28E7-CA31-22FA3412970C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71D14C21-DE49-2F98-2CE0-A24126B66BA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3ABB5FB2-25B7-A186-DD03-3F8D3D3153D4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E27869CB-83AA-A886-AF2A-88B397F3A85E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F8249274-3701-C44A-BBCE-CF54963CB00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33B1E263-E508-68D3-5A28-47187A40B11F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0F5E733-778F-84D6-81BF-731F1BCCA22A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EC3BB8-3983-014A-C1B2-ADCF3B4B1096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FDF63E-EB44-6044-A207-F345367CF6D1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647408-5E62-3DF1-80E9-79C9F404FCA8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6EC9D3A-91BC-779E-3573-490C6AFE92E4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960D8B-17F6-FF48-6D93-AE218E994B7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04DA8BA-FEA2-0DD1-03CC-3A75F93D239A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A0068D-6D67-23AA-3E31-E2EC8430B7C0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362C65-FADA-AB8C-B9D3-672465A6931B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5E51372-8FC8-739F-A5BE-A27C13D452E9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B5FCB1-A2BA-DF0B-28C2-7F8FB7310EAE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28F9B3D-8E59-64C6-7FB5-21AC25248749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BCD851-FC0A-D520-7143-1B8DBDD99EED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1838D-C8B9-CB68-2DDA-C01C4F1D00F3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2C0824-F7DE-65D8-9292-A87CC585BAE1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4DB7C-322B-050F-6467-81E5B717BA51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D15680-8FDC-D93F-116C-8FAF9F3D2393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9613531E-BCF2-6E74-E553-C591A3D08AF5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76BFCC-648A-56FA-B76F-BD201C163044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B72930BC-BADC-6EDD-30D5-D5C587783AF0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2286633-E4C8-C531-2FDB-B9697D110FE2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E514216-1582-DD29-43A8-99EF71AADD19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B3BA508F-77B2-CC13-9C24-219AFDBA15E7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1C7C3F37-855A-B8EC-8019-3DBDF213FB4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E3C2F18-21FA-60EC-9997-B5DD9C8140B3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D77FDFF7-BCB9-F9C1-F102-04637852051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DCD4DCF-D3E5-A092-DBDB-359911E496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26EF28E-D1E8-1836-2B99-EB1D12005732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6657706-5613-CB64-E991-000C8602181F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99BA1C05-2D67-70D5-C1A4-09B02DFBF4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928BCCD5-EFF9-37DF-0BC7-AB6C24F0A1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8313D09-F756-7B64-A340-E89A3AEA5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B3B1305B-4D20-DE4E-0D49-0C6053AE2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3C75AD3E-6C74-9F80-1777-9B2A942D4F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30EBFAC9-A17F-3BB5-30FE-4A9F3AB56D0E}"/>
              </a:ext>
            </a:extLst>
          </p:cNvPr>
          <p:cNvSpPr/>
          <p:nvPr/>
        </p:nvSpPr>
        <p:spPr>
          <a:xfrm>
            <a:off x="342300" y="2716378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DA499A-70EC-26D3-E831-DE153F5C408E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Insert(Abraham)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6DE73-A53D-84FB-8D9D-2E5E4A353BC6}"/>
              </a:ext>
            </a:extLst>
          </p:cNvPr>
          <p:cNvSpPr/>
          <p:nvPr/>
        </p:nvSpPr>
        <p:spPr>
          <a:xfrm>
            <a:off x="5539500" y="368857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42C17-0C26-1882-FD36-1C51A171D1E0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E75EC-EF78-C5F1-E540-48387217569C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A092E1-8237-51D1-9774-C1617EE55076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70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>
          <a:extLst>
            <a:ext uri="{FF2B5EF4-FFF2-40B4-BE49-F238E27FC236}">
              <a16:creationId xmlns:a16="http://schemas.microsoft.com/office/drawing/2014/main" id="{F0F2F62E-A82A-5977-7BAE-AC47EA953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>
            <a:extLst>
              <a:ext uri="{FF2B5EF4-FFF2-40B4-BE49-F238E27FC236}">
                <a16:creationId xmlns:a16="http://schemas.microsoft.com/office/drawing/2014/main" id="{A94AE12B-332B-15F7-E6DA-8F20C009D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Hashing - Example</a:t>
            </a:r>
            <a:endParaRPr sz="2400" dirty="0"/>
          </a:p>
        </p:txBody>
      </p:sp>
      <p:grpSp>
        <p:nvGrpSpPr>
          <p:cNvPr id="377" name="Google Shape;377;p22">
            <a:extLst>
              <a:ext uri="{FF2B5EF4-FFF2-40B4-BE49-F238E27FC236}">
                <a16:creationId xmlns:a16="http://schemas.microsoft.com/office/drawing/2014/main" id="{FD5CB396-5B0E-6E1B-A844-726AFEC5A01B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78" name="Google Shape;378;p22">
              <a:extLst>
                <a:ext uri="{FF2B5EF4-FFF2-40B4-BE49-F238E27FC236}">
                  <a16:creationId xmlns:a16="http://schemas.microsoft.com/office/drawing/2014/main" id="{DA1AF012-73A9-2539-5F4D-F064B9226EE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22">
              <a:extLst>
                <a:ext uri="{FF2B5EF4-FFF2-40B4-BE49-F238E27FC236}">
                  <a16:creationId xmlns:a16="http://schemas.microsoft.com/office/drawing/2014/main" id="{05A6B14C-35EA-455F-ED6F-177E52203E90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0" name="Google Shape;380;p22">
            <a:extLst>
              <a:ext uri="{FF2B5EF4-FFF2-40B4-BE49-F238E27FC236}">
                <a16:creationId xmlns:a16="http://schemas.microsoft.com/office/drawing/2014/main" id="{58129A1E-D74E-0773-E45A-DB80055388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81" name="Google Shape;381;p22">
              <a:extLst>
                <a:ext uri="{FF2B5EF4-FFF2-40B4-BE49-F238E27FC236}">
                  <a16:creationId xmlns:a16="http://schemas.microsoft.com/office/drawing/2014/main" id="{A297D4F8-7ED0-F312-C540-28578A18AB9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22">
              <a:extLst>
                <a:ext uri="{FF2B5EF4-FFF2-40B4-BE49-F238E27FC236}">
                  <a16:creationId xmlns:a16="http://schemas.microsoft.com/office/drawing/2014/main" id="{C81C8155-96C0-515B-6AF5-D4F778AB42B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83" name="Google Shape;383;p22">
            <a:extLst>
              <a:ext uri="{FF2B5EF4-FFF2-40B4-BE49-F238E27FC236}">
                <a16:creationId xmlns:a16="http://schemas.microsoft.com/office/drawing/2014/main" id="{D5997779-1243-6A04-BFDF-4E911E29AF7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84" name="Google Shape;384;p22">
              <a:extLst>
                <a:ext uri="{FF2B5EF4-FFF2-40B4-BE49-F238E27FC236}">
                  <a16:creationId xmlns:a16="http://schemas.microsoft.com/office/drawing/2014/main" id="{D4A9C304-1DA8-B8BB-DE06-D632572395BA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" name="Google Shape;385;p22">
              <a:extLst>
                <a:ext uri="{FF2B5EF4-FFF2-40B4-BE49-F238E27FC236}">
                  <a16:creationId xmlns:a16="http://schemas.microsoft.com/office/drawing/2014/main" id="{13F27B5E-F66A-A0E0-FC3F-338318C810B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340D98-F25B-838F-8258-9380CA6D0567}"/>
              </a:ext>
            </a:extLst>
          </p:cNvPr>
          <p:cNvSpPr/>
          <p:nvPr/>
        </p:nvSpPr>
        <p:spPr>
          <a:xfrm>
            <a:off x="3768538" y="1529485"/>
            <a:ext cx="1203512" cy="246753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10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5EC75-C7E3-45A7-DEC3-8A7F48336562}"/>
              </a:ext>
            </a:extLst>
          </p:cNvPr>
          <p:cNvSpPr/>
          <p:nvPr/>
        </p:nvSpPr>
        <p:spPr>
          <a:xfrm>
            <a:off x="3768538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F49F58-0A37-A6E9-3D50-AB75BC892312}"/>
              </a:ext>
            </a:extLst>
          </p:cNvPr>
          <p:cNvGrpSpPr/>
          <p:nvPr/>
        </p:nvGrpSpPr>
        <p:grpSpPr>
          <a:xfrm>
            <a:off x="5539500" y="1529485"/>
            <a:ext cx="1203512" cy="2467535"/>
            <a:chOff x="5539500" y="1666645"/>
            <a:chExt cx="1203512" cy="24675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18CAF0-B327-7299-2196-39FAFC94B421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25FFB5-8661-7C9B-C587-6D3A4F4148E9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111476-0F0E-7F1B-5DC3-F5D441FC54C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0476C0-4065-9C60-0768-386D3B3BE78B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F444C0-8973-E481-0095-53A4EB472E99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4757B68-A548-D343-C3B9-9BE0D75773A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3DAAC4-9847-C20F-799B-7FEE1BF3CFF4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88885-4A67-A29D-F07A-484FD3ECF976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B1F5A-E30B-1E98-8849-FBB3E4109F1A}"/>
              </a:ext>
            </a:extLst>
          </p:cNvPr>
          <p:cNvSpPr/>
          <p:nvPr/>
        </p:nvSpPr>
        <p:spPr>
          <a:xfrm>
            <a:off x="5539500" y="884111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7FC930-8C52-4CF3-29DE-CC71D441BBF5}"/>
              </a:ext>
            </a:extLst>
          </p:cNvPr>
          <p:cNvSpPr/>
          <p:nvPr/>
        </p:nvSpPr>
        <p:spPr>
          <a:xfrm>
            <a:off x="1997576" y="192904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3B7EBE-FFA1-4C4F-C58E-817B629E23D2}"/>
              </a:ext>
            </a:extLst>
          </p:cNvPr>
          <p:cNvSpPr/>
          <p:nvPr/>
        </p:nvSpPr>
        <p:spPr>
          <a:xfrm>
            <a:off x="1997576" y="880566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3E1E12-6472-0284-0D24-8C6DCD410BAF}"/>
              </a:ext>
            </a:extLst>
          </p:cNvPr>
          <p:cNvSpPr/>
          <p:nvPr/>
        </p:nvSpPr>
        <p:spPr>
          <a:xfrm>
            <a:off x="1997576" y="232325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ACD282-5CB0-B449-C197-04A103A2089E}"/>
              </a:ext>
            </a:extLst>
          </p:cNvPr>
          <p:cNvSpPr/>
          <p:nvPr/>
        </p:nvSpPr>
        <p:spPr>
          <a:xfrm>
            <a:off x="1997576" y="271747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4F6E13-E7D0-F063-6832-88E4281665B8}"/>
              </a:ext>
            </a:extLst>
          </p:cNvPr>
          <p:cNvSpPr/>
          <p:nvPr/>
        </p:nvSpPr>
        <p:spPr>
          <a:xfrm>
            <a:off x="1997576" y="31116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Boris</a:t>
            </a:r>
          </a:p>
        </p:txBody>
      </p: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DBA7C52-24B1-BB1C-1916-672B61CCBF01}"/>
              </a:ext>
            </a:extLst>
          </p:cNvPr>
          <p:cNvGrpSpPr/>
          <p:nvPr/>
        </p:nvGrpSpPr>
        <p:grpSpPr>
          <a:xfrm>
            <a:off x="3201088" y="2123970"/>
            <a:ext cx="2109100" cy="1729383"/>
            <a:chOff x="3201088" y="2261130"/>
            <a:chExt cx="2109100" cy="172938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DD809F3-F670-4E04-2287-08F26FE056C5}"/>
                </a:ext>
              </a:extLst>
            </p:cNvPr>
            <p:cNvCxnSpPr>
              <a:cxnSpLocks/>
            </p:cNvCxnSpPr>
            <p:nvPr/>
          </p:nvCxnSpPr>
          <p:spPr>
            <a:xfrm>
              <a:off x="3201088" y="2261130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6908BC72-354E-1667-5324-5330DFA64C65}"/>
                </a:ext>
              </a:extLst>
            </p:cNvPr>
            <p:cNvCxnSpPr/>
            <p:nvPr/>
          </p:nvCxnSpPr>
          <p:spPr>
            <a:xfrm>
              <a:off x="3201088" y="2615734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EFEE231E-F360-F7EA-B8C9-8B5469BD8DF6}"/>
                </a:ext>
              </a:extLst>
            </p:cNvPr>
            <p:cNvCxnSpPr/>
            <p:nvPr/>
          </p:nvCxnSpPr>
          <p:spPr>
            <a:xfrm>
              <a:off x="3201088" y="3007759"/>
              <a:ext cx="567450" cy="0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38393899-BFDA-348B-33C4-C533CF3E3B46}"/>
                </a:ext>
              </a:extLst>
            </p:cNvPr>
            <p:cNvCxnSpPr/>
            <p:nvPr/>
          </p:nvCxnSpPr>
          <p:spPr>
            <a:xfrm>
              <a:off x="3201088" y="3403072"/>
              <a:ext cx="56745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EA0832D-BC57-8711-0E4D-C04419A3DCE2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030566"/>
              <a:ext cx="338138" cy="0"/>
            </a:xfrm>
            <a:prstGeom prst="line">
              <a:avLst/>
            </a:prstGeom>
            <a:ln w="12700">
              <a:solidFill>
                <a:srgbClr val="181818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85538653-A1E6-22BB-B536-F95164B64D5B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50" y="3990513"/>
              <a:ext cx="338138" cy="0"/>
            </a:xfrm>
            <a:prstGeom prst="line">
              <a:avLst/>
            </a:prstGeom>
            <a:ln w="12700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BFF0ADC-BFBF-7CF5-06B9-20862ABF070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403072"/>
              <a:ext cx="1203512" cy="58744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5B1C499-03BB-BB18-C8B8-BC823ACEB200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261130"/>
              <a:ext cx="1203512" cy="1729382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37D9D63-DAF3-C9F2-7F0A-2A60A4AD4475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3007759"/>
              <a:ext cx="1203512" cy="22807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F3C1949-5FA6-CFF9-1A5E-543F5544E3D9}"/>
                </a:ext>
              </a:extLst>
            </p:cNvPr>
            <p:cNvCxnSpPr>
              <a:cxnSpLocks/>
            </p:cNvCxnSpPr>
            <p:nvPr/>
          </p:nvCxnSpPr>
          <p:spPr>
            <a:xfrm>
              <a:off x="3768538" y="2614638"/>
              <a:ext cx="1203512" cy="415928"/>
            </a:xfrm>
            <a:prstGeom prst="line">
              <a:avLst/>
            </a:prstGeom>
            <a:ln w="12700">
              <a:solidFill>
                <a:srgbClr val="18181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61ADB835-AFE7-696F-4645-E3BAFE88DCF8}"/>
              </a:ext>
            </a:extLst>
          </p:cNvPr>
          <p:cNvGrpSpPr/>
          <p:nvPr/>
        </p:nvGrpSpPr>
        <p:grpSpPr>
          <a:xfrm>
            <a:off x="342300" y="1929040"/>
            <a:ext cx="5799420" cy="2929637"/>
            <a:chOff x="342300" y="1929040"/>
            <a:chExt cx="5799420" cy="2929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/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dirty="0" smtClean="0">
                                <a:solidFill>
                                  <a:schemeClr val="accent6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1800" i="1" dirty="0">
                                    <a:solidFill>
                                      <a:schemeClr val="accent6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𝐴𝑆𝐶𝐼𝐼</m:t>
                                </m:r>
                              </m:e>
                            </m:nary>
                          </m:e>
                        </m:d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dirty="0" smtClean="0">
                            <a:solidFill>
                              <a:schemeClr val="accent6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8</m:t>
                        </m:r>
                      </m:oMath>
                    </m:oMathPara>
                  </a14:m>
                  <a:endParaRPr lang="en-US" sz="1800" b="1" dirty="0">
                    <a:solidFill>
                      <a:schemeClr val="accent6">
                        <a:lumMod val="10000"/>
                      </a:schemeClr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10ED18E8-2F45-EA8C-9687-183903981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280" y="4209757"/>
                  <a:ext cx="3139440" cy="648920"/>
                </a:xfrm>
                <a:prstGeom prst="rect">
                  <a:avLst/>
                </a:prstGeom>
                <a:blipFill>
                  <a:blip r:embed="rId6"/>
                  <a:stretch>
                    <a:fillRect t="-1887" b="-4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/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𝐽𝑜h𝑛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1" name="Rectangle 370">
                  <a:extLst>
                    <a:ext uri="{FF2B5EF4-FFF2-40B4-BE49-F238E27FC236}">
                      <a16:creationId xmlns:a16="http://schemas.microsoft.com/office/drawing/2014/main" id="{1EACBF79-D587-81FB-224A-000366D3A3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1929040"/>
                  <a:ext cx="1540620" cy="308442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/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𝑀𝑜𝑠h𝑒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2" name="Rectangle 371">
                  <a:extLst>
                    <a:ext uri="{FF2B5EF4-FFF2-40B4-BE49-F238E27FC236}">
                      <a16:creationId xmlns:a16="http://schemas.microsoft.com/office/drawing/2014/main" id="{A1CCAE4F-4A95-8B92-3580-DA41E7C8F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323257"/>
                  <a:ext cx="1540620" cy="30844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/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𝐴𝑏𝑟𝑎h𝑎𝑚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07D76961-3EC5-F927-175B-0AB5D1B84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2717474"/>
                  <a:ext cx="1540620" cy="3084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/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91440" tIns="91440" rIns="91440" bIns="9144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𝐵𝑜𝑟𝑖𝑠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Oswald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75C22EFD-6B88-9CC5-BDB9-1E4FC3FE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00" y="3111691"/>
                  <a:ext cx="1540620" cy="3084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4B45F0EA-9455-F37F-3721-F42CF37D61BF}"/>
              </a:ext>
            </a:extLst>
          </p:cNvPr>
          <p:cNvSpPr/>
          <p:nvPr/>
        </p:nvSpPr>
        <p:spPr>
          <a:xfrm>
            <a:off x="342300" y="3111691"/>
            <a:ext cx="1540620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41DA13-D79E-1AC9-6B42-8BD2D7680ED1}"/>
              </a:ext>
            </a:extLst>
          </p:cNvPr>
          <p:cNvSpPr/>
          <p:nvPr/>
        </p:nvSpPr>
        <p:spPr>
          <a:xfrm>
            <a:off x="342300" y="1620597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Insert(Boris)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9A1FCA-EBE6-C1F2-D0A2-F72BDC970C7F}"/>
              </a:ext>
            </a:extLst>
          </p:cNvPr>
          <p:cNvSpPr/>
          <p:nvPr/>
        </p:nvSpPr>
        <p:spPr>
          <a:xfrm>
            <a:off x="7146424" y="36991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John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566968-626D-8715-1806-E3F39E0D5E5C}"/>
              </a:ext>
            </a:extLst>
          </p:cNvPr>
          <p:cNvSpPr/>
          <p:nvPr/>
        </p:nvSpPr>
        <p:spPr>
          <a:xfrm>
            <a:off x="7146424" y="276325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Moshe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6A86B-AB40-7DFC-471A-01B351C0B018}"/>
              </a:ext>
            </a:extLst>
          </p:cNvPr>
          <p:cNvSpPr/>
          <p:nvPr/>
        </p:nvSpPr>
        <p:spPr>
          <a:xfrm>
            <a:off x="5539500" y="276237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Abraham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E7D99F-ACF9-0139-F98B-ADCCEB9A4303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6743012" y="2916597"/>
            <a:ext cx="403412" cy="877"/>
          </a:xfrm>
          <a:prstGeom prst="straightConnector1">
            <a:avLst/>
          </a:prstGeom>
          <a:ln>
            <a:solidFill>
              <a:srgbClr val="1818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2C52E-CB45-8B31-471B-24D4A95876FB}"/>
              </a:ext>
            </a:extLst>
          </p:cNvPr>
          <p:cNvCxnSpPr/>
          <p:nvPr/>
        </p:nvCxnSpPr>
        <p:spPr>
          <a:xfrm>
            <a:off x="6743012" y="3865334"/>
            <a:ext cx="403412" cy="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E47C5-5173-D77A-B97F-DE300F046F95}"/>
              </a:ext>
            </a:extLst>
          </p:cNvPr>
          <p:cNvSpPr/>
          <p:nvPr/>
        </p:nvSpPr>
        <p:spPr>
          <a:xfrm>
            <a:off x="5540562" y="36908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val="806766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/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/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6;p1">
                <a:extLst>
                  <a:ext uri="{FF2B5EF4-FFF2-40B4-BE49-F238E27FC236}">
                    <a16:creationId xmlns:a16="http://schemas.microsoft.com/office/drawing/2014/main" id="{F0B95B34-17C2-E9EF-C3DC-50F17F842E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502" y="1315812"/>
                <a:ext cx="8832996" cy="34771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Functions</a:t>
                </a:r>
              </a:p>
              <a:p>
                <a:pPr>
                  <a:buSzPct val="94594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2000" i="1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i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for some domain of keys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</a:p>
              <a:p>
                <a:pPr>
                  <a:buSzPct val="94594"/>
                </a:pPr>
                <a:endParaRPr lang="en-US" sz="2000" u="sng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Hash Tables</a:t>
                </a: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The 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act as the storing infrastructure of the data structure, such that for every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 dirty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, its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is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)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,</a:t>
                </a:r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 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and its index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000" b="0" i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)</a:t>
                </a: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</a:p>
              <a:p>
                <a:pPr>
                  <a:buSzPct val="94594"/>
                </a:pPr>
                <a:endParaRPr lang="en-US" sz="2000" b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20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Idea</a:t>
                </a:r>
              </a:p>
              <a:p>
                <a:pPr>
                  <a:buSzPct val="94594"/>
                </a:pPr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For every collision on when inserting we kick the current key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and insert it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181818"/>
                    </a:solidFill>
                    <a:latin typeface="Average" panose="020B0604020202020204" charset="0"/>
                  </a:rPr>
                  <a:t> in its correct index.</a:t>
                </a:r>
              </a:p>
            </p:txBody>
          </p:sp>
        </mc:Choice>
        <mc:Fallback xmlns="">
          <p:sp>
            <p:nvSpPr>
              <p:cNvPr id="3" name="Google Shape;56;p1">
                <a:extLst>
                  <a:ext uri="{FF2B5EF4-FFF2-40B4-BE49-F238E27FC236}">
                    <a16:creationId xmlns:a16="http://schemas.microsoft.com/office/drawing/2014/main" id="{F0B95B34-17C2-E9EF-C3DC-50F17F842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02" y="1315812"/>
                <a:ext cx="8832996" cy="3477168"/>
              </a:xfrm>
              <a:prstGeom prst="rect">
                <a:avLst/>
              </a:prstGeom>
              <a:blipFill>
                <a:blip r:embed="rId6"/>
                <a:stretch>
                  <a:fillRect l="-691" t="-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2EE670DA-B436-A7CF-1073-C03A7821A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62249ED8-36F0-60A5-F57B-8296D4236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6E8F6955-1586-CEDA-A499-D994E2329180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B599833A-AA7C-BD7F-39F9-16C6F71ACF4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EF6D7787-56E8-7E1D-C722-9C2842516FD6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DCB7CCCD-0628-6E5F-4061-1B8F3AB772F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C6F57EF0-C646-6894-A80D-DD72FC93C96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DA2EB04E-0C12-AFA9-5399-D2027D147DEB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5BC4DCBD-7876-EA78-11EB-C75E2FC77379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700CAE75-8D9E-6EF7-83CB-78A21BA52AB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D43B91FD-4A12-B2A1-D9F4-B535ADB06CE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6F30DF1-7F94-01F3-FC18-50AC9A6A3088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8775E06-3D97-DCDC-ED90-2BF9ADDFC875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79E062-90B6-8480-1ECE-D727A574802D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024CA0-C586-C6C3-9BE8-D72679E82142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1C4A77-44F7-9867-E0B2-93E26710311B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025FE1-A7D6-64D1-A13D-40470E816B94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8D86A-6C11-9F43-5222-408A5A7935CF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F5FF78-B2FD-7E9C-E51E-1D5407050F92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629F0-0375-AC84-AF5C-A1F2BEB8CA9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C3C8395-6F21-0D4D-6B31-3FC269C4ACEE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FA6BE8-BAB2-98FA-7180-2463C628569F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9FD18C3-1135-6D26-88C4-9B0918D7950B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B76850-E4D4-2BD4-5F67-AF1F890FE1CF}"/>
                  </a:ext>
                </a:extLst>
              </p:cNvPr>
              <p:cNvSpPr/>
              <p:nvPr/>
            </p:nvSpPr>
            <p:spPr>
              <a:xfrm>
                <a:off x="1217646" y="1835909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6B76850-E4D4-2BD4-5F67-AF1F890F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1835909"/>
                <a:ext cx="1203512" cy="3084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705487-25DB-8417-5364-5CA0BB6876E0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59BC4D61-9A14-3D92-1317-CBEBC39B8F8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E0A60F0D-D32E-4ED6-6BC8-FFC0D2AE0E50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0EEC0CC3-21E1-4390-21D9-95EC71C3C4F6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60B73347-CF71-6557-1439-1BC7156AB843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04721B7-74E5-75BE-4CEA-68CBFEC2F0F8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DAB58B26-89B1-2966-2435-4C2C7BDECB73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62055849-6049-BDF6-E880-295581EB1F65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649C142B-4614-3A41-36A4-E7903506A9B9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1BA9F92B-84A9-1835-73B4-347D92E18D2D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0B0CE9E6-6270-5D09-538E-AB945C4B27C7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BB4BF5F0-B8EB-3B38-A040-9D0EB26D691E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E60F04-91B5-7E85-ACF1-FC2E1275A11E}"/>
                  </a:ext>
                </a:extLst>
              </p:cNvPr>
              <p:cNvSpPr/>
              <p:nvPr/>
            </p:nvSpPr>
            <p:spPr>
              <a:xfrm>
                <a:off x="1217646" y="2190078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E60F04-91B5-7E85-ACF1-FC2E1275A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190078"/>
                <a:ext cx="1203512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6271CC-F35A-B7F6-256F-50D2C92EE541}"/>
                  </a:ext>
                </a:extLst>
              </p:cNvPr>
              <p:cNvSpPr/>
              <p:nvPr/>
            </p:nvSpPr>
            <p:spPr>
              <a:xfrm>
                <a:off x="1217646" y="2544247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6271CC-F35A-B7F6-256F-50D2C92EE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544247"/>
                <a:ext cx="1203512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DA190B-D4B7-7D0E-1765-6C9A0C6E6170}"/>
                  </a:ext>
                </a:extLst>
              </p:cNvPr>
              <p:cNvSpPr/>
              <p:nvPr/>
            </p:nvSpPr>
            <p:spPr>
              <a:xfrm>
                <a:off x="1217646" y="2898416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DA190B-D4B7-7D0E-1765-6C9A0C6E61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2898416"/>
                <a:ext cx="1203512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A654BB-C534-37C5-ED0B-842699952946}"/>
                  </a:ext>
                </a:extLst>
              </p:cNvPr>
              <p:cNvSpPr/>
              <p:nvPr/>
            </p:nvSpPr>
            <p:spPr>
              <a:xfrm>
                <a:off x="1217646" y="3252585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9A654BB-C534-37C5-ED0B-842699952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3252585"/>
                <a:ext cx="1203512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397875-C871-29DE-836B-9917212B3C7D}"/>
                  </a:ext>
                </a:extLst>
              </p:cNvPr>
              <p:cNvSpPr/>
              <p:nvPr/>
            </p:nvSpPr>
            <p:spPr>
              <a:xfrm>
                <a:off x="1217646" y="3606753"/>
                <a:ext cx="1203512" cy="308442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tIns="91440" rIns="91440" bIns="9144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E397875-C871-29DE-836B-9917212B3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646" y="3606753"/>
                <a:ext cx="1203512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00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B2C7DAF3-BFA7-C0C2-804B-02BBD4DD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82131062-997B-64C9-299D-CF224580EE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Lookup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26C0D2E2-1FD7-A724-0DFB-1351B2CBC45D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602F4A34-2A61-B4C3-C566-4995F45043C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61CD36E2-0161-A4BE-3D3D-AB1B6340C0DD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5A1AB199-48CF-E50A-F284-7D59030BA64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27A0533C-C478-C8B1-A07F-1C7A40043F9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A0B2A86-65BA-E7EE-9B3E-1F105A4BFEF0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28BCF14E-531E-421F-B7C7-DE3A2F9F1E5E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A7CF18CC-0E39-ACE5-6512-E6AC5EBD477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25E533B3-7E0E-62FB-55C2-94AAFE0C4C40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43139754-24B9-691B-54A9-6DA6ACACACC1}"/>
                  </a:ext>
                </a:extLst>
              </p:cNvPr>
              <p:cNvSpPr txBox="1"/>
              <p:nvPr/>
            </p:nvSpPr>
            <p:spPr>
              <a:xfrm>
                <a:off x="1129507" y="2015945"/>
                <a:ext cx="6876433" cy="13849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function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lookup(x)</a:t>
                </a:r>
              </a:p>
              <a:p>
                <a:pPr lvl="0"/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/>
                <a:r>
                  <a:rPr lang="en-US" sz="2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</a:t>
                </a:r>
                <a:r>
                  <a:rPr lang="en-US" sz="28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43139754-24B9-691B-54A9-6DA6ACAC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07" y="2015945"/>
                <a:ext cx="6876433" cy="1384954"/>
              </a:xfrm>
              <a:prstGeom prst="rect">
                <a:avLst/>
              </a:prstGeom>
              <a:blipFill>
                <a:blip r:embed="rId6"/>
                <a:stretch>
                  <a:fillRect l="-1773" t="-4846" b="-11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33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Data Generalization</a:t>
            </a:r>
            <a:endParaRPr sz="2400"/>
          </a:p>
        </p:txBody>
      </p:sp>
      <p:sp>
        <p:nvSpPr>
          <p:cNvPr id="77" name="Google Shape;77;p3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Data generalisation involves sorting sensitive columns into bins or groups for analysis, removing specifics and creating a more generalised view. This technique, in combination with other pseudonymisation methods, is particularly effective for large datasets.</a:t>
            </a:r>
            <a:endParaRPr sz="1177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79" name="Google Shape;79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3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82" name="Google Shape;82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3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84" name="Google Shape;84;p3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85" name="Google Shape;85;p3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3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D27FFD2A-3920-8BBE-4DB0-668C16FA4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27F5BBBC-5EA8-1EA7-1BF3-567A36158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Insert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133AB8F2-3EFB-F9CB-913B-DB1CAB23D62A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BEE2D88D-FCDD-1179-26DD-11DE81CC934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42ADCE32-ECF3-54BE-2F2F-EB4D24325D82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C75A58D9-8458-BFB2-E408-EA790845E8E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3FAD0480-422D-1ABA-0E7F-72453784B89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AE6DDDEC-3A7E-1E58-4C73-81D807BE9883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66DDB084-B175-03B9-A7DA-190339874D19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88DAD411-DF5A-844B-D343-80BEE29406F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787D61C7-4E3A-BE39-C631-9166A55E098C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C1A41B4D-EC3C-4163-83B3-C632321A80C3}"/>
                  </a:ext>
                </a:extLst>
              </p:cNvPr>
              <p:cNvSpPr txBox="1"/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procedure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insert(x)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lookup(x)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MaxLoop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times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 loop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rehash(); insert(x);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C1A41B4D-EC3C-4163-83B3-C632321A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blipFill>
                <a:blip r:embed="rId6"/>
                <a:stretch>
                  <a:fillRect l="-713" t="-1154"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1297199C-7197-E001-0048-3ECA610D5F5C}"/>
                  </a:ext>
                </a:extLst>
              </p:cNvPr>
              <p:cNvSpPr txBox="1"/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0" dirty="0">
                    <a:ea typeface="Cambria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expresses x and y are being swapped.</a:t>
                </a:r>
              </a:p>
            </p:txBody>
          </p:sp>
        </mc:Choice>
        <mc:Fallback xmlns=""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1297199C-7197-E001-0048-3ECA610D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blipFill>
                <a:blip r:embed="rId7"/>
                <a:stretch>
                  <a:fillRect l="-713" t="-7576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149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996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515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4759570" y="353299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1217644" y="294858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DDFB1-ED17-774F-2BBE-068EE565C302}"/>
              </a:ext>
            </a:extLst>
          </p:cNvPr>
          <p:cNvSpPr/>
          <p:nvPr/>
        </p:nvSpPr>
        <p:spPr>
          <a:xfrm>
            <a:off x="890016" y="2944145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E7BB187-52AF-C16C-EB03-9F1406E24ED9}"/>
              </a:ext>
            </a:extLst>
          </p:cNvPr>
          <p:cNvSpPr/>
          <p:nvPr/>
        </p:nvSpPr>
        <p:spPr>
          <a:xfrm>
            <a:off x="4475137" y="353435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723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18734" y="458950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884CBC3F-39F1-E122-2142-3381F7D5A911}"/>
              </a:ext>
            </a:extLst>
          </p:cNvPr>
          <p:cNvSpPr/>
          <p:nvPr/>
        </p:nvSpPr>
        <p:spPr>
          <a:xfrm>
            <a:off x="890016" y="2944145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5961221-CF1A-6AC4-071A-04C1FF2FAA69}"/>
              </a:ext>
            </a:extLst>
          </p:cNvPr>
          <p:cNvSpPr/>
          <p:nvPr/>
        </p:nvSpPr>
        <p:spPr>
          <a:xfrm>
            <a:off x="4475137" y="353435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488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7" y="2944145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Insert(534)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343B56-A417-2308-3A00-0ECC34828B31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B28F2E7-2A3F-B552-71EA-594960853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15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4759570" y="322743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6" y="3335687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Insert(23)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77643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18734" y="463342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5" y="3731301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6A07D-F1C9-BC36-AD95-33FA42B13FF5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6F875-8C24-A666-FC2E-BB87EF3C221F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86F875-8C24-A666-FC2E-BB87EF3C2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DC32853F-E6CD-B2B6-C836-47DDBA329872}"/>
              </a:ext>
            </a:extLst>
          </p:cNvPr>
          <p:cNvSpPr/>
          <p:nvPr/>
        </p:nvSpPr>
        <p:spPr>
          <a:xfrm>
            <a:off x="890017" y="373130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51E70CF-76AF-EBF4-9813-BB10260FC936}"/>
              </a:ext>
            </a:extLst>
          </p:cNvPr>
          <p:cNvSpPr/>
          <p:nvPr/>
        </p:nvSpPr>
        <p:spPr>
          <a:xfrm>
            <a:off x="4462424" y="32199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1756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E102EE-6202-8BC6-2F6D-1FF48EF77589}"/>
              </a:ext>
            </a:extLst>
          </p:cNvPr>
          <p:cNvSpPr/>
          <p:nvPr/>
        </p:nvSpPr>
        <p:spPr>
          <a:xfrm>
            <a:off x="61195" y="3731301"/>
            <a:ext cx="1156447" cy="308442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C2231A-4055-3EF3-CD51-197DA4BBB8AD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06A07D-F1C9-BC36-AD95-33FA42B13FF5}"/>
              </a:ext>
            </a:extLst>
          </p:cNvPr>
          <p:cNvSpPr/>
          <p:nvPr/>
        </p:nvSpPr>
        <p:spPr>
          <a:xfrm>
            <a:off x="439836" y="4215551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58C292-A91F-78A4-E8E7-4931686F0B3D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58C292-A91F-78A4-E8E7-4931686F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02390FC1-CCB9-B510-7B45-A9A8B7219120}"/>
              </a:ext>
            </a:extLst>
          </p:cNvPr>
          <p:cNvSpPr/>
          <p:nvPr/>
        </p:nvSpPr>
        <p:spPr>
          <a:xfrm>
            <a:off x="890017" y="3731301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108D76C-6E41-EF88-9BBD-48E13A6A20F0}"/>
              </a:ext>
            </a:extLst>
          </p:cNvPr>
          <p:cNvSpPr/>
          <p:nvPr/>
        </p:nvSpPr>
        <p:spPr>
          <a:xfrm>
            <a:off x="4462424" y="32199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967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</p:spTree>
    <p:extLst>
      <p:ext uri="{BB962C8B-B14F-4D97-AF65-F5344CB8AC3E}">
        <p14:creationId xmlns:p14="http://schemas.microsoft.com/office/powerpoint/2010/main" val="142281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2898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2ED7253-2D89-4880-7FD6-ECB639B23300}"/>
              </a:ext>
            </a:extLst>
          </p:cNvPr>
          <p:cNvSpPr/>
          <p:nvPr/>
        </p:nvSpPr>
        <p:spPr>
          <a:xfrm>
            <a:off x="4759570" y="353620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598E71-FEEB-8C95-2275-F4D0DCD76A92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373692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Definition of Data Binning</a:t>
            </a:r>
            <a:endParaRPr sz="2400"/>
          </a:p>
        </p:txBody>
      </p:sp>
      <p:sp>
        <p:nvSpPr>
          <p:cNvPr id="93" name="Google Shape;93;p4"/>
          <p:cNvSpPr txBox="1">
            <a:spLocks noGrp="1"/>
          </p:cNvSpPr>
          <p:nvPr>
            <p:ph type="title" idx="4294967295"/>
          </p:nvPr>
        </p:nvSpPr>
        <p:spPr>
          <a:xfrm>
            <a:off x="535775" y="161570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‘Discretization or “binning” is a common form of data preprocessing, aimed at grouping continuous or numerical values into a smaller number of bins (buckets).’ </a:t>
            </a:r>
            <a:endParaRPr sz="1477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l="852"/>
          <a:stretch/>
        </p:blipFill>
        <p:spPr>
          <a:xfrm>
            <a:off x="5566950" y="1538975"/>
            <a:ext cx="3383200" cy="1919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4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96" name="Google Shape;96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4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99" name="Google Shape;99;p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4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02" name="Google Shape;102;p4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Oswald" panose="000005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534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C9CF45-9497-1D5A-1203-03E75809A4D5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5C9CF45-9497-1D5A-1203-03E75809A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291815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98B46E-E56B-4500-A413-E3A597A65661}"/>
              </a:ext>
            </a:extLst>
          </p:cNvPr>
          <p:cNvSpPr/>
          <p:nvPr/>
        </p:nvSpPr>
        <p:spPr>
          <a:xfrm>
            <a:off x="809082" y="4117912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521AC0-8AC9-10B5-83FA-2A7D6F1D8A30}"/>
              </a:ext>
            </a:extLst>
          </p:cNvPr>
          <p:cNvSpPr/>
          <p:nvPr/>
        </p:nvSpPr>
        <p:spPr>
          <a:xfrm>
            <a:off x="4759570" y="353487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FE6832-F37B-7279-F9D3-0A67CDBEC3BF}"/>
              </a:ext>
            </a:extLst>
          </p:cNvPr>
          <p:cNvSpPr/>
          <p:nvPr/>
        </p:nvSpPr>
        <p:spPr>
          <a:xfrm>
            <a:off x="4462424" y="3524728"/>
            <a:ext cx="327626" cy="3173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337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chemeClr val="accent6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629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8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(2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C00000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62EE36-4139-1186-B316-170E09186597}"/>
              </a:ext>
            </a:extLst>
          </p:cNvPr>
          <p:cNvSpPr/>
          <p:nvPr/>
        </p:nvSpPr>
        <p:spPr>
          <a:xfrm>
            <a:off x="427644" y="4478127"/>
            <a:ext cx="1756152" cy="6109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Oswald" panose="00000500000000000000" pitchFamily="2" charset="0"/>
              </a:rPr>
              <a:t>Collision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LID4096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6BC20F19-F3D3-4A40-D5CA-E9341FF64995}"/>
              </a:ext>
            </a:extLst>
          </p:cNvPr>
          <p:cNvSpPr/>
          <p:nvPr/>
        </p:nvSpPr>
        <p:spPr>
          <a:xfrm>
            <a:off x="4759570" y="3540068"/>
            <a:ext cx="1203512" cy="3102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643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(4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6452584" y="46862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>
                  <a:solidFill>
                    <a:srgbClr val="181818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94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7992DDA7-630D-EAC8-DAD8-E3EFEEB96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73309D5F-77DE-CF80-74F4-DF75FEFB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/>
              <a:t>Cuckoo Hashing</a:t>
            </a:r>
            <a:endParaRPr sz="240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50623889-FEE1-5815-7B32-801E2E55EEA7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E8C80AE4-5619-6E5B-F63D-06529BBDD7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BB6B153D-301C-5229-CAFC-5035DBDEC39E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935BE5F3-1683-9BEE-6FF8-AD637ECADB3B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DD7BE615-8107-BFB4-90A7-1184269AEE8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4028BF91-78B9-7998-8283-D4E3AB004B15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84A6E9D-8306-73D1-53CC-029DCBCD9E83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44507E9B-9FF3-CC11-024C-88A4933FA17B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486B8C08-0D63-7D30-0AB1-99EDC3499996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/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835B4D-8F8D-C362-29AD-6B929285F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1681688"/>
                <a:ext cx="1203512" cy="11354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EED154B3-0051-1F6D-88FE-F7404B42E2D0}"/>
              </a:ext>
            </a:extLst>
          </p:cNvPr>
          <p:cNvSpPr/>
          <p:nvPr/>
        </p:nvSpPr>
        <p:spPr>
          <a:xfrm>
            <a:off x="2988608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A00F61-02F8-CE46-9A84-8CF88B6ED440}"/>
              </a:ext>
            </a:extLst>
          </p:cNvPr>
          <p:cNvGrpSpPr/>
          <p:nvPr/>
        </p:nvGrpSpPr>
        <p:grpSpPr>
          <a:xfrm>
            <a:off x="4759570" y="1681688"/>
            <a:ext cx="1203512" cy="2467535"/>
            <a:chOff x="5539500" y="1666645"/>
            <a:chExt cx="1203512" cy="2467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7D3589-3CD7-7A32-BDE2-6393B3F87F9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E4096C-131E-33FA-E6E3-8EDD718E47F2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9451B7-444D-C84B-7618-A9376C9AF687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F4420C-D17A-494A-8C69-3C368E4890DD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92EBA4-EF37-6BA5-B739-A5795D8CA701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2957AE-64DE-B247-F650-98447F8B895F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50DE49-DC9E-D438-E080-EA3258F65D95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9C894-FF77-5882-7DD5-DED8F3F9E49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734B9F9-EC2C-1DCE-B8EF-CC711939BF94}"/>
              </a:ext>
            </a:extLst>
          </p:cNvPr>
          <p:cNvSpPr/>
          <p:nvPr/>
        </p:nvSpPr>
        <p:spPr>
          <a:xfrm>
            <a:off x="4759570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E049D-B07F-577A-C8B7-B4CD36FE6DAF}"/>
              </a:ext>
            </a:extLst>
          </p:cNvPr>
          <p:cNvSpPr/>
          <p:nvPr/>
        </p:nvSpPr>
        <p:spPr>
          <a:xfrm>
            <a:off x="1217646" y="176149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06A992-1CD8-761F-81C9-FC764A9B5628}"/>
              </a:ext>
            </a:extLst>
          </p:cNvPr>
          <p:cNvSpPr/>
          <p:nvPr/>
        </p:nvSpPr>
        <p:spPr>
          <a:xfrm>
            <a:off x="1217646" y="1032769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Keys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E9661E-8645-9E3D-920D-8B163BE7B8CD}"/>
              </a:ext>
            </a:extLst>
          </p:cNvPr>
          <p:cNvSpPr/>
          <p:nvPr/>
        </p:nvSpPr>
        <p:spPr>
          <a:xfrm>
            <a:off x="1217646" y="2155712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73DB7-89CD-9BF7-CE86-65CCD2E7E77D}"/>
              </a:ext>
            </a:extLst>
          </p:cNvPr>
          <p:cNvSpPr/>
          <p:nvPr/>
        </p:nvSpPr>
        <p:spPr>
          <a:xfrm>
            <a:off x="1217646" y="2549929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0A9B3-80B4-4A76-EBBD-71ABECF49A17}"/>
              </a:ext>
            </a:extLst>
          </p:cNvPr>
          <p:cNvSpPr/>
          <p:nvPr/>
        </p:nvSpPr>
        <p:spPr>
          <a:xfrm>
            <a:off x="1217646" y="294414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2DFD8BC-4C7B-3A5D-D169-232212E4383B}"/>
              </a:ext>
            </a:extLst>
          </p:cNvPr>
          <p:cNvGrpSpPr/>
          <p:nvPr/>
        </p:nvGrpSpPr>
        <p:grpSpPr>
          <a:xfrm>
            <a:off x="6452584" y="1681688"/>
            <a:ext cx="1203512" cy="2467535"/>
            <a:chOff x="5539500" y="1666645"/>
            <a:chExt cx="1203512" cy="2467535"/>
          </a:xfrm>
        </p:grpSpPr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796DDE46-5E7B-ED03-B93E-F818734BD64F}"/>
                </a:ext>
              </a:extLst>
            </p:cNvPr>
            <p:cNvSpPr/>
            <p:nvPr/>
          </p:nvSpPr>
          <p:spPr>
            <a:xfrm>
              <a:off x="5539500" y="1666645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0</a:t>
              </a: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CCA44B26-B277-D20E-B1D2-D23E458F0B3E}"/>
                </a:ext>
              </a:extLst>
            </p:cNvPr>
            <p:cNvSpPr/>
            <p:nvPr/>
          </p:nvSpPr>
          <p:spPr>
            <a:xfrm>
              <a:off x="5539500" y="1975087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1</a:t>
              </a:r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4EB18034-E827-EE2E-2AB9-6E69DDF3F882}"/>
                </a:ext>
              </a:extLst>
            </p:cNvPr>
            <p:cNvSpPr/>
            <p:nvPr/>
          </p:nvSpPr>
          <p:spPr>
            <a:xfrm>
              <a:off x="5539500" y="2283529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2</a:t>
              </a: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B28ED7AD-F273-CF3B-DC42-9C4EBB943D81}"/>
                </a:ext>
              </a:extLst>
            </p:cNvPr>
            <p:cNvSpPr/>
            <p:nvPr/>
          </p:nvSpPr>
          <p:spPr>
            <a:xfrm>
              <a:off x="5539500" y="2591971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3</a:t>
              </a: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E8C63C5-9080-D6DF-72AF-7F5F62D3464A}"/>
                </a:ext>
              </a:extLst>
            </p:cNvPr>
            <p:cNvSpPr/>
            <p:nvPr/>
          </p:nvSpPr>
          <p:spPr>
            <a:xfrm>
              <a:off x="5539500" y="2900413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4</a:t>
              </a:r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330A88EA-4375-1AC6-3C1A-53E8EB85FA71}"/>
                </a:ext>
              </a:extLst>
            </p:cNvPr>
            <p:cNvSpPr/>
            <p:nvPr/>
          </p:nvSpPr>
          <p:spPr>
            <a:xfrm>
              <a:off x="5539500" y="3208854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5</a:t>
              </a:r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15D19B1-E7CA-E8DA-6FFA-DD8D577E0A56}"/>
                </a:ext>
              </a:extLst>
            </p:cNvPr>
            <p:cNvSpPr/>
            <p:nvPr/>
          </p:nvSpPr>
          <p:spPr>
            <a:xfrm>
              <a:off x="5539500" y="3517296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6</a:t>
              </a:r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22B305FC-3CDC-481F-3808-0AE2093CC96A}"/>
                </a:ext>
              </a:extLst>
            </p:cNvPr>
            <p:cNvSpPr/>
            <p:nvPr/>
          </p:nvSpPr>
          <p:spPr>
            <a:xfrm>
              <a:off x="5539500" y="3825738"/>
              <a:ext cx="1203512" cy="308442"/>
            </a:xfrm>
            <a:prstGeom prst="rect">
              <a:avLst/>
            </a:prstGeom>
            <a:ln w="9525">
              <a:solidFill>
                <a:schemeClr val="bg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tIns="91440" rIns="155448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Oswald" panose="00000500000000000000" pitchFamily="2" charset="0"/>
                </a:rPr>
                <a:t>7</a:t>
              </a:r>
            </a:p>
          </p:txBody>
        </p:sp>
      </p:grp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045960C-C1C2-589C-2207-8908FD44FA18}"/>
              </a:ext>
            </a:extLst>
          </p:cNvPr>
          <p:cNvSpPr/>
          <p:nvPr/>
        </p:nvSpPr>
        <p:spPr>
          <a:xfrm>
            <a:off x="6452584" y="1036314"/>
            <a:ext cx="1203512" cy="64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Oswald" panose="00000500000000000000" pitchFamily="2" charset="0"/>
              </a:rPr>
              <a:t>Hash Table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/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solidFill>
                <a:srgbClr val="FF9D6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10000"/>
                    </a:schemeClr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A3E0351A-1BC1-1DD4-E551-FA7F88BA30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8" y="3013737"/>
                <a:ext cx="1203512" cy="11354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/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=(3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(4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 8)</m:t>
                      </m:r>
                    </m:oMath>
                  </m:oMathPara>
                </a14:m>
                <a:endParaRPr lang="en-US" sz="1800" b="0" dirty="0">
                  <a:solidFill>
                    <a:srgbClr val="181818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BED10151-9165-54AB-5536-704500087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280" y="4345785"/>
                <a:ext cx="3139440" cy="648920"/>
              </a:xfrm>
              <a:prstGeom prst="rect">
                <a:avLst/>
              </a:prstGeom>
              <a:blipFill>
                <a:blip r:embed="rId8"/>
                <a:stretch>
                  <a:fillRect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" name="Rectangle 409">
            <a:extLst>
              <a:ext uri="{FF2B5EF4-FFF2-40B4-BE49-F238E27FC236}">
                <a16:creationId xmlns:a16="http://schemas.microsoft.com/office/drawing/2014/main" id="{E0FDD598-A6B4-B401-B3C8-94F3F8FDCCC7}"/>
              </a:ext>
            </a:extLst>
          </p:cNvPr>
          <p:cNvSpPr/>
          <p:nvPr/>
        </p:nvSpPr>
        <p:spPr>
          <a:xfrm>
            <a:off x="1217646" y="33383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BCE1A35B-EC3B-6260-6E6C-66951CF13868}"/>
              </a:ext>
            </a:extLst>
          </p:cNvPr>
          <p:cNvSpPr/>
          <p:nvPr/>
        </p:nvSpPr>
        <p:spPr>
          <a:xfrm>
            <a:off x="1217646" y="373258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/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51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4E8F2B60-91A5-A0D8-C662-35BDDD9DA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1761495"/>
                <a:ext cx="1156447" cy="3084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/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133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73F6F57D-80E8-218C-AB30-39520F31C4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155712"/>
                <a:ext cx="1156447" cy="3084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/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4960C4AB-7383-B644-91E0-1E0512E72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9" y="2549929"/>
                <a:ext cx="1156447" cy="30844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/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534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8281F69B-BD74-44ED-DBC4-4A8C5933B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2944146"/>
                <a:ext cx="1156447" cy="30844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/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445FE1D9-5255-8EA4-0759-1B7AE1690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8" y="3338363"/>
                <a:ext cx="1156447" cy="308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/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445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88613272-48AA-6FDB-44F1-0C5FE508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7" y="3732580"/>
                <a:ext cx="1156447" cy="3084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38E398C3-991F-FB30-782B-6AB0D36C3159}"/>
              </a:ext>
            </a:extLst>
          </p:cNvPr>
          <p:cNvSpPr/>
          <p:nvPr/>
        </p:nvSpPr>
        <p:spPr>
          <a:xfrm>
            <a:off x="4759570" y="2604456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E79807-A3EF-7175-E5A6-F430FBE11013}"/>
              </a:ext>
            </a:extLst>
          </p:cNvPr>
          <p:cNvSpPr/>
          <p:nvPr/>
        </p:nvSpPr>
        <p:spPr>
          <a:xfrm>
            <a:off x="6452584" y="229774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133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3F34E6-E051-2DC2-88F1-AC10A06B9D60}"/>
              </a:ext>
            </a:extLst>
          </p:cNvPr>
          <p:cNvSpPr/>
          <p:nvPr/>
        </p:nvSpPr>
        <p:spPr>
          <a:xfrm>
            <a:off x="6452584" y="2918994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28D3D7-297A-CFE1-FB9A-B99F24F9B23E}"/>
              </a:ext>
            </a:extLst>
          </p:cNvPr>
          <p:cNvSpPr/>
          <p:nvPr/>
        </p:nvSpPr>
        <p:spPr>
          <a:xfrm>
            <a:off x="4759570" y="3533320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D32165-2D65-F79D-8F58-936EA0283B37}"/>
              </a:ext>
            </a:extLst>
          </p:cNvPr>
          <p:cNvSpPr/>
          <p:nvPr/>
        </p:nvSpPr>
        <p:spPr>
          <a:xfrm>
            <a:off x="4759570" y="384274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CE39B-DCA5-0674-CF32-A644676D95C2}"/>
              </a:ext>
            </a:extLst>
          </p:cNvPr>
          <p:cNvSpPr/>
          <p:nvPr/>
        </p:nvSpPr>
        <p:spPr>
          <a:xfrm>
            <a:off x="4759570" y="3225531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445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4AAB08-59A1-DAD8-E582-742F690B7A11}"/>
              </a:ext>
            </a:extLst>
          </p:cNvPr>
          <p:cNvSpPr/>
          <p:nvPr/>
        </p:nvSpPr>
        <p:spPr>
          <a:xfrm>
            <a:off x="1217646" y="4126797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/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91440" tIns="91440" rIns="91440" bIns="9144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chemeClr val="accent6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Oswald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1BD170F-2150-0DD8-92AA-98952AEF1A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0" y="4126797"/>
                <a:ext cx="1156447" cy="308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4ADD5AB-6C88-EC04-F586-C6D2A0E0FA9C}"/>
              </a:ext>
            </a:extLst>
          </p:cNvPr>
          <p:cNvSpPr/>
          <p:nvPr/>
        </p:nvSpPr>
        <p:spPr>
          <a:xfrm>
            <a:off x="-130887" y="1410165"/>
            <a:ext cx="1540620" cy="308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C00000"/>
                </a:solidFill>
                <a:latin typeface="Oswald" panose="00000500000000000000" pitchFamily="2" charset="0"/>
              </a:rPr>
              <a:t>Insert(445)</a:t>
            </a:r>
            <a:endParaRPr lang="en-US" sz="1800" dirty="0">
              <a:solidFill>
                <a:srgbClr val="C00000"/>
              </a:solidFill>
              <a:latin typeface="Oswald" panose="00000500000000000000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1260499-9334-9AE2-0804-EBB526999D5E}"/>
              </a:ext>
            </a:extLst>
          </p:cNvPr>
          <p:cNvSpPr/>
          <p:nvPr/>
        </p:nvSpPr>
        <p:spPr>
          <a:xfrm>
            <a:off x="6452584" y="2912963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534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FAFF2-072C-9BAF-9AE1-4F5FC6C2EFC4}"/>
              </a:ext>
            </a:extLst>
          </p:cNvPr>
          <p:cNvSpPr/>
          <p:nvPr/>
        </p:nvSpPr>
        <p:spPr>
          <a:xfrm>
            <a:off x="4759570" y="2300745"/>
            <a:ext cx="1203512" cy="308442"/>
          </a:xfrm>
          <a:prstGeom prst="rect">
            <a:avLst/>
          </a:prstGeom>
          <a:ln w="9525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tIns="91440" rIns="91440" bIns="9144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0000500000000000000" pitchFamily="2" charset="0"/>
              </a:rPr>
              <a:t>662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/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662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400" b="0" i="1" dirty="0" smtClean="0">
                              <a:solidFill>
                                <a:srgbClr val="181818"/>
                              </a:solidFill>
                              <a:latin typeface="Cambria Math" panose="02040503050406030204" pitchFamily="18" charset="0"/>
                            </a:rPr>
                            <m:t> 8</m:t>
                          </m:r>
                        </m:e>
                      </m:d>
                      <m:r>
                        <a:rPr lang="en-US" sz="1400" b="0" i="1" dirty="0" smtClean="0">
                          <a:solidFill>
                            <a:srgbClr val="181818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LID4096" dirty="0">
                  <a:solidFill>
                    <a:srgbClr val="181818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52CAD14-85C0-8142-8B1D-1F19533A4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20" y="4215475"/>
                <a:ext cx="254014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52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FF972A47-9F93-C46B-A9C7-9E283CF11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DC98E51D-0387-354A-2041-45E65C26B9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Insert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E27E9DF2-45BF-C90C-BAAD-330A320E466F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1247494F-5242-C61A-41BA-1E9BBDC45E2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10264B17-9E4B-F153-AB69-4BF02880720C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5BB17E71-519A-DD7E-8F6D-074444645000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8FA8B72E-1A81-F7AC-1377-9FABD69B8F2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7399BFE5-D3CD-CFBB-5CFB-BC1D0F71D0CA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E64374E6-B5D5-62B9-6484-93B6BD42EC8A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8A7EF100-63A1-8995-9869-28B0874211E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8297B3CE-982E-BB75-D80A-BFE75C0271F3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15FB95A0-64B9-23A0-E1E4-A242A00A9DEB}"/>
                  </a:ext>
                </a:extLst>
              </p:cNvPr>
              <p:cNvSpPr txBox="1"/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procedure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insert(x)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lookup(x)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 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MaxLoop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times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/>
                      <m:t>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;}</a:t>
                </a:r>
              </a:p>
              <a:p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  <a:p>
                <a:pPr lvl="0"/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 loop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rehash(); insert(x);</a:t>
                </a:r>
              </a:p>
              <a:p>
                <a:pPr lvl="0"/>
                <a:r>
                  <a:rPr lang="en-US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end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;</a:t>
                </a:r>
              </a:p>
            </p:txBody>
          </p:sp>
        </mc:Choice>
        <mc:Fallback>
          <p:sp>
            <p:nvSpPr>
              <p:cNvPr id="2" name="Google Shape;400;p23">
                <a:extLst>
                  <a:ext uri="{FF2B5EF4-FFF2-40B4-BE49-F238E27FC236}">
                    <a16:creationId xmlns:a16="http://schemas.microsoft.com/office/drawing/2014/main" id="{15FB95A0-64B9-23A0-E1E4-A242A00A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108164"/>
                <a:ext cx="8554157" cy="3170058"/>
              </a:xfrm>
              <a:prstGeom prst="rect">
                <a:avLst/>
              </a:prstGeom>
              <a:blipFill>
                <a:blip r:embed="rId6"/>
                <a:stretch>
                  <a:fillRect l="-713" t="-1154" b="-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F1CDBCEC-C381-E916-AD04-91EF7AF4EE34}"/>
                  </a:ext>
                </a:extLst>
              </p:cNvPr>
              <p:cNvSpPr txBox="1"/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b="0" dirty="0">
                    <a:ea typeface="Cambria" panose="020405030504060302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expresses x and y are being swapped.</a:t>
                </a:r>
              </a:p>
            </p:txBody>
          </p:sp>
        </mc:Choice>
        <mc:Fallback xmlns="">
          <p:sp>
            <p:nvSpPr>
              <p:cNvPr id="3" name="Google Shape;400;p23">
                <a:extLst>
                  <a:ext uri="{FF2B5EF4-FFF2-40B4-BE49-F238E27FC236}">
                    <a16:creationId xmlns:a16="http://schemas.microsoft.com/office/drawing/2014/main" id="{1297199C-7197-E001-0048-3ECA610D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602934"/>
                <a:ext cx="8554157" cy="400069"/>
              </a:xfrm>
              <a:prstGeom prst="rect">
                <a:avLst/>
              </a:prstGeom>
              <a:blipFill>
                <a:blip r:embed="rId7"/>
                <a:stretch>
                  <a:fillRect l="-713" t="-7576" b="-272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81A8B38-E970-B795-E1F6-99CC116B82DA}"/>
              </a:ext>
            </a:extLst>
          </p:cNvPr>
          <p:cNvSpPr txBox="1"/>
          <p:nvPr/>
        </p:nvSpPr>
        <p:spPr>
          <a:xfrm>
            <a:off x="4547794" y="3578147"/>
            <a:ext cx="4161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verage" panose="020B0604020202020204" charset="0"/>
              </a:rPr>
              <a:t>How do we choose </a:t>
            </a:r>
            <a:r>
              <a:rPr lang="en-US" sz="2000" b="1" dirty="0" err="1">
                <a:solidFill>
                  <a:srgbClr val="C00000"/>
                </a:solidFill>
                <a:latin typeface="Average" panose="020B0604020202020204" charset="0"/>
              </a:rPr>
              <a:t>MaxLoop</a:t>
            </a:r>
            <a:r>
              <a:rPr lang="en-US" sz="2000" b="1" dirty="0">
                <a:solidFill>
                  <a:srgbClr val="C00000"/>
                </a:solidFill>
                <a:latin typeface="Average" panose="020B060402020202020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0478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>
          <a:extLst>
            <a:ext uri="{FF2B5EF4-FFF2-40B4-BE49-F238E27FC236}">
              <a16:creationId xmlns:a16="http://schemas.microsoft.com/office/drawing/2014/main" id="{E07F757F-7157-BE98-7BBE-7905411B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>
            <a:extLst>
              <a:ext uri="{FF2B5EF4-FFF2-40B4-BE49-F238E27FC236}">
                <a16:creationId xmlns:a16="http://schemas.microsoft.com/office/drawing/2014/main" id="{33A7E659-11E5-129E-9DA3-70596016A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148148"/>
              <a:buNone/>
            </a:pPr>
            <a:r>
              <a:rPr lang="en" sz="3600" dirty="0"/>
              <a:t>Cuckoo Hashing - Analysis</a:t>
            </a:r>
            <a:endParaRPr sz="2400" dirty="0"/>
          </a:p>
        </p:txBody>
      </p:sp>
      <p:grpSp>
        <p:nvGrpSpPr>
          <p:cNvPr id="391" name="Google Shape;391;p23">
            <a:extLst>
              <a:ext uri="{FF2B5EF4-FFF2-40B4-BE49-F238E27FC236}">
                <a16:creationId xmlns:a16="http://schemas.microsoft.com/office/drawing/2014/main" id="{602402E8-7899-2355-4094-3D56B2F38A03}"/>
              </a:ext>
            </a:extLst>
          </p:cNvPr>
          <p:cNvGrpSpPr/>
          <p:nvPr/>
        </p:nvGrpSpPr>
        <p:grpSpPr>
          <a:xfrm>
            <a:off x="7343645" y="166065"/>
            <a:ext cx="662305" cy="417341"/>
            <a:chOff x="5400075" y="1936775"/>
            <a:chExt cx="3173477" cy="2136925"/>
          </a:xfrm>
        </p:grpSpPr>
        <p:pic>
          <p:nvPicPr>
            <p:cNvPr id="392" name="Google Shape;392;p23">
              <a:extLst>
                <a:ext uri="{FF2B5EF4-FFF2-40B4-BE49-F238E27FC236}">
                  <a16:creationId xmlns:a16="http://schemas.microsoft.com/office/drawing/2014/main" id="{6C896F71-6798-94E2-A143-87B9913313C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3">
              <a:extLst>
                <a:ext uri="{FF2B5EF4-FFF2-40B4-BE49-F238E27FC236}">
                  <a16:creationId xmlns:a16="http://schemas.microsoft.com/office/drawing/2014/main" id="{723628D6-D05D-F54F-4FE1-B6D4E88BBDAA}"/>
                </a:ext>
              </a:extLst>
            </p:cNvPr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4" name="Google Shape;394;p23">
            <a:extLst>
              <a:ext uri="{FF2B5EF4-FFF2-40B4-BE49-F238E27FC236}">
                <a16:creationId xmlns:a16="http://schemas.microsoft.com/office/drawing/2014/main" id="{C92FFAB2-9FB4-6F25-54DD-AE91CFF11CBD}"/>
              </a:ext>
            </a:extLst>
          </p:cNvPr>
          <p:cNvGrpSpPr/>
          <p:nvPr/>
        </p:nvGrpSpPr>
        <p:grpSpPr>
          <a:xfrm>
            <a:off x="6808445" y="166058"/>
            <a:ext cx="424090" cy="417359"/>
            <a:chOff x="991850" y="1936775"/>
            <a:chExt cx="1560300" cy="2164726"/>
          </a:xfrm>
        </p:grpSpPr>
        <p:pic>
          <p:nvPicPr>
            <p:cNvPr id="395" name="Google Shape;395;p23">
              <a:extLst>
                <a:ext uri="{FF2B5EF4-FFF2-40B4-BE49-F238E27FC236}">
                  <a16:creationId xmlns:a16="http://schemas.microsoft.com/office/drawing/2014/main" id="{03892951-81C9-835E-1175-5B271C07AF4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6" name="Google Shape;396;p23">
              <a:extLst>
                <a:ext uri="{FF2B5EF4-FFF2-40B4-BE49-F238E27FC236}">
                  <a16:creationId xmlns:a16="http://schemas.microsoft.com/office/drawing/2014/main" id="{040568DE-018A-8E10-FBD6-9449BF4F29A2}"/>
                </a:ext>
              </a:extLst>
            </p:cNvPr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397" name="Google Shape;397;p23">
            <a:extLst>
              <a:ext uri="{FF2B5EF4-FFF2-40B4-BE49-F238E27FC236}">
                <a16:creationId xmlns:a16="http://schemas.microsoft.com/office/drawing/2014/main" id="{71A8E165-7F82-CDAB-AEAC-5F5A6BBA2906}"/>
              </a:ext>
            </a:extLst>
          </p:cNvPr>
          <p:cNvGrpSpPr/>
          <p:nvPr/>
        </p:nvGrpSpPr>
        <p:grpSpPr>
          <a:xfrm>
            <a:off x="8117078" y="166054"/>
            <a:ext cx="871481" cy="669766"/>
            <a:chOff x="2993400" y="1936775"/>
            <a:chExt cx="2187452" cy="2164725"/>
          </a:xfrm>
        </p:grpSpPr>
        <p:pic>
          <p:nvPicPr>
            <p:cNvPr id="398" name="Google Shape;398;p23">
              <a:extLst>
                <a:ext uri="{FF2B5EF4-FFF2-40B4-BE49-F238E27FC236}">
                  <a16:creationId xmlns:a16="http://schemas.microsoft.com/office/drawing/2014/main" id="{C8D36031-22D7-90DA-D1BC-F3D4949936C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23">
              <a:extLst>
                <a:ext uri="{FF2B5EF4-FFF2-40B4-BE49-F238E27FC236}">
                  <a16:creationId xmlns:a16="http://schemas.microsoft.com/office/drawing/2014/main" id="{075BD246-28DB-9AD2-0356-1A8DF607AA4D}"/>
                </a:ext>
              </a:extLst>
            </p:cNvPr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56;p1">
                <a:extLst>
                  <a:ext uri="{FF2B5EF4-FFF2-40B4-BE49-F238E27FC236}">
                    <a16:creationId xmlns:a16="http://schemas.microsoft.com/office/drawing/2014/main" id="{0403BC96-A612-216E-B97C-89B1228CB6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502" y="1315811"/>
                <a:ext cx="8832996" cy="13870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buSzPct val="94594"/>
                </a:pPr>
                <a:r>
                  <a:rPr lang="en-US" sz="18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Nestless keys</a:t>
                </a:r>
                <a:r>
                  <a:rPr lang="en-US" sz="1800" dirty="0">
                    <a:solidFill>
                      <a:srgbClr val="181818"/>
                    </a:solidFill>
                    <a:latin typeface="Average" panose="020B0604020202020204" charset="0"/>
                  </a:rPr>
                  <a:t> – keys that are part of an insertion loop. Formally, inserting a 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b="1" dirty="0">
                    <a:solidFill>
                      <a:srgbClr val="181818"/>
                    </a:solidFill>
                    <a:latin typeface="Average" panose="020B0604020202020204" charset="0"/>
                  </a:rPr>
                  <a:t> </a:t>
                </a:r>
                <a:r>
                  <a:rPr lang="en-US" sz="1800" dirty="0">
                    <a:solidFill>
                      <a:srgbClr val="181818"/>
                    </a:solidFill>
                    <a:latin typeface="Average" panose="020B0604020202020204" charset="0"/>
                  </a:rPr>
                  <a:t>keys creates an endless cycle of insertions.</a:t>
                </a:r>
              </a:p>
              <a:p>
                <a:pPr>
                  <a:buSzPct val="94594"/>
                </a:pPr>
                <a:endParaRPr lang="en-US" sz="1800" b="1" dirty="0">
                  <a:solidFill>
                    <a:srgbClr val="181818"/>
                  </a:solidFill>
                  <a:latin typeface="Average" panose="020B0604020202020204" charset="0"/>
                </a:endParaRPr>
              </a:p>
              <a:p>
                <a:pPr>
                  <a:buSzPct val="94594"/>
                </a:pPr>
                <a:r>
                  <a:rPr lang="en-US" sz="1800" u="sng" dirty="0">
                    <a:solidFill>
                      <a:srgbClr val="181818"/>
                    </a:solidFill>
                    <a:latin typeface="Average" panose="020B0604020202020204" charset="0"/>
                  </a:rPr>
                  <a:t>Definition</a:t>
                </a:r>
                <a:r>
                  <a:rPr lang="en-US" sz="1800" dirty="0">
                    <a:solidFill>
                      <a:srgbClr val="181818"/>
                    </a:solidFill>
                    <a:latin typeface="Average" panose="020B0604020202020204" charset="0"/>
                  </a:rPr>
                  <a:t>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dirty="0" smtClean="0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181818"/>
                            </a:solidFill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181818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rgbClr val="181818"/>
                    </a:solidFill>
                    <a:latin typeface="Average" panose="020B060402020202020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1818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1800" dirty="0">
                    <a:solidFill>
                      <a:srgbClr val="181818"/>
                    </a:solidFill>
                    <a:latin typeface="Average" panose="020B0604020202020204" charset="0"/>
                  </a:rPr>
                  <a:t>.</a:t>
                </a:r>
              </a:p>
            </p:txBody>
          </p:sp>
        </mc:Choice>
        <mc:Fallback>
          <p:sp>
            <p:nvSpPr>
              <p:cNvPr id="2" name="Google Shape;56;p1">
                <a:extLst>
                  <a:ext uri="{FF2B5EF4-FFF2-40B4-BE49-F238E27FC236}">
                    <a16:creationId xmlns:a16="http://schemas.microsoft.com/office/drawing/2014/main" id="{0403BC96-A612-216E-B97C-89B1228C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02" y="1315811"/>
                <a:ext cx="8832996" cy="1387048"/>
              </a:xfrm>
              <a:prstGeom prst="rect">
                <a:avLst/>
              </a:prstGeom>
              <a:blipFill>
                <a:blip r:embed="rId6"/>
                <a:stretch>
                  <a:fillRect l="-6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1550C10-D3A5-3E8C-0F24-2ADDD441EF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145" y="2610058"/>
            <a:ext cx="5539500" cy="25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9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10" name="Google Shape;110;p5"/>
          <p:cNvSpPr txBox="1"/>
          <p:nvPr/>
        </p:nvSpPr>
        <p:spPr>
          <a:xfrm>
            <a:off x="535200" y="1533750"/>
            <a:ext cx="3229800" cy="3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Recycling:</a:t>
            </a:r>
            <a:endParaRPr sz="23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Glass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Plastic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Paper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Organic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Metals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</a:pPr>
            <a:r>
              <a:rPr lang="en" sz="21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Electronic Waste</a:t>
            </a:r>
            <a:endParaRPr sz="21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7950" y="1760390"/>
            <a:ext cx="5531400" cy="21610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5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13" name="Google Shape;113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5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5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18" name="Google Shape;118;p5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19" name="Google Shape;119;p5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5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21" name="Google Shape;121;p5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0158" y="1017725"/>
            <a:ext cx="509463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Examples of Data Binning</a:t>
            </a:r>
            <a:endParaRPr sz="2400"/>
          </a:p>
        </p:txBody>
      </p:sp>
      <p:sp>
        <p:nvSpPr>
          <p:cNvPr id="128" name="Google Shape;128;p6"/>
          <p:cNvSpPr txBox="1"/>
          <p:nvPr/>
        </p:nvSpPr>
        <p:spPr>
          <a:xfrm>
            <a:off x="602475" y="1293249"/>
            <a:ext cx="2580300" cy="3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Binning an extensive amount of data into discrete values.</a:t>
            </a:r>
            <a:endParaRPr sz="22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9" name="Google Shape;129;p6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6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33" name="Google Shape;133;p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6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36" name="Google Shape;136;p6"/>
            <p:cNvPicPr preferRelativeResize="0"/>
            <p:nvPr/>
          </p:nvPicPr>
          <p:blipFill rotWithShape="1">
            <a:blip r:embed="rId6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6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38" name="Google Shape;138;p6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Steps</a:t>
            </a:r>
            <a:endParaRPr sz="2400"/>
          </a:p>
        </p:txBody>
      </p:sp>
      <p:grpSp>
        <p:nvGrpSpPr>
          <p:cNvPr id="144" name="Google Shape;144;p7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45" name="Google Shape;145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7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47" name="Google Shape;147;p7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48" name="Google Shape;148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7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50" name="Google Shape;150;p7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51" name="Google Shape;151;p7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7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53" name="Google Shape;153;p7"/>
          <p:cNvSpPr/>
          <p:nvPr/>
        </p:nvSpPr>
        <p:spPr>
          <a:xfrm>
            <a:off x="1729613" y="1216900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1729613" y="1902581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1729613" y="2588263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1729613" y="3273944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1729613" y="3959625"/>
            <a:ext cx="594600" cy="55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5</a:t>
            </a:r>
            <a:endParaRPr sz="3000" b="1" i="0" u="none" strike="noStrike" cap="non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2536399" y="122575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Identify the range of all values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2536399" y="19025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a suitable Binning method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2536399" y="258827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Choose the amount of bins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2536399" y="3265100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Sort the data in the defined range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2536399" y="3959625"/>
            <a:ext cx="4550100" cy="55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Analyze the data</a:t>
            </a:r>
            <a:endParaRPr sz="20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/>
        </p:nvSpPr>
        <p:spPr>
          <a:xfrm>
            <a:off x="776875" y="1408550"/>
            <a:ext cx="53424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Unsupervised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Types of Binning</a:t>
            </a:r>
            <a:endParaRPr sz="2400"/>
          </a:p>
        </p:txBody>
      </p:sp>
      <p:grpSp>
        <p:nvGrpSpPr>
          <p:cNvPr id="170" name="Google Shape;170;p8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71" name="Google Shape;171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8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3" name="Google Shape;173;p8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74" name="Google Shape;17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8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76" name="Google Shape;176;p8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77" name="Google Shape;177;p8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8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79" name="Google Shape;179;p8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/>
        </p:nvSpPr>
        <p:spPr>
          <a:xfrm>
            <a:off x="776875" y="1408550"/>
            <a:ext cx="5342400" cy="3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Equal-Width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Equal-Frequency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Entropy-Based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Custom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Quantile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Lato"/>
              <a:buAutoNum type="arabicPeriod"/>
            </a:pPr>
            <a:r>
              <a:rPr lang="en" sz="2400" b="0" i="0" u="none" strike="noStrike" cap="non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Optimal Binning</a:t>
            </a:r>
            <a:endParaRPr sz="2400" b="0" i="0" u="none" strike="noStrike" cap="non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342300" y="249725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ct val="92592"/>
              <a:buNone/>
            </a:pPr>
            <a:r>
              <a:rPr lang="en" sz="3600"/>
              <a:t>Binning methods</a:t>
            </a:r>
            <a:endParaRPr sz="2400"/>
          </a:p>
        </p:txBody>
      </p:sp>
      <p:grpSp>
        <p:nvGrpSpPr>
          <p:cNvPr id="186" name="Google Shape;186;p9"/>
          <p:cNvGrpSpPr/>
          <p:nvPr/>
        </p:nvGrpSpPr>
        <p:grpSpPr>
          <a:xfrm>
            <a:off x="7964372" y="166044"/>
            <a:ext cx="1024398" cy="669712"/>
            <a:chOff x="5400075" y="1936775"/>
            <a:chExt cx="3173477" cy="2136925"/>
          </a:xfrm>
        </p:grpSpPr>
        <p:pic>
          <p:nvPicPr>
            <p:cNvPr id="187" name="Google Shape;187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00075" y="1936775"/>
              <a:ext cx="3173477" cy="21369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9"/>
            <p:cNvSpPr/>
            <p:nvPr/>
          </p:nvSpPr>
          <p:spPr>
            <a:xfrm>
              <a:off x="5400105" y="3693300"/>
              <a:ext cx="31734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" sz="6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Data Binning</a:t>
              </a:r>
              <a:endParaRPr sz="6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89" name="Google Shape;189;p9"/>
          <p:cNvGrpSpPr/>
          <p:nvPr/>
        </p:nvGrpSpPr>
        <p:grpSpPr>
          <a:xfrm>
            <a:off x="6662495" y="166133"/>
            <a:ext cx="424090" cy="417359"/>
            <a:chOff x="991850" y="1936775"/>
            <a:chExt cx="1560300" cy="2164726"/>
          </a:xfrm>
        </p:grpSpPr>
        <p:pic>
          <p:nvPicPr>
            <p:cNvPr id="190" name="Google Shape;190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91935" y="1936775"/>
              <a:ext cx="1560139" cy="2164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9"/>
            <p:cNvSpPr/>
            <p:nvPr/>
          </p:nvSpPr>
          <p:spPr>
            <a:xfrm>
              <a:off x="991850" y="3721100"/>
              <a:ext cx="1560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"/>
                <a:buFont typeface="Arial"/>
                <a:buNone/>
              </a:pPr>
              <a:r>
                <a:rPr lang="en" sz="3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Balanced Allocation</a:t>
              </a:r>
              <a:endParaRPr sz="3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grpSp>
        <p:nvGrpSpPr>
          <p:cNvPr id="192" name="Google Shape;192;p9"/>
          <p:cNvGrpSpPr/>
          <p:nvPr/>
        </p:nvGrpSpPr>
        <p:grpSpPr>
          <a:xfrm>
            <a:off x="7213696" y="166133"/>
            <a:ext cx="594549" cy="417359"/>
            <a:chOff x="2993400" y="1936775"/>
            <a:chExt cx="2187452" cy="2164725"/>
          </a:xfrm>
        </p:grpSpPr>
        <p:pic>
          <p:nvPicPr>
            <p:cNvPr id="193" name="Google Shape;193;p9"/>
            <p:cNvPicPr preferRelativeResize="0"/>
            <p:nvPr/>
          </p:nvPicPr>
          <p:blipFill rotWithShape="1">
            <a:blip r:embed="rId5">
              <a:alphaModFix/>
            </a:blip>
            <a:srcRect b="8373"/>
            <a:stretch/>
          </p:blipFill>
          <p:spPr>
            <a:xfrm>
              <a:off x="2993402" y="1936775"/>
              <a:ext cx="2187450" cy="216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9"/>
            <p:cNvSpPr/>
            <p:nvPr/>
          </p:nvSpPr>
          <p:spPr>
            <a:xfrm>
              <a:off x="2993400" y="3721100"/>
              <a:ext cx="2187300" cy="380400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"/>
                <a:buFont typeface="Arial"/>
                <a:buNone/>
              </a:pPr>
              <a:r>
                <a:rPr lang="en" sz="400" b="0" i="0" u="none" strike="noStrike" cap="none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Cuckoo Hashing</a:t>
              </a:r>
              <a:endParaRPr sz="400" b="0" i="0" u="none" strike="noStrike" cap="non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3764391" y="4431350"/>
            <a:ext cx="1848823" cy="64742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2650</Words>
  <Application>Microsoft Office PowerPoint</Application>
  <PresentationFormat>On-screen Show (16:9)</PresentationFormat>
  <Paragraphs>1126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Cambria Math</vt:lpstr>
      <vt:lpstr>Cambria</vt:lpstr>
      <vt:lpstr>Lato</vt:lpstr>
      <vt:lpstr>Average</vt:lpstr>
      <vt:lpstr>Oswald</vt:lpstr>
      <vt:lpstr>Slate</vt:lpstr>
      <vt:lpstr>Data Binning</vt:lpstr>
      <vt:lpstr>Topics</vt:lpstr>
      <vt:lpstr>Data Generalization</vt:lpstr>
      <vt:lpstr>Definition of Data Binning</vt:lpstr>
      <vt:lpstr>Examples of Data Binning</vt:lpstr>
      <vt:lpstr>Examples of Data Binning</vt:lpstr>
      <vt:lpstr>Steps</vt:lpstr>
      <vt:lpstr>Types of Binning</vt:lpstr>
      <vt:lpstr>Binning methods</vt:lpstr>
      <vt:lpstr>Equal-Width Binning</vt:lpstr>
      <vt:lpstr>Equal-Width Binning</vt:lpstr>
      <vt:lpstr>Equal-Frequency Binning</vt:lpstr>
      <vt:lpstr>Equal-Width Binning</vt:lpstr>
      <vt:lpstr>Entropy-Based Binning</vt:lpstr>
      <vt:lpstr>Entropy-Based Binning</vt:lpstr>
      <vt:lpstr>Entropy-Based Binning</vt:lpstr>
      <vt:lpstr>Entropy-Based Binning</vt:lpstr>
      <vt:lpstr>Hashing</vt:lpstr>
      <vt:lpstr>Hashing</vt:lpstr>
      <vt:lpstr>Hashing</vt:lpstr>
      <vt:lpstr>Hashing - Operations</vt:lpstr>
      <vt:lpstr>Hashing - Example</vt:lpstr>
      <vt:lpstr>Hashing - Example</vt:lpstr>
      <vt:lpstr>Hashing - Example</vt:lpstr>
      <vt:lpstr>Hashing - Example</vt:lpstr>
      <vt:lpstr>Hashing - Example</vt:lpstr>
      <vt:lpstr>Cuckoo Hashing</vt:lpstr>
      <vt:lpstr>Cuckoo Hashing</vt:lpstr>
      <vt:lpstr>Cuckoo Hashing - Lookup</vt:lpstr>
      <vt:lpstr>Cuckoo Hashing - Insert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</vt:lpstr>
      <vt:lpstr>Cuckoo Hashing - Insert</vt:lpstr>
      <vt:lpstr>Cuckoo Hashing -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Binning</dc:title>
  <dc:creator>Hall</dc:creator>
  <cp:lastModifiedBy>or david dinar</cp:lastModifiedBy>
  <cp:revision>27</cp:revision>
  <dcterms:modified xsi:type="dcterms:W3CDTF">2024-02-19T16:22:45Z</dcterms:modified>
</cp:coreProperties>
</file>