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ld Standard TT"/>
      <p:regular r:id="rId23"/>
      <p:bold r:id="rId24"/>
      <p: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OldStandardTT-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b80cfc76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b80cfc76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b80cfc76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b80cfc76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b80cfc76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b80cfc76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b80cfc76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b80cfc76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80cfc76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80cfc76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b80cfc76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80cfc76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b80cfc76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b80cfc76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462cca37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462cca37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467289359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467289359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b80cfc7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b80cfc7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462cca3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462cca3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462cca37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462cca37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462cca371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62cca371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b80cfc7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b80cfc7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b80cfc76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b80cfc76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b80cfc76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b80cfc76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kaggle.com/heesoo37/120-years-of-olympic-history-athletes-and-results" TargetMode="External"/><Relationship Id="rId4" Type="http://schemas.openxmlformats.org/officeDocument/2006/relationships/hyperlink" Target="https://towardsdatascience.com/exploratory-statistical-data-analysis-with-a-real-dataset-using-pandas-208007798b92" TargetMode="External"/><Relationship Id="rId9" Type="http://schemas.openxmlformats.org/officeDocument/2006/relationships/image" Target="../media/image9.png"/><Relationship Id="rId5" Type="http://schemas.openxmlformats.org/officeDocument/2006/relationships/hyperlink" Target="https://towardsdatascience.com/olympics-kaggle-dataset-exploratory-analysis-part-2-understanding-sports-4b8d73a8ec30" TargetMode="External"/><Relationship Id="rId6" Type="http://schemas.openxmlformats.org/officeDocument/2006/relationships/hyperlink" Target="https://nycdatascience.com/blog/student-works/olympic-games-data-visualization/" TargetMode="External"/><Relationship Id="rId7" Type="http://schemas.openxmlformats.org/officeDocument/2006/relationships/hyperlink" Target="https://medium.com/@aadil.contractor94/olympic-data-analysis-to-find-winning-dna-for-athletes-b4480eecbb20" TargetMode="External"/><Relationship Id="rId8" Type="http://schemas.openxmlformats.org/officeDocument/2006/relationships/hyperlink" Target="https://www.researchgate.net/publication/333263347_Performance_Analysis_in_Olympic_Games_using_Exploratory_Data_Analysis_Techniqu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26983" y="781656"/>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IDS PROJECT </a:t>
            </a:r>
            <a:endParaRPr/>
          </a:p>
        </p:txBody>
      </p:sp>
      <p:sp>
        <p:nvSpPr>
          <p:cNvPr id="60" name="Google Shape;60;p13"/>
          <p:cNvSpPr txBox="1"/>
          <p:nvPr>
            <p:ph idx="1" type="subTitle"/>
          </p:nvPr>
        </p:nvSpPr>
        <p:spPr>
          <a:xfrm>
            <a:off x="403950" y="3628199"/>
            <a:ext cx="8520600" cy="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OLYMPICS- Performance and Participation Analysis</a:t>
            </a:r>
            <a:endParaRPr b="1">
              <a:latin typeface="Merriweather"/>
              <a:ea typeface="Merriweather"/>
              <a:cs typeface="Merriweather"/>
              <a:sym typeface="Merriweather"/>
            </a:endParaRPr>
          </a:p>
        </p:txBody>
      </p:sp>
      <p:pic>
        <p:nvPicPr>
          <p:cNvPr id="61" name="Google Shape;61;p13"/>
          <p:cNvPicPr preferRelativeResize="0"/>
          <p:nvPr/>
        </p:nvPicPr>
        <p:blipFill>
          <a:blip r:embed="rId3">
            <a:alphaModFix/>
          </a:blip>
          <a:stretch>
            <a:fillRect/>
          </a:stretch>
        </p:blipFill>
        <p:spPr>
          <a:xfrm>
            <a:off x="403950" y="229548"/>
            <a:ext cx="3062499" cy="1413850"/>
          </a:xfrm>
          <a:prstGeom prst="rect">
            <a:avLst/>
          </a:prstGeom>
          <a:noFill/>
          <a:ln>
            <a:noFill/>
          </a:ln>
        </p:spPr>
      </p:pic>
      <p:sp>
        <p:nvSpPr>
          <p:cNvPr id="62" name="Google Shape;62;p13"/>
          <p:cNvSpPr txBox="1"/>
          <p:nvPr>
            <p:ph idx="1" type="subTitle"/>
          </p:nvPr>
        </p:nvSpPr>
        <p:spPr>
          <a:xfrm>
            <a:off x="726975" y="2571748"/>
            <a:ext cx="7530600" cy="6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Aug 2019 - Dec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234100" y="129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3. Events in which participants of age &gt;50 have won GOLD medals.</a:t>
            </a:r>
            <a:endParaRPr/>
          </a:p>
        </p:txBody>
      </p:sp>
      <p:pic>
        <p:nvPicPr>
          <p:cNvPr id="122" name="Google Shape;122;p22"/>
          <p:cNvPicPr preferRelativeResize="0"/>
          <p:nvPr/>
        </p:nvPicPr>
        <p:blipFill>
          <a:blip r:embed="rId3">
            <a:alphaModFix/>
          </a:blip>
          <a:stretch>
            <a:fillRect/>
          </a:stretch>
        </p:blipFill>
        <p:spPr>
          <a:xfrm>
            <a:off x="234100" y="612188"/>
            <a:ext cx="8520601" cy="43872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189775" y="1185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4. Male participation over the years.</a:t>
            </a:r>
            <a:endParaRPr/>
          </a:p>
        </p:txBody>
      </p:sp>
      <p:pic>
        <p:nvPicPr>
          <p:cNvPr id="128" name="Google Shape;128;p23"/>
          <p:cNvPicPr preferRelativeResize="0"/>
          <p:nvPr/>
        </p:nvPicPr>
        <p:blipFill>
          <a:blip r:embed="rId3">
            <a:alphaModFix/>
          </a:blip>
          <a:stretch>
            <a:fillRect/>
          </a:stretch>
        </p:blipFill>
        <p:spPr>
          <a:xfrm>
            <a:off x="382437" y="544499"/>
            <a:ext cx="8379124" cy="435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idx="1" type="body"/>
          </p:nvPr>
        </p:nvSpPr>
        <p:spPr>
          <a:xfrm>
            <a:off x="167600" y="7417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5. Female participation over the years</a:t>
            </a:r>
            <a:endParaRPr/>
          </a:p>
        </p:txBody>
      </p:sp>
      <p:pic>
        <p:nvPicPr>
          <p:cNvPr id="134" name="Google Shape;134;p24"/>
          <p:cNvPicPr preferRelativeResize="0"/>
          <p:nvPr/>
        </p:nvPicPr>
        <p:blipFill>
          <a:blip r:embed="rId3">
            <a:alphaModFix/>
          </a:blip>
          <a:stretch>
            <a:fillRect/>
          </a:stretch>
        </p:blipFill>
        <p:spPr>
          <a:xfrm>
            <a:off x="311700" y="463994"/>
            <a:ext cx="8520599" cy="4428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223025" y="10742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6. Male vs Female medal tallies over the years.</a:t>
            </a:r>
            <a:endParaRPr/>
          </a:p>
        </p:txBody>
      </p:sp>
      <p:pic>
        <p:nvPicPr>
          <p:cNvPr id="140" name="Google Shape;140;p25"/>
          <p:cNvPicPr preferRelativeResize="0"/>
          <p:nvPr/>
        </p:nvPicPr>
        <p:blipFill>
          <a:blip r:embed="rId3">
            <a:alphaModFix/>
          </a:blip>
          <a:stretch>
            <a:fillRect/>
          </a:stretch>
        </p:blipFill>
        <p:spPr>
          <a:xfrm>
            <a:off x="4267775" y="2695651"/>
            <a:ext cx="4572001" cy="2348100"/>
          </a:xfrm>
          <a:prstGeom prst="rect">
            <a:avLst/>
          </a:prstGeom>
          <a:noFill/>
          <a:ln>
            <a:noFill/>
          </a:ln>
        </p:spPr>
      </p:pic>
      <p:pic>
        <p:nvPicPr>
          <p:cNvPr id="141" name="Google Shape;141;p25"/>
          <p:cNvPicPr preferRelativeResize="0"/>
          <p:nvPr/>
        </p:nvPicPr>
        <p:blipFill>
          <a:blip r:embed="rId4">
            <a:alphaModFix/>
          </a:blip>
          <a:stretch>
            <a:fillRect/>
          </a:stretch>
        </p:blipFill>
        <p:spPr>
          <a:xfrm>
            <a:off x="85850" y="520150"/>
            <a:ext cx="4572001" cy="234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178675" y="7417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Height and Weight variation of participants over the years.</a:t>
            </a:r>
            <a:endParaRPr/>
          </a:p>
          <a:p>
            <a:pPr indent="0" lvl="0" marL="0" rtl="0" algn="l">
              <a:spcBef>
                <a:spcPts val="1600"/>
              </a:spcBef>
              <a:spcAft>
                <a:spcPts val="1600"/>
              </a:spcAft>
              <a:buNone/>
            </a:pPr>
            <a:r>
              <a:t/>
            </a:r>
            <a:endParaRPr/>
          </a:p>
        </p:txBody>
      </p:sp>
      <p:pic>
        <p:nvPicPr>
          <p:cNvPr id="147" name="Google Shape;147;p26"/>
          <p:cNvPicPr preferRelativeResize="0"/>
          <p:nvPr/>
        </p:nvPicPr>
        <p:blipFill>
          <a:blip r:embed="rId3">
            <a:alphaModFix/>
          </a:blip>
          <a:stretch>
            <a:fillRect/>
          </a:stretch>
        </p:blipFill>
        <p:spPr>
          <a:xfrm>
            <a:off x="0" y="414805"/>
            <a:ext cx="5234299" cy="2715925"/>
          </a:xfrm>
          <a:prstGeom prst="rect">
            <a:avLst/>
          </a:prstGeom>
          <a:noFill/>
          <a:ln>
            <a:noFill/>
          </a:ln>
        </p:spPr>
      </p:pic>
      <p:pic>
        <p:nvPicPr>
          <p:cNvPr id="148" name="Google Shape;148;p26"/>
          <p:cNvPicPr preferRelativeResize="0"/>
          <p:nvPr/>
        </p:nvPicPr>
        <p:blipFill>
          <a:blip r:embed="rId4">
            <a:alphaModFix/>
          </a:blip>
          <a:stretch>
            <a:fillRect/>
          </a:stretch>
        </p:blipFill>
        <p:spPr>
          <a:xfrm>
            <a:off x="4185348" y="2483072"/>
            <a:ext cx="4867228" cy="25125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NORMALISATION</a:t>
            </a:r>
            <a:endParaRPr/>
          </a:p>
        </p:txBody>
      </p:sp>
      <p:sp>
        <p:nvSpPr>
          <p:cNvPr id="154" name="Google Shape;154;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goal of normalization is to change the values of numeric columns in the dataset to use a common scale, without distorting differences in the ranges of values or losing information. Normalization is also required for some algorithms to model the data correctly.</a:t>
            </a:r>
            <a:endParaRPr sz="1400"/>
          </a:p>
        </p:txBody>
      </p:sp>
      <p:pic>
        <p:nvPicPr>
          <p:cNvPr id="155" name="Google Shape;155;p27"/>
          <p:cNvPicPr preferRelativeResize="0"/>
          <p:nvPr/>
        </p:nvPicPr>
        <p:blipFill>
          <a:blip r:embed="rId3">
            <a:alphaModFix/>
          </a:blip>
          <a:stretch>
            <a:fillRect/>
          </a:stretch>
        </p:blipFill>
        <p:spPr>
          <a:xfrm>
            <a:off x="422975" y="2187313"/>
            <a:ext cx="3676650" cy="2524125"/>
          </a:xfrm>
          <a:prstGeom prst="rect">
            <a:avLst/>
          </a:prstGeom>
          <a:noFill/>
          <a:ln>
            <a:noFill/>
          </a:ln>
        </p:spPr>
      </p:pic>
      <p:pic>
        <p:nvPicPr>
          <p:cNvPr id="156" name="Google Shape;156;p27"/>
          <p:cNvPicPr preferRelativeResize="0"/>
          <p:nvPr/>
        </p:nvPicPr>
        <p:blipFill>
          <a:blip r:embed="rId4">
            <a:alphaModFix/>
          </a:blip>
          <a:stretch>
            <a:fillRect/>
          </a:stretch>
        </p:blipFill>
        <p:spPr>
          <a:xfrm>
            <a:off x="4663438" y="2253988"/>
            <a:ext cx="3743325" cy="239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1895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a:t>
            </a:r>
            <a:endParaRPr/>
          </a:p>
        </p:txBody>
      </p:sp>
      <p:sp>
        <p:nvSpPr>
          <p:cNvPr id="162" name="Google Shape;162;p28"/>
          <p:cNvSpPr txBox="1"/>
          <p:nvPr>
            <p:ph idx="1" type="body"/>
          </p:nvPr>
        </p:nvSpPr>
        <p:spPr>
          <a:xfrm>
            <a:off x="311700" y="802725"/>
            <a:ext cx="8520600" cy="3397200"/>
          </a:xfrm>
          <a:prstGeom prst="rect">
            <a:avLst/>
          </a:prstGeom>
        </p:spPr>
        <p:txBody>
          <a:bodyPr anchorCtr="0" anchor="t" bIns="91425" lIns="91425" spcFirstLastPara="1" rIns="91425" wrap="square" tIns="91425">
            <a:noAutofit/>
          </a:bodyPr>
          <a:lstStyle/>
          <a:p>
            <a:pPr indent="0" lvl="0" marL="101600" marR="114300" rtl="0" algn="l">
              <a:spcBef>
                <a:spcPts val="1100"/>
              </a:spcBef>
              <a:spcAft>
                <a:spcPts val="0"/>
              </a:spcAft>
              <a:buNone/>
            </a:pPr>
            <a:r>
              <a:rPr b="1" lang="en" sz="1400"/>
              <a:t>Is there a significant difference between the population proportions of the participants from Great Britain and the participants from Italy who won medals?</a:t>
            </a:r>
            <a:endParaRPr b="1" sz="1400"/>
          </a:p>
          <a:p>
            <a:pPr indent="0" lvl="0" marL="101600" marR="114300" rtl="0" algn="l">
              <a:spcBef>
                <a:spcPts val="1100"/>
              </a:spcBef>
              <a:spcAft>
                <a:spcPts val="0"/>
              </a:spcAft>
              <a:buClr>
                <a:schemeClr val="dk1"/>
              </a:buClr>
              <a:buSzPts val="1100"/>
              <a:buFont typeface="Arial"/>
              <a:buNone/>
            </a:pPr>
            <a:r>
              <a:t/>
            </a:r>
            <a:endParaRPr sz="1400"/>
          </a:p>
          <a:p>
            <a:pPr indent="0" lvl="0" marL="101600" marR="114300" rtl="0" algn="l">
              <a:spcBef>
                <a:spcPts val="0"/>
              </a:spcBef>
              <a:spcAft>
                <a:spcPts val="0"/>
              </a:spcAft>
              <a:buNone/>
            </a:pPr>
            <a:r>
              <a:rPr lang="en" sz="1400"/>
              <a:t>Population: All participants from Great Britain and Italy.</a:t>
            </a:r>
            <a:endParaRPr sz="1400"/>
          </a:p>
          <a:p>
            <a:pPr indent="0" lvl="0" marL="101600" marR="114300" rtl="0" algn="l">
              <a:spcBef>
                <a:spcPts val="0"/>
              </a:spcBef>
              <a:spcAft>
                <a:spcPts val="0"/>
              </a:spcAft>
              <a:buClr>
                <a:schemeClr val="dk1"/>
              </a:buClr>
              <a:buSzPts val="1100"/>
              <a:buFont typeface="Arial"/>
              <a:buNone/>
            </a:pPr>
            <a:r>
              <a:t/>
            </a:r>
            <a:endParaRPr sz="1400"/>
          </a:p>
          <a:p>
            <a:pPr indent="0" lvl="0" marL="101600" marR="114300" rtl="0" algn="l">
              <a:spcBef>
                <a:spcPts val="0"/>
              </a:spcBef>
              <a:spcAft>
                <a:spcPts val="0"/>
              </a:spcAft>
              <a:buNone/>
            </a:pPr>
            <a:r>
              <a:rPr lang="en" sz="1400"/>
              <a:t>Parameter of interest: p1-p2; p1 - Great Britain; p2 - Italy</a:t>
            </a:r>
            <a:endParaRPr sz="1400"/>
          </a:p>
          <a:p>
            <a:pPr indent="0" lvl="0" marL="101600" marR="114300" rtl="0" algn="l">
              <a:spcBef>
                <a:spcPts val="0"/>
              </a:spcBef>
              <a:spcAft>
                <a:spcPts val="0"/>
              </a:spcAft>
              <a:buClr>
                <a:schemeClr val="dk1"/>
              </a:buClr>
              <a:buSzPts val="1100"/>
              <a:buFont typeface="Arial"/>
              <a:buNone/>
            </a:pPr>
            <a:r>
              <a:t/>
            </a:r>
            <a:endParaRPr sz="1400"/>
          </a:p>
          <a:p>
            <a:pPr indent="0" lvl="0" marL="101600" marR="114300" rtl="0" algn="l">
              <a:spcBef>
                <a:spcPts val="0"/>
              </a:spcBef>
              <a:spcAft>
                <a:spcPts val="0"/>
              </a:spcAft>
              <a:buNone/>
            </a:pPr>
            <a:r>
              <a:rPr lang="en" sz="1400"/>
              <a:t>Null Hypothesis: p1 - p2 = 0 </a:t>
            </a:r>
            <a:endParaRPr sz="1400"/>
          </a:p>
          <a:p>
            <a:pPr indent="0" lvl="0" marL="101600" marR="114300" rtl="0" algn="l">
              <a:spcBef>
                <a:spcPts val="0"/>
              </a:spcBef>
              <a:spcAft>
                <a:spcPts val="0"/>
              </a:spcAft>
              <a:buNone/>
            </a:pPr>
            <a:r>
              <a:rPr lang="en" sz="1400"/>
              <a:t>Alternative </a:t>
            </a:r>
            <a:r>
              <a:rPr lang="en" sz="1400"/>
              <a:t>Hypothesis</a:t>
            </a:r>
            <a:r>
              <a:rPr lang="en" sz="1400"/>
              <a:t>: p1 - p2 != 0</a:t>
            </a:r>
            <a:endParaRPr sz="1400"/>
          </a:p>
          <a:p>
            <a:pPr indent="0" lvl="0" marL="101600" marR="114300" rtl="0" algn="l">
              <a:spcBef>
                <a:spcPts val="0"/>
              </a:spcBef>
              <a:spcAft>
                <a:spcPts val="0"/>
              </a:spcAft>
              <a:buClr>
                <a:schemeClr val="dk1"/>
              </a:buClr>
              <a:buSzPts val="1100"/>
              <a:buFont typeface="Arial"/>
              <a:buNone/>
            </a:pPr>
            <a:r>
              <a:t/>
            </a:r>
            <a:endParaRPr sz="1400"/>
          </a:p>
          <a:p>
            <a:pPr indent="0" lvl="0" marL="101600" marR="101600" rtl="0" algn="l">
              <a:lnSpc>
                <a:spcPct val="121429"/>
              </a:lnSpc>
              <a:spcBef>
                <a:spcPts val="0"/>
              </a:spcBef>
              <a:spcAft>
                <a:spcPts val="0"/>
              </a:spcAft>
              <a:buNone/>
            </a:pPr>
            <a:r>
              <a:rPr lang="en" sz="1400"/>
              <a:t>P value=  0.4693672139582684</a:t>
            </a:r>
            <a:endParaRPr sz="1400"/>
          </a:p>
          <a:p>
            <a:pPr indent="0" lvl="0" marL="101600" marR="101600" rtl="0" algn="l">
              <a:lnSpc>
                <a:spcPct val="121429"/>
              </a:lnSpc>
              <a:spcBef>
                <a:spcPts val="0"/>
              </a:spcBef>
              <a:spcAft>
                <a:spcPts val="0"/>
              </a:spcAft>
              <a:buClr>
                <a:schemeClr val="dk1"/>
              </a:buClr>
              <a:buSzPts val="1100"/>
              <a:buFont typeface="Arial"/>
              <a:buNone/>
            </a:pPr>
            <a:r>
              <a:rPr lang="en" sz="1400"/>
              <a:t>CONCLUSION: Since the p-value is quite high, we cannot reject the Null hypothesis in this case i.e. the difference in the population proportions are not statistically significant. Therefore, it is very plausible that the population proportions of the participants from Great Britain and the participants from Italy who won Gold medals are equal.</a:t>
            </a:r>
            <a:endParaRPr sz="1400"/>
          </a:p>
          <a:p>
            <a:pPr indent="0" lvl="0" marL="0" rtl="0" algn="l">
              <a:spcBef>
                <a:spcPts val="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1342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8" name="Google Shape;168;p29"/>
          <p:cNvSpPr txBox="1"/>
          <p:nvPr>
            <p:ph idx="1" type="body"/>
          </p:nvPr>
        </p:nvSpPr>
        <p:spPr>
          <a:xfrm>
            <a:off x="311700" y="7474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DATA SET: </a:t>
            </a:r>
            <a:endParaRPr sz="1200"/>
          </a:p>
          <a:p>
            <a:pPr indent="0" lvl="0" marL="0" rtl="0" algn="l">
              <a:spcBef>
                <a:spcPts val="1600"/>
              </a:spcBef>
              <a:spcAft>
                <a:spcPts val="0"/>
              </a:spcAft>
              <a:buNone/>
            </a:pPr>
            <a:r>
              <a:rPr lang="en" sz="1400" u="sng">
                <a:solidFill>
                  <a:schemeClr val="hlink"/>
                </a:solidFill>
                <a:hlinkClick r:id="rId3"/>
              </a:rPr>
              <a:t>https://www.kaggle.com/heesoo37/120-years-of-olympic-history-athletes-and-results</a:t>
            </a:r>
            <a:endParaRPr sz="1400">
              <a:highlight>
                <a:srgbClr val="FFFFFF"/>
              </a:highlight>
            </a:endParaRPr>
          </a:p>
          <a:p>
            <a:pPr indent="0" lvl="0" marL="0" rtl="0" algn="l">
              <a:spcBef>
                <a:spcPts val="1600"/>
              </a:spcBef>
              <a:spcAft>
                <a:spcPts val="0"/>
              </a:spcAft>
              <a:buClr>
                <a:schemeClr val="dk1"/>
              </a:buClr>
              <a:buSzPts val="1100"/>
              <a:buFont typeface="Arial"/>
              <a:buNone/>
            </a:pPr>
            <a:r>
              <a:rPr lang="en" sz="1200">
                <a:highlight>
                  <a:schemeClr val="lt1"/>
                </a:highlight>
              </a:rPr>
              <a:t>The data set was scraped from www.sports-reference.com</a:t>
            </a:r>
            <a:endParaRPr sz="1200"/>
          </a:p>
          <a:p>
            <a:pPr indent="0" lvl="0" marL="0" rtl="0" algn="l">
              <a:spcBef>
                <a:spcPts val="1600"/>
              </a:spcBef>
              <a:spcAft>
                <a:spcPts val="0"/>
              </a:spcAft>
              <a:buNone/>
            </a:pPr>
            <a:r>
              <a:rPr lang="en" sz="1400">
                <a:solidFill>
                  <a:schemeClr val="dk1"/>
                </a:solidFill>
                <a:highlight>
                  <a:srgbClr val="FFFFFF"/>
                </a:highlight>
              </a:rPr>
              <a:t>BLOGS:</a:t>
            </a:r>
            <a:endParaRPr sz="1400">
              <a:highlight>
                <a:srgbClr val="FFFFFF"/>
              </a:highlight>
            </a:endParaRPr>
          </a:p>
          <a:p>
            <a:pPr indent="0" lvl="0" marL="0" rtl="0" algn="l">
              <a:spcBef>
                <a:spcPts val="1600"/>
              </a:spcBef>
              <a:spcAft>
                <a:spcPts val="0"/>
              </a:spcAft>
              <a:buNone/>
            </a:pPr>
            <a:r>
              <a:rPr lang="en" sz="1100" u="sng">
                <a:solidFill>
                  <a:schemeClr val="hlink"/>
                </a:solidFill>
                <a:hlinkClick r:id="rId4"/>
              </a:rPr>
              <a:t>https://towardsdatascience.com/exploratory-statistical-data-analysis-with-a-real-dataset-using-pandas-208007798b92</a:t>
            </a:r>
            <a:endParaRPr sz="1400">
              <a:solidFill>
                <a:schemeClr val="dk1"/>
              </a:solidFill>
              <a:highlight>
                <a:srgbClr val="FFFFFF"/>
              </a:highlight>
            </a:endParaRPr>
          </a:p>
          <a:p>
            <a:pPr indent="0" lvl="0" marL="0" rtl="0" algn="l">
              <a:spcBef>
                <a:spcPts val="1600"/>
              </a:spcBef>
              <a:spcAft>
                <a:spcPts val="0"/>
              </a:spcAft>
              <a:buNone/>
            </a:pPr>
            <a:r>
              <a:rPr lang="en" sz="1100" u="sng">
                <a:solidFill>
                  <a:schemeClr val="hlink"/>
                </a:solidFill>
                <a:hlinkClick r:id="rId5"/>
              </a:rPr>
              <a:t>https://towardsdatascience.com/olympics-kaggle-dataset-exploratory-analysis-part-2-understanding-sports-4b8d73a8ec30</a:t>
            </a:r>
            <a:endParaRPr sz="1400">
              <a:highlight>
                <a:srgbClr val="FFFFFF"/>
              </a:highlight>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6"/>
              </a:rPr>
              <a:t>https://nycdatascience.com/blog/student-works/olympic-games-data-visualization/</a:t>
            </a:r>
            <a:endParaRPr sz="1400">
              <a:highlight>
                <a:srgbClr val="FFFFFF"/>
              </a:highlight>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7"/>
              </a:rPr>
              <a:t>https://medium.com/@aadil.contractor94/olympic-data-analysis-to-find-winning-dna-for-athletes-b4480eecbb20</a:t>
            </a:r>
            <a:endParaRPr sz="1400">
              <a:highlight>
                <a:srgbClr val="FFFFFF"/>
              </a:highlight>
            </a:endParaRPr>
          </a:p>
          <a:p>
            <a:pPr indent="0" lvl="0" marL="0" rtl="0" algn="l">
              <a:spcBef>
                <a:spcPts val="1600"/>
              </a:spcBef>
              <a:spcAft>
                <a:spcPts val="0"/>
              </a:spcAft>
              <a:buNone/>
            </a:pPr>
            <a:r>
              <a:rPr lang="en" sz="1400">
                <a:highlight>
                  <a:srgbClr val="FFFFFF"/>
                </a:highlight>
              </a:rPr>
              <a:t>Publications: </a:t>
            </a:r>
            <a:r>
              <a:rPr lang="en" sz="1100" u="sng">
                <a:solidFill>
                  <a:schemeClr val="hlink"/>
                </a:solidFill>
                <a:latin typeface="Arial"/>
                <a:ea typeface="Arial"/>
                <a:cs typeface="Arial"/>
                <a:sym typeface="Arial"/>
                <a:hlinkClick r:id="rId8"/>
              </a:rPr>
              <a:t>https://www.researchgate.net/publication/333263347_Performance_Analysis_in_Olympic_Games_using_Exploratory_Data_Analysis_Techniques</a:t>
            </a:r>
            <a:endParaRPr sz="1400">
              <a:highlight>
                <a:srgbClr val="FFFFFF"/>
              </a:highlight>
            </a:endParaRPr>
          </a:p>
          <a:p>
            <a:pPr indent="0" lvl="0" marL="0" rtl="0" algn="l">
              <a:spcBef>
                <a:spcPts val="1600"/>
              </a:spcBef>
              <a:spcAft>
                <a:spcPts val="1600"/>
              </a:spcAft>
              <a:buNone/>
            </a:pPr>
            <a:r>
              <a:t/>
            </a:r>
            <a:endParaRPr/>
          </a:p>
        </p:txBody>
      </p:sp>
      <p:pic>
        <p:nvPicPr>
          <p:cNvPr id="169" name="Google Shape;169;p29"/>
          <p:cNvPicPr preferRelativeResize="0"/>
          <p:nvPr/>
        </p:nvPicPr>
        <p:blipFill>
          <a:blip r:embed="rId9">
            <a:alphaModFix/>
          </a:blip>
          <a:stretch>
            <a:fillRect/>
          </a:stretch>
        </p:blipFill>
        <p:spPr>
          <a:xfrm>
            <a:off x="7329876" y="0"/>
            <a:ext cx="1708850" cy="170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532075" y="853550"/>
            <a:ext cx="8287800" cy="236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Team Details:</a:t>
            </a:r>
            <a:endParaRPr sz="3000"/>
          </a:p>
          <a:p>
            <a:pPr indent="-419100" lvl="0" marL="457200" rtl="0" algn="l">
              <a:spcBef>
                <a:spcPts val="0"/>
              </a:spcBef>
              <a:spcAft>
                <a:spcPts val="0"/>
              </a:spcAft>
              <a:buSzPts val="3000"/>
              <a:buAutoNum type="arabicPeriod"/>
            </a:pPr>
            <a:r>
              <a:rPr lang="en" sz="3000"/>
              <a:t>Kavya P K- PES1201800151</a:t>
            </a:r>
            <a:endParaRPr sz="3000"/>
          </a:p>
          <a:p>
            <a:pPr indent="-419100" lvl="0" marL="457200" rtl="0" algn="l">
              <a:spcBef>
                <a:spcPts val="0"/>
              </a:spcBef>
              <a:spcAft>
                <a:spcPts val="0"/>
              </a:spcAft>
              <a:buSzPts val="3000"/>
              <a:buAutoNum type="arabicPeriod"/>
            </a:pPr>
            <a:r>
              <a:rPr lang="en" sz="3000"/>
              <a:t>Roshni Poddar- PES1201800161</a:t>
            </a:r>
            <a:endParaRPr sz="3000"/>
          </a:p>
          <a:p>
            <a:pPr indent="-419100" lvl="0" marL="457200" rtl="0" algn="l">
              <a:spcBef>
                <a:spcPts val="0"/>
              </a:spcBef>
              <a:spcAft>
                <a:spcPts val="0"/>
              </a:spcAft>
              <a:buSzPts val="3000"/>
              <a:buAutoNum type="arabicPeriod"/>
            </a:pPr>
            <a:r>
              <a:rPr lang="en" sz="3000"/>
              <a:t>Shraddha </a:t>
            </a:r>
            <a:r>
              <a:rPr lang="en" sz="3000"/>
              <a:t>Bhardwaj</a:t>
            </a:r>
            <a:r>
              <a:rPr lang="en" sz="3000"/>
              <a:t>- PES1201800306</a:t>
            </a:r>
            <a:endParaRPr sz="3000"/>
          </a:p>
          <a:p>
            <a:pPr indent="0" lvl="0" marL="0" rtl="0" algn="l">
              <a:spcBef>
                <a:spcPts val="0"/>
              </a:spcBef>
              <a:spcAft>
                <a:spcPts val="0"/>
              </a:spcAft>
              <a:buNone/>
            </a:pPr>
            <a:r>
              <a:t/>
            </a:r>
            <a:endParaRPr sz="2400"/>
          </a:p>
        </p:txBody>
      </p:sp>
      <p:pic>
        <p:nvPicPr>
          <p:cNvPr id="68" name="Google Shape;68;p14"/>
          <p:cNvPicPr preferRelativeResize="0"/>
          <p:nvPr/>
        </p:nvPicPr>
        <p:blipFill>
          <a:blip r:embed="rId3">
            <a:alphaModFix/>
          </a:blip>
          <a:stretch>
            <a:fillRect/>
          </a:stretch>
        </p:blipFill>
        <p:spPr>
          <a:xfrm>
            <a:off x="7329876" y="0"/>
            <a:ext cx="1708850" cy="1708850"/>
          </a:xfrm>
          <a:prstGeom prst="rect">
            <a:avLst/>
          </a:prstGeom>
          <a:noFill/>
          <a:ln>
            <a:noFill/>
          </a:ln>
        </p:spPr>
      </p:pic>
      <p:sp>
        <p:nvSpPr>
          <p:cNvPr id="69" name="Google Shape;69;p14"/>
          <p:cNvSpPr txBox="1"/>
          <p:nvPr>
            <p:ph type="title"/>
          </p:nvPr>
        </p:nvSpPr>
        <p:spPr>
          <a:xfrm>
            <a:off x="351925" y="2890450"/>
            <a:ext cx="8287800" cy="236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Guide: Prof. Jamuna S Murthy(Assistant Professor)Dept. of CSE , PESU</a:t>
            </a:r>
            <a:endParaRPr sz="2400"/>
          </a:p>
          <a:p>
            <a:pPr indent="0" lvl="0" marL="0" rtl="0" algn="l">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5" name="Google Shape;75;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project deals with Exploratory Data Analysis of a historical dataset on modern olympic games, from ATHENS 1896 to RIO 2016.</a:t>
            </a:r>
            <a:endParaRPr/>
          </a:p>
          <a:p>
            <a:pPr indent="0" lvl="0" marL="0" rtl="0" algn="l">
              <a:spcBef>
                <a:spcPts val="1600"/>
              </a:spcBef>
              <a:spcAft>
                <a:spcPts val="0"/>
              </a:spcAft>
              <a:buClr>
                <a:schemeClr val="dk1"/>
              </a:buClr>
              <a:buSzPts val="1100"/>
              <a:buFont typeface="Arial"/>
              <a:buNone/>
            </a:pPr>
            <a:r>
              <a:rPr lang="en"/>
              <a:t>AIM :  </a:t>
            </a:r>
            <a:endParaRPr/>
          </a:p>
          <a:p>
            <a:pPr indent="0" lvl="0" marL="0" rtl="0" algn="l">
              <a:spcBef>
                <a:spcPts val="1600"/>
              </a:spcBef>
              <a:spcAft>
                <a:spcPts val="0"/>
              </a:spcAft>
              <a:buClr>
                <a:schemeClr val="dk1"/>
              </a:buClr>
              <a:buSzPts val="1100"/>
              <a:buFont typeface="Arial"/>
              <a:buNone/>
            </a:pPr>
            <a:r>
              <a:rPr lang="en"/>
              <a:t>To clean the dataset.</a:t>
            </a:r>
            <a:endParaRPr/>
          </a:p>
          <a:p>
            <a:pPr indent="0" lvl="0" marL="0" rtl="0" algn="l">
              <a:spcBef>
                <a:spcPts val="1600"/>
              </a:spcBef>
              <a:spcAft>
                <a:spcPts val="0"/>
              </a:spcAft>
              <a:buClr>
                <a:schemeClr val="dk1"/>
              </a:buClr>
              <a:buSzPts val="1100"/>
              <a:buFont typeface="Arial"/>
              <a:buNone/>
            </a:pPr>
            <a:r>
              <a:rPr lang="en"/>
              <a:t>To analyse existing data on medal tallies of countries over the years, and figure out unforeseen patterns .</a:t>
            </a:r>
            <a:endParaRPr/>
          </a:p>
          <a:p>
            <a:pPr indent="0" lvl="0" marL="0" rtl="0" algn="l">
              <a:spcBef>
                <a:spcPts val="1600"/>
              </a:spcBef>
              <a:spcAft>
                <a:spcPts val="0"/>
              </a:spcAft>
              <a:buClr>
                <a:schemeClr val="dk1"/>
              </a:buClr>
              <a:buSzPts val="1100"/>
              <a:buFont typeface="Arial"/>
              <a:buNone/>
            </a:pPr>
            <a:r>
              <a:rPr lang="en"/>
              <a:t>To extract beneficiary insights from the various factors that contribute to winning a medal.</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1" name="Google Shape;81;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project aims to clean and subsequently analyse, visualise and make some conclusions about the Olympics dataset.</a:t>
            </a:r>
            <a:endParaRPr/>
          </a:p>
          <a:p>
            <a:pPr indent="0" lvl="0" marL="0" rtl="0" algn="l">
              <a:spcBef>
                <a:spcPts val="1600"/>
              </a:spcBef>
              <a:spcAft>
                <a:spcPts val="0"/>
              </a:spcAft>
              <a:buClr>
                <a:schemeClr val="dk1"/>
              </a:buClr>
              <a:buSzPts val="1100"/>
              <a:buFont typeface="Arial"/>
              <a:buNone/>
            </a:pPr>
            <a:r>
              <a:rPr lang="en" sz="1600">
                <a:highlight>
                  <a:schemeClr val="lt1"/>
                </a:highlight>
                <a:latin typeface="Georgia"/>
                <a:ea typeface="Georgia"/>
                <a:cs typeface="Georgia"/>
                <a:sym typeface="Georgia"/>
              </a:rPr>
              <a:t>To analyze the Winning DNA and what it takes to earn an Olympic medal for each country.</a:t>
            </a:r>
            <a:endParaRPr/>
          </a:p>
          <a:p>
            <a:pPr indent="0" lvl="0" marL="0" rtl="0" algn="l">
              <a:spcBef>
                <a:spcPts val="1600"/>
              </a:spcBef>
              <a:spcAft>
                <a:spcPts val="0"/>
              </a:spcAft>
              <a:buClr>
                <a:schemeClr val="dk1"/>
              </a:buClr>
              <a:buSzPts val="1100"/>
              <a:buFont typeface="Arial"/>
              <a:buNone/>
            </a:pPr>
            <a:r>
              <a:rPr lang="en"/>
              <a:t>To thereby use this analysis and predictions to  strategize a country’s game plan and to optimize their medal tally, participation diversity and performance. </a:t>
            </a:r>
            <a:endParaRPr/>
          </a:p>
          <a:p>
            <a:pPr indent="0" lvl="0" marL="0" rtl="0" algn="l">
              <a:spcBef>
                <a:spcPts val="1600"/>
              </a:spcBef>
              <a:spcAft>
                <a:spcPts val="1600"/>
              </a:spcAft>
              <a:buClr>
                <a:schemeClr val="dk1"/>
              </a:buClr>
              <a:buSzPts val="1100"/>
              <a:buFont typeface="Arial"/>
              <a:buNone/>
            </a:pPr>
            <a:r>
              <a:rPr lang="en"/>
              <a:t>To perform hypothesis testing to make some conclusions about the data.</a:t>
            </a:r>
            <a:endParaRPr/>
          </a:p>
        </p:txBody>
      </p:sp>
      <p:pic>
        <p:nvPicPr>
          <p:cNvPr id="82" name="Google Shape;82;p16"/>
          <p:cNvPicPr preferRelativeResize="0"/>
          <p:nvPr/>
        </p:nvPicPr>
        <p:blipFill>
          <a:blip r:embed="rId3">
            <a:alphaModFix/>
          </a:blip>
          <a:stretch>
            <a:fillRect/>
          </a:stretch>
        </p:blipFill>
        <p:spPr>
          <a:xfrm>
            <a:off x="7424500" y="0"/>
            <a:ext cx="1669375" cy="166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SCOPE AND MOTIVATION: </a:t>
            </a:r>
            <a:endParaRPr/>
          </a:p>
          <a:p>
            <a:pPr indent="0" lvl="0" marL="0" rtl="0" algn="l">
              <a:spcBef>
                <a:spcPts val="0"/>
              </a:spcBef>
              <a:spcAft>
                <a:spcPts val="0"/>
              </a:spcAft>
              <a:buNone/>
            </a:pPr>
            <a:r>
              <a:t/>
            </a:r>
            <a:endParaRPr/>
          </a:p>
        </p:txBody>
      </p:sp>
      <p:sp>
        <p:nvSpPr>
          <p:cNvPr id="88" name="Google Shape;88;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FFFFFF"/>
                </a:highlight>
              </a:rPr>
              <a:t>This dataset provides an opportunity to ask questions about :</a:t>
            </a:r>
            <a:endParaRPr b="1">
              <a:solidFill>
                <a:srgbClr val="000000"/>
              </a:solidFill>
              <a:highlight>
                <a:srgbClr val="FFFFFF"/>
              </a:highlight>
            </a:endParaRPr>
          </a:p>
          <a:p>
            <a:pPr indent="-342900" lvl="0" marL="457200" rtl="0" algn="l">
              <a:spcBef>
                <a:spcPts val="1600"/>
              </a:spcBef>
              <a:spcAft>
                <a:spcPts val="0"/>
              </a:spcAft>
              <a:buClr>
                <a:srgbClr val="000000"/>
              </a:buClr>
              <a:buSzPts val="1800"/>
              <a:buChar char="❖"/>
            </a:pPr>
            <a:r>
              <a:rPr lang="en">
                <a:solidFill>
                  <a:srgbClr val="000000"/>
                </a:solidFill>
                <a:highlight>
                  <a:srgbClr val="FFFFFF"/>
                </a:highlight>
              </a:rPr>
              <a:t>How the Olympics have evolved over time.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Participation and performance of women in different events.</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Performance of different nations across different sports.</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Performance trend of a country over time.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How the physical attributes i.e. height, weight, etc. of participants have changed over time.</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The answers to these questions give us a path to identify </a:t>
            </a:r>
            <a:r>
              <a:rPr lang="en" sz="1600">
                <a:highlight>
                  <a:srgbClr val="FFFFFF"/>
                </a:highlight>
                <a:latin typeface="Georgia"/>
                <a:ea typeface="Georgia"/>
                <a:cs typeface="Georgia"/>
                <a:sym typeface="Georgia"/>
              </a:rPr>
              <a:t>what it takes to build a winning DNA for each country in Olympics.</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highlight>
                <a:srgbClr val="FFFFFF"/>
              </a:highlight>
            </a:endParaRPr>
          </a:p>
        </p:txBody>
      </p:sp>
      <p:pic>
        <p:nvPicPr>
          <p:cNvPr id="89" name="Google Shape;89;p17"/>
          <p:cNvPicPr preferRelativeResize="0"/>
          <p:nvPr/>
        </p:nvPicPr>
        <p:blipFill>
          <a:blip r:embed="rId3">
            <a:alphaModFix/>
          </a:blip>
          <a:stretch>
            <a:fillRect/>
          </a:stretch>
        </p:blipFill>
        <p:spPr>
          <a:xfrm>
            <a:off x="7329876" y="0"/>
            <a:ext cx="1708850" cy="170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75275" y="43987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DESCRIPTION</a:t>
            </a:r>
            <a:endParaRPr/>
          </a:p>
        </p:txBody>
      </p:sp>
      <p:sp>
        <p:nvSpPr>
          <p:cNvPr id="95" name="Google Shape;95;p18"/>
          <p:cNvSpPr txBox="1"/>
          <p:nvPr>
            <p:ph idx="2" type="body"/>
          </p:nvPr>
        </p:nvSpPr>
        <p:spPr>
          <a:xfrm>
            <a:off x="4731300" y="724200"/>
            <a:ext cx="40452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1600"/>
              </a:spcBef>
              <a:spcAft>
                <a:spcPts val="0"/>
              </a:spcAft>
              <a:buNone/>
            </a:pPr>
            <a:r>
              <a:rPr b="1" lang="en" sz="2400"/>
              <a:t>ATTRIBUTES OF DATA SET</a:t>
            </a:r>
            <a:endParaRPr b="1" sz="2400"/>
          </a:p>
          <a:p>
            <a:pPr indent="-304800" lvl="0" marL="457200" rtl="0" algn="l">
              <a:spcBef>
                <a:spcPts val="2700"/>
              </a:spcBef>
              <a:spcAft>
                <a:spcPts val="0"/>
              </a:spcAft>
              <a:buClr>
                <a:schemeClr val="dk1"/>
              </a:buClr>
              <a:buSzPts val="1200"/>
              <a:buAutoNum type="arabicPeriod"/>
            </a:pPr>
            <a:r>
              <a:rPr lang="en" sz="1200">
                <a:solidFill>
                  <a:schemeClr val="dk1"/>
                </a:solidFill>
                <a:highlight>
                  <a:srgbClr val="FFFFFF"/>
                </a:highlight>
              </a:rPr>
              <a:t>ID - Unique number for each athlete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Name - Athlete's name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Sex - M or </a:t>
            </a:r>
            <a:r>
              <a:rPr lang="en" sz="1200">
                <a:solidFill>
                  <a:schemeClr val="dk1"/>
                </a:solidFill>
                <a:highlight>
                  <a:srgbClr val="FFFFFF"/>
                </a:highlight>
              </a:rPr>
              <a:t>F</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Age - Integer</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Height - In centimeters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Weight - In kilograms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Team - Team name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NOC - National Olympic Committee 3-letter code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Games - Year and season</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Year - Integer</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Season - Summer or Winter</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City - Host city</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Sport - Sport</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Event - Event</a:t>
            </a:r>
            <a:endParaRPr sz="1200">
              <a:solidFill>
                <a:schemeClr val="dk1"/>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rgbClr val="FFFFFF"/>
                </a:highlight>
              </a:rPr>
              <a:t>Medal - Gold, Silver, Bronze, or NA</a:t>
            </a:r>
            <a:endParaRPr sz="1200">
              <a:solidFill>
                <a:schemeClr val="dk1"/>
              </a:solidFill>
              <a:highlight>
                <a:srgbClr val="FFFFFF"/>
              </a:highlight>
            </a:endParaRPr>
          </a:p>
          <a:p>
            <a:pPr indent="0" lvl="0" marL="0" rtl="0" algn="l">
              <a:spcBef>
                <a:spcPts val="2700"/>
              </a:spcBef>
              <a:spcAft>
                <a:spcPts val="1600"/>
              </a:spcAft>
              <a:buNone/>
            </a:pPr>
            <a:r>
              <a:t/>
            </a:r>
            <a:endParaRPr/>
          </a:p>
        </p:txBody>
      </p:sp>
      <p:sp>
        <p:nvSpPr>
          <p:cNvPr id="96" name="Google Shape;96;p18"/>
          <p:cNvSpPr txBox="1"/>
          <p:nvPr>
            <p:ph idx="4294967295" type="body"/>
          </p:nvPr>
        </p:nvSpPr>
        <p:spPr>
          <a:xfrm>
            <a:off x="175275" y="1819150"/>
            <a:ext cx="4336500" cy="22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Dataset has 15 different columns, and a whole 271116 rows.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dk1"/>
                </a:solidFill>
                <a:highlight>
                  <a:srgbClr val="FFFFFF"/>
                </a:highlight>
              </a:rPr>
              <a:t>Each row corresponds to an individual athlete competing in an individual Olympic event (athlete-events)</a:t>
            </a:r>
            <a:endParaRPr/>
          </a:p>
        </p:txBody>
      </p:sp>
      <p:pic>
        <p:nvPicPr>
          <p:cNvPr id="97" name="Google Shape;97;p18"/>
          <p:cNvPicPr preferRelativeResize="0"/>
          <p:nvPr/>
        </p:nvPicPr>
        <p:blipFill>
          <a:blip r:embed="rId3">
            <a:alphaModFix/>
          </a:blip>
          <a:stretch>
            <a:fillRect/>
          </a:stretch>
        </p:blipFill>
        <p:spPr>
          <a:xfrm>
            <a:off x="1434401" y="-290775"/>
            <a:ext cx="1708850" cy="170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TECHNOLOGY</a:t>
            </a:r>
            <a:endParaRPr/>
          </a:p>
        </p:txBody>
      </p:sp>
      <p:sp>
        <p:nvSpPr>
          <p:cNvPr id="103" name="Google Shape;103;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Language : Python</a:t>
            </a:r>
            <a:endParaRPr sz="2400"/>
          </a:p>
          <a:p>
            <a:pPr indent="-381000" lvl="0" marL="457200" rtl="0" algn="l">
              <a:spcBef>
                <a:spcPts val="0"/>
              </a:spcBef>
              <a:spcAft>
                <a:spcPts val="0"/>
              </a:spcAft>
              <a:buSzPts val="2400"/>
              <a:buChar char="-"/>
            </a:pPr>
            <a:r>
              <a:rPr lang="en" sz="2400"/>
              <a:t>Libraries:</a:t>
            </a:r>
            <a:endParaRPr sz="2400"/>
          </a:p>
          <a:p>
            <a:pPr indent="-381000" lvl="1" marL="914400" rtl="0" algn="l">
              <a:spcBef>
                <a:spcPts val="0"/>
              </a:spcBef>
              <a:spcAft>
                <a:spcPts val="0"/>
              </a:spcAft>
              <a:buSzPts val="2400"/>
              <a:buChar char="-"/>
            </a:pPr>
            <a:r>
              <a:rPr lang="en" sz="2400"/>
              <a:t>P</a:t>
            </a:r>
            <a:r>
              <a:rPr lang="en" sz="2400"/>
              <a:t>andas</a:t>
            </a:r>
            <a:endParaRPr sz="2400"/>
          </a:p>
          <a:p>
            <a:pPr indent="-381000" lvl="1" marL="914400" rtl="0" algn="l">
              <a:spcBef>
                <a:spcPts val="0"/>
              </a:spcBef>
              <a:spcAft>
                <a:spcPts val="0"/>
              </a:spcAft>
              <a:buSzPts val="2400"/>
              <a:buChar char="-"/>
            </a:pPr>
            <a:r>
              <a:rPr lang="en" sz="2400"/>
              <a:t>Numpy</a:t>
            </a:r>
            <a:endParaRPr sz="2400"/>
          </a:p>
          <a:p>
            <a:pPr indent="-381000" lvl="1" marL="914400" rtl="0" algn="l">
              <a:spcBef>
                <a:spcPts val="0"/>
              </a:spcBef>
              <a:spcAft>
                <a:spcPts val="0"/>
              </a:spcAft>
              <a:buSzPts val="2400"/>
              <a:buChar char="-"/>
            </a:pPr>
            <a:r>
              <a:rPr lang="en" sz="2400"/>
              <a:t>Matplotlib</a:t>
            </a:r>
            <a:endParaRPr sz="2400"/>
          </a:p>
          <a:p>
            <a:pPr indent="-381000" lvl="1" marL="914400" rtl="0" algn="l">
              <a:spcBef>
                <a:spcPts val="0"/>
              </a:spcBef>
              <a:spcAft>
                <a:spcPts val="0"/>
              </a:spcAft>
              <a:buSzPts val="2400"/>
              <a:buChar char="-"/>
            </a:pPr>
            <a:r>
              <a:rPr lang="en" sz="2400"/>
              <a:t>Sklearn</a:t>
            </a:r>
            <a:endParaRPr sz="2400"/>
          </a:p>
          <a:p>
            <a:pPr indent="-381000" lvl="1" marL="914400" rtl="0" algn="l">
              <a:spcBef>
                <a:spcPts val="0"/>
              </a:spcBef>
              <a:spcAft>
                <a:spcPts val="0"/>
              </a:spcAft>
              <a:buSzPts val="2400"/>
              <a:buChar char="-"/>
            </a:pPr>
            <a:r>
              <a:rPr lang="en" sz="2400"/>
              <a:t>Seaborn</a:t>
            </a:r>
            <a:endParaRPr sz="2400"/>
          </a:p>
          <a:p>
            <a:pPr indent="0" lvl="0" marL="457200" rtl="0" algn="l">
              <a:spcBef>
                <a:spcPts val="1600"/>
              </a:spcBef>
              <a:spcAft>
                <a:spcPts val="16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VISUALISATION:</a:t>
            </a:r>
            <a:endParaRPr/>
          </a:p>
        </p:txBody>
      </p:sp>
      <p:sp>
        <p:nvSpPr>
          <p:cNvPr id="109" name="Google Shape;109;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Medal Tally of top 5 countries over 120 years - order: </a:t>
            </a:r>
            <a:r>
              <a:rPr lang="en" sz="1200"/>
              <a:t>GOLD,SILVER,BRONZE</a:t>
            </a:r>
            <a:endParaRPr sz="1200"/>
          </a:p>
        </p:txBody>
      </p:sp>
      <p:pic>
        <p:nvPicPr>
          <p:cNvPr id="110" name="Google Shape;110;p20"/>
          <p:cNvPicPr preferRelativeResize="0"/>
          <p:nvPr/>
        </p:nvPicPr>
        <p:blipFill>
          <a:blip r:embed="rId3">
            <a:alphaModFix/>
          </a:blip>
          <a:stretch>
            <a:fillRect/>
          </a:stretch>
        </p:blipFill>
        <p:spPr>
          <a:xfrm>
            <a:off x="1119575" y="1592850"/>
            <a:ext cx="6750874" cy="3306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30695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Distribution of Gold medals with respect to age of winners.</a:t>
            </a:r>
            <a:endParaRPr/>
          </a:p>
          <a:p>
            <a:pPr indent="0" lvl="0" marL="0" rtl="0" algn="l">
              <a:spcBef>
                <a:spcPts val="1600"/>
              </a:spcBef>
              <a:spcAft>
                <a:spcPts val="1600"/>
              </a:spcAft>
              <a:buNone/>
            </a:pPr>
            <a:r>
              <a:t/>
            </a:r>
            <a:endParaRPr/>
          </a:p>
        </p:txBody>
      </p:sp>
      <p:pic>
        <p:nvPicPr>
          <p:cNvPr id="116" name="Google Shape;116;p21"/>
          <p:cNvPicPr preferRelativeResize="0"/>
          <p:nvPr/>
        </p:nvPicPr>
        <p:blipFill>
          <a:blip r:embed="rId3">
            <a:alphaModFix/>
          </a:blip>
          <a:stretch>
            <a:fillRect/>
          </a:stretch>
        </p:blipFill>
        <p:spPr>
          <a:xfrm>
            <a:off x="521000" y="734500"/>
            <a:ext cx="8214076" cy="421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