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3" r:id="rId5"/>
    <p:sldId id="264" r:id="rId6"/>
    <p:sldId id="265" r:id="rId7"/>
    <p:sldId id="266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4610"/>
  </p:normalViewPr>
  <p:slideViewPr>
    <p:cSldViewPr snapToGrid="0" snapToObjects="1">
      <p:cViewPr>
        <p:scale>
          <a:sx n="100" d="100"/>
          <a:sy n="100" d="100"/>
        </p:scale>
        <p:origin x="36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55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62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0" y="4048125"/>
            <a:ext cx="4572000" cy="1095375"/>
          </a:xfrm>
          <a:prstGeom prst="roundRect">
            <a:avLst>
              <a:gd name="adj" fmla="val -83478"/>
            </a:avLst>
          </a:prstGeom>
          <a:solidFill>
            <a:srgbClr val="F3F5F2"/>
          </a:solidFill>
          <a:ln/>
        </p:spPr>
        <p:txBody>
          <a:bodyPr wrap="square" lIns="254000" tIns="129315" rIns="254000" bIns="129315" rtlCol="0" anchor="ctr"/>
          <a:lstStyle/>
          <a:p>
            <a:pPr algn="ctr">
              <a:lnSpc>
                <a:spcPts val="1575"/>
              </a:lnSpc>
            </a:pP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381000" y="2337243"/>
            <a:ext cx="4012003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4050"/>
              </a:lnSpc>
            </a:pPr>
            <a:r>
              <a:rPr lang="en-US" sz="4000" b="0" kern="0" spc="-24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On Beach-houses and Savings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6056142" y="4772472"/>
            <a:ext cx="291244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800" b="0" kern="0" spc="36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Sreehari Pulickamadhom Sreedhar</a:t>
            </a:r>
            <a:endParaRPr lang="en-US" sz="750" dirty="0"/>
          </a:p>
        </p:txBody>
      </p:sp>
      <p:sp>
        <p:nvSpPr>
          <p:cNvPr id="6" name="Shape 3"/>
          <p:cNvSpPr/>
          <p:nvPr/>
        </p:nvSpPr>
        <p:spPr>
          <a:xfrm>
            <a:off x="3309938" y="1354947"/>
            <a:ext cx="762000" cy="762000"/>
          </a:xfrm>
          <a:prstGeom prst="ellipse">
            <a:avLst/>
          </a:prstGeom>
          <a:solidFill>
            <a:srgbClr val="000000">
              <a:alpha val="0"/>
            </a:srgbClr>
          </a:solidFill>
          <a:ln w="10583">
            <a:solidFill>
              <a:srgbClr val="F3F5F2"/>
            </a:solidFill>
            <a:prstDash val="solid"/>
          </a:ln>
        </p:spPr>
        <p:txBody>
          <a:bodyPr/>
          <a:lstStyle/>
          <a:p>
            <a:endParaRPr lang="en-AU"/>
          </a:p>
        </p:txBody>
      </p:sp>
      <p:sp>
        <p:nvSpPr>
          <p:cNvPr id="7" name="Text 4"/>
          <p:cNvSpPr/>
          <p:nvPr/>
        </p:nvSpPr>
        <p:spPr>
          <a:xfrm>
            <a:off x="381236" y="333375"/>
            <a:ext cx="27432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900"/>
              </a:lnSpc>
            </a:pPr>
            <a:r>
              <a:rPr lang="en-US" sz="600" b="0" kern="0" spc="36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SEPTEMBER 2023</a:t>
            </a:r>
            <a:endParaRPr lang="en-US" sz="600" dirty="0"/>
          </a:p>
        </p:txBody>
      </p:sp>
      <p:pic>
        <p:nvPicPr>
          <p:cNvPr id="8" name="Image 0" descr="https://pitch-assets-ccb95893-de3f-4266-973c-20049231b248.s3.eu-west-1.amazonaws.com/61daac46-f528-4cf4-9c1a-e73a22378718?pitch-bytes=10884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5400000">
            <a:off x="3532108" y="1575681"/>
            <a:ext cx="317660" cy="320533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382395" y="573881"/>
            <a:ext cx="381000" cy="0"/>
          </a:xfrm>
          <a:prstGeom prst="line">
            <a:avLst/>
          </a:prstGeom>
          <a:solidFill>
            <a:srgbClr val="F3F5F2"/>
          </a:solidFill>
          <a:ln w="5292">
            <a:solidFill>
              <a:srgbClr val="F3F5F2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AU"/>
          </a:p>
        </p:txBody>
      </p:sp>
      <p:pic>
        <p:nvPicPr>
          <p:cNvPr id="10" name="Image 1" descr="https://images.unsplash.com/photo-1606933988322-a3cb8968e5ad?crop=entropy&amp;cs=tinysrgb&amp;fit=max&amp;fm=jpg&amp;ixid=M3wyMTIyMnwwfDF8c2VhcmNofDN8fGF1c3RyYWxpYSUyMG1hcHxlbnwwfHx8fDE2OTM3OTczOTh8MA&amp;ixlib=rb-4.0.3&amp;q=80&amp;w=1080"/>
          <p:cNvPicPr>
            <a:picLocks noChangeAspect="1"/>
          </p:cNvPicPr>
          <p:nvPr/>
        </p:nvPicPr>
        <p:blipFill>
          <a:blip r:embed="rId4"/>
          <a:srcRect l="4555" r="55123" b="46453"/>
          <a:stretch/>
        </p:blipFill>
        <p:spPr>
          <a:xfrm>
            <a:off x="4572000" y="-761"/>
            <a:ext cx="4572000" cy="404812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84580" y="4234781"/>
            <a:ext cx="3793525" cy="602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72"/>
              </a:lnSpc>
            </a:pPr>
            <a:r>
              <a:rPr lang="en-US" sz="21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Exploring The Distributional Impacts of Stage 3 Tax Cuts </a:t>
            </a:r>
            <a:endParaRPr lang="en-US" sz="206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4" y="0"/>
            <a:ext cx="3619500" cy="5143500"/>
          </a:xfrm>
          <a:prstGeom prst="roundRect">
            <a:avLst>
              <a:gd name="adj" fmla="val -25263"/>
            </a:avLst>
          </a:prstGeom>
          <a:solidFill>
            <a:srgbClr val="262A2D"/>
          </a:solidFill>
          <a:ln/>
        </p:spPr>
        <p:txBody>
          <a:bodyPr wrap="square" lIns="201083" tIns="607219" rIns="201083" bIns="607219" rtlCol="0" anchor="ctr"/>
          <a:lstStyle/>
          <a:p>
            <a:pPr algn="ctr">
              <a:lnSpc>
                <a:spcPts val="1575"/>
              </a:lnSpc>
            </a:pP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381000" y="1610673"/>
            <a:ext cx="27432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From July 2024,</a:t>
            </a:r>
            <a:r>
              <a:rPr lang="en-US" sz="1100" b="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​</a:t>
            </a:r>
            <a:endParaRPr lang="en-US" sz="1050" dirty="0"/>
          </a:p>
        </p:txBody>
      </p:sp>
      <p:sp>
        <p:nvSpPr>
          <p:cNvPr id="5" name="Text 2"/>
          <p:cNvSpPr/>
          <p:nvPr/>
        </p:nvSpPr>
        <p:spPr>
          <a:xfrm>
            <a:off x="381000" y="714375"/>
            <a:ext cx="36576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30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Stage 3 Tax Cuts</a:t>
            </a:r>
            <a:endParaRPr lang="en-US" sz="3000" dirty="0"/>
          </a:p>
          <a:p>
            <a:pPr algn="l">
              <a:lnSpc>
                <a:spcPts val="2700"/>
              </a:lnSpc>
            </a:pPr>
            <a:r>
              <a:rPr lang="en-US" sz="30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—</a:t>
            </a:r>
            <a:endParaRPr lang="en-US" sz="3000" dirty="0"/>
          </a:p>
        </p:txBody>
      </p:sp>
      <p:sp>
        <p:nvSpPr>
          <p:cNvPr id="7" name="Shape 4"/>
          <p:cNvSpPr/>
          <p:nvPr/>
        </p:nvSpPr>
        <p:spPr>
          <a:xfrm>
            <a:off x="382395" y="573881"/>
            <a:ext cx="381000" cy="0"/>
          </a:xfrm>
          <a:prstGeom prst="line">
            <a:avLst/>
          </a:prstGeom>
          <a:solidFill>
            <a:srgbClr val="262A2D"/>
          </a:solidFill>
          <a:ln w="5292">
            <a:solidFill>
              <a:srgbClr val="F3F5F2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AU"/>
          </a:p>
        </p:txBody>
      </p:sp>
      <p:sp>
        <p:nvSpPr>
          <p:cNvPr id="8" name="Text 5"/>
          <p:cNvSpPr/>
          <p:nvPr/>
        </p:nvSpPr>
        <p:spPr>
          <a:xfrm>
            <a:off x="381236" y="331517"/>
            <a:ext cx="27432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900"/>
              </a:lnSpc>
            </a:pPr>
            <a:r>
              <a:rPr lang="en-US" sz="600" b="0" kern="0" spc="36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SRC 2023</a:t>
            </a:r>
            <a:endParaRPr lang="en-US" sz="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828387-A0E2-1EC3-B2BE-63BEB157E831}"/>
              </a:ext>
            </a:extLst>
          </p:cNvPr>
          <p:cNvGrpSpPr/>
          <p:nvPr/>
        </p:nvGrpSpPr>
        <p:grpSpPr>
          <a:xfrm>
            <a:off x="4419056" y="541573"/>
            <a:ext cx="4348163" cy="4026955"/>
            <a:chOff x="4143375" y="857250"/>
            <a:chExt cx="4348163" cy="4026955"/>
          </a:xfrm>
        </p:grpSpPr>
        <p:sp>
          <p:nvSpPr>
            <p:cNvPr id="9" name="Text 6"/>
            <p:cNvSpPr/>
            <p:nvPr/>
          </p:nvSpPr>
          <p:spPr>
            <a:xfrm>
              <a:off x="4833938" y="914892"/>
              <a:ext cx="3657600" cy="3012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l">
                <a:lnSpc>
                  <a:spcPts val="2372"/>
                </a:lnSpc>
              </a:pPr>
              <a:r>
                <a:rPr lang="en-US" sz="2100" b="0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Sam</a:t>
              </a:r>
              <a:endParaRPr lang="en-US" sz="2063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4833938" y="2298393"/>
              <a:ext cx="3657600" cy="3012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l">
                <a:lnSpc>
                  <a:spcPts val="2372"/>
                </a:lnSpc>
              </a:pPr>
              <a:r>
                <a:rPr lang="en-US" sz="2100" b="0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Another Sam</a:t>
              </a:r>
              <a:endParaRPr lang="en-US" sz="2063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4833938" y="3683730"/>
              <a:ext cx="3657600" cy="3012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l">
                <a:lnSpc>
                  <a:spcPts val="2372"/>
                </a:lnSpc>
              </a:pPr>
              <a:r>
                <a:rPr lang="en-US" sz="2100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The</a:t>
              </a:r>
              <a:r>
                <a:rPr lang="en-US" sz="2100" b="0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 third </a:t>
              </a:r>
              <a:r>
                <a:rPr lang="en-US" sz="2100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Sam</a:t>
              </a:r>
              <a:r>
                <a:rPr lang="en-US" sz="2100" b="0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  </a:t>
              </a:r>
              <a:endParaRPr lang="en-US" sz="2063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4833938" y="1313233"/>
              <a:ext cx="3657600" cy="8001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171450" marR="0" lvl="0" indent="-171450" algn="l" defTabSz="914400" rtl="0" eaLnBrk="1" fontAlgn="auto" latinLnBrk="0" hangingPunct="1">
                <a:lnSpc>
                  <a:spcPts val="157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Taxable income - $40,000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ts val="157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savings</a:t>
              </a:r>
            </a:p>
          </p:txBody>
        </p:sp>
        <p:sp>
          <p:nvSpPr>
            <p:cNvPr id="13" name="Text 10"/>
            <p:cNvSpPr/>
            <p:nvPr/>
          </p:nvSpPr>
          <p:spPr>
            <a:xfrm>
              <a:off x="4833938" y="2694076"/>
              <a:ext cx="3657600" cy="8001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171450" indent="-171450" algn="l">
                <a:lnSpc>
                  <a:spcPts val="1575"/>
                </a:lnSpc>
                <a:buFont typeface="Wingdings" panose="05000000000000000000" pitchFamily="2" charset="2"/>
                <a:buChar char="§"/>
              </a:pPr>
              <a:r>
                <a:rPr lang="en-US" sz="1100" dirty="0"/>
                <a:t>Taxable income - $80,000</a:t>
              </a:r>
            </a:p>
            <a:p>
              <a:pPr marL="171450" indent="-171450" algn="l">
                <a:lnSpc>
                  <a:spcPts val="1575"/>
                </a:lnSpc>
                <a:buFont typeface="Wingdings" panose="05000000000000000000" pitchFamily="2" charset="2"/>
                <a:buChar char="§"/>
              </a:pPr>
              <a:r>
                <a:rPr lang="en-US" sz="1100" dirty="0"/>
                <a:t>Saves $1415</a:t>
              </a:r>
            </a:p>
            <a:p>
              <a:pPr marL="171450" indent="-171450" algn="l">
                <a:lnSpc>
                  <a:spcPts val="1575"/>
                </a:lnSpc>
                <a:buFont typeface="Wingdings" panose="05000000000000000000" pitchFamily="2" charset="2"/>
                <a:buChar char="§"/>
              </a:pPr>
              <a:r>
                <a:rPr lang="en-US" sz="1100" dirty="0"/>
                <a:t>1.77% of income</a:t>
              </a:r>
            </a:p>
          </p:txBody>
        </p:sp>
        <p:sp>
          <p:nvSpPr>
            <p:cNvPr id="14" name="Text 11"/>
            <p:cNvSpPr/>
            <p:nvPr/>
          </p:nvSpPr>
          <p:spPr>
            <a:xfrm>
              <a:off x="4833938" y="4084105"/>
              <a:ext cx="3657600" cy="8001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171450" indent="-171450" algn="l">
                <a:lnSpc>
                  <a:spcPts val="1575"/>
                </a:lnSpc>
                <a:buFont typeface="Wingdings" panose="05000000000000000000" pitchFamily="2" charset="2"/>
                <a:buChar char="§"/>
              </a:pPr>
              <a:r>
                <a:rPr lang="en-US" sz="1100" dirty="0"/>
                <a:t>Taxable income - $200,000</a:t>
              </a:r>
            </a:p>
            <a:p>
              <a:pPr marL="171450" indent="-171450" algn="l">
                <a:lnSpc>
                  <a:spcPts val="1575"/>
                </a:lnSpc>
                <a:buFont typeface="Wingdings" panose="05000000000000000000" pitchFamily="2" charset="2"/>
                <a:buChar char="§"/>
              </a:pPr>
              <a:r>
                <a:rPr lang="en-US" sz="1100" dirty="0"/>
                <a:t>Saves $9075</a:t>
              </a:r>
            </a:p>
            <a:p>
              <a:pPr marL="171450" indent="-171450" algn="l">
                <a:lnSpc>
                  <a:spcPts val="1575"/>
                </a:lnSpc>
                <a:buFont typeface="Wingdings" panose="05000000000000000000" pitchFamily="2" charset="2"/>
                <a:buChar char="§"/>
              </a:pPr>
              <a:r>
                <a:rPr lang="en-US" sz="1100" dirty="0"/>
                <a:t>4.54% of income</a:t>
              </a:r>
            </a:p>
          </p:txBody>
        </p:sp>
        <p:sp>
          <p:nvSpPr>
            <p:cNvPr id="15" name="Text 12"/>
            <p:cNvSpPr/>
            <p:nvPr/>
          </p:nvSpPr>
          <p:spPr>
            <a:xfrm>
              <a:off x="4143375" y="2240726"/>
              <a:ext cx="428625" cy="428625"/>
            </a:xfrm>
            <a:prstGeom prst="ellipse">
              <a:avLst/>
            </a:prstGeom>
            <a:solidFill>
              <a:srgbClr val="000000">
                <a:alpha val="0"/>
              </a:srgbClr>
            </a:solidFill>
            <a:ln w="10583">
              <a:solidFill>
                <a:srgbClr val="262A2D"/>
              </a:solidFill>
            </a:ln>
          </p:spPr>
          <p:txBody>
            <a:bodyPr wrap="square" lIns="23813" tIns="50602" rIns="23813" bIns="50602" rtlCol="0" anchor="ctr"/>
            <a:lstStyle/>
            <a:p>
              <a:pPr algn="ctr">
                <a:lnSpc>
                  <a:spcPts val="1575"/>
                </a:lnSpc>
              </a:pPr>
              <a:endParaRPr lang="en-US" sz="1050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4150191" y="2356372"/>
              <a:ext cx="421809" cy="19867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575"/>
                </a:lnSpc>
              </a:pPr>
              <a:r>
                <a:rPr lang="en-US" sz="1100" b="0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02</a:t>
              </a:r>
              <a:endParaRPr lang="en-US" sz="1050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4143375" y="857250"/>
              <a:ext cx="428625" cy="428625"/>
            </a:xfrm>
            <a:prstGeom prst="ellipse">
              <a:avLst/>
            </a:prstGeom>
            <a:solidFill>
              <a:srgbClr val="000000">
                <a:alpha val="0"/>
              </a:srgbClr>
            </a:solidFill>
            <a:ln w="10583">
              <a:solidFill>
                <a:srgbClr val="262A2D"/>
              </a:solidFill>
            </a:ln>
          </p:spPr>
          <p:txBody>
            <a:bodyPr wrap="square" lIns="23813" tIns="50602" rIns="23813" bIns="50602" rtlCol="0" anchor="ctr"/>
            <a:lstStyle/>
            <a:p>
              <a:pPr algn="ctr">
                <a:lnSpc>
                  <a:spcPts val="1575"/>
                </a:lnSpc>
              </a:pPr>
              <a:endParaRPr lang="en-US" sz="1050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150221" y="971550"/>
              <a:ext cx="421779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575"/>
                </a:lnSpc>
              </a:pPr>
              <a:r>
                <a:rPr lang="en-US" sz="1100" b="0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01</a:t>
              </a:r>
              <a:endParaRPr lang="en-US" sz="1050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4143375" y="3625548"/>
              <a:ext cx="428625" cy="428625"/>
            </a:xfrm>
            <a:prstGeom prst="ellipse">
              <a:avLst/>
            </a:prstGeom>
            <a:solidFill>
              <a:srgbClr val="000000">
                <a:alpha val="0"/>
              </a:srgbClr>
            </a:solidFill>
            <a:ln w="10583">
              <a:solidFill>
                <a:srgbClr val="262A2D"/>
              </a:solidFill>
            </a:ln>
          </p:spPr>
          <p:txBody>
            <a:bodyPr wrap="square" lIns="23813" tIns="50602" rIns="23813" bIns="50602" rtlCol="0" anchor="ctr"/>
            <a:lstStyle/>
            <a:p>
              <a:pPr algn="ctr">
                <a:lnSpc>
                  <a:spcPts val="1575"/>
                </a:lnSpc>
              </a:pPr>
              <a:endParaRPr lang="en-US" sz="1050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4150221" y="3739848"/>
              <a:ext cx="421779" cy="2000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575"/>
                </a:lnSpc>
              </a:pPr>
              <a:r>
                <a:rPr lang="en-US" sz="1100" b="0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03</a:t>
              </a:r>
              <a:endParaRPr lang="en-US" sz="1050" dirty="0"/>
            </a:p>
          </p:txBody>
        </p:sp>
      </p:grpSp>
      <p:sp>
        <p:nvSpPr>
          <p:cNvPr id="21" name="Text 18"/>
          <p:cNvSpPr/>
          <p:nvPr/>
        </p:nvSpPr>
        <p:spPr>
          <a:xfrm rot="16200000">
            <a:off x="7747946" y="1610887"/>
            <a:ext cx="22488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900"/>
              </a:lnSpc>
            </a:pPr>
            <a:r>
              <a:rPr lang="en-US" sz="600" b="0" kern="0" spc="36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On Beach-houses and Savings</a:t>
            </a:r>
            <a:endParaRPr lang="en-US" sz="600" dirty="0"/>
          </a:p>
        </p:txBody>
      </p:sp>
      <p:sp>
        <p:nvSpPr>
          <p:cNvPr id="22" name="Shape 19"/>
          <p:cNvSpPr/>
          <p:nvPr/>
        </p:nvSpPr>
        <p:spPr>
          <a:xfrm rot="5400000">
            <a:off x="8678721" y="163755"/>
            <a:ext cx="333375" cy="0"/>
          </a:xfrm>
          <a:prstGeom prst="line">
            <a:avLst/>
          </a:prstGeom>
          <a:solidFill>
            <a:srgbClr val="262A2D"/>
          </a:solidFill>
          <a:ln w="5292">
            <a:solidFill>
              <a:srgbClr val="262A2D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AU"/>
          </a:p>
        </p:txBody>
      </p:sp>
      <p:sp>
        <p:nvSpPr>
          <p:cNvPr id="23" name="Text 20"/>
          <p:cNvSpPr/>
          <p:nvPr/>
        </p:nvSpPr>
        <p:spPr>
          <a:xfrm>
            <a:off x="383218" y="2243853"/>
            <a:ext cx="2743200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- Increase the floor of the highest tax bracket from $180,001 to $200,001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​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- Remove the bracket between $120,001 and $180,000, previously taxed at 37%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​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- Introduce a new tax bracket between $45,001 and $200,00, to be taxed at 30%</a:t>
            </a:r>
            <a:endParaRPr lang="en-US" sz="1050" dirty="0"/>
          </a:p>
        </p:txBody>
      </p:sp>
      <p:sp>
        <p:nvSpPr>
          <p:cNvPr id="24" name="Text 21"/>
          <p:cNvSpPr/>
          <p:nvPr/>
        </p:nvSpPr>
        <p:spPr>
          <a:xfrm>
            <a:off x="476250" y="727710"/>
            <a:ext cx="9144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575"/>
              </a:lnSpc>
            </a:pP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62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378" y="476250"/>
            <a:ext cx="3657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3000" b="0" kern="0" spc="-24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Data and Methods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617378" y="3909737"/>
            <a:ext cx="4151570" cy="757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2700"/>
              </a:lnSpc>
              <a:buSzPct val="100000"/>
              <a:buChar char="•"/>
            </a:pPr>
            <a:r>
              <a:rPr lang="en-US" sz="16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2% Sample file (ATO, 2021)</a:t>
            </a:r>
            <a:endParaRPr lang="en-US" sz="1000" dirty="0"/>
          </a:p>
          <a:p>
            <a:pPr marL="190500" indent="-190500" algn="l">
              <a:lnSpc>
                <a:spcPts val="2700"/>
              </a:lnSpc>
              <a:buSzPct val="100000"/>
              <a:buChar char="•"/>
            </a:pPr>
            <a:r>
              <a:rPr lang="en-US" sz="1600" b="0" dirty="0">
                <a:solidFill>
                  <a:srgbClr val="F3F5F2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Census of Population and Housing (ABS, 2021)</a:t>
            </a:r>
            <a:endParaRPr lang="en-US" sz="1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B3BE8F-4FDC-DCE9-F128-A4AFE09FC155}"/>
              </a:ext>
            </a:extLst>
          </p:cNvPr>
          <p:cNvGrpSpPr/>
          <p:nvPr/>
        </p:nvGrpSpPr>
        <p:grpSpPr>
          <a:xfrm>
            <a:off x="4946396" y="429319"/>
            <a:ext cx="4284862" cy="4284862"/>
            <a:chOff x="4869024" y="0"/>
            <a:chExt cx="4284862" cy="4284862"/>
          </a:xfrm>
        </p:grpSpPr>
        <p:pic>
          <p:nvPicPr>
            <p:cNvPr id="5" name="Image 0" descr="https://pitch-static-assets.imgix.net/stickers/teamwork/teamwork_postit_yell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9024" y="0"/>
              <a:ext cx="4284862" cy="4284862"/>
            </a:xfrm>
            <a:prstGeom prst="rect">
              <a:avLst/>
            </a:prstGeom>
          </p:spPr>
        </p:pic>
        <p:sp>
          <p:nvSpPr>
            <p:cNvPr id="6" name="Text 2"/>
            <p:cNvSpPr/>
            <p:nvPr/>
          </p:nvSpPr>
          <p:spPr>
            <a:xfrm>
              <a:off x="5524860" y="1653194"/>
              <a:ext cx="2973189" cy="146455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l">
                <a:lnSpc>
                  <a:spcPts val="1575"/>
                </a:lnSpc>
              </a:pPr>
              <a:r>
                <a:rPr lang="en-US" sz="1100" b="0" i="1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"In the social sciences, a microsimulation model is a computer program that mimics the operation of government programs and demographic processes on individual ("micro") members of a population -people, households, or businesses, for example." </a:t>
              </a:r>
              <a:endParaRPr lang="en-US" sz="1050" dirty="0"/>
            </a:p>
            <a:p>
              <a:pPr algn="l">
                <a:lnSpc>
                  <a:spcPts val="1575"/>
                </a:lnSpc>
              </a:pPr>
              <a:endParaRPr lang="en-US" sz="1050" dirty="0"/>
            </a:p>
            <a:p>
              <a:pPr algn="l">
                <a:lnSpc>
                  <a:spcPts val="1575"/>
                </a:lnSpc>
              </a:pPr>
              <a:r>
                <a:rPr lang="en-US" sz="1100" b="0" i="1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-   Urban Institute</a:t>
              </a:r>
              <a:endParaRPr lang="en-US" sz="1050" dirty="0"/>
            </a:p>
          </p:txBody>
        </p:sp>
        <p:sp>
          <p:nvSpPr>
            <p:cNvPr id="7" name="Text 3"/>
            <p:cNvSpPr/>
            <p:nvPr/>
          </p:nvSpPr>
          <p:spPr>
            <a:xfrm>
              <a:off x="5524860" y="806628"/>
              <a:ext cx="2743200" cy="3429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l">
                <a:lnSpc>
                  <a:spcPts val="2700"/>
                </a:lnSpc>
              </a:pPr>
              <a:r>
                <a:rPr lang="en-US" sz="3000" b="0" kern="0" spc="-24" dirty="0">
                  <a:solidFill>
                    <a:srgbClr val="262A2D"/>
                  </a:solidFill>
                  <a:latin typeface="Manrope" pitchFamily="34" charset="0"/>
                  <a:ea typeface="Manrope" pitchFamily="34" charset="-122"/>
                  <a:cs typeface="Manrope" pitchFamily="34" charset="-120"/>
                </a:rPr>
                <a:t>Microsimulation</a:t>
              </a:r>
              <a:endParaRPr lang="en-US" sz="30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AB04C72-73CC-4E08-1A70-6C6FBC275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0A1C5D-CD2A-D21E-AC6F-C8846655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1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9CDC8-0BE3-7FCF-04CC-8B4F6BD7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8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0" y="2472690"/>
            <a:ext cx="3657600" cy="1657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72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Calibrate model further</a:t>
            </a:r>
          </a:p>
          <a:p>
            <a:pPr marL="342900" indent="-342900" algn="l">
              <a:lnSpc>
                <a:spcPts val="2372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Modeling behavioral dynamics</a:t>
            </a:r>
          </a:p>
          <a:p>
            <a:pPr marL="342900" indent="-342900" algn="l">
              <a:lnSpc>
                <a:spcPts val="2372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Simulate wider range of policies</a:t>
            </a:r>
          </a:p>
          <a:p>
            <a:pPr marL="342900" indent="-342900" algn="l">
              <a:lnSpc>
                <a:spcPts val="2372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</a:rPr>
              <a:t>Try to find better policies</a:t>
            </a:r>
          </a:p>
          <a:p>
            <a:pPr marL="342900" indent="-342900" algn="l">
              <a:lnSpc>
                <a:spcPts val="2372"/>
              </a:lnSpc>
              <a:buFont typeface="Arial" panose="020B0604020202020204" pitchFamily="34" charset="0"/>
              <a:buChar char="•"/>
            </a:pPr>
            <a:endParaRPr lang="en-US" sz="2063" dirty="0"/>
          </a:p>
        </p:txBody>
      </p:sp>
      <p:sp>
        <p:nvSpPr>
          <p:cNvPr id="7" name="Text 4"/>
          <p:cNvSpPr/>
          <p:nvPr/>
        </p:nvSpPr>
        <p:spPr>
          <a:xfrm>
            <a:off x="381000" y="1400175"/>
            <a:ext cx="3657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700"/>
              </a:lnSpc>
            </a:pPr>
            <a:r>
              <a:rPr lang="en-US" sz="300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Where to from here? 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381236" y="331517"/>
            <a:ext cx="27432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900"/>
              </a:lnSpc>
            </a:pPr>
            <a:r>
              <a:rPr lang="en-US" sz="600" b="0" kern="0" spc="36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SRC 2023</a:t>
            </a:r>
            <a:endParaRPr lang="en-US" sz="600" dirty="0"/>
          </a:p>
        </p:txBody>
      </p:sp>
      <p:sp>
        <p:nvSpPr>
          <p:cNvPr id="9" name="Shape 6"/>
          <p:cNvSpPr/>
          <p:nvPr/>
        </p:nvSpPr>
        <p:spPr>
          <a:xfrm>
            <a:off x="382395" y="573881"/>
            <a:ext cx="381000" cy="0"/>
          </a:xfrm>
          <a:prstGeom prst="line">
            <a:avLst/>
          </a:prstGeom>
          <a:solidFill>
            <a:srgbClr val="262A2D"/>
          </a:solidFill>
          <a:ln w="5292">
            <a:solidFill>
              <a:srgbClr val="262A2D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AU"/>
          </a:p>
        </p:txBody>
      </p:sp>
      <p:sp>
        <p:nvSpPr>
          <p:cNvPr id="10" name="Text 7"/>
          <p:cNvSpPr/>
          <p:nvPr/>
        </p:nvSpPr>
        <p:spPr>
          <a:xfrm rot="16200000">
            <a:off x="7770954" y="1490090"/>
            <a:ext cx="2208564" cy="1142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900"/>
              </a:lnSpc>
            </a:pPr>
            <a:r>
              <a:rPr lang="en-US" sz="600" b="0" kern="0" spc="360" dirty="0">
                <a:solidFill>
                  <a:srgbClr val="262A2D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On Beach-houses and Savings</a:t>
            </a:r>
            <a:endParaRPr lang="en-US" sz="600" dirty="0"/>
          </a:p>
        </p:txBody>
      </p:sp>
      <p:sp>
        <p:nvSpPr>
          <p:cNvPr id="11" name="Shape 8"/>
          <p:cNvSpPr/>
          <p:nvPr/>
        </p:nvSpPr>
        <p:spPr>
          <a:xfrm rot="5400000">
            <a:off x="8678721" y="163755"/>
            <a:ext cx="333375" cy="0"/>
          </a:xfrm>
          <a:prstGeom prst="line">
            <a:avLst/>
          </a:prstGeom>
          <a:solidFill>
            <a:srgbClr val="262A2D"/>
          </a:solidFill>
          <a:ln w="5292">
            <a:solidFill>
              <a:srgbClr val="262A2D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64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227</Words>
  <Application>Microsoft Office PowerPoint</Application>
  <PresentationFormat>On-screen Show (16:9)</PresentationFormat>
  <Paragraphs>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Beach-houses and Savings</dc:title>
  <dc:subject>PptxGenJS Presentation</dc:subject>
  <dc:creator>Pitch Software GmbH</dc:creator>
  <cp:lastModifiedBy>Sreehari Pulickamadhom Sreedhar</cp:lastModifiedBy>
  <cp:revision>3</cp:revision>
  <dcterms:created xsi:type="dcterms:W3CDTF">2023-09-04T09:04:52Z</dcterms:created>
  <dcterms:modified xsi:type="dcterms:W3CDTF">2023-09-04T11:32:44Z</dcterms:modified>
</cp:coreProperties>
</file>