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263" r:id="rId4"/>
    <p:sldId id="264" r:id="rId5"/>
    <p:sldId id="258" r:id="rId6"/>
    <p:sldId id="259" r:id="rId7"/>
    <p:sldId id="260" r:id="rId8"/>
    <p:sldId id="261"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70" d="100"/>
          <a:sy n="70"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6585055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416396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47666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3268920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217100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766925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54003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61200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196595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80534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85768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62598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4963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9121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14335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97396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189831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1F3A23-125E-493B-AAC8-3A5D8AD4BD0F}" type="datetimeFigureOut">
              <a:rPr kumimoji="1" lang="ja-JP" altLang="en-US" smtClean="0"/>
              <a:t>2023/11/20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206577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1F3A23-125E-493B-AAC8-3A5D8AD4BD0F}" type="datetimeFigureOut">
              <a:rPr kumimoji="1" lang="ja-JP" altLang="en-US" smtClean="0"/>
              <a:t>2023/11/20</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2D5222-DAF5-4CD0-89C6-B9442E7D9213}" type="slidenum">
              <a:rPr kumimoji="1" lang="ja-JP" altLang="en-US" smtClean="0"/>
              <a:t>‹#›</a:t>
            </a:fld>
            <a:endParaRPr kumimoji="1" lang="ja-JP" altLang="en-US"/>
          </a:p>
        </p:txBody>
      </p:sp>
    </p:spTree>
    <p:extLst>
      <p:ext uri="{BB962C8B-B14F-4D97-AF65-F5344CB8AC3E}">
        <p14:creationId xmlns:p14="http://schemas.microsoft.com/office/powerpoint/2010/main" val="3886287566"/>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8.xml"/><Relationship Id="rId1" Type="http://schemas.openxmlformats.org/officeDocument/2006/relationships/video" Target="https://www.youtube.com/embed/X4vFbQ-_8JI?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8.xml"/><Relationship Id="rId1" Type="http://schemas.openxmlformats.org/officeDocument/2006/relationships/video" Target="https://www.youtube.com/embed/ghqBpmDY21g?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9E1CE-0222-4E20-AB62-CAF10E1D7546}"/>
              </a:ext>
            </a:extLst>
          </p:cNvPr>
          <p:cNvSpPr>
            <a:spLocks noGrp="1"/>
          </p:cNvSpPr>
          <p:nvPr>
            <p:ph type="ctrTitle"/>
          </p:nvPr>
        </p:nvSpPr>
        <p:spPr/>
        <p:txBody>
          <a:bodyPr>
            <a:normAutofit fontScale="90000"/>
          </a:bodyPr>
          <a:lstStyle/>
          <a:p>
            <a:r>
              <a:rPr kumimoji="1" lang="ja-JP" altLang="en-US" dirty="0"/>
              <a:t>究極のエンタテインメントを創造し世界中の人々に感動を</a:t>
            </a:r>
            <a:br>
              <a:rPr kumimoji="1" lang="en-US" altLang="ja-JP" dirty="0"/>
            </a:br>
            <a:endParaRPr kumimoji="1" lang="ja-JP" altLang="en-US" dirty="0"/>
          </a:p>
        </p:txBody>
      </p:sp>
      <p:sp>
        <p:nvSpPr>
          <p:cNvPr id="3" name="字幕 2">
            <a:extLst>
              <a:ext uri="{FF2B5EF4-FFF2-40B4-BE49-F238E27FC236}">
                <a16:creationId xmlns:a16="http://schemas.microsoft.com/office/drawing/2014/main" id="{1A5640C2-D242-46C1-ACB6-55915FCD97F2}"/>
              </a:ext>
            </a:extLst>
          </p:cNvPr>
          <p:cNvSpPr>
            <a:spLocks noGrp="1"/>
          </p:cNvSpPr>
          <p:nvPr>
            <p:ph type="subTitle" idx="1"/>
          </p:nvPr>
        </p:nvSpPr>
        <p:spPr/>
        <p:txBody>
          <a:bodyPr>
            <a:normAutofit/>
          </a:bodyPr>
          <a:lstStyle/>
          <a:p>
            <a:pPr algn="ctr"/>
            <a:r>
              <a:rPr kumimoji="1" lang="ja-JP" altLang="en-US" sz="2800" dirty="0">
                <a:latin typeface="Agency FB" panose="020B0503020202020204" pitchFamily="34" charset="0"/>
              </a:rPr>
              <a:t>スパイク・チュンソフト</a:t>
            </a:r>
            <a:r>
              <a:rPr kumimoji="1" lang="en-US" altLang="ja-JP" sz="2800" dirty="0">
                <a:latin typeface="Agency FB" panose="020B0503020202020204" pitchFamily="34" charset="0"/>
              </a:rPr>
              <a:t>(</a:t>
            </a:r>
            <a:r>
              <a:rPr kumimoji="1" lang="ja-JP" altLang="en-US" sz="2800" dirty="0">
                <a:latin typeface="Agency FB" panose="020B0503020202020204" pitchFamily="34" charset="0"/>
              </a:rPr>
              <a:t>スパイク</a:t>
            </a:r>
            <a:r>
              <a:rPr kumimoji="1" lang="en-US" altLang="ja-JP" sz="2800" dirty="0">
                <a:latin typeface="Agency FB" panose="020B0503020202020204" pitchFamily="34" charset="0"/>
              </a:rPr>
              <a:t>)</a:t>
            </a:r>
            <a:r>
              <a:rPr lang="ja-JP" altLang="en-US" sz="2800" dirty="0">
                <a:latin typeface="Agency FB" panose="020B0503020202020204" pitchFamily="34" charset="0"/>
              </a:rPr>
              <a:t>（チュンソフト）</a:t>
            </a:r>
            <a:endParaRPr kumimoji="1" lang="en-US" altLang="ja-JP" sz="2800" dirty="0">
              <a:latin typeface="Agency FB" panose="020B0503020202020204" pitchFamily="34" charset="0"/>
            </a:endParaRPr>
          </a:p>
        </p:txBody>
      </p:sp>
      <p:pic>
        <p:nvPicPr>
          <p:cNvPr id="5" name="図 4">
            <a:extLst>
              <a:ext uri="{FF2B5EF4-FFF2-40B4-BE49-F238E27FC236}">
                <a16:creationId xmlns:a16="http://schemas.microsoft.com/office/drawing/2014/main" id="{C0833D6C-5ADF-4087-B28F-C0CA6A6D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492476"/>
            <a:ext cx="2000250" cy="1714500"/>
          </a:xfrm>
          <a:prstGeom prst="rect">
            <a:avLst/>
          </a:prstGeom>
        </p:spPr>
      </p:pic>
      <p:pic>
        <p:nvPicPr>
          <p:cNvPr id="7" name="図 6">
            <a:extLst>
              <a:ext uri="{FF2B5EF4-FFF2-40B4-BE49-F238E27FC236}">
                <a16:creationId xmlns:a16="http://schemas.microsoft.com/office/drawing/2014/main" id="{74AFE71B-97B2-4027-9321-30510BE30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1517"/>
            <a:ext cx="4632339" cy="2686757"/>
          </a:xfrm>
          <a:prstGeom prst="rect">
            <a:avLst/>
          </a:prstGeom>
        </p:spPr>
      </p:pic>
    </p:spTree>
    <p:extLst>
      <p:ext uri="{BB962C8B-B14F-4D97-AF65-F5344CB8AC3E}">
        <p14:creationId xmlns:p14="http://schemas.microsoft.com/office/powerpoint/2010/main" val="132713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E193A-8277-4D6E-BA44-DE18E60F2859}"/>
              </a:ext>
            </a:extLst>
          </p:cNvPr>
          <p:cNvSpPr>
            <a:spLocks noGrp="1"/>
          </p:cNvSpPr>
          <p:nvPr>
            <p:ph type="title"/>
          </p:nvPr>
        </p:nvSpPr>
        <p:spPr>
          <a:xfrm>
            <a:off x="0" y="-42334"/>
            <a:ext cx="3378199" cy="592667"/>
          </a:xfrm>
        </p:spPr>
        <p:txBody>
          <a:bodyPr>
            <a:normAutofit fontScale="90000"/>
          </a:bodyPr>
          <a:lstStyle/>
          <a:p>
            <a:r>
              <a:rPr kumimoji="1" lang="ja-JP" altLang="en-US" dirty="0"/>
              <a:t>プランナーの仕事</a:t>
            </a:r>
          </a:p>
        </p:txBody>
      </p:sp>
      <p:sp>
        <p:nvSpPr>
          <p:cNvPr id="3" name="コンテンツ プレースホルダー 2">
            <a:extLst>
              <a:ext uri="{FF2B5EF4-FFF2-40B4-BE49-F238E27FC236}">
                <a16:creationId xmlns:a16="http://schemas.microsoft.com/office/drawing/2014/main" id="{DD450974-6C87-4B31-8EF7-5898B5D96E56}"/>
              </a:ext>
            </a:extLst>
          </p:cNvPr>
          <p:cNvSpPr>
            <a:spLocks noGrp="1"/>
          </p:cNvSpPr>
          <p:nvPr>
            <p:ph sz="quarter" idx="13"/>
          </p:nvPr>
        </p:nvSpPr>
        <p:spPr>
          <a:xfrm>
            <a:off x="253999" y="965200"/>
            <a:ext cx="11565468" cy="5537200"/>
          </a:xfrm>
        </p:spPr>
        <p:txBody>
          <a:bodyPr>
            <a:normAutofit fontScale="70000" lnSpcReduction="20000"/>
          </a:bodyPr>
          <a:lstStyle/>
          <a:p>
            <a:pPr marL="0" indent="0">
              <a:buNone/>
            </a:pPr>
            <a:r>
              <a:rPr kumimoji="1" lang="ja-JP" altLang="en-US" sz="2400" dirty="0"/>
              <a:t>・企画立案・プレゼン</a:t>
            </a:r>
            <a:endParaRPr kumimoji="1" lang="en-US" altLang="ja-JP" sz="2400" dirty="0"/>
          </a:p>
          <a:p>
            <a:pPr marL="0" indent="0">
              <a:buNone/>
            </a:pPr>
            <a:r>
              <a:rPr kumimoji="1" lang="ja-JP" altLang="en-US" dirty="0"/>
              <a:t>幅広いゲーム知識</a:t>
            </a:r>
            <a:r>
              <a:rPr kumimoji="1" lang="en-US" altLang="ja-JP" dirty="0"/>
              <a:t>+</a:t>
            </a:r>
            <a:r>
              <a:rPr lang="ja-JP" altLang="en-US" sz="2400" dirty="0"/>
              <a:t>熱意</a:t>
            </a:r>
            <a:endParaRPr lang="en-US" altLang="ja-JP" sz="2400" dirty="0"/>
          </a:p>
          <a:p>
            <a:pPr marL="0" indent="0">
              <a:buNone/>
            </a:pPr>
            <a:r>
              <a:rPr kumimoji="1" lang="ja-JP" altLang="en-US" sz="2100" dirty="0"/>
              <a:t>マーケット分析力</a:t>
            </a:r>
            <a:endParaRPr kumimoji="1" lang="en-US" altLang="ja-JP" sz="2100" dirty="0"/>
          </a:p>
          <a:p>
            <a:pPr marL="0" indent="0">
              <a:buNone/>
            </a:pPr>
            <a:r>
              <a:rPr kumimoji="1" lang="ja-JP" altLang="en-US" sz="2100" dirty="0"/>
              <a:t>プレゼンテーション能力</a:t>
            </a:r>
            <a:endParaRPr kumimoji="1" lang="en-US" altLang="ja-JP" sz="2100" dirty="0"/>
          </a:p>
          <a:p>
            <a:pPr marL="0" indent="0">
              <a:buNone/>
            </a:pPr>
            <a:r>
              <a:rPr kumimoji="1" lang="ja-JP" altLang="en-US" sz="2400" dirty="0"/>
              <a:t>・ゲームの仕様作成・パート管理</a:t>
            </a:r>
            <a:endParaRPr kumimoji="1" lang="en-US" altLang="ja-JP" sz="2400" dirty="0"/>
          </a:p>
          <a:p>
            <a:pPr marL="0" indent="0">
              <a:buNone/>
            </a:pPr>
            <a:r>
              <a:rPr lang="ja-JP" altLang="en-US" dirty="0"/>
              <a:t>奥深いゲーム知識</a:t>
            </a:r>
            <a:r>
              <a:rPr kumimoji="1" lang="ja-JP" altLang="en-US" dirty="0"/>
              <a:t>　　</a:t>
            </a:r>
            <a:r>
              <a:rPr kumimoji="1" lang="en-US" altLang="ja-JP" dirty="0"/>
              <a:t>+</a:t>
            </a:r>
            <a:r>
              <a:rPr lang="ja-JP" altLang="en-US" sz="2100" b="1" dirty="0"/>
              <a:t>デザイン・プログラム</a:t>
            </a:r>
            <a:r>
              <a:rPr kumimoji="1" lang="ja-JP" altLang="en-US" sz="2100" b="1" dirty="0"/>
              <a:t>の知識</a:t>
            </a:r>
            <a:endParaRPr kumimoji="1" lang="en-US" altLang="ja-JP" sz="2100" b="1" dirty="0"/>
          </a:p>
          <a:p>
            <a:pPr marL="0" indent="0">
              <a:buNone/>
            </a:pPr>
            <a:r>
              <a:rPr lang="ja-JP" altLang="en-US" dirty="0"/>
              <a:t>論理思考</a:t>
            </a:r>
            <a:endParaRPr lang="en-US" altLang="ja-JP" dirty="0"/>
          </a:p>
          <a:p>
            <a:pPr marL="0" indent="0">
              <a:buNone/>
            </a:pPr>
            <a:r>
              <a:rPr lang="ja-JP" altLang="en-US" dirty="0"/>
              <a:t>コミュニケーション能力</a:t>
            </a:r>
            <a:endParaRPr lang="en-US" altLang="ja-JP" dirty="0"/>
          </a:p>
          <a:p>
            <a:pPr marL="0" indent="0">
              <a:buNone/>
            </a:pPr>
            <a:r>
              <a:rPr lang="ja-JP" altLang="en-US" sz="2400" dirty="0"/>
              <a:t>・シナリオ・スクリプト作成</a:t>
            </a:r>
            <a:endParaRPr lang="en-US" altLang="ja-JP" sz="2400" dirty="0"/>
          </a:p>
          <a:p>
            <a:pPr marL="0" indent="0">
              <a:buNone/>
            </a:pPr>
            <a:r>
              <a:rPr lang="ja-JP" altLang="en-US" dirty="0"/>
              <a:t>シナリオ、プロット作成能力　　　　</a:t>
            </a:r>
            <a:r>
              <a:rPr lang="en-US" altLang="ja-JP" dirty="0"/>
              <a:t>+</a:t>
            </a:r>
            <a:r>
              <a:rPr lang="ja-JP" altLang="en-US" sz="2100" b="1" dirty="0"/>
              <a:t>推理小説の知識</a:t>
            </a:r>
            <a:endParaRPr lang="en-US" altLang="ja-JP" sz="2100" b="1" dirty="0"/>
          </a:p>
          <a:p>
            <a:pPr marL="0" indent="0">
              <a:buNone/>
            </a:pPr>
            <a:r>
              <a:rPr lang="ja-JP" altLang="en-US" dirty="0"/>
              <a:t>正確な日本語</a:t>
            </a:r>
            <a:endParaRPr lang="en-US" altLang="ja-JP" dirty="0"/>
          </a:p>
          <a:p>
            <a:pPr marL="0" indent="0">
              <a:buNone/>
            </a:pPr>
            <a:r>
              <a:rPr lang="ja-JP" altLang="en-US" dirty="0"/>
              <a:t>プログラム言語知識</a:t>
            </a:r>
            <a:endParaRPr lang="en-US" altLang="ja-JP" dirty="0"/>
          </a:p>
          <a:p>
            <a:pPr marL="0" indent="0">
              <a:buNone/>
            </a:pPr>
            <a:r>
              <a:rPr lang="ja-JP" altLang="en-US" sz="2400" dirty="0"/>
              <a:t>レベルデザイン・パラメータ調整</a:t>
            </a:r>
            <a:endParaRPr lang="en-US" altLang="ja-JP" sz="2400" dirty="0"/>
          </a:p>
          <a:p>
            <a:pPr marL="0" indent="0">
              <a:buNone/>
            </a:pPr>
            <a:r>
              <a:rPr lang="en-US" altLang="ja-JP" dirty="0"/>
              <a:t>MAYA</a:t>
            </a:r>
            <a:r>
              <a:rPr lang="ja-JP" altLang="en-US" dirty="0"/>
              <a:t>のスキルがあるといい　　　　　　　　　　　　　　　　　</a:t>
            </a:r>
            <a:r>
              <a:rPr lang="en-US" altLang="ja-JP" dirty="0"/>
              <a:t>+</a:t>
            </a:r>
            <a:r>
              <a:rPr lang="ja-JP" altLang="en-US" sz="2100" b="1" dirty="0"/>
              <a:t>様々なゲームの詳細知識</a:t>
            </a:r>
            <a:endParaRPr lang="en-US" altLang="ja-JP" sz="2100" b="1" dirty="0"/>
          </a:p>
          <a:p>
            <a:pPr marL="0" indent="0">
              <a:buNone/>
            </a:pPr>
            <a:r>
              <a:rPr lang="ja-JP" altLang="en-US" sz="2400" dirty="0"/>
              <a:t>・デバッグ管理・進行管理</a:t>
            </a:r>
            <a:endParaRPr lang="en-US" altLang="ja-JP" sz="2400" dirty="0"/>
          </a:p>
          <a:p>
            <a:pPr marL="0" indent="0">
              <a:buNone/>
            </a:pPr>
            <a:r>
              <a:rPr lang="ja-JP" altLang="en-US" sz="2400" dirty="0"/>
              <a:t>データ管理能力　　　　　　　</a:t>
            </a:r>
            <a:r>
              <a:rPr lang="en-US" altLang="ja-JP" sz="2400" dirty="0"/>
              <a:t>+</a:t>
            </a:r>
            <a:r>
              <a:rPr lang="ja-JP" altLang="en-US" sz="2300" b="1" dirty="0"/>
              <a:t>忍耐と根性</a:t>
            </a:r>
            <a:endParaRPr lang="en-US" altLang="ja-JP" sz="2300" b="1" dirty="0"/>
          </a:p>
          <a:p>
            <a:pPr marL="0" indent="0">
              <a:buNone/>
            </a:pPr>
            <a:r>
              <a:rPr lang="ja-JP" altLang="en-US" sz="2400" dirty="0"/>
              <a:t>問題分析解決能力</a:t>
            </a:r>
            <a:endParaRPr lang="en-US" altLang="ja-JP" sz="2400" dirty="0"/>
          </a:p>
          <a:p>
            <a:pPr marL="0" indent="0">
              <a:buNone/>
            </a:pPr>
            <a:endParaRPr lang="en-US" altLang="ja-JP" sz="24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93490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BE75-1B8E-46CF-9D31-205C221AB8F1}"/>
              </a:ext>
            </a:extLst>
          </p:cNvPr>
          <p:cNvSpPr>
            <a:spLocks noGrp="1"/>
          </p:cNvSpPr>
          <p:nvPr>
            <p:ph type="title"/>
          </p:nvPr>
        </p:nvSpPr>
        <p:spPr>
          <a:xfrm>
            <a:off x="482602" y="186267"/>
            <a:ext cx="4631265" cy="643467"/>
          </a:xfrm>
        </p:spPr>
        <p:txBody>
          <a:bodyPr/>
          <a:lstStyle/>
          <a:p>
            <a:r>
              <a:rPr lang="ja-JP" altLang="en-US" dirty="0"/>
              <a:t>デザイナーの仕事</a:t>
            </a:r>
            <a:endParaRPr kumimoji="1" lang="ja-JP" altLang="en-US" dirty="0"/>
          </a:p>
        </p:txBody>
      </p:sp>
      <p:sp>
        <p:nvSpPr>
          <p:cNvPr id="3" name="コンテンツ プレースホルダー 2">
            <a:extLst>
              <a:ext uri="{FF2B5EF4-FFF2-40B4-BE49-F238E27FC236}">
                <a16:creationId xmlns:a16="http://schemas.microsoft.com/office/drawing/2014/main" id="{AC3464B8-3323-4539-A7FE-B152D5FA18D0}"/>
              </a:ext>
            </a:extLst>
          </p:cNvPr>
          <p:cNvSpPr>
            <a:spLocks noGrp="1"/>
          </p:cNvSpPr>
          <p:nvPr>
            <p:ph sz="quarter" idx="13"/>
          </p:nvPr>
        </p:nvSpPr>
        <p:spPr>
          <a:xfrm>
            <a:off x="685800" y="999066"/>
            <a:ext cx="10394707" cy="5554133"/>
          </a:xfrm>
        </p:spPr>
        <p:txBody>
          <a:bodyPr>
            <a:normAutofit fontScale="70000" lnSpcReduction="20000"/>
          </a:bodyPr>
          <a:lstStyle/>
          <a:p>
            <a:pPr marL="0" indent="0">
              <a:buNone/>
            </a:pPr>
            <a:r>
              <a:rPr kumimoji="1" lang="ja-JP" altLang="en-US" sz="2400" dirty="0"/>
              <a:t>・キャラクター・背景デザイン</a:t>
            </a:r>
            <a:endParaRPr kumimoji="1" lang="en-US" altLang="ja-JP" sz="2400" dirty="0"/>
          </a:p>
          <a:p>
            <a:pPr marL="0" indent="0">
              <a:buNone/>
            </a:pPr>
            <a:r>
              <a:rPr lang="en-US" altLang="ja-JP" dirty="0" err="1"/>
              <a:t>PhotoShop,lllustrator</a:t>
            </a:r>
            <a:r>
              <a:rPr lang="ja-JP" altLang="en-US" dirty="0"/>
              <a:t>などの</a:t>
            </a:r>
            <a:r>
              <a:rPr lang="en-US" altLang="ja-JP" dirty="0"/>
              <a:t>CG</a:t>
            </a:r>
            <a:r>
              <a:rPr kumimoji="1" lang="en-US" altLang="ja-JP" dirty="0"/>
              <a:t>+</a:t>
            </a:r>
            <a:r>
              <a:rPr kumimoji="1" lang="en-US" altLang="ja-JP" sz="2400" dirty="0"/>
              <a:t>GPU</a:t>
            </a:r>
            <a:r>
              <a:rPr kumimoji="1" lang="ja-JP" altLang="en-US" sz="2400" dirty="0"/>
              <a:t>最適化の知識</a:t>
            </a:r>
            <a:endParaRPr kumimoji="1" lang="en-US" altLang="ja-JP" sz="2400" dirty="0"/>
          </a:p>
          <a:p>
            <a:pPr marL="0" indent="0">
              <a:buNone/>
            </a:pPr>
            <a:r>
              <a:rPr kumimoji="1" lang="ja-JP" altLang="en-US" sz="1500" dirty="0"/>
              <a:t>ツールのスキル</a:t>
            </a:r>
            <a:endParaRPr kumimoji="1" lang="en-US" altLang="ja-JP" sz="1500" dirty="0"/>
          </a:p>
          <a:p>
            <a:pPr marL="0" indent="0">
              <a:buNone/>
            </a:pPr>
            <a:r>
              <a:rPr kumimoji="1" lang="ja-JP" altLang="en-US" sz="1500" dirty="0"/>
              <a:t>デッサン力</a:t>
            </a:r>
            <a:endParaRPr kumimoji="1" lang="en-US" altLang="ja-JP" sz="1500" dirty="0"/>
          </a:p>
          <a:p>
            <a:pPr marL="0" indent="0">
              <a:buNone/>
            </a:pPr>
            <a:r>
              <a:rPr kumimoji="1" lang="ja-JP" altLang="en-US" sz="1500" dirty="0"/>
              <a:t>デザイン力</a:t>
            </a:r>
            <a:endParaRPr kumimoji="1" lang="en-US" altLang="ja-JP" sz="1500" dirty="0"/>
          </a:p>
          <a:p>
            <a:pPr marL="0" indent="0">
              <a:buNone/>
            </a:pPr>
            <a:r>
              <a:rPr kumimoji="1" lang="ja-JP" altLang="en-US" sz="2400" dirty="0"/>
              <a:t>・</a:t>
            </a:r>
            <a:r>
              <a:rPr kumimoji="1" lang="en-US" altLang="ja-JP" sz="2400" dirty="0"/>
              <a:t>UI</a:t>
            </a:r>
            <a:r>
              <a:rPr kumimoji="1" lang="ja-JP" altLang="en-US" sz="2400" dirty="0"/>
              <a:t>・エフェクト</a:t>
            </a:r>
            <a:endParaRPr kumimoji="1" lang="en-US" altLang="ja-JP" sz="2400" dirty="0"/>
          </a:p>
          <a:p>
            <a:pPr marL="0" indent="0">
              <a:buNone/>
            </a:pPr>
            <a:r>
              <a:rPr lang="en-US" altLang="ja-JP" dirty="0"/>
              <a:t>MAYA</a:t>
            </a:r>
            <a:r>
              <a:rPr lang="ja-JP" altLang="en-US" dirty="0"/>
              <a:t>のスキル</a:t>
            </a:r>
            <a:r>
              <a:rPr kumimoji="1" lang="ja-JP" altLang="en-US" dirty="0"/>
              <a:t>　</a:t>
            </a:r>
            <a:r>
              <a:rPr kumimoji="1" lang="en-US" altLang="ja-JP" dirty="0"/>
              <a:t>+</a:t>
            </a:r>
            <a:r>
              <a:rPr lang="ja-JP" altLang="en-US" sz="3000" b="1" dirty="0"/>
              <a:t>デザインセンス</a:t>
            </a:r>
            <a:endParaRPr kumimoji="1" lang="en-US" altLang="ja-JP" sz="3000" b="1" dirty="0"/>
          </a:p>
          <a:p>
            <a:pPr marL="0" indent="0">
              <a:buNone/>
            </a:pPr>
            <a:r>
              <a:rPr lang="en-US" altLang="ja-JP" dirty="0"/>
              <a:t>After Effect</a:t>
            </a:r>
            <a:r>
              <a:rPr lang="ja-JP" altLang="en-US" dirty="0"/>
              <a:t>のスキル</a:t>
            </a:r>
            <a:endParaRPr lang="en-US" altLang="ja-JP" dirty="0"/>
          </a:p>
          <a:p>
            <a:pPr marL="0" indent="0">
              <a:buNone/>
            </a:pPr>
            <a:r>
              <a:rPr lang="ja-JP" altLang="en-US" sz="2400" dirty="0"/>
              <a:t>・キャラクター・背景モデリング</a:t>
            </a:r>
            <a:endParaRPr lang="en-US" altLang="ja-JP" sz="2400" dirty="0"/>
          </a:p>
          <a:p>
            <a:pPr marL="0" indent="0">
              <a:buNone/>
            </a:pPr>
            <a:r>
              <a:rPr lang="en-US" altLang="ja-JP" dirty="0"/>
              <a:t>MAYA</a:t>
            </a:r>
            <a:r>
              <a:rPr lang="ja-JP" altLang="en-US" dirty="0"/>
              <a:t>のスキル</a:t>
            </a:r>
            <a:r>
              <a:rPr kumimoji="1" lang="ja-JP" altLang="en-US" dirty="0"/>
              <a:t>　</a:t>
            </a:r>
            <a:r>
              <a:rPr lang="ja-JP" altLang="en-US" dirty="0"/>
              <a:t>　</a:t>
            </a:r>
            <a:r>
              <a:rPr lang="en-US" altLang="ja-JP" dirty="0"/>
              <a:t>+</a:t>
            </a:r>
            <a:r>
              <a:rPr lang="ja-JP" altLang="en-US" sz="3000" b="1" dirty="0"/>
              <a:t>スクリプト知識</a:t>
            </a:r>
            <a:endParaRPr lang="en-US" altLang="ja-JP" sz="3000" b="1" dirty="0"/>
          </a:p>
          <a:p>
            <a:pPr marL="0" indent="0">
              <a:buNone/>
            </a:pPr>
            <a:r>
              <a:rPr lang="en-US" altLang="ja-JP" dirty="0" err="1"/>
              <a:t>PhotoShop</a:t>
            </a:r>
            <a:r>
              <a:rPr lang="ja-JP" altLang="en-US" dirty="0"/>
              <a:t>のスキル</a:t>
            </a:r>
            <a:endParaRPr lang="en-US" altLang="ja-JP" dirty="0"/>
          </a:p>
          <a:p>
            <a:pPr marL="0" indent="0">
              <a:buNone/>
            </a:pPr>
            <a:r>
              <a:rPr lang="en-US" altLang="ja-JP" dirty="0" err="1"/>
              <a:t>Z_brush</a:t>
            </a:r>
            <a:r>
              <a:rPr lang="ja-JP" altLang="en-US" dirty="0"/>
              <a:t>のスキル</a:t>
            </a:r>
            <a:endParaRPr lang="en-US" altLang="ja-JP" dirty="0"/>
          </a:p>
          <a:p>
            <a:pPr marL="0" indent="0">
              <a:buNone/>
            </a:pPr>
            <a:r>
              <a:rPr lang="ja-JP" altLang="en-US" sz="2400" dirty="0"/>
              <a:t>・モーション系デザイン</a:t>
            </a:r>
            <a:endParaRPr lang="en-US" altLang="ja-JP" sz="2400" dirty="0"/>
          </a:p>
          <a:p>
            <a:pPr marL="0" indent="0">
              <a:buNone/>
            </a:pPr>
            <a:r>
              <a:rPr lang="en-US" altLang="ja-JP" dirty="0"/>
              <a:t>MAYA</a:t>
            </a:r>
            <a:r>
              <a:rPr lang="ja-JP" altLang="en-US" dirty="0"/>
              <a:t>のスキル</a:t>
            </a:r>
            <a:r>
              <a:rPr kumimoji="1" lang="ja-JP" altLang="en-US" dirty="0"/>
              <a:t>　</a:t>
            </a:r>
            <a:r>
              <a:rPr lang="ja-JP" altLang="en-US" dirty="0"/>
              <a:t>　　　　　　　　　　　　　　　　　</a:t>
            </a:r>
            <a:r>
              <a:rPr lang="en-US" altLang="ja-JP" dirty="0"/>
              <a:t>+</a:t>
            </a:r>
            <a:r>
              <a:rPr lang="ja-JP" altLang="en-US" sz="3000" b="1" dirty="0"/>
              <a:t>カメラワーク技術</a:t>
            </a:r>
            <a:endParaRPr lang="en-US" altLang="ja-JP" sz="3000" b="1" dirty="0"/>
          </a:p>
          <a:p>
            <a:pPr marL="0" indent="0">
              <a:buNone/>
            </a:pPr>
            <a:r>
              <a:rPr lang="en-US" altLang="ja-JP" dirty="0" err="1"/>
              <a:t>MotionBuilder</a:t>
            </a:r>
            <a:r>
              <a:rPr lang="ja-JP" altLang="en-US" dirty="0"/>
              <a:t>のスキル</a:t>
            </a:r>
            <a:endParaRPr lang="en-US" altLang="ja-JP" dirty="0"/>
          </a:p>
          <a:p>
            <a:pPr marL="0" indent="0">
              <a:buNone/>
            </a:pPr>
            <a:r>
              <a:rPr lang="ja-JP" altLang="en-US" dirty="0"/>
              <a:t>力学的知識</a:t>
            </a:r>
            <a:endParaRPr lang="en-US" altLang="ja-JP" dirty="0"/>
          </a:p>
          <a:p>
            <a:pPr marL="0" indent="0">
              <a:buNone/>
            </a:pPr>
            <a:r>
              <a:rPr lang="ja-JP" altLang="en-US" dirty="0"/>
              <a:t>絵コンテ作成能力</a:t>
            </a:r>
            <a:endParaRPr lang="en-US" altLang="ja-JP" dirty="0"/>
          </a:p>
          <a:p>
            <a:endParaRPr kumimoji="1" lang="ja-JP" altLang="en-US" dirty="0"/>
          </a:p>
        </p:txBody>
      </p:sp>
    </p:spTree>
    <p:extLst>
      <p:ext uri="{BB962C8B-B14F-4D97-AF65-F5344CB8AC3E}">
        <p14:creationId xmlns:p14="http://schemas.microsoft.com/office/powerpoint/2010/main" val="252837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C081C-EA3E-4F43-B749-3FC44F7F69F4}"/>
              </a:ext>
            </a:extLst>
          </p:cNvPr>
          <p:cNvSpPr>
            <a:spLocks noGrp="1"/>
          </p:cNvSpPr>
          <p:nvPr>
            <p:ph type="title"/>
          </p:nvPr>
        </p:nvSpPr>
        <p:spPr/>
        <p:txBody>
          <a:bodyPr/>
          <a:lstStyle/>
          <a:p>
            <a:r>
              <a:rPr kumimoji="1" lang="ja-JP" altLang="en-US" dirty="0"/>
              <a:t>なぜこの会社を選んだのか</a:t>
            </a:r>
          </a:p>
        </p:txBody>
      </p:sp>
      <p:sp>
        <p:nvSpPr>
          <p:cNvPr id="3" name="コンテンツ プレースホルダー 2">
            <a:extLst>
              <a:ext uri="{FF2B5EF4-FFF2-40B4-BE49-F238E27FC236}">
                <a16:creationId xmlns:a16="http://schemas.microsoft.com/office/drawing/2014/main" id="{E642B2E5-E132-480C-98C7-BEC4D29C251A}"/>
              </a:ext>
            </a:extLst>
          </p:cNvPr>
          <p:cNvSpPr>
            <a:spLocks noGrp="1"/>
          </p:cNvSpPr>
          <p:nvPr>
            <p:ph sz="quarter" idx="13"/>
          </p:nvPr>
        </p:nvSpPr>
        <p:spPr/>
        <p:txBody>
          <a:bodyPr/>
          <a:lstStyle/>
          <a:p>
            <a:pPr marL="0" indent="0">
              <a:buNone/>
            </a:pPr>
            <a:r>
              <a:rPr kumimoji="1" lang="ja-JP" altLang="en-US" dirty="0"/>
              <a:t>ノベル・ホラーゲームを作りたいと思っていて、この会社の「かまいたちの夜」や「弟切草」などの言葉の言い回しや</a:t>
            </a:r>
            <a:r>
              <a:rPr lang="ja-JP" altLang="en-US" dirty="0"/>
              <a:t>表現方法が他のノベルゲームと比べて独特で分かりやすく状況を説明する文章がとてもわかりやすく、</a:t>
            </a:r>
            <a:r>
              <a:rPr lang="en-US" altLang="ja-JP" dirty="0"/>
              <a:t>BGM</a:t>
            </a:r>
            <a:r>
              <a:rPr lang="ja-JP" altLang="en-US" dirty="0"/>
              <a:t>やイラストでゲームの世界観にのめりこませていたから。</a:t>
            </a:r>
            <a:endParaRPr lang="en-US" altLang="ja-JP" dirty="0"/>
          </a:p>
          <a:p>
            <a:pPr marL="0" indent="0">
              <a:buNone/>
            </a:pPr>
            <a:r>
              <a:rPr lang="ja-JP" altLang="en-US" dirty="0"/>
              <a:t>そしてこの会社で作ったゲームに思い入れがあるのでこの会社に入って会社を変えるぐらいの</a:t>
            </a:r>
            <a:endParaRPr lang="en-US" altLang="ja-JP" dirty="0"/>
          </a:p>
          <a:p>
            <a:pPr marL="0" indent="0">
              <a:buNone/>
            </a:pPr>
            <a:r>
              <a:rPr lang="ja-JP" altLang="en-US" dirty="0"/>
              <a:t>勢い名を残せて思い入れがある楽しいゲームを作っていきたい。</a:t>
            </a:r>
            <a:endParaRPr lang="en-US" altLang="ja-JP" dirty="0"/>
          </a:p>
          <a:p>
            <a:pPr marL="0" indent="0">
              <a:buNone/>
            </a:pPr>
            <a:endParaRPr lang="en-US" altLang="ja-JP" dirty="0"/>
          </a:p>
          <a:p>
            <a:pPr marL="0" indent="0">
              <a:buNone/>
            </a:pPr>
            <a:endParaRPr kumimoji="1" lang="en-US" altLang="ja-JP" dirty="0"/>
          </a:p>
        </p:txBody>
      </p:sp>
    </p:spTree>
    <p:extLst>
      <p:ext uri="{BB962C8B-B14F-4D97-AF65-F5344CB8AC3E}">
        <p14:creationId xmlns:p14="http://schemas.microsoft.com/office/powerpoint/2010/main" val="329433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CC9D5-7D3F-4EAD-B5F3-989256C44D0E}"/>
              </a:ext>
            </a:extLst>
          </p:cNvPr>
          <p:cNvSpPr>
            <a:spLocks noGrp="1"/>
          </p:cNvSpPr>
          <p:nvPr>
            <p:ph type="title"/>
          </p:nvPr>
        </p:nvSpPr>
        <p:spPr>
          <a:xfrm>
            <a:off x="685800" y="298032"/>
            <a:ext cx="10131425" cy="1078173"/>
          </a:xfrm>
        </p:spPr>
        <p:txBody>
          <a:bodyPr/>
          <a:lstStyle/>
          <a:p>
            <a:r>
              <a:rPr kumimoji="1" lang="ja-JP" altLang="en-US" dirty="0"/>
              <a:t>有名な制作作品</a:t>
            </a:r>
            <a:r>
              <a:rPr kumimoji="1" lang="en-US" altLang="ja-JP" dirty="0"/>
              <a:t>(</a:t>
            </a:r>
            <a:r>
              <a:rPr kumimoji="1" lang="ja-JP" altLang="en-US" dirty="0"/>
              <a:t>スパイク編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78ABA-CE56-45EF-AE86-A831A7E3D6B6}"/>
              </a:ext>
            </a:extLst>
          </p:cNvPr>
          <p:cNvSpPr>
            <a:spLocks noGrp="1"/>
          </p:cNvSpPr>
          <p:nvPr>
            <p:ph sz="quarter" idx="13"/>
          </p:nvPr>
        </p:nvSpPr>
        <p:spPr>
          <a:xfrm>
            <a:off x="685802" y="1665026"/>
            <a:ext cx="6544282" cy="4735773"/>
          </a:xfrm>
        </p:spPr>
        <p:txBody>
          <a:bodyPr/>
          <a:lstStyle/>
          <a:p>
            <a:pPr marL="0" indent="0">
              <a:buNone/>
            </a:pPr>
            <a:endParaRPr lang="en-US" altLang="ja-JP" dirty="0"/>
          </a:p>
          <a:p>
            <a:pPr marL="0" indent="0">
              <a:buNone/>
            </a:pPr>
            <a:r>
              <a:rPr kumimoji="1" lang="en-US" altLang="ja-JP" sz="2000" dirty="0"/>
              <a:t>2007</a:t>
            </a:r>
            <a:r>
              <a:rPr kumimoji="1" lang="ja-JP" altLang="en-US" sz="2000" dirty="0"/>
              <a:t>年に発売されたスパーキングシリーズの続編</a:t>
            </a:r>
            <a:endParaRPr kumimoji="1" lang="en-US" altLang="ja-JP" sz="2000" dirty="0"/>
          </a:p>
          <a:p>
            <a:pPr marL="0" indent="0">
              <a:buNone/>
            </a:pPr>
            <a:r>
              <a:rPr lang="ja-JP" altLang="en-US" sz="2000" dirty="0"/>
              <a:t>である</a:t>
            </a:r>
            <a:r>
              <a:rPr kumimoji="1" lang="ja-JP" altLang="en-US" sz="2000" dirty="0"/>
              <a:t>スパーキングメテオが</a:t>
            </a:r>
            <a:r>
              <a:rPr lang="ja-JP" altLang="en-US" sz="2000" dirty="0"/>
              <a:t>が評価が高く人気である。</a:t>
            </a:r>
            <a:endParaRPr kumimoji="1" lang="en-US" altLang="ja-JP" sz="2000" dirty="0"/>
          </a:p>
          <a:p>
            <a:pPr marL="0" indent="0">
              <a:buNone/>
            </a:pPr>
            <a:r>
              <a:rPr lang="ja-JP" altLang="en-US" sz="2000" dirty="0"/>
              <a:t>なぜ人気なのかというと</a:t>
            </a:r>
            <a:endParaRPr lang="en-US" altLang="ja-JP" sz="2000" dirty="0"/>
          </a:p>
          <a:p>
            <a:pPr marL="0" indent="0">
              <a:buNone/>
            </a:pPr>
            <a:r>
              <a:rPr lang="en-US" altLang="ja-JP" sz="2000" dirty="0"/>
              <a:t>1.</a:t>
            </a:r>
            <a:r>
              <a:rPr lang="ja-JP" altLang="en-US" sz="2000" dirty="0"/>
              <a:t>使えるキャラ数が有料</a:t>
            </a:r>
            <a:r>
              <a:rPr lang="en-US" altLang="ja-JP" sz="2000" dirty="0"/>
              <a:t>DLC</a:t>
            </a:r>
            <a:r>
              <a:rPr lang="ja-JP" altLang="en-US" sz="2000" dirty="0"/>
              <a:t>もないのにスマブラ</a:t>
            </a:r>
            <a:r>
              <a:rPr lang="en-US" altLang="ja-JP" sz="2000" dirty="0"/>
              <a:t>(87</a:t>
            </a:r>
            <a:r>
              <a:rPr lang="ja-JP" altLang="en-US" sz="2000" dirty="0"/>
              <a:t>体</a:t>
            </a:r>
            <a:r>
              <a:rPr lang="en-US" altLang="ja-JP" sz="2000" dirty="0"/>
              <a:t>)</a:t>
            </a:r>
            <a:r>
              <a:rPr lang="ja-JP" altLang="en-US" sz="2000" dirty="0"/>
              <a:t>よりも</a:t>
            </a:r>
            <a:endParaRPr lang="en-US" altLang="ja-JP" sz="2000" dirty="0"/>
          </a:p>
          <a:p>
            <a:pPr marL="0" indent="0">
              <a:buNone/>
            </a:pPr>
            <a:r>
              <a:rPr lang="ja-JP" altLang="en-US" sz="2000" dirty="0"/>
              <a:t>多い</a:t>
            </a:r>
            <a:endParaRPr lang="en-US" altLang="ja-JP" sz="2000" dirty="0"/>
          </a:p>
          <a:p>
            <a:pPr marL="0" indent="0">
              <a:buNone/>
            </a:pPr>
            <a:r>
              <a:rPr lang="en-US" altLang="ja-JP" sz="2000" dirty="0"/>
              <a:t>2.</a:t>
            </a:r>
            <a:r>
              <a:rPr lang="ja-JP" altLang="en-US" sz="2000" dirty="0"/>
              <a:t>掛け合い数がドラゴンボールファンだと</a:t>
            </a:r>
            <a:endParaRPr lang="en-US" altLang="ja-JP" sz="2000" dirty="0"/>
          </a:p>
          <a:p>
            <a:pPr marL="0" indent="0">
              <a:buNone/>
            </a:pPr>
            <a:r>
              <a:rPr lang="ja-JP" altLang="en-US" sz="2000" dirty="0"/>
              <a:t>しても見るまで思いつかないぐらい裏の掛け合いがある。</a:t>
            </a:r>
            <a:endParaRPr lang="en-US" altLang="ja-JP" sz="2000" dirty="0"/>
          </a:p>
          <a:p>
            <a:pPr marL="0" indent="0">
              <a:buNone/>
            </a:pPr>
            <a:r>
              <a:rPr lang="en-US" altLang="ja-JP" sz="2000" dirty="0"/>
              <a:t>3.</a:t>
            </a:r>
            <a:r>
              <a:rPr lang="ja-JP" altLang="en-US" sz="2000" dirty="0"/>
              <a:t>ゲームの打撃音やスピード感など爽快感がとても</a:t>
            </a:r>
            <a:endParaRPr lang="en-US" altLang="ja-JP" sz="2000" dirty="0"/>
          </a:p>
          <a:p>
            <a:pPr marL="0" indent="0">
              <a:buNone/>
            </a:pPr>
            <a:r>
              <a:rPr lang="ja-JP" altLang="en-US" sz="2000" dirty="0"/>
              <a:t>ある</a:t>
            </a:r>
            <a:r>
              <a:rPr lang="en-US" altLang="ja-JP" sz="2000" dirty="0"/>
              <a:t>(</a:t>
            </a:r>
            <a:r>
              <a:rPr lang="ja-JP" altLang="en-US" sz="2000" dirty="0"/>
              <a:t>後ページ参照</a:t>
            </a:r>
            <a:r>
              <a:rPr lang="en-US" altLang="ja-JP" sz="2000" dirty="0"/>
              <a:t>)</a:t>
            </a:r>
          </a:p>
          <a:p>
            <a:pPr marL="0" indent="0">
              <a:buNone/>
            </a:pP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57E7594A-0AEE-45E6-820A-EB37FCD7AEE7}"/>
              </a:ext>
            </a:extLst>
          </p:cNvPr>
          <p:cNvSpPr txBox="1"/>
          <p:nvPr/>
        </p:nvSpPr>
        <p:spPr>
          <a:xfrm>
            <a:off x="685801" y="1392072"/>
            <a:ext cx="5609954" cy="523220"/>
          </a:xfrm>
          <a:prstGeom prst="rect">
            <a:avLst/>
          </a:prstGeom>
          <a:noFill/>
        </p:spPr>
        <p:txBody>
          <a:bodyPr wrap="square" rtlCol="0">
            <a:spAutoFit/>
          </a:bodyPr>
          <a:lstStyle/>
          <a:p>
            <a:r>
              <a:rPr kumimoji="1" lang="ja-JP" altLang="en-US" sz="2800" b="1" dirty="0"/>
              <a:t>ドラゴンボール</a:t>
            </a:r>
            <a:r>
              <a:rPr kumimoji="1" lang="en-US" altLang="ja-JP" sz="2800" b="1" dirty="0"/>
              <a:t>Z</a:t>
            </a:r>
            <a:r>
              <a:rPr kumimoji="1" lang="ja-JP" altLang="en-US" sz="2800" b="1" dirty="0"/>
              <a:t>スパーキングメテオ</a:t>
            </a:r>
          </a:p>
        </p:txBody>
      </p:sp>
    </p:spTree>
    <p:extLst>
      <p:ext uri="{BB962C8B-B14F-4D97-AF65-F5344CB8AC3E}">
        <p14:creationId xmlns:p14="http://schemas.microsoft.com/office/powerpoint/2010/main" val="9793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オンライン メディア 3" title="【新作記念】観始めたら止まらないスパーキングメテオの掛け合い集！今回は何体でる？【ドラゴンボール、スパーキング、メテオ、ドッカンバトル、SPARKING、Budokai Tenkaichi】">
            <a:hlinkClick r:id="" action="ppaction://media"/>
            <a:extLst>
              <a:ext uri="{FF2B5EF4-FFF2-40B4-BE49-F238E27FC236}">
                <a16:creationId xmlns:a16="http://schemas.microsoft.com/office/drawing/2014/main" id="{64B86E21-C03A-41A6-8A34-5E9C9F20F578}"/>
              </a:ext>
            </a:extLst>
          </p:cNvPr>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9900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オンライン メディア 4" title="やっぱこのバトルシステム神だよな… 【ドラゴンボールZスパーキングメテオ】">
            <a:hlinkClick r:id="" action="ppaction://media"/>
            <a:extLst>
              <a:ext uri="{FF2B5EF4-FFF2-40B4-BE49-F238E27FC236}">
                <a16:creationId xmlns:a16="http://schemas.microsoft.com/office/drawing/2014/main" id="{353FB0C5-DD17-46D9-9BE0-8AC664C9F7A8}"/>
              </a:ext>
            </a:extLst>
          </p:cNvPr>
          <p:cNvPicPr>
            <a:picLocks noRot="1" noChangeAspect="1"/>
          </p:cNvPicPr>
          <p:nvPr>
            <a:videoFile r:link="rId1"/>
          </p:nvPr>
        </p:nvPicPr>
        <p:blipFill>
          <a:blip r:embed="rId3"/>
          <a:stretch>
            <a:fillRect/>
          </a:stretch>
        </p:blipFill>
        <p:spPr>
          <a:xfrm>
            <a:off x="0" y="0"/>
            <a:ext cx="12056533" cy="6858000"/>
          </a:xfrm>
          <a:prstGeom prst="rect">
            <a:avLst/>
          </a:prstGeom>
        </p:spPr>
      </p:pic>
    </p:spTree>
    <p:extLst>
      <p:ext uri="{BB962C8B-B14F-4D97-AF65-F5344CB8AC3E}">
        <p14:creationId xmlns:p14="http://schemas.microsoft.com/office/powerpoint/2010/main" val="22102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9D46A-1992-4E6A-BDF3-72861C6B555A}"/>
              </a:ext>
            </a:extLst>
          </p:cNvPr>
          <p:cNvSpPr>
            <a:spLocks noGrp="1"/>
          </p:cNvSpPr>
          <p:nvPr>
            <p:ph type="title"/>
          </p:nvPr>
        </p:nvSpPr>
        <p:spPr/>
        <p:txBody>
          <a:bodyPr/>
          <a:lstStyle/>
          <a:p>
            <a:r>
              <a:rPr kumimoji="1" lang="ja-JP" altLang="en-US" dirty="0"/>
              <a:t>侍</a:t>
            </a:r>
          </a:p>
        </p:txBody>
      </p:sp>
      <p:pic>
        <p:nvPicPr>
          <p:cNvPr id="7" name="図 6">
            <a:extLst>
              <a:ext uri="{FF2B5EF4-FFF2-40B4-BE49-F238E27FC236}">
                <a16:creationId xmlns:a16="http://schemas.microsoft.com/office/drawing/2014/main" id="{5E14908C-585F-490D-B92A-4D4DDDA3D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911" y="426232"/>
            <a:ext cx="1980916" cy="2805642"/>
          </a:xfrm>
          <a:prstGeom prst="rect">
            <a:avLst/>
          </a:prstGeom>
        </p:spPr>
      </p:pic>
      <p:sp>
        <p:nvSpPr>
          <p:cNvPr id="13" name="コンテンツ プレースホルダー 12">
            <a:extLst>
              <a:ext uri="{FF2B5EF4-FFF2-40B4-BE49-F238E27FC236}">
                <a16:creationId xmlns:a16="http://schemas.microsoft.com/office/drawing/2014/main" id="{81C9982B-D1AE-474E-B8B8-B3ADD696B6C2}"/>
              </a:ext>
            </a:extLst>
          </p:cNvPr>
          <p:cNvSpPr>
            <a:spLocks noGrp="1"/>
          </p:cNvSpPr>
          <p:nvPr>
            <p:ph sz="quarter" idx="13"/>
          </p:nvPr>
        </p:nvSpPr>
        <p:spPr>
          <a:xfrm>
            <a:off x="4121624" y="2675467"/>
            <a:ext cx="7260609" cy="3311189"/>
          </a:xfrm>
        </p:spPr>
        <p:txBody>
          <a:bodyPr>
            <a:normAutofit fontScale="92500" lnSpcReduction="10000"/>
          </a:bodyPr>
          <a:lstStyle/>
          <a:p>
            <a:r>
              <a:rPr lang="en-US" altLang="ja-JP" dirty="0"/>
              <a:t>2002</a:t>
            </a:r>
            <a:r>
              <a:rPr lang="ja-JP" altLang="en-US" dirty="0"/>
              <a:t>年にスパイクが発売したゲームである</a:t>
            </a:r>
            <a:endParaRPr lang="en-US" altLang="ja-JP" dirty="0"/>
          </a:p>
          <a:p>
            <a:pPr marL="0" indent="0">
              <a:buNone/>
            </a:pPr>
            <a:r>
              <a:rPr lang="ja-JP" altLang="en-US" dirty="0"/>
              <a:t>これ以降は侍道と名前を変えて続編が発売されている</a:t>
            </a:r>
            <a:endParaRPr lang="en-US" altLang="ja-JP" dirty="0"/>
          </a:p>
          <a:p>
            <a:pPr marL="0" indent="0">
              <a:buNone/>
            </a:pPr>
            <a:r>
              <a:rPr lang="ja-JP" altLang="en-US" dirty="0"/>
              <a:t>ゲームジャンルは敵を進みながら倒していくアクションゲームで</a:t>
            </a:r>
            <a:endParaRPr lang="en-US" altLang="ja-JP" dirty="0"/>
          </a:p>
          <a:p>
            <a:pPr marL="0" indent="0">
              <a:buNone/>
            </a:pPr>
            <a:r>
              <a:rPr lang="ja-JP" altLang="en-US" dirty="0"/>
              <a:t>明治時代の侍をモチーフとして作っている</a:t>
            </a:r>
            <a:endParaRPr lang="en-US" altLang="ja-JP" dirty="0"/>
          </a:p>
          <a:p>
            <a:pPr marL="0" indent="0">
              <a:buNone/>
            </a:pPr>
            <a:r>
              <a:rPr lang="ja-JP" altLang="en-US" dirty="0"/>
              <a:t>このゲームでは３つの勢力があり「赤玉党」「黒生家」「町民」があり</a:t>
            </a:r>
            <a:endParaRPr lang="en-US" altLang="ja-JP" dirty="0"/>
          </a:p>
          <a:p>
            <a:pPr marL="0" indent="0">
              <a:buNone/>
            </a:pPr>
            <a:r>
              <a:rPr lang="ja-JP" altLang="en-US" dirty="0"/>
              <a:t>主人公の選択や行動で大きく変わっていく、なお入らなくても物語を進めれる</a:t>
            </a:r>
            <a:endParaRPr lang="en-US" altLang="ja-JP" dirty="0"/>
          </a:p>
          <a:p>
            <a:pPr marL="0" indent="0">
              <a:buNone/>
            </a:pPr>
            <a:endParaRPr lang="en-US" altLang="ja-JP" dirty="0"/>
          </a:p>
          <a:p>
            <a:pPr marL="0" indent="0">
              <a:buNone/>
            </a:pPr>
            <a:endParaRPr lang="en-US" altLang="ja-JP" dirty="0"/>
          </a:p>
          <a:p>
            <a:pPr marL="0" indent="0">
              <a:buNone/>
            </a:pPr>
            <a:r>
              <a:rPr lang="ja-JP" altLang="en-US" dirty="0"/>
              <a:t>　　　　　　　　　　　　　　　</a:t>
            </a:r>
          </a:p>
        </p:txBody>
      </p:sp>
      <p:pic>
        <p:nvPicPr>
          <p:cNvPr id="15" name="図 14">
            <a:extLst>
              <a:ext uri="{FF2B5EF4-FFF2-40B4-BE49-F238E27FC236}">
                <a16:creationId xmlns:a16="http://schemas.microsoft.com/office/drawing/2014/main" id="{5A90DE1E-360C-4D41-BAEA-C0BE2D56B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10" y="3626127"/>
            <a:ext cx="3917814" cy="2936349"/>
          </a:xfrm>
          <a:prstGeom prst="rect">
            <a:avLst/>
          </a:prstGeom>
        </p:spPr>
      </p:pic>
    </p:spTree>
    <p:extLst>
      <p:ext uri="{BB962C8B-B14F-4D97-AF65-F5344CB8AC3E}">
        <p14:creationId xmlns:p14="http://schemas.microsoft.com/office/powerpoint/2010/main" val="388629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5B0F0-53D5-47CA-AC30-B7BCF234BDD0}"/>
              </a:ext>
            </a:extLst>
          </p:cNvPr>
          <p:cNvSpPr>
            <a:spLocks noGrp="1"/>
          </p:cNvSpPr>
          <p:nvPr>
            <p:ph type="title"/>
          </p:nvPr>
        </p:nvSpPr>
        <p:spPr>
          <a:xfrm>
            <a:off x="685801" y="609600"/>
            <a:ext cx="6042545" cy="584775"/>
          </a:xfrm>
        </p:spPr>
        <p:txBody>
          <a:bodyPr>
            <a:normAutofit fontScale="90000"/>
          </a:bodyPr>
          <a:lstStyle/>
          <a:p>
            <a:r>
              <a:rPr kumimoji="1" lang="ja-JP" altLang="en-US" dirty="0"/>
              <a:t>有名な制作作品</a:t>
            </a:r>
            <a:r>
              <a:rPr kumimoji="1" lang="en-US" altLang="ja-JP" dirty="0"/>
              <a:t>(</a:t>
            </a:r>
            <a:r>
              <a:rPr kumimoji="1" lang="ja-JP" altLang="en-US" dirty="0"/>
              <a:t>チュンソフト編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C7794E-F8DC-40BB-A79A-BE157830CBB5}"/>
              </a:ext>
            </a:extLst>
          </p:cNvPr>
          <p:cNvSpPr>
            <a:spLocks noGrp="1"/>
          </p:cNvSpPr>
          <p:nvPr>
            <p:ph sz="quarter" idx="13"/>
          </p:nvPr>
        </p:nvSpPr>
        <p:spPr>
          <a:xfrm>
            <a:off x="685801" y="1930114"/>
            <a:ext cx="10394707" cy="4318286"/>
          </a:xfrm>
        </p:spPr>
        <p:txBody>
          <a:bodyPr/>
          <a:lstStyle/>
          <a:p>
            <a:pPr marL="0" indent="0">
              <a:buNone/>
            </a:pPr>
            <a:r>
              <a:rPr lang="en-US" altLang="ja-JP" dirty="0"/>
              <a:t>1994</a:t>
            </a:r>
            <a:r>
              <a:rPr lang="ja-JP" altLang="en-US" dirty="0"/>
              <a:t>年にチュンソフトより発売されたかまいたちの夜である</a:t>
            </a:r>
            <a:endParaRPr lang="en-US" altLang="ja-JP" dirty="0"/>
          </a:p>
          <a:p>
            <a:pPr marL="0" indent="0">
              <a:buNone/>
            </a:pPr>
            <a:r>
              <a:rPr lang="ja-JP" altLang="en-US" dirty="0"/>
              <a:t>ちなみに</a:t>
            </a:r>
            <a:r>
              <a:rPr lang="en-US" altLang="ja-JP" dirty="0"/>
              <a:t>2</a:t>
            </a:r>
            <a:r>
              <a:rPr lang="ja-JP" altLang="en-US" dirty="0"/>
              <a:t>は特別扁の続編であり</a:t>
            </a:r>
            <a:r>
              <a:rPr lang="en-US" altLang="ja-JP" dirty="0"/>
              <a:t>1</a:t>
            </a:r>
            <a:r>
              <a:rPr lang="ja-JP" altLang="en-US" dirty="0"/>
              <a:t>をやっていたら進めるシーンもあるので</a:t>
            </a:r>
            <a:endParaRPr lang="en-US" altLang="ja-JP" dirty="0"/>
          </a:p>
          <a:p>
            <a:pPr marL="0" indent="0">
              <a:buNone/>
            </a:pPr>
            <a:r>
              <a:rPr kumimoji="1" lang="ja-JP" altLang="en-US" dirty="0"/>
              <a:t>気になる人は触れてみてほしい。</a:t>
            </a:r>
            <a:endParaRPr kumimoji="1" lang="en-US" altLang="ja-JP" dirty="0"/>
          </a:p>
          <a:p>
            <a:pPr marL="0" indent="0">
              <a:buNone/>
            </a:pPr>
            <a:r>
              <a:rPr lang="ja-JP" altLang="en-US" dirty="0"/>
              <a:t>なお虫やグロ多めなのでご注意を。</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p:txBody>
      </p:sp>
      <p:sp>
        <p:nvSpPr>
          <p:cNvPr id="8" name="テキスト ボックス 7">
            <a:extLst>
              <a:ext uri="{FF2B5EF4-FFF2-40B4-BE49-F238E27FC236}">
                <a16:creationId xmlns:a16="http://schemas.microsoft.com/office/drawing/2014/main" id="{CDAC15D1-AEE5-441E-B7FA-7E45BA6C046A}"/>
              </a:ext>
            </a:extLst>
          </p:cNvPr>
          <p:cNvSpPr txBox="1"/>
          <p:nvPr/>
        </p:nvSpPr>
        <p:spPr>
          <a:xfrm>
            <a:off x="541361" y="1300634"/>
            <a:ext cx="5459105" cy="523220"/>
          </a:xfrm>
          <a:prstGeom prst="rect">
            <a:avLst/>
          </a:prstGeom>
          <a:noFill/>
        </p:spPr>
        <p:txBody>
          <a:bodyPr wrap="square" rtlCol="0">
            <a:spAutoFit/>
          </a:bodyPr>
          <a:lstStyle/>
          <a:p>
            <a:r>
              <a:rPr kumimoji="1" lang="ja-JP" altLang="en-US" sz="2800" b="1" dirty="0">
                <a:latin typeface="07ふぉんとうは怖い明朝体" panose="02000600000000000000" pitchFamily="50" charset="-128"/>
                <a:ea typeface="07ふぉんとうは怖い明朝体" panose="02000600000000000000" pitchFamily="50" charset="-128"/>
              </a:rPr>
              <a:t>かまいたちの夜</a:t>
            </a:r>
          </a:p>
        </p:txBody>
      </p:sp>
      <p:pic>
        <p:nvPicPr>
          <p:cNvPr id="1028" name="Picture 4" descr="ゲオ公式通販サイト ゲオオンラインストア【中古】かまいたちの夜 特別篇: ゲーム">
            <a:extLst>
              <a:ext uri="{FF2B5EF4-FFF2-40B4-BE49-F238E27FC236}">
                <a16:creationId xmlns:a16="http://schemas.microsoft.com/office/drawing/2014/main" id="{E4C70D17-FBAB-446B-AF80-255F54B10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179" y="230208"/>
            <a:ext cx="2658754" cy="2664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感想「かまいたちの夜2～監獄島のわらべ唄～」（完全ネタバレ） - 傍線部Aより愛を込めて ～映画の傍線部解釈～">
            <a:extLst>
              <a:ext uri="{FF2B5EF4-FFF2-40B4-BE49-F238E27FC236}">
                <a16:creationId xmlns:a16="http://schemas.microsoft.com/office/drawing/2014/main" id="{329CDE89-BA92-49E0-BF95-B71A9B123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427" y="2711663"/>
            <a:ext cx="2143294" cy="297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93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69F5E-0C78-4E17-A5C8-9BA1D8E34F4A}"/>
              </a:ext>
            </a:extLst>
          </p:cNvPr>
          <p:cNvSpPr>
            <a:spLocks noGrp="1"/>
          </p:cNvSpPr>
          <p:nvPr>
            <p:ph type="title"/>
          </p:nvPr>
        </p:nvSpPr>
        <p:spPr/>
        <p:txBody>
          <a:bodyPr/>
          <a:lstStyle/>
          <a:p>
            <a:r>
              <a:rPr kumimoji="1" lang="ja-JP" altLang="en-US" dirty="0">
                <a:latin typeface="07ふぉんとうは怖い明朝体" panose="02000600000000000000" pitchFamily="50" charset="-128"/>
                <a:ea typeface="07ふぉんとうは怖い明朝体" panose="02000600000000000000" pitchFamily="50" charset="-128"/>
              </a:rPr>
              <a:t>弟切草</a:t>
            </a:r>
          </a:p>
        </p:txBody>
      </p:sp>
      <p:pic>
        <p:nvPicPr>
          <p:cNvPr id="5" name="コンテンツ プレースホルダー 4">
            <a:extLst>
              <a:ext uri="{FF2B5EF4-FFF2-40B4-BE49-F238E27FC236}">
                <a16:creationId xmlns:a16="http://schemas.microsoft.com/office/drawing/2014/main" id="{2259C8F7-6380-4536-97ED-726E0561D8A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13907" y="134787"/>
            <a:ext cx="1303892" cy="1931080"/>
          </a:xfrm>
        </p:spPr>
      </p:pic>
      <p:sp>
        <p:nvSpPr>
          <p:cNvPr id="6" name="テキスト ボックス 5">
            <a:extLst>
              <a:ext uri="{FF2B5EF4-FFF2-40B4-BE49-F238E27FC236}">
                <a16:creationId xmlns:a16="http://schemas.microsoft.com/office/drawing/2014/main" id="{92DBBE33-8EF6-456F-883B-D27EC009BB85}"/>
              </a:ext>
            </a:extLst>
          </p:cNvPr>
          <p:cNvSpPr txBox="1"/>
          <p:nvPr/>
        </p:nvSpPr>
        <p:spPr>
          <a:xfrm>
            <a:off x="1119116" y="2702257"/>
            <a:ext cx="8816454" cy="646331"/>
          </a:xfrm>
          <a:prstGeom prst="rect">
            <a:avLst/>
          </a:prstGeom>
          <a:noFill/>
        </p:spPr>
        <p:txBody>
          <a:bodyPr wrap="square" rtlCol="0">
            <a:spAutoFit/>
          </a:bodyPr>
          <a:lstStyle/>
          <a:p>
            <a:r>
              <a:rPr kumimoji="1" lang="en-US" altLang="ja-JP" dirty="0"/>
              <a:t>1992</a:t>
            </a:r>
            <a:r>
              <a:rPr kumimoji="1" lang="ja-JP" altLang="en-US" dirty="0"/>
              <a:t>年に発売されたスーパーファミコン用ソフトで個人的にあの後の続きがしたい作品である。</a:t>
            </a:r>
            <a:endParaRPr kumimoji="1" lang="en-US" altLang="ja-JP" dirty="0"/>
          </a:p>
        </p:txBody>
      </p:sp>
    </p:spTree>
    <p:extLst>
      <p:ext uri="{BB962C8B-B14F-4D97-AF65-F5344CB8AC3E}">
        <p14:creationId xmlns:p14="http://schemas.microsoft.com/office/powerpoint/2010/main" val="6708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CBB88-EB48-4DF4-889C-7C5762BCDDFC}"/>
              </a:ext>
            </a:extLst>
          </p:cNvPr>
          <p:cNvSpPr>
            <a:spLocks noGrp="1"/>
          </p:cNvSpPr>
          <p:nvPr>
            <p:ph type="title"/>
          </p:nvPr>
        </p:nvSpPr>
        <p:spPr/>
        <p:txBody>
          <a:bodyPr/>
          <a:lstStyle/>
          <a:p>
            <a:r>
              <a:rPr kumimoji="1" lang="ja-JP" altLang="en-US" dirty="0"/>
              <a:t>スパイク・チュンソフトが求める人材・スキル</a:t>
            </a:r>
          </a:p>
        </p:txBody>
      </p:sp>
      <p:sp>
        <p:nvSpPr>
          <p:cNvPr id="3" name="コンテンツ プレースホルダー 2">
            <a:extLst>
              <a:ext uri="{FF2B5EF4-FFF2-40B4-BE49-F238E27FC236}">
                <a16:creationId xmlns:a16="http://schemas.microsoft.com/office/drawing/2014/main" id="{9E78EC79-854D-4FA9-8989-F3888608AEF7}"/>
              </a:ext>
            </a:extLst>
          </p:cNvPr>
          <p:cNvSpPr>
            <a:spLocks noGrp="1"/>
          </p:cNvSpPr>
          <p:nvPr>
            <p:ph sz="quarter" idx="13"/>
          </p:nvPr>
        </p:nvSpPr>
        <p:spPr>
          <a:xfrm>
            <a:off x="685801" y="2063396"/>
            <a:ext cx="10394707" cy="4185004"/>
          </a:xfrm>
        </p:spPr>
        <p:txBody>
          <a:bodyPr/>
          <a:lstStyle/>
          <a:p>
            <a:r>
              <a:rPr kumimoji="1" lang="ja-JP" altLang="en-US" sz="4400" dirty="0"/>
              <a:t>共通で必要なスキル</a:t>
            </a:r>
            <a:endParaRPr kumimoji="1" lang="en-US" altLang="ja-JP" sz="4400" dirty="0"/>
          </a:p>
          <a:p>
            <a:r>
              <a:rPr kumimoji="1" lang="ja-JP" altLang="en-US" sz="2400" b="1" dirty="0"/>
              <a:t>問題解決能力</a:t>
            </a:r>
            <a:endParaRPr kumimoji="1" lang="en-US" altLang="ja-JP" sz="2400" b="1" dirty="0"/>
          </a:p>
          <a:p>
            <a:pPr marL="0" indent="0">
              <a:buNone/>
            </a:pPr>
            <a:r>
              <a:rPr kumimoji="1" lang="ja-JP" altLang="en-US" dirty="0"/>
              <a:t>なぜミスをしたのかを考え解決策を出せる人材</a:t>
            </a:r>
            <a:endParaRPr kumimoji="1" lang="en-US" altLang="ja-JP" dirty="0"/>
          </a:p>
          <a:p>
            <a:r>
              <a:rPr kumimoji="1" lang="ja-JP" altLang="en-US" sz="2400" b="1" dirty="0"/>
              <a:t>コミュニケーション能力</a:t>
            </a:r>
            <a:endParaRPr kumimoji="1" lang="en-US" altLang="ja-JP" sz="2400" b="1" dirty="0"/>
          </a:p>
          <a:p>
            <a:pPr marL="0" indent="0">
              <a:buNone/>
            </a:pPr>
            <a:r>
              <a:rPr kumimoji="1" lang="ja-JP" altLang="en-US" dirty="0"/>
              <a:t>チーム全員でコミュニケーションをとりフォローしあえる関係を構築する</a:t>
            </a:r>
            <a:endParaRPr kumimoji="1" lang="en-US" altLang="ja-JP" dirty="0"/>
          </a:p>
          <a:p>
            <a:pPr marL="0" indent="0">
              <a:buNone/>
            </a:pPr>
            <a:r>
              <a:rPr lang="ja-JP" altLang="en-US" dirty="0"/>
              <a:t>能力</a:t>
            </a:r>
            <a:endParaRPr kumimoji="1" lang="en-US" altLang="ja-JP" sz="2400" dirty="0"/>
          </a:p>
          <a:p>
            <a:r>
              <a:rPr lang="ja-JP" altLang="en-US" sz="2400" b="1" dirty="0"/>
              <a:t>調査・吸収能力</a:t>
            </a:r>
            <a:endParaRPr lang="en-US" altLang="ja-JP" sz="2400" b="1" dirty="0"/>
          </a:p>
          <a:p>
            <a:r>
              <a:rPr lang="ja-JP" altLang="en-US" dirty="0"/>
              <a:t>ゲームに対してグローバルな知識を持つ</a:t>
            </a:r>
            <a:endParaRPr lang="en-US" altLang="ja-JP" dirty="0"/>
          </a:p>
          <a:p>
            <a:endParaRPr kumimoji="1" lang="ja-JP" altLang="en-US" dirty="0"/>
          </a:p>
        </p:txBody>
      </p:sp>
    </p:spTree>
    <p:extLst>
      <p:ext uri="{BB962C8B-B14F-4D97-AF65-F5344CB8AC3E}">
        <p14:creationId xmlns:p14="http://schemas.microsoft.com/office/powerpoint/2010/main" val="410989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39618-2A8E-4A69-8183-4C87A36A4376}"/>
              </a:ext>
            </a:extLst>
          </p:cNvPr>
          <p:cNvSpPr>
            <a:spLocks noGrp="1"/>
          </p:cNvSpPr>
          <p:nvPr>
            <p:ph type="title"/>
          </p:nvPr>
        </p:nvSpPr>
        <p:spPr>
          <a:xfrm>
            <a:off x="465669" y="408927"/>
            <a:ext cx="4377266" cy="778933"/>
          </a:xfrm>
        </p:spPr>
        <p:txBody>
          <a:bodyPr/>
          <a:lstStyle/>
          <a:p>
            <a:r>
              <a:rPr kumimoji="1" lang="ja-JP" altLang="en-US" dirty="0"/>
              <a:t>プログラマーの仕事</a:t>
            </a:r>
          </a:p>
        </p:txBody>
      </p:sp>
      <p:sp>
        <p:nvSpPr>
          <p:cNvPr id="3" name="コンテンツ プレースホルダー 2">
            <a:extLst>
              <a:ext uri="{FF2B5EF4-FFF2-40B4-BE49-F238E27FC236}">
                <a16:creationId xmlns:a16="http://schemas.microsoft.com/office/drawing/2014/main" id="{DB2E06FC-C3DC-4524-A0DE-A99674CC0214}"/>
              </a:ext>
            </a:extLst>
          </p:cNvPr>
          <p:cNvSpPr>
            <a:spLocks noGrp="1"/>
          </p:cNvSpPr>
          <p:nvPr>
            <p:ph sz="quarter" idx="13"/>
          </p:nvPr>
        </p:nvSpPr>
        <p:spPr>
          <a:xfrm>
            <a:off x="685800" y="1187859"/>
            <a:ext cx="10394707" cy="5261213"/>
          </a:xfrm>
        </p:spPr>
        <p:txBody>
          <a:bodyPr>
            <a:normAutofit fontScale="92500" lnSpcReduction="20000"/>
          </a:bodyPr>
          <a:lstStyle/>
          <a:p>
            <a:pPr marL="0" indent="0">
              <a:buNone/>
            </a:pPr>
            <a:r>
              <a:rPr kumimoji="1" lang="ja-JP" altLang="en-US" sz="2400" dirty="0"/>
              <a:t>・描画系</a:t>
            </a:r>
            <a:r>
              <a:rPr kumimoji="1" lang="en-US" altLang="ja-JP" sz="2400" dirty="0"/>
              <a:t>(CG)</a:t>
            </a:r>
            <a:r>
              <a:rPr kumimoji="1" lang="ja-JP" altLang="en-US" sz="2400" dirty="0"/>
              <a:t>プログラム</a:t>
            </a:r>
            <a:endParaRPr kumimoji="1" lang="en-US" altLang="ja-JP" sz="2400" dirty="0"/>
          </a:p>
          <a:p>
            <a:pPr marL="0" indent="0">
              <a:buNone/>
            </a:pPr>
            <a:r>
              <a:rPr kumimoji="1" lang="ja-JP" altLang="en-US" dirty="0"/>
              <a:t>シェーダー技術</a:t>
            </a:r>
            <a:r>
              <a:rPr kumimoji="1" lang="en-US" altLang="ja-JP" dirty="0"/>
              <a:t>(</a:t>
            </a:r>
            <a:r>
              <a:rPr kumimoji="1" lang="en-US" altLang="ja-JP" dirty="0" err="1"/>
              <a:t>Lighting.Shadowing.Post</a:t>
            </a:r>
            <a:r>
              <a:rPr kumimoji="1" lang="en-US" altLang="ja-JP" dirty="0"/>
              <a:t> effect)</a:t>
            </a:r>
            <a:r>
              <a:rPr kumimoji="1" lang="ja-JP" altLang="en-US" dirty="0"/>
              <a:t>などのスキル</a:t>
            </a:r>
            <a:r>
              <a:rPr kumimoji="1" lang="en-US" altLang="ja-JP" dirty="0"/>
              <a:t>+</a:t>
            </a:r>
            <a:r>
              <a:rPr kumimoji="1" lang="en-US" altLang="ja-JP" sz="2400" dirty="0"/>
              <a:t>GPU</a:t>
            </a:r>
            <a:r>
              <a:rPr kumimoji="1" lang="ja-JP" altLang="en-US" sz="2400" dirty="0"/>
              <a:t>最適化の知識</a:t>
            </a:r>
            <a:endParaRPr kumimoji="1" lang="en-US" altLang="ja-JP" sz="2400" dirty="0"/>
          </a:p>
          <a:p>
            <a:pPr marL="0" indent="0">
              <a:buNone/>
            </a:pPr>
            <a:r>
              <a:rPr kumimoji="1" lang="ja-JP" altLang="en-US" sz="2400" dirty="0"/>
              <a:t>・システム・挙動系プログラム</a:t>
            </a:r>
            <a:endParaRPr kumimoji="1" lang="en-US" altLang="ja-JP" sz="2400" dirty="0"/>
          </a:p>
          <a:p>
            <a:pPr marL="0" indent="0">
              <a:buNone/>
            </a:pPr>
            <a:r>
              <a:rPr kumimoji="1" lang="ja-JP" altLang="en-US" dirty="0"/>
              <a:t>マルチコア</a:t>
            </a:r>
            <a:r>
              <a:rPr kumimoji="1" lang="en-US" altLang="ja-JP" dirty="0"/>
              <a:t>/</a:t>
            </a:r>
            <a:r>
              <a:rPr kumimoji="1" lang="ja-JP" altLang="en-US" dirty="0"/>
              <a:t>マルチスレッドの知識　　</a:t>
            </a:r>
            <a:r>
              <a:rPr kumimoji="1" lang="en-US" altLang="ja-JP" dirty="0"/>
              <a:t>+</a:t>
            </a:r>
            <a:r>
              <a:rPr kumimoji="1" lang="ja-JP" altLang="en-US" sz="3000" b="1" dirty="0"/>
              <a:t>物理数学の知識</a:t>
            </a:r>
            <a:endParaRPr kumimoji="1" lang="en-US" altLang="ja-JP" sz="3000" b="1" dirty="0"/>
          </a:p>
          <a:p>
            <a:pPr marL="0" indent="0">
              <a:buNone/>
            </a:pPr>
            <a:r>
              <a:rPr lang="en-US" altLang="ja-JP" dirty="0"/>
              <a:t>CPU</a:t>
            </a:r>
            <a:r>
              <a:rPr lang="ja-JP" altLang="en-US" dirty="0"/>
              <a:t>拡張命令</a:t>
            </a:r>
            <a:r>
              <a:rPr lang="en-US" altLang="ja-JP" dirty="0"/>
              <a:t>(SIMD)</a:t>
            </a:r>
            <a:r>
              <a:rPr lang="ja-JP" altLang="en-US" dirty="0"/>
              <a:t>に関する知識</a:t>
            </a:r>
            <a:endParaRPr lang="en-US" altLang="ja-JP" dirty="0"/>
          </a:p>
          <a:p>
            <a:pPr marL="0" indent="0">
              <a:buNone/>
            </a:pPr>
            <a:r>
              <a:rPr lang="ja-JP" altLang="en-US" sz="2400" dirty="0"/>
              <a:t>・ネットワーク系プログラム</a:t>
            </a:r>
            <a:endParaRPr lang="en-US" altLang="ja-JP" sz="2400" dirty="0"/>
          </a:p>
          <a:p>
            <a:pPr marL="0" indent="0">
              <a:buNone/>
            </a:pPr>
            <a:r>
              <a:rPr lang="ja-JP" altLang="en-US" dirty="0"/>
              <a:t>プロトコルの知識</a:t>
            </a:r>
            <a:r>
              <a:rPr lang="en-US" altLang="ja-JP" dirty="0"/>
              <a:t>(UDP/TCP)</a:t>
            </a:r>
            <a:r>
              <a:rPr lang="ja-JP" altLang="en-US" dirty="0"/>
              <a:t>　　　　　　　　</a:t>
            </a:r>
            <a:r>
              <a:rPr lang="en-US" altLang="ja-JP" dirty="0"/>
              <a:t>+</a:t>
            </a:r>
            <a:r>
              <a:rPr lang="ja-JP" altLang="en-US" sz="3000" b="1" dirty="0"/>
              <a:t>冗長化手法</a:t>
            </a:r>
            <a:endParaRPr lang="en-US" altLang="ja-JP" sz="3000" b="1" dirty="0"/>
          </a:p>
          <a:p>
            <a:pPr marL="0" indent="0">
              <a:buNone/>
            </a:pPr>
            <a:r>
              <a:rPr lang="ja-JP" altLang="en-US" dirty="0"/>
              <a:t>圧縮アルゴリズムの知識</a:t>
            </a:r>
            <a:endParaRPr lang="en-US" altLang="ja-JP" dirty="0"/>
          </a:p>
          <a:p>
            <a:pPr marL="0" indent="0">
              <a:buNone/>
            </a:pPr>
            <a:r>
              <a:rPr lang="ja-JP" altLang="en-US" sz="2400" dirty="0"/>
              <a:t>コンテンツ系プログラム</a:t>
            </a:r>
            <a:endParaRPr lang="en-US" altLang="ja-JP" sz="2400" dirty="0"/>
          </a:p>
          <a:p>
            <a:pPr marL="0" indent="0">
              <a:buNone/>
            </a:pPr>
            <a:r>
              <a:rPr lang="ja-JP" altLang="en-US" dirty="0"/>
              <a:t>ゲーム知識　　　　　　　　　　　　　　　　　　</a:t>
            </a:r>
            <a:r>
              <a:rPr lang="en-US" altLang="ja-JP" dirty="0"/>
              <a:t>+</a:t>
            </a:r>
            <a:r>
              <a:rPr lang="ja-JP" altLang="en-US" sz="3000" b="1" dirty="0"/>
              <a:t>英語力</a:t>
            </a:r>
            <a:endParaRPr lang="en-US" altLang="ja-JP" sz="3000" b="1" dirty="0"/>
          </a:p>
          <a:p>
            <a:pPr marL="0" indent="0">
              <a:buNone/>
            </a:pPr>
            <a:r>
              <a:rPr lang="ja-JP" altLang="en-US" dirty="0"/>
              <a:t>ハードの知識</a:t>
            </a:r>
            <a:endParaRPr lang="en-US" altLang="ja-JP" dirty="0"/>
          </a:p>
          <a:p>
            <a:pPr marL="0" indent="0">
              <a:buNone/>
            </a:pPr>
            <a:r>
              <a:rPr lang="ja-JP" altLang="en-US" dirty="0"/>
              <a:t>コミュニケーション能力</a:t>
            </a:r>
            <a:endParaRPr lang="en-US" altLang="ja-JP" dirty="0"/>
          </a:p>
          <a:p>
            <a:pPr marL="0" indent="0">
              <a:buNone/>
            </a:pPr>
            <a:r>
              <a:rPr lang="ja-JP" altLang="en-US" dirty="0"/>
              <a:t>問題解決能力</a:t>
            </a:r>
            <a:endParaRPr lang="en-US" altLang="ja-JP" dirty="0"/>
          </a:p>
        </p:txBody>
      </p:sp>
    </p:spTree>
    <p:extLst>
      <p:ext uri="{BB962C8B-B14F-4D97-AF65-F5344CB8AC3E}">
        <p14:creationId xmlns:p14="http://schemas.microsoft.com/office/powerpoint/2010/main" val="2503464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273</TotalTime>
  <Words>705</Words>
  <Application>Microsoft Office PowerPoint</Application>
  <PresentationFormat>ワイド画面</PresentationFormat>
  <Paragraphs>101</Paragraphs>
  <Slides>12</Slides>
  <Notes>0</Notes>
  <HiddenSlides>0</HiddenSlides>
  <MMClips>2</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07ふぉんとうは怖い明朝体</vt:lpstr>
      <vt:lpstr>Agency FB</vt:lpstr>
      <vt:lpstr>Arial</vt:lpstr>
      <vt:lpstr>Calibri</vt:lpstr>
      <vt:lpstr>Calibri Light</vt:lpstr>
      <vt:lpstr>天空</vt:lpstr>
      <vt:lpstr>究極のエンタテインメントを創造し世界中の人々に感動を </vt:lpstr>
      <vt:lpstr>有名な制作作品(スパイク編)</vt:lpstr>
      <vt:lpstr>PowerPoint プレゼンテーション</vt:lpstr>
      <vt:lpstr>PowerPoint プレゼンテーション</vt:lpstr>
      <vt:lpstr>侍</vt:lpstr>
      <vt:lpstr>有名な制作作品(チュンソフト編)</vt:lpstr>
      <vt:lpstr>弟切草</vt:lpstr>
      <vt:lpstr>スパイク・チュンソフトが求める人材・スキル</vt:lpstr>
      <vt:lpstr>プログラマーの仕事</vt:lpstr>
      <vt:lpstr>プランナーの仕事</vt:lpstr>
      <vt:lpstr>デザイナーの仕事</vt:lpstr>
      <vt:lpstr>なぜこの会社を選んだのか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柊一</dc:creator>
  <cp:lastModifiedBy>西村　柊一</cp:lastModifiedBy>
  <cp:revision>29</cp:revision>
  <dcterms:created xsi:type="dcterms:W3CDTF">2023-11-13T01:13:06Z</dcterms:created>
  <dcterms:modified xsi:type="dcterms:W3CDTF">2023-11-20T01:36:49Z</dcterms:modified>
</cp:coreProperties>
</file>