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barChart>
        <c:barDir val="col"/>
        <c:grouping val="clustered"/>
        <c:varyColors val="0"/>
        <c:ser>
          <c:idx val="0"/>
          <c:order val="0"/>
          <c:tx>
            <c:strRef>
              <c:f>label 0</c:f>
              <c:strCache>
                <c:ptCount val="1"/>
                <c:pt idx="0">
                  <c:v>SVM</c:v>
                </c:pt>
              </c:strCache>
            </c:strRef>
          </c:tx>
          <c:spPr>
            <a:solidFill>
              <a:srgbClr val="4F81BD"/>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Validate 1</c:v>
                </c:pt>
                <c:pt idx="1">
                  <c:v>Validate 2</c:v>
                </c:pt>
                <c:pt idx="2">
                  <c:v>Validate 3</c:v>
                </c:pt>
                <c:pt idx="3">
                  <c:v>Validate 4</c:v>
                </c:pt>
                <c:pt idx="4">
                  <c:v>Validate 5</c:v>
                </c:pt>
              </c:strCache>
            </c:strRef>
          </c:cat>
          <c:val>
            <c:numRef>
              <c:f>0</c:f>
              <c:numCache>
                <c:formatCode>General</c:formatCode>
                <c:ptCount val="5"/>
                <c:pt idx="0">
                  <c:v>0.76190475999999996</c:v>
                </c:pt>
                <c:pt idx="1">
                  <c:v>0.80952380999999995</c:v>
                </c:pt>
                <c:pt idx="2">
                  <c:v>0.875</c:v>
                </c:pt>
                <c:pt idx="3">
                  <c:v>0.91891891999999997</c:v>
                </c:pt>
                <c:pt idx="4">
                  <c:v>1</c:v>
                </c:pt>
              </c:numCache>
            </c:numRef>
          </c:val>
        </c:ser>
        <c:ser>
          <c:idx val="1"/>
          <c:order val="1"/>
          <c:tx>
            <c:strRef>
              <c:f>label 1</c:f>
              <c:strCache>
                <c:ptCount val="1"/>
                <c:pt idx="0">
                  <c:v>KNN</c:v>
                </c:pt>
              </c:strCache>
            </c:strRef>
          </c:tx>
          <c:spPr>
            <a:solidFill>
              <a:srgbClr val="C0504D"/>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Validate 1</c:v>
                </c:pt>
                <c:pt idx="1">
                  <c:v>Validate 2</c:v>
                </c:pt>
                <c:pt idx="2">
                  <c:v>Validate 3</c:v>
                </c:pt>
                <c:pt idx="3">
                  <c:v>Validate 4</c:v>
                </c:pt>
                <c:pt idx="4">
                  <c:v>Validate 5</c:v>
                </c:pt>
              </c:strCache>
            </c:strRef>
          </c:cat>
          <c:val>
            <c:numRef>
              <c:f>1</c:f>
              <c:numCache>
                <c:formatCode>General</c:formatCode>
                <c:ptCount val="5"/>
                <c:pt idx="0">
                  <c:v>0.71428570999999996</c:v>
                </c:pt>
                <c:pt idx="1">
                  <c:v>0.88095237999999998</c:v>
                </c:pt>
                <c:pt idx="2">
                  <c:v>0.875</c:v>
                </c:pt>
                <c:pt idx="3">
                  <c:v>0.86486485999999996</c:v>
                </c:pt>
                <c:pt idx="4">
                  <c:v>0.8</c:v>
                </c:pt>
              </c:numCache>
            </c:numRef>
          </c:val>
        </c:ser>
        <c:ser>
          <c:idx val="2"/>
          <c:order val="2"/>
          <c:tx>
            <c:strRef>
              <c:f>label 2</c:f>
              <c:strCache>
                <c:ptCount val="1"/>
                <c:pt idx="0">
                  <c:v>N.BAYES</c:v>
                </c:pt>
              </c:strCache>
            </c:strRef>
          </c:tx>
          <c:spPr>
            <a:solidFill>
              <a:srgbClr val="9BBB59"/>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Validate 1</c:v>
                </c:pt>
                <c:pt idx="1">
                  <c:v>Validate 2</c:v>
                </c:pt>
                <c:pt idx="2">
                  <c:v>Validate 3</c:v>
                </c:pt>
                <c:pt idx="3">
                  <c:v>Validate 4</c:v>
                </c:pt>
                <c:pt idx="4">
                  <c:v>Validate 5</c:v>
                </c:pt>
              </c:strCache>
            </c:strRef>
          </c:cat>
          <c:val>
            <c:numRef>
              <c:f>2</c:f>
              <c:numCache>
                <c:formatCode>General</c:formatCode>
                <c:ptCount val="5"/>
                <c:pt idx="0">
                  <c:v>0.71428570999999996</c:v>
                </c:pt>
                <c:pt idx="1">
                  <c:v>0.85714285999999995</c:v>
                </c:pt>
                <c:pt idx="2">
                  <c:v>0.82499999999999996</c:v>
                </c:pt>
                <c:pt idx="3">
                  <c:v>0.91891891999999997</c:v>
                </c:pt>
                <c:pt idx="4">
                  <c:v>0.85714285999999995</c:v>
                </c:pt>
              </c:numCache>
            </c:numRef>
          </c:val>
        </c:ser>
        <c:dLbls>
          <c:showLegendKey val="0"/>
          <c:showVal val="0"/>
          <c:showCatName val="0"/>
          <c:showSerName val="0"/>
          <c:showPercent val="0"/>
          <c:showBubbleSize val="0"/>
        </c:dLbls>
        <c:gapWidth val="219"/>
        <c:overlap val="-27"/>
        <c:axId val="-2043327104"/>
        <c:axId val="-2043326560"/>
      </c:barChart>
      <c:catAx>
        <c:axId val="-2043327104"/>
        <c:scaling>
          <c:orientation val="minMax"/>
        </c:scaling>
        <c:delete val="0"/>
        <c:axPos val="b"/>
        <c:numFmt formatCode="General" sourceLinked="1"/>
        <c:majorTickMark val="none"/>
        <c:minorTickMark val="none"/>
        <c:tickLblPos val="nextTo"/>
        <c:spPr>
          <a:ln w="9360">
            <a:solidFill>
              <a:srgbClr val="D9D9D9"/>
            </a:solidFill>
            <a:round/>
          </a:ln>
        </c:spPr>
        <c:txPr>
          <a:bodyPr/>
          <a:lstStyle/>
          <a:p>
            <a:pPr>
              <a:defRPr sz="1197" b="0" strike="noStrike" spc="-1">
                <a:solidFill>
                  <a:srgbClr val="595959"/>
                </a:solidFill>
                <a:uFill>
                  <a:solidFill>
                    <a:srgbClr val="FFFFFF"/>
                  </a:solidFill>
                </a:uFill>
                <a:latin typeface="Arial"/>
                <a:ea typeface="DejaVu Sans"/>
              </a:defRPr>
            </a:pPr>
            <a:endParaRPr lang="en-US"/>
          </a:p>
        </c:txPr>
        <c:crossAx val="-2043326560"/>
        <c:crosses val="autoZero"/>
        <c:auto val="1"/>
        <c:lblAlgn val="ctr"/>
        <c:lblOffset val="100"/>
        <c:noMultiLvlLbl val="1"/>
      </c:catAx>
      <c:valAx>
        <c:axId val="-2043326560"/>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1197" b="0" strike="noStrike" spc="-1">
                <a:solidFill>
                  <a:srgbClr val="595959"/>
                </a:solidFill>
                <a:uFill>
                  <a:solidFill>
                    <a:srgbClr val="FFFFFF"/>
                  </a:solidFill>
                </a:uFill>
                <a:latin typeface="Arial"/>
                <a:ea typeface="DejaVu Sans"/>
              </a:defRPr>
            </a:pPr>
            <a:endParaRPr lang="en-US"/>
          </a:p>
        </c:txPr>
        <c:crossAx val="-2043327104"/>
        <c:crosses val="autoZero"/>
        <c:crossBetween val="midCat"/>
      </c:valAx>
      <c:spPr>
        <a:noFill/>
        <a:ln>
          <a:noFill/>
        </a:ln>
      </c:spPr>
    </c:plotArea>
    <c:legend>
      <c:legendPos val="b"/>
      <c:layout/>
      <c:overlay val="0"/>
      <c:spPr>
        <a:noFill/>
        <a:ln>
          <a:noFill/>
        </a:ln>
      </c:sp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barChart>
        <c:barDir val="col"/>
        <c:grouping val="clustered"/>
        <c:varyColors val="0"/>
        <c:ser>
          <c:idx val="0"/>
          <c:order val="0"/>
          <c:tx>
            <c:strRef>
              <c:f>label 0</c:f>
              <c:strCache>
                <c:ptCount val="1"/>
                <c:pt idx="0">
                  <c:v>SVM</c:v>
                </c:pt>
              </c:strCache>
            </c:strRef>
          </c:tx>
          <c:spPr>
            <a:solidFill>
              <a:srgbClr val="4F81BD"/>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Validate 1</c:v>
                </c:pt>
                <c:pt idx="1">
                  <c:v>Validate 2</c:v>
                </c:pt>
                <c:pt idx="2">
                  <c:v>Validate 3</c:v>
                </c:pt>
                <c:pt idx="3">
                  <c:v>Validate 4</c:v>
                </c:pt>
                <c:pt idx="4">
                  <c:v>Validate 5</c:v>
                </c:pt>
              </c:strCache>
            </c:strRef>
          </c:cat>
          <c:val>
            <c:numRef>
              <c:f>0</c:f>
              <c:numCache>
                <c:formatCode>General</c:formatCode>
                <c:ptCount val="5"/>
                <c:pt idx="0">
                  <c:v>0.83720930000000005</c:v>
                </c:pt>
                <c:pt idx="1">
                  <c:v>0.80487805000000001</c:v>
                </c:pt>
                <c:pt idx="2">
                  <c:v>0.94871795000000003</c:v>
                </c:pt>
                <c:pt idx="3">
                  <c:v>0.72972972999999997</c:v>
                </c:pt>
                <c:pt idx="4">
                  <c:v>0.86111110999999996</c:v>
                </c:pt>
              </c:numCache>
            </c:numRef>
          </c:val>
        </c:ser>
        <c:ser>
          <c:idx val="1"/>
          <c:order val="1"/>
          <c:tx>
            <c:strRef>
              <c:f>label 1</c:f>
              <c:strCache>
                <c:ptCount val="1"/>
                <c:pt idx="0">
                  <c:v>KNN</c:v>
                </c:pt>
              </c:strCache>
            </c:strRef>
          </c:tx>
          <c:spPr>
            <a:solidFill>
              <a:srgbClr val="C0504D"/>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Validate 1</c:v>
                </c:pt>
                <c:pt idx="1">
                  <c:v>Validate 2</c:v>
                </c:pt>
                <c:pt idx="2">
                  <c:v>Validate 3</c:v>
                </c:pt>
                <c:pt idx="3">
                  <c:v>Validate 4</c:v>
                </c:pt>
                <c:pt idx="4">
                  <c:v>Validate 5</c:v>
                </c:pt>
              </c:strCache>
            </c:strRef>
          </c:cat>
          <c:val>
            <c:numRef>
              <c:f>1</c:f>
              <c:numCache>
                <c:formatCode>General</c:formatCode>
                <c:ptCount val="5"/>
                <c:pt idx="0">
                  <c:v>0.88372092999999996</c:v>
                </c:pt>
                <c:pt idx="1">
                  <c:v>0.80487805000000001</c:v>
                </c:pt>
                <c:pt idx="2">
                  <c:v>0.89743589999999995</c:v>
                </c:pt>
                <c:pt idx="3">
                  <c:v>0.81081080999999999</c:v>
                </c:pt>
                <c:pt idx="4">
                  <c:v>0.75</c:v>
                </c:pt>
              </c:numCache>
            </c:numRef>
          </c:val>
        </c:ser>
        <c:ser>
          <c:idx val="2"/>
          <c:order val="2"/>
          <c:tx>
            <c:strRef>
              <c:f>label 2</c:f>
              <c:strCache>
                <c:ptCount val="1"/>
                <c:pt idx="0">
                  <c:v>N.BAYES</c:v>
                </c:pt>
              </c:strCache>
            </c:strRef>
          </c:tx>
          <c:spPr>
            <a:solidFill>
              <a:srgbClr val="9BBB59"/>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Validate 1</c:v>
                </c:pt>
                <c:pt idx="1">
                  <c:v>Validate 2</c:v>
                </c:pt>
                <c:pt idx="2">
                  <c:v>Validate 3</c:v>
                </c:pt>
                <c:pt idx="3">
                  <c:v>Validate 4</c:v>
                </c:pt>
                <c:pt idx="4">
                  <c:v>Validate 5</c:v>
                </c:pt>
              </c:strCache>
            </c:strRef>
          </c:cat>
          <c:val>
            <c:numRef>
              <c:f>2</c:f>
              <c:numCache>
                <c:formatCode>General</c:formatCode>
                <c:ptCount val="5"/>
                <c:pt idx="0">
                  <c:v>0.83720930000000005</c:v>
                </c:pt>
                <c:pt idx="1">
                  <c:v>0.73170732000000005</c:v>
                </c:pt>
                <c:pt idx="2">
                  <c:v>0.79487178999999997</c:v>
                </c:pt>
                <c:pt idx="3">
                  <c:v>0.75675676000000003</c:v>
                </c:pt>
                <c:pt idx="4">
                  <c:v>0.72222222000000003</c:v>
                </c:pt>
              </c:numCache>
            </c:numRef>
          </c:val>
        </c:ser>
        <c:dLbls>
          <c:showLegendKey val="0"/>
          <c:showVal val="0"/>
          <c:showCatName val="0"/>
          <c:showSerName val="0"/>
          <c:showPercent val="0"/>
          <c:showBubbleSize val="0"/>
        </c:dLbls>
        <c:gapWidth val="219"/>
        <c:overlap val="-27"/>
        <c:axId val="-2043338528"/>
        <c:axId val="-2043332000"/>
      </c:barChart>
      <c:catAx>
        <c:axId val="-2043338528"/>
        <c:scaling>
          <c:orientation val="minMax"/>
        </c:scaling>
        <c:delete val="0"/>
        <c:axPos val="b"/>
        <c:numFmt formatCode="General" sourceLinked="1"/>
        <c:majorTickMark val="none"/>
        <c:minorTickMark val="none"/>
        <c:tickLblPos val="nextTo"/>
        <c:spPr>
          <a:ln w="9360">
            <a:solidFill>
              <a:srgbClr val="D9D9D9"/>
            </a:solidFill>
            <a:round/>
          </a:ln>
        </c:spPr>
        <c:txPr>
          <a:bodyPr/>
          <a:lstStyle/>
          <a:p>
            <a:pPr>
              <a:defRPr sz="1197" b="0" strike="noStrike" spc="-1">
                <a:solidFill>
                  <a:srgbClr val="595959"/>
                </a:solidFill>
                <a:uFill>
                  <a:solidFill>
                    <a:srgbClr val="FFFFFF"/>
                  </a:solidFill>
                </a:uFill>
                <a:latin typeface="Arial"/>
                <a:ea typeface="DejaVu Sans"/>
              </a:defRPr>
            </a:pPr>
            <a:endParaRPr lang="en-US"/>
          </a:p>
        </c:txPr>
        <c:crossAx val="-2043332000"/>
        <c:crosses val="autoZero"/>
        <c:auto val="1"/>
        <c:lblAlgn val="ctr"/>
        <c:lblOffset val="100"/>
        <c:noMultiLvlLbl val="1"/>
      </c:catAx>
      <c:valAx>
        <c:axId val="-2043332000"/>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1197" b="0" strike="noStrike" spc="-1">
                <a:solidFill>
                  <a:srgbClr val="595959"/>
                </a:solidFill>
                <a:uFill>
                  <a:solidFill>
                    <a:srgbClr val="FFFFFF"/>
                  </a:solidFill>
                </a:uFill>
                <a:latin typeface="Arial"/>
                <a:ea typeface="DejaVu Sans"/>
              </a:defRPr>
            </a:pPr>
            <a:endParaRPr lang="en-US"/>
          </a:p>
        </c:txPr>
        <c:crossAx val="-2043338528"/>
        <c:crosses val="autoZero"/>
        <c:crossBetween val="midCat"/>
      </c:valAx>
      <c:spPr>
        <a:noFill/>
        <a:ln>
          <a:noFill/>
        </a:ln>
      </c:spPr>
    </c:plotArea>
    <c:legend>
      <c:legendPos val="b"/>
      <c:layout/>
      <c:overlay val="0"/>
      <c:spPr>
        <a:noFill/>
        <a:ln>
          <a:noFill/>
        </a:ln>
      </c:spPr>
    </c:legend>
    <c:plotVisOnly val="1"/>
    <c:dispBlanksAs val="gap"/>
    <c:showDLblsOverMax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Cumulative Analysis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KMEANS</c:v>
                </c:pt>
              </c:strCache>
            </c:strRef>
          </c:tx>
          <c:spPr>
            <a:solidFill>
              <a:schemeClr val="accent1"/>
            </a:solidFill>
            <a:ln>
              <a:noFill/>
            </a:ln>
            <a:effectLst/>
          </c:spPr>
          <c:invertIfNegative val="0"/>
          <c:cat>
            <c:strRef>
              <c:f>Sheet1!$A$2:$A$5</c:f>
              <c:strCache>
                <c:ptCount val="3"/>
                <c:pt idx="0">
                  <c:v>SVM</c:v>
                </c:pt>
                <c:pt idx="1">
                  <c:v>KNN</c:v>
                </c:pt>
                <c:pt idx="2">
                  <c:v>NBAYES</c:v>
                </c:pt>
              </c:strCache>
            </c:strRef>
          </c:cat>
          <c:val>
            <c:numRef>
              <c:f>Sheet1!$B$2:$B$5</c:f>
              <c:numCache>
                <c:formatCode>General</c:formatCode>
                <c:ptCount val="4"/>
                <c:pt idx="0">
                  <c:v>0.85399999999999998</c:v>
                </c:pt>
                <c:pt idx="1">
                  <c:v>0.82</c:v>
                </c:pt>
                <c:pt idx="2">
                  <c:v>0.76</c:v>
                </c:pt>
              </c:numCache>
            </c:numRef>
          </c:val>
        </c:ser>
        <c:ser>
          <c:idx val="1"/>
          <c:order val="1"/>
          <c:tx>
            <c:strRef>
              <c:f>Sheet1!$C$1</c:f>
              <c:strCache>
                <c:ptCount val="1"/>
                <c:pt idx="0">
                  <c:v>Column2</c:v>
                </c:pt>
              </c:strCache>
            </c:strRef>
          </c:tx>
          <c:spPr>
            <a:solidFill>
              <a:schemeClr val="accent2"/>
            </a:solidFill>
            <a:ln>
              <a:noFill/>
            </a:ln>
            <a:effectLst/>
          </c:spPr>
          <c:invertIfNegative val="0"/>
          <c:cat>
            <c:strRef>
              <c:f>Sheet1!$A$2:$A$5</c:f>
              <c:strCache>
                <c:ptCount val="3"/>
                <c:pt idx="0">
                  <c:v>SVM</c:v>
                </c:pt>
                <c:pt idx="1">
                  <c:v>KNN</c:v>
                </c:pt>
                <c:pt idx="2">
                  <c:v>NBAYES</c:v>
                </c:pt>
              </c:strCache>
            </c:strRef>
          </c:cat>
          <c:val>
            <c:numRef>
              <c:f>Sheet1!$C$2:$C$5</c:f>
              <c:numCache>
                <c:formatCode>General</c:formatCode>
                <c:ptCount val="4"/>
              </c:numCache>
            </c:numRef>
          </c:val>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3"/>
                <c:pt idx="0">
                  <c:v>SVM</c:v>
                </c:pt>
                <c:pt idx="1">
                  <c:v>KNN</c:v>
                </c:pt>
                <c:pt idx="2">
                  <c:v>NBAYES</c:v>
                </c:pt>
              </c:strCache>
            </c:strRef>
          </c:cat>
          <c:val>
            <c:numRef>
              <c:f>Sheet1!$D$2:$D$5</c:f>
              <c:numCache>
                <c:formatCode>General</c:formatCode>
                <c:ptCount val="4"/>
              </c:numCache>
            </c:numRef>
          </c:val>
        </c:ser>
        <c:dLbls>
          <c:showLegendKey val="0"/>
          <c:showVal val="0"/>
          <c:showCatName val="0"/>
          <c:showSerName val="0"/>
          <c:showPercent val="0"/>
          <c:showBubbleSize val="0"/>
        </c:dLbls>
        <c:gapWidth val="219"/>
        <c:overlap val="-27"/>
        <c:axId val="-2043333632"/>
        <c:axId val="-2043336896"/>
      </c:barChart>
      <c:catAx>
        <c:axId val="-204333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3336896"/>
        <c:crosses val="autoZero"/>
        <c:auto val="1"/>
        <c:lblAlgn val="ctr"/>
        <c:lblOffset val="100"/>
        <c:noMultiLvlLbl val="0"/>
      </c:catAx>
      <c:valAx>
        <c:axId val="-2043336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3333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3"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94"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195"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196"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197" name="PlaceHolder 5"/>
          <p:cNvSpPr>
            <a:spLocks noGrp="1"/>
          </p:cNvSpPr>
          <p:nvPr>
            <p:ph type="sldNum"/>
          </p:nvPr>
        </p:nvSpPr>
        <p:spPr>
          <a:xfrm>
            <a:off x="4278960" y="10157400"/>
            <a:ext cx="3280680" cy="534240"/>
          </a:xfrm>
          <a:prstGeom prst="rect">
            <a:avLst/>
          </a:prstGeom>
        </p:spPr>
        <p:txBody>
          <a:bodyPr lIns="0" tIns="0" rIns="0" bIns="0" anchor="b"/>
          <a:lstStyle/>
          <a:p>
            <a:pPr algn="r"/>
            <a:fld id="{AEE8A613-0473-43FE-A289-2043C616DB49}"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3239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ala.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79"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29728726-3173-40E1-9005-D06B75020F99}" type="slidenum">
              <a:rPr lang="en-IN" sz="1400" b="0" strike="noStrike" spc="-1">
                <a:solidFill>
                  <a:srgbClr val="000000"/>
                </a:solidFill>
                <a:uFill>
                  <a:solidFill>
                    <a:srgbClr val="FFFFFF"/>
                  </a:solidFill>
                </a:uFill>
                <a:latin typeface="Times New Roman"/>
                <a:ea typeface="+mn-ea"/>
              </a:rPr>
              <a:t>1</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5215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02"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7D31FF39-3747-4D4D-927A-15EEA44EBCCB}" type="slidenum">
              <a:rPr lang="en-IN" sz="1400" b="0" strike="noStrike" spc="-1">
                <a:solidFill>
                  <a:srgbClr val="000000"/>
                </a:solidFill>
                <a:uFill>
                  <a:solidFill>
                    <a:srgbClr val="FFFFFF"/>
                  </a:solidFill>
                </a:uFill>
                <a:latin typeface="Times New Roman"/>
                <a:ea typeface="+mn-ea"/>
              </a:rPr>
              <a:t>32</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8693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04"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D643A5BC-2FF0-4C0E-BC8D-DD1B3F8E51F3}" type="slidenum">
              <a:rPr lang="en-IN" sz="1400" b="0" strike="noStrike" spc="-1">
                <a:solidFill>
                  <a:srgbClr val="000000"/>
                </a:solidFill>
                <a:uFill>
                  <a:solidFill>
                    <a:srgbClr val="FFFFFF"/>
                  </a:solidFill>
                </a:uFill>
                <a:latin typeface="Times New Roman"/>
                <a:ea typeface="+mn-ea"/>
              </a:rPr>
              <a:t>35</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0288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5800" y="4400640"/>
            <a:ext cx="5485680" cy="3599640"/>
          </a:xfrm>
          <a:prstGeom prst="rect">
            <a:avLst/>
          </a:prstGeom>
        </p:spPr>
        <p:txBody>
          <a:bodyPr lIns="0" tIns="0" rIns="0" bIns="0"/>
          <a:lstStyle/>
          <a:p>
            <a:r>
              <a:rPr lang="en-IN" sz="1200" b="0" strike="noStrike" spc="-1">
                <a:solidFill>
                  <a:srgbClr val="000000"/>
                </a:solidFill>
                <a:uFill>
                  <a:solidFill>
                    <a:srgbClr val="FFFFFF"/>
                  </a:solidFill>
                </a:uFill>
                <a:latin typeface="+mn-lt"/>
                <a:ea typeface="+mn-ea"/>
              </a:rPr>
              <a:t>Metadata-based approaches use information about music that is not directly derivable</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from the audio signal itself, but has been associated with a specic song</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by a human subject. This can be any explicit metadata like genre, tags, artist,</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song names or user ratings or any kind of implicit metadata like purchase information,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play counts or skip rates.</a:t>
            </a:r>
            <a:endParaRPr lang="en-IN" sz="2000" b="0" strike="noStrike" spc="-1">
              <a:solidFill>
                <a:srgbClr val="000000"/>
              </a:solidFill>
              <a:uFill>
                <a:solidFill>
                  <a:srgbClr val="FFFFFF"/>
                </a:solidFill>
              </a:uFill>
              <a:latin typeface="Arial"/>
            </a:endParaRPr>
          </a:p>
          <a:p>
            <a:pPr marL="171360" indent="-170640">
              <a:lnSpc>
                <a:spcPct val="100000"/>
              </a:lnSpc>
              <a:buClr>
                <a:srgbClr val="000000"/>
              </a:buClr>
              <a:buFont typeface="Arial"/>
              <a:buChar char="•"/>
            </a:pPr>
            <a:r>
              <a:rPr lang="en-IN" sz="1200" b="0" strike="noStrike" spc="-1">
                <a:solidFill>
                  <a:srgbClr val="000000"/>
                </a:solidFill>
                <a:uFill>
                  <a:solidFill>
                    <a:srgbClr val="FFFFFF"/>
                  </a:solidFill>
                </a:uFill>
                <a:latin typeface="+mn-lt"/>
                <a:ea typeface="+mn-ea"/>
              </a:rPr>
              <a:t>User-based collaborative filtering systems first estimate similarities</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among users based on the collected ratings and then recommend items that have</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been bought by similar users.</a:t>
            </a:r>
            <a:endParaRPr lang="en-IN" sz="2000" b="0" strike="noStrike" spc="-1">
              <a:solidFill>
                <a:srgbClr val="000000"/>
              </a:solidFill>
              <a:uFill>
                <a:solidFill>
                  <a:srgbClr val="FFFFFF"/>
                </a:solidFill>
              </a:uFill>
              <a:latin typeface="Arial"/>
            </a:endParaRPr>
          </a:p>
          <a:p>
            <a:pPr marL="171360" indent="-170640">
              <a:lnSpc>
                <a:spcPct val="100000"/>
              </a:lnSpc>
              <a:buClr>
                <a:srgbClr val="000000"/>
              </a:buClr>
              <a:buFont typeface="Arial"/>
              <a:buChar char="•"/>
            </a:pPr>
            <a:r>
              <a:rPr lang="en-IN" sz="1200" b="0" strike="noStrike" spc="-1">
                <a:solidFill>
                  <a:srgbClr val="000000"/>
                </a:solidFill>
                <a:uFill>
                  <a:solidFill>
                    <a:srgbClr val="FFFFFF"/>
                  </a:solidFill>
                </a:uFill>
                <a:latin typeface="+mn-lt"/>
                <a:ea typeface="+mn-ea"/>
              </a:rPr>
              <a:t>In tag-based systems users assign descriptive terms, so-called tags, to each song. All terms assigned to a specific song together form a song description. Songs or artists with similar descriptions</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are considered to be similar too. At the track level data is very sparse and tags are often not available. Additionally, there exist a number of issues related to the tags themselves. For example synonyms like</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\Hip-Hop" and \HipHop pose a problem.</a:t>
            </a:r>
            <a:endParaRPr lang="en-IN" sz="2000" b="0" strike="noStrike" spc="-1">
              <a:solidFill>
                <a:srgbClr val="000000"/>
              </a:solidFill>
              <a:uFill>
                <a:solidFill>
                  <a:srgbClr val="FFFFFF"/>
                </a:solidFill>
              </a:uFill>
              <a:latin typeface="Arial"/>
            </a:endParaRPr>
          </a:p>
          <a:p>
            <a:pPr marL="171360" indent="-170640">
              <a:lnSpc>
                <a:spcPct val="100000"/>
              </a:lnSpc>
              <a:buClr>
                <a:srgbClr val="000000"/>
              </a:buClr>
              <a:buFont typeface="Arial"/>
              <a:buChar char="•"/>
            </a:pPr>
            <a:r>
              <a:rPr lang="en-IN" sz="1200" b="0" strike="noStrike" spc="-1">
                <a:solidFill>
                  <a:srgbClr val="000000"/>
                </a:solidFill>
                <a:uFill>
                  <a:solidFill>
                    <a:srgbClr val="FFFFFF"/>
                  </a:solidFill>
                </a:uFill>
                <a:latin typeface="+mn-lt"/>
                <a:ea typeface="+mn-ea"/>
              </a:rPr>
              <a:t>Expert-based systems do not collect information about music from a crowd of users,</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but rather rely on explicit metadata assigned by musical experts. Expert-based</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approaches are special in the sense that only trustworthy and well-trained experts</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collaborate in the annotation process. Probably the only music service that is based on meta information assigned by music experts is Pandora. The music experts at Pandora manually quantify properties of songs</a:t>
            </a:r>
            <a:endParaRPr lang="en-IN" sz="2000" b="0" strike="noStrike" spc="-1">
              <a:solidFill>
                <a:srgbClr val="000000"/>
              </a:solidFill>
              <a:uFill>
                <a:solidFill>
                  <a:srgbClr val="FFFFFF"/>
                </a:solidFill>
              </a:uFill>
              <a:latin typeface="Arial"/>
            </a:endParaRPr>
          </a:p>
          <a:p>
            <a:pPr>
              <a:lnSpc>
                <a:spcPct val="100000"/>
              </a:lnSpc>
            </a:pPr>
            <a:endParaRPr lang="en-IN" sz="2000" b="0" strike="noStrike" spc="-1">
              <a:solidFill>
                <a:srgbClr val="000000"/>
              </a:solidFill>
              <a:uFill>
                <a:solidFill>
                  <a:srgbClr val="FFFFFF"/>
                </a:solidFill>
              </a:uFill>
              <a:latin typeface="Arial"/>
            </a:endParaRPr>
          </a:p>
        </p:txBody>
      </p:sp>
      <p:sp>
        <p:nvSpPr>
          <p:cNvPr id="281"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3898D0-8E6E-467B-9E70-C5DDCF94C9B5}" type="slidenum">
              <a:rPr lang="en-IN" sz="1200" b="0" strike="noStrike" spc="-1">
                <a:solidFill>
                  <a:srgbClr val="000000"/>
                </a:solidFill>
                <a:uFill>
                  <a:solidFill>
                    <a:srgbClr val="FFFFFF"/>
                  </a:solidFill>
                </a:uFill>
                <a:latin typeface="+mn-lt"/>
                <a:ea typeface="+mn-ea"/>
              </a:rPr>
              <a:t>5</a:t>
            </a:fld>
            <a:endParaRPr lang="en-IN" sz="1800" b="0" strike="noStrike" spc="-1">
              <a:solidFill>
                <a:srgbClr val="000000"/>
              </a:solidFill>
              <a:uFill>
                <a:solidFill>
                  <a:srgbClr val="FFFFFF"/>
                </a:solidFill>
              </a:uFill>
              <a:latin typeface="Arial"/>
            </a:endParaRPr>
          </a:p>
        </p:txBody>
      </p:sp>
      <p:sp>
        <p:nvSpPr>
          <p:cNvPr id="282" name="TextShape 3"/>
          <p:cNvSpPr txBox="1"/>
          <p:nvPr/>
        </p:nvSpPr>
        <p:spPr>
          <a:xfrm>
            <a:off x="4278960" y="10157400"/>
            <a:ext cx="3280320" cy="533880"/>
          </a:xfrm>
          <a:prstGeom prst="rect">
            <a:avLst/>
          </a:prstGeom>
          <a:noFill/>
          <a:ln>
            <a:noFill/>
          </a:ln>
        </p:spPr>
        <p:txBody>
          <a:bodyPr lIns="0" tIns="0" rIns="0" bIns="0" anchor="b"/>
          <a:lstStyle/>
          <a:p>
            <a:pPr algn="r">
              <a:lnSpc>
                <a:spcPct val="100000"/>
              </a:lnSpc>
            </a:pPr>
            <a:fld id="{8E66A1A8-4739-4EA0-847A-999C68979573}" type="slidenum">
              <a:rPr lang="en-IN" sz="1400" b="0" strike="noStrike" spc="-1">
                <a:solidFill>
                  <a:srgbClr val="000000"/>
                </a:solidFill>
                <a:uFill>
                  <a:solidFill>
                    <a:srgbClr val="FFFFFF"/>
                  </a:solidFill>
                </a:uFill>
                <a:latin typeface="Times New Roman"/>
                <a:ea typeface="+mn-ea"/>
              </a:rPr>
              <a:t>5</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21657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400640"/>
            <a:ext cx="5485680" cy="3599640"/>
          </a:xfrm>
          <a:prstGeom prst="rect">
            <a:avLst/>
          </a:prstGeom>
        </p:spPr>
        <p:txBody>
          <a:bodyPr lIns="0" tIns="0" rIns="0" bIns="0"/>
          <a:lstStyle/>
          <a:p>
            <a:r>
              <a:rPr lang="en-IN" sz="2000" b="0" strike="noStrike" spc="-1">
                <a:solidFill>
                  <a:srgbClr val="000000"/>
                </a:solidFill>
                <a:uFill>
                  <a:solidFill>
                    <a:srgbClr val="FFFFFF"/>
                  </a:solidFill>
                </a:uFill>
                <a:latin typeface="Arial"/>
              </a:rPr>
              <a:t>Main problem:</a:t>
            </a:r>
          </a:p>
          <a:p>
            <a:pPr marL="171360" indent="-170640">
              <a:lnSpc>
                <a:spcPct val="100000"/>
              </a:lnSpc>
              <a:buClr>
                <a:srgbClr val="000000"/>
              </a:buClr>
              <a:buFont typeface="Arial"/>
              <a:buChar char="•"/>
            </a:pPr>
            <a:r>
              <a:rPr lang="en-IN" sz="2000" b="0" strike="noStrike" spc="-1">
                <a:solidFill>
                  <a:srgbClr val="000000"/>
                </a:solidFill>
                <a:uFill>
                  <a:solidFill>
                    <a:srgbClr val="FFFFFF"/>
                  </a:solidFill>
                </a:uFill>
                <a:latin typeface="Arial"/>
              </a:rPr>
              <a:t>A critical mass of users is needed in order to create a database of preferences: </a:t>
            </a:r>
            <a:r>
              <a:rPr lang="en-IN" sz="2000" b="0" i="1" strike="noStrike" spc="-1">
                <a:solidFill>
                  <a:srgbClr val="000000"/>
                </a:solidFill>
                <a:uFill>
                  <a:solidFill>
                    <a:srgbClr val="FFFFFF"/>
                  </a:solidFill>
                </a:uFill>
                <a:latin typeface="Arial"/>
              </a:rPr>
              <a:t>first</a:t>
            </a:r>
            <a:r>
              <a:rPr lang="en-IN" sz="2000" b="0" strike="noStrike" spc="-1">
                <a:solidFill>
                  <a:srgbClr val="000000"/>
                </a:solidFill>
                <a:uFill>
                  <a:solidFill>
                    <a:srgbClr val="FFFFFF"/>
                  </a:solidFill>
                </a:uFill>
                <a:latin typeface="Arial"/>
              </a:rPr>
              <a:t>-</a:t>
            </a:r>
            <a:r>
              <a:rPr lang="en-IN" sz="2000" b="0" i="1" strike="noStrike" spc="-1">
                <a:solidFill>
                  <a:srgbClr val="000000"/>
                </a:solidFill>
                <a:uFill>
                  <a:solidFill>
                    <a:srgbClr val="FFFFFF"/>
                  </a:solidFill>
                </a:uFill>
                <a:latin typeface="Arial"/>
              </a:rPr>
              <a:t>rater</a:t>
            </a:r>
            <a:r>
              <a:rPr lang="en-IN" sz="2000" b="0" strike="noStrike" spc="-1">
                <a:solidFill>
                  <a:srgbClr val="000000"/>
                </a:solidFill>
                <a:uFill>
                  <a:solidFill>
                    <a:srgbClr val="FFFFFF"/>
                  </a:solidFill>
                </a:uFill>
                <a:latin typeface="Arial"/>
              </a:rPr>
              <a:t> or </a:t>
            </a:r>
            <a:r>
              <a:rPr lang="en-IN" sz="2000" b="0" i="1" strike="noStrike" spc="-1">
                <a:solidFill>
                  <a:srgbClr val="000000"/>
                </a:solidFill>
                <a:uFill>
                  <a:solidFill>
                    <a:srgbClr val="FFFFFF"/>
                  </a:solidFill>
                </a:uFill>
                <a:latin typeface="Arial"/>
              </a:rPr>
              <a:t>cold start</a:t>
            </a:r>
            <a:r>
              <a:rPr lang="en-IN" sz="2000" b="0" strike="noStrike" spc="-1">
                <a:solidFill>
                  <a:srgbClr val="000000"/>
                </a:solidFill>
                <a:uFill>
                  <a:solidFill>
                    <a:srgbClr val="FFFFFF"/>
                  </a:solidFill>
                </a:uFill>
                <a:latin typeface="Arial"/>
              </a:rPr>
              <a:t> problem</a:t>
            </a:r>
          </a:p>
          <a:p>
            <a:pPr>
              <a:lnSpc>
                <a:spcPct val="100000"/>
              </a:lnSpc>
            </a:pPr>
            <a:r>
              <a:rPr lang="en-IN" sz="1200" b="0" strike="noStrike" spc="-1">
                <a:solidFill>
                  <a:srgbClr val="000000"/>
                </a:solidFill>
                <a:uFill>
                  <a:solidFill>
                    <a:srgbClr val="FFFFFF"/>
                  </a:solidFill>
                </a:uFill>
                <a:latin typeface="+mn-lt"/>
                <a:ea typeface="+mn-ea"/>
              </a:rPr>
              <a:t>The Popularity-Bias Problem (PBP)</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Many recommender systems, especially metadata-based systems, tend to</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have a popularity bias, which means that popular items are recommended</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very frequently, while unpopular or unknown items are not recommended</a:t>
            </a:r>
            <a:endParaRPr lang="en-IN" sz="2000" b="0" strike="noStrike" spc="-1">
              <a:solidFill>
                <a:srgbClr val="000000"/>
              </a:solidFill>
              <a:uFill>
                <a:solidFill>
                  <a:srgbClr val="FFFFFF"/>
                </a:solidFill>
              </a:uFill>
              <a:latin typeface="Arial"/>
            </a:endParaRPr>
          </a:p>
          <a:p>
            <a:pPr>
              <a:lnSpc>
                <a:spcPct val="100000"/>
              </a:lnSpc>
            </a:pPr>
            <a:r>
              <a:rPr lang="en-IN" sz="1200" b="0" strike="noStrike" spc="-1">
                <a:solidFill>
                  <a:srgbClr val="000000"/>
                </a:solidFill>
                <a:uFill>
                  <a:solidFill>
                    <a:srgbClr val="FFFFFF"/>
                  </a:solidFill>
                </a:uFill>
                <a:latin typeface="+mn-lt"/>
                <a:ea typeface="+mn-ea"/>
              </a:rPr>
              <a:t>at all [</a:t>
            </a:r>
            <a:endParaRPr lang="en-IN" sz="2000" b="0" strike="noStrike" spc="-1">
              <a:solidFill>
                <a:srgbClr val="000000"/>
              </a:solidFill>
              <a:uFill>
                <a:solidFill>
                  <a:srgbClr val="FFFFFF"/>
                </a:solidFill>
              </a:uFill>
              <a:latin typeface="Arial"/>
            </a:endParaRPr>
          </a:p>
          <a:p>
            <a:pPr>
              <a:lnSpc>
                <a:spcPct val="100000"/>
              </a:lnSpc>
            </a:pPr>
            <a:endParaRPr lang="en-IN" sz="2000" b="0" strike="noStrike" spc="-1">
              <a:solidFill>
                <a:srgbClr val="000000"/>
              </a:solidFill>
              <a:uFill>
                <a:solidFill>
                  <a:srgbClr val="FFFFFF"/>
                </a:solidFill>
              </a:uFill>
              <a:latin typeface="Arial"/>
            </a:endParaRPr>
          </a:p>
          <a:p>
            <a:pPr>
              <a:lnSpc>
                <a:spcPct val="100000"/>
              </a:lnSpc>
            </a:pPr>
            <a:endParaRPr lang="en-IN" sz="2000" b="0" strike="noStrike" spc="-1">
              <a:solidFill>
                <a:srgbClr val="000000"/>
              </a:solidFill>
              <a:uFill>
                <a:solidFill>
                  <a:srgbClr val="FFFFFF"/>
                </a:solidFill>
              </a:uFill>
              <a:latin typeface="Arial"/>
            </a:endParaRPr>
          </a:p>
        </p:txBody>
      </p:sp>
      <p:sp>
        <p:nvSpPr>
          <p:cNvPr id="284"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869486-72AD-43ED-8AC7-0A412390616E}" type="slidenum">
              <a:rPr lang="en-IN" sz="1200" b="0" strike="noStrike" spc="-1">
                <a:solidFill>
                  <a:srgbClr val="000000"/>
                </a:solidFill>
                <a:uFill>
                  <a:solidFill>
                    <a:srgbClr val="FFFFFF"/>
                  </a:solidFill>
                </a:uFill>
                <a:latin typeface="+mn-lt"/>
                <a:ea typeface="+mn-ea"/>
              </a:rPr>
              <a:t>6</a:t>
            </a:fld>
            <a:endParaRPr lang="en-IN" sz="1800" b="0" strike="noStrike" spc="-1">
              <a:solidFill>
                <a:srgbClr val="000000"/>
              </a:solidFill>
              <a:uFill>
                <a:solidFill>
                  <a:srgbClr val="FFFFFF"/>
                </a:solidFill>
              </a:uFill>
              <a:latin typeface="Arial"/>
            </a:endParaRPr>
          </a:p>
        </p:txBody>
      </p:sp>
      <p:sp>
        <p:nvSpPr>
          <p:cNvPr id="285" name="TextShape 3"/>
          <p:cNvSpPr txBox="1"/>
          <p:nvPr/>
        </p:nvSpPr>
        <p:spPr>
          <a:xfrm>
            <a:off x="4278960" y="10157400"/>
            <a:ext cx="3280320" cy="533880"/>
          </a:xfrm>
          <a:prstGeom prst="rect">
            <a:avLst/>
          </a:prstGeom>
          <a:noFill/>
          <a:ln>
            <a:noFill/>
          </a:ln>
        </p:spPr>
        <p:txBody>
          <a:bodyPr lIns="0" tIns="0" rIns="0" bIns="0" anchor="b"/>
          <a:lstStyle/>
          <a:p>
            <a:pPr algn="r">
              <a:lnSpc>
                <a:spcPct val="100000"/>
              </a:lnSpc>
            </a:pPr>
            <a:fld id="{2E053153-AAF7-4691-8164-4D460517B372}" type="slidenum">
              <a:rPr lang="en-IN" sz="1400" b="0" strike="noStrike" spc="-1">
                <a:solidFill>
                  <a:srgbClr val="000000"/>
                </a:solidFill>
                <a:uFill>
                  <a:solidFill>
                    <a:srgbClr val="FFFFFF"/>
                  </a:solidFill>
                </a:uFill>
                <a:latin typeface="Times New Roman"/>
                <a:ea typeface="+mn-ea"/>
              </a:rPr>
              <a:t>6</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40445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87"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FBFD258-F2B0-4DDA-A455-6F6DD08A5212}" type="slidenum">
              <a:rPr lang="en-IN" sz="1200" b="0" strike="noStrike" spc="-1">
                <a:solidFill>
                  <a:srgbClr val="000000"/>
                </a:solidFill>
                <a:uFill>
                  <a:solidFill>
                    <a:srgbClr val="FFFFFF"/>
                  </a:solidFill>
                </a:uFill>
                <a:latin typeface="+mn-lt"/>
                <a:ea typeface="+mn-ea"/>
              </a:rPr>
              <a:t>7</a:t>
            </a:fld>
            <a:endParaRPr lang="en-IN" sz="1800" b="0" strike="noStrike" spc="-1">
              <a:solidFill>
                <a:srgbClr val="000000"/>
              </a:solidFill>
              <a:uFill>
                <a:solidFill>
                  <a:srgbClr val="FFFFFF"/>
                </a:solidFill>
              </a:uFill>
              <a:latin typeface="Arial"/>
            </a:endParaRPr>
          </a:p>
        </p:txBody>
      </p:sp>
      <p:sp>
        <p:nvSpPr>
          <p:cNvPr id="288" name="TextShape 3"/>
          <p:cNvSpPr txBox="1"/>
          <p:nvPr/>
        </p:nvSpPr>
        <p:spPr>
          <a:xfrm>
            <a:off x="4278960" y="10157400"/>
            <a:ext cx="3280320" cy="533880"/>
          </a:xfrm>
          <a:prstGeom prst="rect">
            <a:avLst/>
          </a:prstGeom>
          <a:noFill/>
          <a:ln>
            <a:noFill/>
          </a:ln>
        </p:spPr>
        <p:txBody>
          <a:bodyPr lIns="0" tIns="0" rIns="0" bIns="0" anchor="b"/>
          <a:lstStyle/>
          <a:p>
            <a:pPr algn="r">
              <a:lnSpc>
                <a:spcPct val="100000"/>
              </a:lnSpc>
            </a:pPr>
            <a:fld id="{DA3546A3-62B4-46E4-8764-2AC99DB1F6E9}" type="slidenum">
              <a:rPr lang="en-IN" sz="1400" b="0" strike="noStrike" spc="-1">
                <a:solidFill>
                  <a:srgbClr val="000000"/>
                </a:solidFill>
                <a:uFill>
                  <a:solidFill>
                    <a:srgbClr val="FFFFFF"/>
                  </a:solidFill>
                </a:uFill>
                <a:latin typeface="Times New Roman"/>
                <a:ea typeface="+mn-ea"/>
              </a:rPr>
              <a:t>7</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2619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400640"/>
            <a:ext cx="5485680" cy="3599640"/>
          </a:xfrm>
          <a:prstGeom prst="rect">
            <a:avLst/>
          </a:prstGeom>
        </p:spPr>
        <p:txBody>
          <a:bodyPr lIns="0" tIns="0" rIns="0" bIns="0"/>
          <a:lstStyle/>
          <a:p>
            <a:r>
              <a:rPr lang="en-IN" sz="2000" b="0" strike="noStrike" spc="-1">
                <a:solidFill>
                  <a:srgbClr val="000000"/>
                </a:solidFill>
                <a:uFill>
                  <a:solidFill>
                    <a:srgbClr val="FFFFFF"/>
                  </a:solidFill>
                </a:uFill>
                <a:latin typeface="Arial"/>
              </a:rPr>
              <a:t>Other services, like </a:t>
            </a:r>
            <a:r>
              <a:rPr lang="en-IN" sz="2000" b="0" u="sng" strike="noStrike" spc="-1">
                <a:solidFill>
                  <a:srgbClr val="000000"/>
                </a:solidFill>
                <a:uFill>
                  <a:solidFill>
                    <a:srgbClr val="FFFFFF"/>
                  </a:solidFill>
                </a:uFill>
                <a:latin typeface="Arial"/>
                <a:hlinkClick r:id="rId3"/>
              </a:rPr>
              <a:t>Lala</a:t>
            </a:r>
            <a:r>
              <a:rPr lang="en-IN" sz="2000" b="0" strike="noStrike" spc="-1">
                <a:solidFill>
                  <a:srgbClr val="000000"/>
                </a:solidFill>
                <a:uFill>
                  <a:solidFill>
                    <a:srgbClr val="FFFFFF"/>
                  </a:solidFill>
                </a:uFill>
                <a:latin typeface="Arial"/>
              </a:rPr>
              <a:t>, have decided to not feature any real recommendation technology at all. Instead, Lala purely relies on users following each other on the service and recommending new music to each other.</a:t>
            </a:r>
          </a:p>
          <a:p>
            <a:pPr marL="171360" indent="-170640">
              <a:lnSpc>
                <a:spcPct val="100000"/>
              </a:lnSpc>
              <a:buClr>
                <a:srgbClr val="000000"/>
              </a:buClr>
              <a:buFont typeface="Arial"/>
              <a:buChar char="•"/>
            </a:pPr>
            <a:r>
              <a:rPr lang="en-IN" sz="2000" b="0" strike="noStrike" spc="-1">
                <a:solidFill>
                  <a:srgbClr val="000000"/>
                </a:solidFill>
                <a:uFill>
                  <a:solidFill>
                    <a:srgbClr val="FFFFFF"/>
                  </a:solidFill>
                </a:uFill>
                <a:latin typeface="Arial"/>
              </a:rPr>
              <a:t>Social based recommend</a:t>
            </a:r>
          </a:p>
        </p:txBody>
      </p:sp>
      <p:sp>
        <p:nvSpPr>
          <p:cNvPr id="29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A12C97E-053E-46A1-B274-0C4525470336}" type="slidenum">
              <a:rPr lang="en-IN" sz="1200" b="0" strike="noStrike" spc="-1">
                <a:solidFill>
                  <a:srgbClr val="000000"/>
                </a:solidFill>
                <a:uFill>
                  <a:solidFill>
                    <a:srgbClr val="FFFFFF"/>
                  </a:solidFill>
                </a:uFill>
                <a:latin typeface="+mn-lt"/>
                <a:ea typeface="+mn-ea"/>
              </a:rPr>
              <a:t>8</a:t>
            </a:fld>
            <a:endParaRPr lang="en-IN" sz="1800" b="0" strike="noStrike" spc="-1">
              <a:solidFill>
                <a:srgbClr val="000000"/>
              </a:solidFill>
              <a:uFill>
                <a:solidFill>
                  <a:srgbClr val="FFFFFF"/>
                </a:solidFill>
              </a:uFill>
              <a:latin typeface="Arial"/>
            </a:endParaRPr>
          </a:p>
        </p:txBody>
      </p:sp>
      <p:sp>
        <p:nvSpPr>
          <p:cNvPr id="291" name="TextShape 3"/>
          <p:cNvSpPr txBox="1"/>
          <p:nvPr/>
        </p:nvSpPr>
        <p:spPr>
          <a:xfrm>
            <a:off x="4278960" y="10157400"/>
            <a:ext cx="3280320" cy="533880"/>
          </a:xfrm>
          <a:prstGeom prst="rect">
            <a:avLst/>
          </a:prstGeom>
          <a:noFill/>
          <a:ln>
            <a:noFill/>
          </a:ln>
        </p:spPr>
        <p:txBody>
          <a:bodyPr lIns="0" tIns="0" rIns="0" bIns="0" anchor="b"/>
          <a:lstStyle/>
          <a:p>
            <a:pPr algn="r">
              <a:lnSpc>
                <a:spcPct val="100000"/>
              </a:lnSpc>
            </a:pPr>
            <a:fld id="{34841224-3C62-4365-AEEB-58307AAA76D6}" type="slidenum">
              <a:rPr lang="en-IN" sz="1400" b="0" strike="noStrike" spc="-1">
                <a:solidFill>
                  <a:srgbClr val="000000"/>
                </a:solidFill>
                <a:uFill>
                  <a:solidFill>
                    <a:srgbClr val="FFFFFF"/>
                  </a:solidFill>
                </a:uFill>
                <a:latin typeface="Times New Roman"/>
                <a:ea typeface="+mn-ea"/>
              </a:rPr>
              <a:t>8</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0865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400640"/>
            <a:ext cx="5485680" cy="3599640"/>
          </a:xfrm>
          <a:prstGeom prst="rect">
            <a:avLst/>
          </a:prstGeom>
        </p:spPr>
        <p:txBody>
          <a:bodyPr lIns="0" tIns="0" rIns="0" bIns="0"/>
          <a:lstStyle/>
          <a:p>
            <a:r>
              <a:rPr lang="en-IN" sz="1200" b="0" strike="noStrike" spc="-1">
                <a:solidFill>
                  <a:srgbClr val="000000"/>
                </a:solidFill>
                <a:uFill>
                  <a:solidFill>
                    <a:srgbClr val="FFFFFF"/>
                  </a:solidFill>
                </a:uFill>
                <a:latin typeface="+mn-lt"/>
                <a:ea typeface="+mn-ea"/>
              </a:rPr>
              <a:t>The goal of the first step, feature extraction, is to get the essential information out of the input data. The second step is to find what combinations of feature values correspond to what categories, which is done in the classification part. The two steps can be clearly separated: the output of the feature extraction step is</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the input for the classification step</a:t>
            </a:r>
            <a:endParaRPr lang="en-IN" sz="2000" b="0" strike="noStrike" spc="-1">
              <a:solidFill>
                <a:srgbClr val="000000"/>
              </a:solidFill>
              <a:uFill>
                <a:solidFill>
                  <a:srgbClr val="FFFFFF"/>
                </a:solidFill>
              </a:uFill>
              <a:latin typeface="Arial"/>
            </a:endParaRPr>
          </a:p>
        </p:txBody>
      </p:sp>
      <p:sp>
        <p:nvSpPr>
          <p:cNvPr id="293"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B923E8-F35F-441A-A4C6-9B60E58F5BE2}" type="slidenum">
              <a:rPr lang="en-IN" sz="1200" b="0" strike="noStrike" spc="-1">
                <a:solidFill>
                  <a:srgbClr val="000000"/>
                </a:solidFill>
                <a:uFill>
                  <a:solidFill>
                    <a:srgbClr val="FFFFFF"/>
                  </a:solidFill>
                </a:uFill>
                <a:latin typeface="+mn-lt"/>
                <a:ea typeface="+mn-ea"/>
              </a:rPr>
              <a:t>9</a:t>
            </a:fld>
            <a:endParaRPr lang="en-IN" sz="1800" b="0" strike="noStrike" spc="-1">
              <a:solidFill>
                <a:srgbClr val="000000"/>
              </a:solidFill>
              <a:uFill>
                <a:solidFill>
                  <a:srgbClr val="FFFFFF"/>
                </a:solidFill>
              </a:uFill>
              <a:latin typeface="Arial"/>
            </a:endParaRPr>
          </a:p>
        </p:txBody>
      </p:sp>
      <p:sp>
        <p:nvSpPr>
          <p:cNvPr id="294" name="TextShape 3"/>
          <p:cNvSpPr txBox="1"/>
          <p:nvPr/>
        </p:nvSpPr>
        <p:spPr>
          <a:xfrm>
            <a:off x="4278960" y="10157400"/>
            <a:ext cx="3280320" cy="533880"/>
          </a:xfrm>
          <a:prstGeom prst="rect">
            <a:avLst/>
          </a:prstGeom>
          <a:noFill/>
          <a:ln>
            <a:noFill/>
          </a:ln>
        </p:spPr>
        <p:txBody>
          <a:bodyPr lIns="0" tIns="0" rIns="0" bIns="0" anchor="b"/>
          <a:lstStyle/>
          <a:p>
            <a:pPr algn="r">
              <a:lnSpc>
                <a:spcPct val="100000"/>
              </a:lnSpc>
            </a:pPr>
            <a:fld id="{3E94A6BF-978F-46A0-AA2F-08EAC2BCE37F}" type="slidenum">
              <a:rPr lang="en-IN" sz="1400" b="0" strike="noStrike" spc="-1">
                <a:solidFill>
                  <a:srgbClr val="000000"/>
                </a:solidFill>
                <a:uFill>
                  <a:solidFill>
                    <a:srgbClr val="FFFFFF"/>
                  </a:solidFill>
                </a:uFill>
                <a:latin typeface="Times New Roman"/>
                <a:ea typeface="+mn-ea"/>
              </a:rPr>
              <a:t>9</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7374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756000" y="5078520"/>
            <a:ext cx="6047280" cy="4810680"/>
          </a:xfrm>
          <a:prstGeom prst="rect">
            <a:avLst/>
          </a:prstGeom>
        </p:spPr>
        <p:txBody>
          <a:bodyPr lIns="0" tIns="0" rIns="0" bIns="0"/>
          <a:lstStyle/>
          <a:p>
            <a:r>
              <a:rPr lang="en-IN" sz="1200" b="0" strike="noStrike" spc="-1">
                <a:solidFill>
                  <a:srgbClr val="000000"/>
                </a:solidFill>
                <a:uFill>
                  <a:solidFill>
                    <a:srgbClr val="FFFFFF"/>
                  </a:solidFill>
                </a:uFill>
                <a:latin typeface="+mn-lt"/>
                <a:ea typeface="+mn-ea"/>
              </a:rPr>
              <a:t> LowLevelSpectralEqloudExtractor</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[vector_real] dissonance - See Dissonance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An unstable tone combination is a dissonance; its tension demands an onward motion to a stable chord. Thus dissonant </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chords are "active"; traditionally they have been considered harsh and have expressed pain, grief, and conflict.</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spectral_centroid - See Centroid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It indicates where the "center of mass" of the spectrum is. Perceptually, it has a robust connection </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with the impression of "brightness" of a sound.</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spectral_kurtosis - See DistributionShape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flatness around mean value</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spectral_skewness - See DistributionShape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Indicates whether or not the spectrum is skewed towards a particular range of values.</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spectral_spread - See DistributionShape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spread around mean value</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help(essentia.standard.LowLevelSpectralExtractor())</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barkbands_kurtosis - kurtosis from bark bands. See DistributionShape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barkbands_skewness - skewness from bark bands. See DistributionShape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barkbands_spread - spread from barkbands. See DistributionShape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hfc - See HFC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[vector_vector_real] mfcc - See MFCC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MFCCs are commonly used as features in speech recognition system.</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A widely used metric for describing timbral characteristics based on the Mel scale. </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pitch - See PitchYinFFT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pitch is the quality that makes it possible to judge sounds as "higher" and "lower" in the sense associated with musical melodies</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pitch_instantaneous_confidence - See PitchYinFFT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pitch_salience - See PitchSalience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spectral_complexity - See Spectral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spectral_crest - See Crest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ratio of maximum value of the spectrum to am of energy spectrum value</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spectral_decrease - See Decrease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ammount of decreasing of spectral amplitude</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spectral_energy - See Energy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spectral_flatness_db - See flatnessDB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The flatness of the spectrum as represented by the ratio between the geometric and arithmetic means. It is an indicator of the â€˜noisinessâ€™ of a sound.</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[vector_real] spectral_flux - See Flux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A measure of the difference between the current spectrum and that of the previous frame. Often corresponds to perceptual roughness.</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spectral_rms - See RMS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spectral_rolloff - See RollOff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The frequency below which is contained 99% of the energy of the spectrum.</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spectral_strongpeak - See StrongPeak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zerocrossingrate - See ZeroCrossingRate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Zero crossing rates are used for Voice activity detection (VAD), i.e., finding whether human speech is present in an   audio segment or not.</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inharmonicity - See Inharmonicity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In music, inharmonicity is the degree to which the frequencies of overtones (also known as partials or partial tones) depart from whole multiples of the fundamental frequency (harmonic series)</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oddtoevenharmonicenergyratio - See OddToEvenHarmonicEnergyRatio algorithm documentation</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Even harmonics are some number of octaves above the original note. </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Examples (for A at 440 Hz)</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2nd harmonic:  880 Hz -- up one octave </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4th harmonic:  1760 Hz -- up two octaves</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and so forth.</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even harmonices are more musical</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The 3rd odd harmonic is an octave plus a fifth above the fundamental.</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3rd harmonic:  1320 Hz -- E above the A at 880 Hz</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[real] loudness - the loudness of the input signal</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[real] logAttackTime - the log (base 10) of the attack time [log10(s)]</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[real] strength - See Key algorithm documentation</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[real] bpm - the tempo estimation [bpm]</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[vector_real] ticks -  the estimated tick locations [s]</a:t>
            </a:r>
            <a:endParaRPr lang="en-IN" sz="2000" b="0" strike="noStrike" spc="-1">
              <a:solidFill>
                <a:srgbClr val="000000"/>
              </a:solidFill>
              <a:uFill>
                <a:solidFill>
                  <a:srgbClr val="FFFFFF"/>
                </a:solidFill>
              </a:uFill>
              <a:latin typeface="Arial"/>
            </a:endParaRPr>
          </a:p>
          <a:p>
            <a:r>
              <a:rPr lang="en-IN" sz="1200" b="0" strike="noStrike" spc="-1">
                <a:solidFill>
                  <a:srgbClr val="000000"/>
                </a:solidFill>
                <a:uFill>
                  <a:solidFill>
                    <a:srgbClr val="FFFFFF"/>
                  </a:solidFill>
                </a:uFill>
                <a:latin typeface="+mn-lt"/>
                <a:ea typeface="+mn-ea"/>
              </a:rPr>
              <a:t> |           [real] confidence - confidence with which the ticks are detected (ignore this value if using 'degara' method)</a:t>
            </a:r>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a:p>
            <a:endParaRPr lang="en-IN" sz="2000" b="0" strike="noStrike" spc="-1">
              <a:solidFill>
                <a:srgbClr val="000000"/>
              </a:solidFill>
              <a:uFill>
                <a:solidFill>
                  <a:srgbClr val="FFFFFF"/>
                </a:solidFill>
              </a:uFill>
              <a:latin typeface="Arial"/>
            </a:endParaRPr>
          </a:p>
        </p:txBody>
      </p:sp>
      <p:sp>
        <p:nvSpPr>
          <p:cNvPr id="296"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214AB754-24AB-458B-B2D5-AFF8E3FB3C42}" type="slidenum">
              <a:rPr lang="en-IN" sz="1400" b="0" strike="noStrike" spc="-1">
                <a:solidFill>
                  <a:srgbClr val="000000"/>
                </a:solidFill>
                <a:uFill>
                  <a:solidFill>
                    <a:srgbClr val="FFFFFF"/>
                  </a:solidFill>
                </a:uFill>
                <a:latin typeface="Times New Roman"/>
                <a:ea typeface="+mn-ea"/>
              </a:rPr>
              <a:t>11</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9159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98"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E97214AE-D7BC-4773-A434-07BB892DBB38}" type="slidenum">
              <a:rPr lang="en-IN" sz="1400" b="0" strike="noStrike" spc="-1">
                <a:solidFill>
                  <a:srgbClr val="000000"/>
                </a:solidFill>
                <a:uFill>
                  <a:solidFill>
                    <a:srgbClr val="FFFFFF"/>
                  </a:solidFill>
                </a:uFill>
                <a:latin typeface="Times New Roman"/>
                <a:ea typeface="+mn-ea"/>
              </a:rPr>
              <a:t>15</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09687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00"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18CF44BD-04BD-4DA8-BBED-BBFCB661FCAA}" type="slidenum">
              <a:rPr lang="en-IN" sz="1400" b="0" strike="noStrike" spc="-1">
                <a:solidFill>
                  <a:srgbClr val="000000"/>
                </a:solidFill>
                <a:uFill>
                  <a:solidFill>
                    <a:srgbClr val="FFFFFF"/>
                  </a:solidFill>
                </a:uFill>
                <a:latin typeface="Times New Roman"/>
                <a:ea typeface="+mn-ea"/>
              </a:rPr>
              <a:t>23</a:t>
            </a:fld>
            <a:endParaRPr lang="en-IN" sz="18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5551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53" name="Picture 52"/>
          <p:cNvPicPr/>
          <p:nvPr/>
        </p:nvPicPr>
        <p:blipFill>
          <a:blip r:embed="rId2"/>
          <a:stretch/>
        </p:blipFill>
        <p:spPr>
          <a:xfrm>
            <a:off x="3602880" y="1604520"/>
            <a:ext cx="4984920" cy="3977280"/>
          </a:xfrm>
          <a:prstGeom prst="rect">
            <a:avLst/>
          </a:prstGeom>
          <a:ln>
            <a:noFill/>
          </a:ln>
        </p:spPr>
      </p:pic>
      <p:pic>
        <p:nvPicPr>
          <p:cNvPr id="54" name="Picture 5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677160" y="609480"/>
            <a:ext cx="8596080" cy="61207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9"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3"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5"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99" name="Picture 98"/>
          <p:cNvPicPr/>
          <p:nvPr/>
        </p:nvPicPr>
        <p:blipFill>
          <a:blip r:embed="rId2"/>
          <a:stretch/>
        </p:blipFill>
        <p:spPr>
          <a:xfrm>
            <a:off x="3602880" y="1604520"/>
            <a:ext cx="4984920" cy="3977280"/>
          </a:xfrm>
          <a:prstGeom prst="rect">
            <a:avLst/>
          </a:prstGeom>
          <a:ln>
            <a:noFill/>
          </a:ln>
        </p:spPr>
      </p:pic>
      <p:pic>
        <p:nvPicPr>
          <p:cNvPr id="100" name="Picture 9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19"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677160" y="609480"/>
            <a:ext cx="8596080" cy="61207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9"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3"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1"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4"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45" name="Picture 144"/>
          <p:cNvPicPr/>
          <p:nvPr/>
        </p:nvPicPr>
        <p:blipFill>
          <a:blip r:embed="rId2"/>
          <a:stretch/>
        </p:blipFill>
        <p:spPr>
          <a:xfrm>
            <a:off x="3602880" y="1604520"/>
            <a:ext cx="4984920" cy="3977280"/>
          </a:xfrm>
          <a:prstGeom prst="rect">
            <a:avLst/>
          </a:prstGeom>
          <a:ln>
            <a:noFill/>
          </a:ln>
        </p:spPr>
      </p:pic>
      <p:pic>
        <p:nvPicPr>
          <p:cNvPr id="146" name="Picture 145"/>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677160" y="609480"/>
            <a:ext cx="8596080" cy="61207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1"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3"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5"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9"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1"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2"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6"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7"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9"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90"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91" name="Picture 190"/>
          <p:cNvPicPr/>
          <p:nvPr/>
        </p:nvPicPr>
        <p:blipFill>
          <a:blip r:embed="rId2"/>
          <a:stretch/>
        </p:blipFill>
        <p:spPr>
          <a:xfrm>
            <a:off x="3602880" y="1604520"/>
            <a:ext cx="4984920" cy="3977280"/>
          </a:xfrm>
          <a:prstGeom prst="rect">
            <a:avLst/>
          </a:prstGeom>
          <a:ln>
            <a:noFill/>
          </a:ln>
        </p:spPr>
      </p:pic>
      <p:pic>
        <p:nvPicPr>
          <p:cNvPr id="192" name="Picture 191"/>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677160" y="609480"/>
            <a:ext cx="8596080" cy="61207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0"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1"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Line 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22" name="Line 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2" name="CustomShape 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4F81BD">
              <a:alpha val="3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 name="CustomShape 4"/>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4F81BD">
              <a:alpha val="2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 name="CustomShape 5"/>
          <p:cNvSpPr/>
          <p:nvPr/>
        </p:nvSpPr>
        <p:spPr>
          <a:xfrm>
            <a:off x="8932320" y="3048120"/>
            <a:ext cx="3259080" cy="3809160"/>
          </a:xfrm>
          <a:prstGeom prst="triangle">
            <a:avLst>
              <a:gd name="adj" fmla="val 100000"/>
            </a:avLst>
          </a:prstGeom>
          <a:solidFill>
            <a:srgbClr val="C0504D">
              <a:alpha val="72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 name="CustomShape 6"/>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953735">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95B3D7">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7" name="CustomShape 8"/>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4F81BD">
              <a:alpha val="6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8" name="CustomShape 9"/>
          <p:cNvSpPr/>
          <p:nvPr/>
        </p:nvSpPr>
        <p:spPr>
          <a:xfrm>
            <a:off x="10371600" y="3589920"/>
            <a:ext cx="1816560" cy="3267360"/>
          </a:xfrm>
          <a:prstGeom prst="triangle">
            <a:avLst>
              <a:gd name="adj" fmla="val 100000"/>
            </a:avLst>
          </a:prstGeom>
          <a:solidFill>
            <a:srgbClr val="4F81BD">
              <a:alpha val="8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9" name="CustomShape 10"/>
          <p:cNvSpPr/>
          <p:nvPr/>
        </p:nvSpPr>
        <p:spPr>
          <a:xfrm>
            <a:off x="0" y="4013280"/>
            <a:ext cx="447840" cy="2844000"/>
          </a:xfrm>
          <a:prstGeom prst="triangle">
            <a:avLst>
              <a:gd name="adj" fmla="val 0"/>
            </a:avLst>
          </a:prstGeom>
          <a:solidFill>
            <a:srgbClr val="4F81BD">
              <a:alpha val="8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 name="Line 1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11" name="Line 1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12" name="CustomShape 1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4F81BD">
              <a:alpha val="3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3" name="CustomShape 14"/>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4F81BD">
              <a:alpha val="2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4" name="CustomShape 15"/>
          <p:cNvSpPr/>
          <p:nvPr/>
        </p:nvSpPr>
        <p:spPr>
          <a:xfrm>
            <a:off x="8932320" y="3048120"/>
            <a:ext cx="3259080" cy="3809160"/>
          </a:xfrm>
          <a:prstGeom prst="triangle">
            <a:avLst>
              <a:gd name="adj" fmla="val 100000"/>
            </a:avLst>
          </a:prstGeom>
          <a:solidFill>
            <a:srgbClr val="C0504D">
              <a:alpha val="72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 name="CustomShape 16"/>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953735">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6" name="CustomShape 17"/>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95B3D7">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7" name="CustomShape 18"/>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4F81BD">
              <a:alpha val="6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8" name="CustomShape 19"/>
          <p:cNvSpPr/>
          <p:nvPr/>
        </p:nvSpPr>
        <p:spPr>
          <a:xfrm>
            <a:off x="10371600" y="3589920"/>
            <a:ext cx="1816560" cy="3267360"/>
          </a:xfrm>
          <a:prstGeom prst="triangle">
            <a:avLst>
              <a:gd name="adj" fmla="val 100000"/>
            </a:avLst>
          </a:prstGeom>
          <a:solidFill>
            <a:srgbClr val="4F81BD">
              <a:alpha val="8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9" name="PlaceHolder 20"/>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1"/>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 name="Line 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56" name="Line 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57" name="CustomShape 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4F81BD">
              <a:alpha val="3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8" name="CustomShape 4"/>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4F81BD">
              <a:alpha val="2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9" name="CustomShape 5"/>
          <p:cNvSpPr/>
          <p:nvPr/>
        </p:nvSpPr>
        <p:spPr>
          <a:xfrm>
            <a:off x="8932320" y="3048120"/>
            <a:ext cx="3259080" cy="3809160"/>
          </a:xfrm>
          <a:prstGeom prst="triangle">
            <a:avLst>
              <a:gd name="adj" fmla="val 100000"/>
            </a:avLst>
          </a:prstGeom>
          <a:solidFill>
            <a:srgbClr val="C0504D">
              <a:alpha val="72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0" name="CustomShape 6"/>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953735">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1" name="CustomShape 7"/>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95B3D7">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2" name="CustomShape 8"/>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4F81BD">
              <a:alpha val="6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3" name="CustomShape 9"/>
          <p:cNvSpPr/>
          <p:nvPr/>
        </p:nvSpPr>
        <p:spPr>
          <a:xfrm>
            <a:off x="10371600" y="3589920"/>
            <a:ext cx="1816560" cy="3267360"/>
          </a:xfrm>
          <a:prstGeom prst="triangle">
            <a:avLst>
              <a:gd name="adj" fmla="val 100000"/>
            </a:avLst>
          </a:prstGeom>
          <a:solidFill>
            <a:srgbClr val="4F81BD">
              <a:alpha val="8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4" name="CustomShape 10"/>
          <p:cNvSpPr/>
          <p:nvPr/>
        </p:nvSpPr>
        <p:spPr>
          <a:xfrm>
            <a:off x="0" y="4013280"/>
            <a:ext cx="447840" cy="2844000"/>
          </a:xfrm>
          <a:prstGeom prst="triangle">
            <a:avLst>
              <a:gd name="adj" fmla="val 0"/>
            </a:avLst>
          </a:prstGeom>
          <a:solidFill>
            <a:srgbClr val="4F81BD">
              <a:alpha val="8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5" name="PlaceHolder 1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66" name="PlaceHolder 1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Line 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102" name="Line 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103" name="CustomShape 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4F81BD">
              <a:alpha val="3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4" name="CustomShape 4"/>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4F81BD">
              <a:alpha val="2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5" name="CustomShape 5"/>
          <p:cNvSpPr/>
          <p:nvPr/>
        </p:nvSpPr>
        <p:spPr>
          <a:xfrm>
            <a:off x="8932320" y="3048120"/>
            <a:ext cx="3259080" cy="3809160"/>
          </a:xfrm>
          <a:prstGeom prst="triangle">
            <a:avLst>
              <a:gd name="adj" fmla="val 100000"/>
            </a:avLst>
          </a:prstGeom>
          <a:solidFill>
            <a:srgbClr val="C0504D">
              <a:alpha val="72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6" name="CustomShape 6"/>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953735">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7" name="CustomShape 7"/>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95B3D7">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8" name="CustomShape 8"/>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4F81BD">
              <a:alpha val="6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09" name="CustomShape 9"/>
          <p:cNvSpPr/>
          <p:nvPr/>
        </p:nvSpPr>
        <p:spPr>
          <a:xfrm>
            <a:off x="10371600" y="3589920"/>
            <a:ext cx="1816560" cy="3267360"/>
          </a:xfrm>
          <a:prstGeom prst="triangle">
            <a:avLst>
              <a:gd name="adj" fmla="val 100000"/>
            </a:avLst>
          </a:prstGeom>
          <a:solidFill>
            <a:srgbClr val="4F81BD">
              <a:alpha val="8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10" name="CustomShape 10"/>
          <p:cNvSpPr/>
          <p:nvPr/>
        </p:nvSpPr>
        <p:spPr>
          <a:xfrm>
            <a:off x="0" y="4013280"/>
            <a:ext cx="447840" cy="2844000"/>
          </a:xfrm>
          <a:prstGeom prst="triangle">
            <a:avLst>
              <a:gd name="adj" fmla="val 0"/>
            </a:avLst>
          </a:prstGeom>
          <a:solidFill>
            <a:srgbClr val="4F81BD">
              <a:alpha val="8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11" name="PlaceHolder 11"/>
          <p:cNvSpPr>
            <a:spLocks noGrp="1"/>
          </p:cNvSpPr>
          <p:nvPr>
            <p:ph type="title"/>
          </p:nvPr>
        </p:nvSpPr>
        <p:spPr>
          <a:xfrm>
            <a:off x="677160" y="609480"/>
            <a:ext cx="8596080" cy="13201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2" name="PlaceHolder 1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Line 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148" name="Line 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149" name="CustomShape 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4F81BD">
              <a:alpha val="3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0" name="CustomShape 4"/>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4F81BD">
              <a:alpha val="2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1" name="CustomShape 5"/>
          <p:cNvSpPr/>
          <p:nvPr/>
        </p:nvSpPr>
        <p:spPr>
          <a:xfrm>
            <a:off x="8932320" y="3048120"/>
            <a:ext cx="3259080" cy="3809160"/>
          </a:xfrm>
          <a:prstGeom prst="triangle">
            <a:avLst>
              <a:gd name="adj" fmla="val 100000"/>
            </a:avLst>
          </a:prstGeom>
          <a:solidFill>
            <a:srgbClr val="C0504D">
              <a:alpha val="72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2" name="CustomShape 6"/>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953735">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3" name="CustomShape 7"/>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95B3D7">
              <a:alpha val="7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4" name="CustomShape 8"/>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4F81BD">
              <a:alpha val="6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5" name="CustomShape 9"/>
          <p:cNvSpPr/>
          <p:nvPr/>
        </p:nvSpPr>
        <p:spPr>
          <a:xfrm>
            <a:off x="10371600" y="3589920"/>
            <a:ext cx="1816560" cy="3267360"/>
          </a:xfrm>
          <a:prstGeom prst="triangle">
            <a:avLst>
              <a:gd name="adj" fmla="val 100000"/>
            </a:avLst>
          </a:prstGeom>
          <a:solidFill>
            <a:srgbClr val="4F81BD">
              <a:alpha val="80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6" name="CustomShape 10"/>
          <p:cNvSpPr/>
          <p:nvPr/>
        </p:nvSpPr>
        <p:spPr>
          <a:xfrm>
            <a:off x="0" y="4013280"/>
            <a:ext cx="447840" cy="2844000"/>
          </a:xfrm>
          <a:prstGeom prst="triangle">
            <a:avLst>
              <a:gd name="adj" fmla="val 0"/>
            </a:avLst>
          </a:prstGeom>
          <a:solidFill>
            <a:srgbClr val="4F81BD">
              <a:alpha val="85000"/>
            </a:srgbClr>
          </a:solidFill>
          <a:ln w="936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7" name="PlaceHolder 1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158" name="PlaceHolder 1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32560" y="1472400"/>
            <a:ext cx="10057680" cy="227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5400" b="0" strike="noStrike" spc="-1">
                <a:solidFill>
                  <a:srgbClr val="90C226"/>
                </a:solidFill>
                <a:uFill>
                  <a:solidFill>
                    <a:srgbClr val="FFFFFF"/>
                  </a:solidFill>
                </a:uFill>
                <a:latin typeface="Trebuchet MS"/>
                <a:ea typeface="DejaVu Sans"/>
              </a:rPr>
              <a:t>Automatic Music Recommendation system using Content Based Classification</a:t>
            </a:r>
            <a:endParaRPr lang="en-IN" sz="1800" b="0" strike="noStrike" spc="-1">
              <a:solidFill>
                <a:srgbClr val="000000"/>
              </a:solidFill>
              <a:uFill>
                <a:solidFill>
                  <a:srgbClr val="FFFFFF"/>
                </a:solidFill>
              </a:uFill>
              <a:latin typeface="Arial"/>
            </a:endParaRPr>
          </a:p>
        </p:txBody>
      </p:sp>
      <p:sp>
        <p:nvSpPr>
          <p:cNvPr id="199" name="CustomShape 2"/>
          <p:cNvSpPr/>
          <p:nvPr/>
        </p:nvSpPr>
        <p:spPr>
          <a:xfrm>
            <a:off x="1506960" y="4050720"/>
            <a:ext cx="7766280" cy="966600"/>
          </a:xfrm>
          <a:prstGeom prst="rect">
            <a:avLst/>
          </a:prstGeom>
          <a:noFill/>
          <a:ln>
            <a:noFill/>
          </a:ln>
        </p:spPr>
        <p:style>
          <a:lnRef idx="0">
            <a:scrgbClr r="0" g="0" b="0"/>
          </a:lnRef>
          <a:fillRef idx="0">
            <a:scrgbClr r="0" g="0" b="0"/>
          </a:fillRef>
          <a:effectRef idx="0">
            <a:scrgbClr r="0" g="0" b="0"/>
          </a:effectRef>
          <a:fontRef idx="minor"/>
        </p:style>
      </p:sp>
      <p:graphicFrame>
        <p:nvGraphicFramePr>
          <p:cNvPr id="200" name="Table 3"/>
          <p:cNvGraphicFramePr/>
          <p:nvPr/>
        </p:nvGraphicFramePr>
        <p:xfrm>
          <a:off x="688680" y="4286160"/>
          <a:ext cx="8125920" cy="1463040"/>
        </p:xfrm>
        <a:graphic>
          <a:graphicData uri="http://schemas.openxmlformats.org/drawingml/2006/table">
            <a:tbl>
              <a:tblPr/>
              <a:tblGrid>
                <a:gridCol w="5373000"/>
                <a:gridCol w="2752920"/>
              </a:tblGrid>
              <a:tr h="1069920">
                <a:tc>
                  <a:txBody>
                    <a:bodyPr/>
                    <a:lstStyle/>
                    <a:p>
                      <a:pPr>
                        <a:lnSpc>
                          <a:spcPct val="100000"/>
                        </a:lnSpc>
                      </a:pPr>
                      <a:r>
                        <a:rPr lang="en-IN" sz="1800" b="1" strike="noStrike" spc="-1">
                          <a:solidFill>
                            <a:srgbClr val="000000"/>
                          </a:solidFill>
                          <a:uFill>
                            <a:solidFill>
                              <a:srgbClr val="FFFFFF"/>
                            </a:solidFill>
                          </a:uFill>
                          <a:latin typeface="Trebuchet MS"/>
                          <a:ea typeface="DejaVu Sans"/>
                        </a:rPr>
                        <a:t>Guided By:</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Trebuchet MS"/>
                          <a:ea typeface="DejaVu Sans"/>
                        </a:rPr>
                        <a:t>PROF. NISA  A. K</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Trebuchet MS"/>
                          <a:ea typeface="DejaVu Sans"/>
                        </a:rPr>
                        <a:t>PROF. REENA MARY GEORGE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lstStyle/>
                    <a:p>
                      <a:pPr>
                        <a:lnSpc>
                          <a:spcPct val="100000"/>
                        </a:lnSpc>
                      </a:pPr>
                      <a:r>
                        <a:rPr lang="en-IN" sz="1800" b="1" strike="noStrike" spc="-1">
                          <a:solidFill>
                            <a:srgbClr val="000000"/>
                          </a:solidFill>
                          <a:uFill>
                            <a:solidFill>
                              <a:srgbClr val="FFFFFF"/>
                            </a:solidFill>
                          </a:uFill>
                          <a:latin typeface="Trebuchet MS"/>
                          <a:ea typeface="DejaVu Sans"/>
                        </a:rPr>
                        <a:t>Group Members:</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Trebuchet MS"/>
                          <a:ea typeface="DejaVu Sans"/>
                        </a:rPr>
                        <a:t>Faseru Emmanuel</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Trebuchet MS"/>
                          <a:ea typeface="DejaVu Sans"/>
                        </a:rPr>
                        <a:t>Swaraj Krishnan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Feature Extraction</a:t>
            </a:r>
            <a:endParaRPr lang="en-IN" sz="1800" b="0" strike="noStrike" spc="-1">
              <a:solidFill>
                <a:srgbClr val="000000"/>
              </a:solidFill>
              <a:uFill>
                <a:solidFill>
                  <a:srgbClr val="FFFFFF"/>
                </a:solidFill>
              </a:uFill>
              <a:latin typeface="Arial"/>
            </a:endParaRPr>
          </a:p>
        </p:txBody>
      </p:sp>
      <p:sp>
        <p:nvSpPr>
          <p:cNvPr id="227" name="CustomShape 2"/>
          <p:cNvSpPr/>
          <p:nvPr/>
        </p:nvSpPr>
        <p:spPr>
          <a:xfrm>
            <a:off x="677160" y="1724400"/>
            <a:ext cx="8596080" cy="431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Feature extraction is transforming the input data into a reduced representation set of features (also named as features vector).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It involves computing a compact numerical representation that can be used to characterize the song.</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Spectral Features : obtained by converting the time based signal into the frequency domain using the Fourier Transform, examples are spectral centroid, spectral skewness, spectral spread, spectral rms, etc.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These features can be used to identify the notes, pitch, rhythm, and melody.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 temporal features (time domain features), which are simple to extract and have easy physical interpretation, like zero crossing rate and energy.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Feature Extraction</a:t>
            </a:r>
            <a:endParaRPr lang="en-IN" sz="1800" b="0" strike="noStrike" spc="-1">
              <a:solidFill>
                <a:srgbClr val="000000"/>
              </a:solidFill>
              <a:uFill>
                <a:solidFill>
                  <a:srgbClr val="FFFFFF"/>
                </a:solidFill>
              </a:uFill>
              <a:latin typeface="Arial"/>
            </a:endParaRPr>
          </a:p>
        </p:txBody>
      </p:sp>
      <p:sp>
        <p:nvSpPr>
          <p:cNvPr id="229"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Two types of scales used in audio analysis: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Mel scale: The name mel comes from the word melody to indicate that the scale is based on pitch comparisons.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Barkscale: Above about 500 Hz this scale is more or less equal to a logarithmic frequency axis. Below 500 Hz the Bark scale becomes more and more linear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Music Classification (Clustering)</a:t>
            </a:r>
            <a:endParaRPr lang="en-IN" sz="1800" b="0" strike="noStrike" spc="-1">
              <a:solidFill>
                <a:srgbClr val="000000"/>
              </a:solidFill>
              <a:uFill>
                <a:solidFill>
                  <a:srgbClr val="FFFFFF"/>
                </a:solidFill>
              </a:uFill>
              <a:latin typeface="Arial"/>
            </a:endParaRPr>
          </a:p>
        </p:txBody>
      </p:sp>
      <p:sp>
        <p:nvSpPr>
          <p:cNvPr id="231" name="CustomShape 2"/>
          <p:cNvSpPr/>
          <p:nvPr/>
        </p:nvSpPr>
        <p:spPr>
          <a:xfrm>
            <a:off x="677160" y="1766880"/>
            <a:ext cx="8596080" cy="438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33520" indent="-532800">
              <a:lnSpc>
                <a:spcPct val="9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Cluster: A collection/group of data objects/points</a:t>
            </a:r>
            <a:endParaRPr lang="en-IN" sz="1800" b="0" strike="noStrike" spc="-1">
              <a:solidFill>
                <a:srgbClr val="000000"/>
              </a:solidFill>
              <a:uFill>
                <a:solidFill>
                  <a:srgbClr val="FFFFFF"/>
                </a:solidFill>
              </a:uFill>
              <a:latin typeface="Arial"/>
            </a:endParaRPr>
          </a:p>
          <a:p>
            <a:pPr marL="979560" lvl="1" indent="-456480">
              <a:lnSpc>
                <a:spcPct val="9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similar (or related) to one another within the same group</a:t>
            </a:r>
            <a:endParaRPr lang="en-IN" sz="1800" b="0" strike="noStrike" spc="-1">
              <a:solidFill>
                <a:srgbClr val="000000"/>
              </a:solidFill>
              <a:uFill>
                <a:solidFill>
                  <a:srgbClr val="FFFFFF"/>
                </a:solidFill>
              </a:uFill>
              <a:latin typeface="Arial"/>
            </a:endParaRPr>
          </a:p>
          <a:p>
            <a:pPr marL="979560" lvl="1" indent="-456480">
              <a:lnSpc>
                <a:spcPct val="9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dissimilar (or unrelated) to the objects in other groups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533520" indent="-532800">
              <a:lnSpc>
                <a:spcPct val="9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Cluster analysis</a:t>
            </a:r>
            <a:endParaRPr lang="en-IN" sz="1800" b="0" strike="noStrike" spc="-1">
              <a:solidFill>
                <a:srgbClr val="000000"/>
              </a:solidFill>
              <a:uFill>
                <a:solidFill>
                  <a:srgbClr val="FFFFFF"/>
                </a:solidFill>
              </a:uFill>
              <a:latin typeface="Arial"/>
            </a:endParaRPr>
          </a:p>
          <a:p>
            <a:pPr marL="979560" lvl="1" indent="-456480">
              <a:lnSpc>
                <a:spcPct val="9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find </a:t>
            </a:r>
            <a:r>
              <a:rPr lang="en-IN" sz="1600" b="0" i="1" strike="noStrike" spc="-1">
                <a:solidFill>
                  <a:srgbClr val="404040"/>
                </a:solidFill>
                <a:uFill>
                  <a:solidFill>
                    <a:srgbClr val="FFFFFF"/>
                  </a:solidFill>
                </a:uFill>
                <a:latin typeface="Trebuchet MS"/>
                <a:ea typeface="DejaVu Sans"/>
              </a:rPr>
              <a:t>similarities</a:t>
            </a:r>
            <a:r>
              <a:rPr lang="en-IN" sz="1600" b="0" strike="noStrike" spc="-1">
                <a:solidFill>
                  <a:srgbClr val="404040"/>
                </a:solidFill>
                <a:uFill>
                  <a:solidFill>
                    <a:srgbClr val="FFFFFF"/>
                  </a:solidFill>
                </a:uFill>
                <a:latin typeface="Trebuchet MS"/>
                <a:ea typeface="DejaVu Sans"/>
              </a:rPr>
              <a:t> between data according to characteristics underlying the data and grouping similar data objects into clusters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533520" indent="-532800">
              <a:lnSpc>
                <a:spcPct val="9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Clustering Analysis: Unsupervised learning</a:t>
            </a:r>
            <a:endParaRPr lang="en-IN" sz="1800" b="0" strike="noStrike" spc="-1">
              <a:solidFill>
                <a:srgbClr val="000000"/>
              </a:solidFill>
              <a:uFill>
                <a:solidFill>
                  <a:srgbClr val="FFFFFF"/>
                </a:solidFill>
              </a:uFill>
              <a:latin typeface="Arial"/>
            </a:endParaRPr>
          </a:p>
          <a:p>
            <a:pPr marL="979560" lvl="1" indent="-456480">
              <a:lnSpc>
                <a:spcPct val="9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no predefined classes for a training data set</a:t>
            </a:r>
            <a:endParaRPr lang="en-IN" sz="1800" b="0" strike="noStrike" spc="-1">
              <a:solidFill>
                <a:srgbClr val="000000"/>
              </a:solidFill>
              <a:uFill>
                <a:solidFill>
                  <a:srgbClr val="FFFFFF"/>
                </a:solidFill>
              </a:uFill>
              <a:latin typeface="Arial"/>
            </a:endParaRPr>
          </a:p>
          <a:p>
            <a:pPr marL="979560" lvl="1" indent="-456480">
              <a:lnSpc>
                <a:spcPct val="9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Two general tasks: </a:t>
            </a:r>
            <a:r>
              <a:rPr lang="en-IN" sz="1600" b="0" strike="noStrike" spc="-1">
                <a:solidFill>
                  <a:srgbClr val="FF0000"/>
                </a:solidFill>
                <a:uFill>
                  <a:solidFill>
                    <a:srgbClr val="FFFFFF"/>
                  </a:solidFill>
                </a:uFill>
                <a:latin typeface="Trebuchet MS"/>
                <a:ea typeface="DejaVu Sans"/>
              </a:rPr>
              <a:t>identify the “natural” clustering number</a:t>
            </a:r>
            <a:r>
              <a:rPr lang="en-IN" sz="1600" b="0" strike="noStrike" spc="-1">
                <a:solidFill>
                  <a:srgbClr val="404040"/>
                </a:solidFill>
                <a:uFill>
                  <a:solidFill>
                    <a:srgbClr val="FFFFFF"/>
                  </a:solidFill>
                </a:uFill>
                <a:latin typeface="Trebuchet MS"/>
                <a:ea typeface="DejaVu Sans"/>
              </a:rPr>
              <a:t> and </a:t>
            </a:r>
            <a:r>
              <a:rPr lang="en-IN" sz="1600" b="0" strike="noStrike" spc="-1">
                <a:solidFill>
                  <a:srgbClr val="FF0000"/>
                </a:solidFill>
                <a:uFill>
                  <a:solidFill>
                    <a:srgbClr val="FFFFFF"/>
                  </a:solidFill>
                </a:uFill>
                <a:latin typeface="Trebuchet MS"/>
                <a:ea typeface="DejaVu Sans"/>
              </a:rPr>
              <a:t>properly grouping objects into “sensible” clusters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K – Mediod approach</a:t>
            </a:r>
            <a:endParaRPr lang="en-IN" sz="1800" b="0" strike="noStrike" spc="-1">
              <a:solidFill>
                <a:srgbClr val="000000"/>
              </a:solidFill>
              <a:uFill>
                <a:solidFill>
                  <a:srgbClr val="FFFFFF"/>
                </a:solidFill>
              </a:uFill>
              <a:latin typeface="Arial"/>
            </a:endParaRPr>
          </a:p>
        </p:txBody>
      </p:sp>
      <p:sp>
        <p:nvSpPr>
          <p:cNvPr id="233" name="CustomShape 2"/>
          <p:cNvSpPr/>
          <p:nvPr/>
        </p:nvSpPr>
        <p:spPr>
          <a:xfrm>
            <a:off x="677160" y="1554480"/>
            <a:ext cx="8596080" cy="448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A medoid can be defined as the object of a cluster whose average dissimilarity to all the objects in the cluster is minimal. i.e. it is a most centrally located point in the cluster.</a:t>
            </a:r>
            <a:endParaRPr lang="en-IN" sz="1800" b="0" strike="noStrike" spc="-1">
              <a:solidFill>
                <a:srgbClr val="000000"/>
              </a:solidFill>
              <a:uFill>
                <a:solidFill>
                  <a:srgbClr val="FFFFFF"/>
                </a:solidFill>
              </a:uFill>
              <a:latin typeface="Arial"/>
            </a:endParaRPr>
          </a:p>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k-medoid is a classical partitioning technique of clustering that clusters the data set of n objects into k clusters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Initialize: select </a:t>
            </a:r>
            <a:r>
              <a:rPr lang="en-IN" sz="1800" b="0" i="1" strike="noStrike" spc="-1">
                <a:solidFill>
                  <a:srgbClr val="000000"/>
                </a:solidFill>
                <a:uFill>
                  <a:solidFill>
                    <a:srgbClr val="FFFFFF"/>
                  </a:solidFill>
                </a:uFill>
                <a:latin typeface="Trebuchet MS"/>
                <a:ea typeface="DejaVu Sans"/>
              </a:rPr>
              <a:t>k</a:t>
            </a:r>
            <a:r>
              <a:rPr lang="en-IN" sz="1800" b="0" strike="noStrike" spc="-1">
                <a:solidFill>
                  <a:srgbClr val="000000"/>
                </a:solidFill>
                <a:uFill>
                  <a:solidFill>
                    <a:srgbClr val="FFFFFF"/>
                  </a:solidFill>
                </a:uFill>
                <a:latin typeface="Trebuchet MS"/>
                <a:ea typeface="DejaVu Sans"/>
              </a:rPr>
              <a:t> of the </a:t>
            </a:r>
            <a:r>
              <a:rPr lang="en-IN" sz="1800" b="0" i="1" strike="noStrike" spc="-1">
                <a:solidFill>
                  <a:srgbClr val="000000"/>
                </a:solidFill>
                <a:uFill>
                  <a:solidFill>
                    <a:srgbClr val="FFFFFF"/>
                  </a:solidFill>
                </a:uFill>
                <a:latin typeface="Trebuchet MS"/>
                <a:ea typeface="DejaVu Sans"/>
              </a:rPr>
              <a:t>n</a:t>
            </a:r>
            <a:r>
              <a:rPr lang="en-IN" sz="1800" b="0" strike="noStrike" spc="-1">
                <a:solidFill>
                  <a:srgbClr val="000000"/>
                </a:solidFill>
                <a:uFill>
                  <a:solidFill>
                    <a:srgbClr val="FFFFFF"/>
                  </a:solidFill>
                </a:uFill>
                <a:latin typeface="Trebuchet MS"/>
                <a:ea typeface="DejaVu Sans"/>
              </a:rPr>
              <a:t> data points as the medoids</a:t>
            </a: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Associate each data point to the closest medoid.</a:t>
            </a: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While the cost of the configuration decreases: </a:t>
            </a:r>
            <a:endParaRPr lang="en-IN" sz="1800" b="0" strike="noStrike" spc="-1">
              <a:solidFill>
                <a:srgbClr val="000000"/>
              </a:solidFill>
              <a:uFill>
                <a:solidFill>
                  <a:srgbClr val="FFFFFF"/>
                </a:solidFill>
              </a:uFill>
              <a:latin typeface="Arial"/>
            </a:endParaRPr>
          </a:p>
          <a:p>
            <a:pPr marL="457200">
              <a:lnSpc>
                <a:spcPct val="100000"/>
              </a:lnSpc>
            </a:pPr>
            <a:r>
              <a:rPr lang="en-IN" sz="1800" b="0" strike="noStrike" spc="-1">
                <a:solidFill>
                  <a:srgbClr val="000000"/>
                </a:solidFill>
                <a:uFill>
                  <a:solidFill>
                    <a:srgbClr val="FFFFFF"/>
                  </a:solidFill>
                </a:uFill>
                <a:latin typeface="Trebuchet MS"/>
                <a:ea typeface="DejaVu Sans"/>
              </a:rPr>
              <a:t>For each medoid </a:t>
            </a:r>
            <a:r>
              <a:rPr lang="en-IN" sz="1800" b="0" i="1" strike="noStrike" spc="-1">
                <a:solidFill>
                  <a:srgbClr val="000000"/>
                </a:solidFill>
                <a:uFill>
                  <a:solidFill>
                    <a:srgbClr val="FFFFFF"/>
                  </a:solidFill>
                </a:uFill>
                <a:latin typeface="Trebuchet MS"/>
                <a:ea typeface="DejaVu Sans"/>
              </a:rPr>
              <a:t>m</a:t>
            </a:r>
            <a:r>
              <a:rPr lang="en-IN" sz="1800" b="0" strike="noStrike" spc="-1">
                <a:solidFill>
                  <a:srgbClr val="000000"/>
                </a:solidFill>
                <a:uFill>
                  <a:solidFill>
                    <a:srgbClr val="FFFFFF"/>
                  </a:solidFill>
                </a:uFill>
                <a:latin typeface="Trebuchet MS"/>
                <a:ea typeface="DejaVu Sans"/>
              </a:rPr>
              <a:t>, for each non-medoid data point </a:t>
            </a:r>
            <a:r>
              <a:rPr lang="en-IN" sz="1800" b="0" i="1" strike="noStrike" spc="-1">
                <a:solidFill>
                  <a:srgbClr val="000000"/>
                </a:solidFill>
                <a:uFill>
                  <a:solidFill>
                    <a:srgbClr val="FFFFFF"/>
                  </a:solidFill>
                </a:uFill>
                <a:latin typeface="Trebuchet MS"/>
                <a:ea typeface="DejaVu Sans"/>
              </a:rPr>
              <a:t>o</a:t>
            </a:r>
            <a:r>
              <a:rPr lang="en-IN" sz="1800" b="0" strike="noStrike" spc="-1">
                <a:solidFill>
                  <a:srgbClr val="000000"/>
                </a:solidFill>
                <a:uFill>
                  <a:solidFill>
                    <a:srgbClr val="FFFFFF"/>
                  </a:solidFill>
                </a:uFill>
                <a:latin typeface="Trebuchet MS"/>
                <a:ea typeface="DejaVu Sans"/>
              </a:rPr>
              <a:t>: </a:t>
            </a:r>
            <a:endParaRPr lang="en-IN" sz="1800" b="0" strike="noStrike" spc="-1">
              <a:solidFill>
                <a:srgbClr val="000000"/>
              </a:solidFill>
              <a:uFill>
                <a:solidFill>
                  <a:srgbClr val="FFFFFF"/>
                </a:solidFill>
              </a:uFill>
              <a:latin typeface="Arial"/>
            </a:endParaRPr>
          </a:p>
          <a:p>
            <a:pPr marL="1200240" lvl="2"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Swap </a:t>
            </a:r>
            <a:r>
              <a:rPr lang="en-IN" sz="1800" b="0" i="1" strike="noStrike" spc="-1">
                <a:solidFill>
                  <a:srgbClr val="000000"/>
                </a:solidFill>
                <a:uFill>
                  <a:solidFill>
                    <a:srgbClr val="FFFFFF"/>
                  </a:solidFill>
                </a:uFill>
                <a:latin typeface="Trebuchet MS"/>
                <a:ea typeface="DejaVu Sans"/>
              </a:rPr>
              <a:t>m</a:t>
            </a:r>
            <a:r>
              <a:rPr lang="en-IN" sz="1800" b="0" strike="noStrike" spc="-1">
                <a:solidFill>
                  <a:srgbClr val="000000"/>
                </a:solidFill>
                <a:uFill>
                  <a:solidFill>
                    <a:srgbClr val="FFFFFF"/>
                  </a:solidFill>
                </a:uFill>
                <a:latin typeface="Trebuchet MS"/>
                <a:ea typeface="DejaVu Sans"/>
              </a:rPr>
              <a:t> and </a:t>
            </a:r>
            <a:r>
              <a:rPr lang="en-IN" sz="1800" b="0" i="1" strike="noStrike" spc="-1">
                <a:solidFill>
                  <a:srgbClr val="000000"/>
                </a:solidFill>
                <a:uFill>
                  <a:solidFill>
                    <a:srgbClr val="FFFFFF"/>
                  </a:solidFill>
                </a:uFill>
                <a:latin typeface="Trebuchet MS"/>
                <a:ea typeface="DejaVu Sans"/>
              </a:rPr>
              <a:t>o</a:t>
            </a:r>
            <a:r>
              <a:rPr lang="en-IN" sz="1800" b="0" strike="noStrike" spc="-1">
                <a:solidFill>
                  <a:srgbClr val="000000"/>
                </a:solidFill>
                <a:uFill>
                  <a:solidFill>
                    <a:srgbClr val="FFFFFF"/>
                  </a:solidFill>
                </a:uFill>
                <a:latin typeface="Trebuchet MS"/>
                <a:ea typeface="DejaVu Sans"/>
              </a:rPr>
              <a:t>, recompute the cost (sum of distances of points to their medoid)</a:t>
            </a:r>
            <a:endParaRPr lang="en-IN" sz="1800" b="0" strike="noStrike" spc="-1">
              <a:solidFill>
                <a:srgbClr val="000000"/>
              </a:solidFill>
              <a:uFill>
                <a:solidFill>
                  <a:srgbClr val="FFFFFF"/>
                </a:solidFill>
              </a:uFill>
              <a:latin typeface="Arial"/>
            </a:endParaRPr>
          </a:p>
          <a:p>
            <a:pPr marL="1200240" lvl="2"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If the total cost of the configuration increased in the previous step, undo the swap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404040"/>
                </a:solidFill>
                <a:uFill>
                  <a:solidFill>
                    <a:srgbClr val="FFFFFF"/>
                  </a:solidFill>
                </a:uFill>
                <a:latin typeface="Trebuchet MS"/>
                <a:ea typeface="DejaVu Sans"/>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3"/>
          <p:cNvPicPr/>
          <p:nvPr/>
        </p:nvPicPr>
        <p:blipFill>
          <a:blip r:embed="rId2"/>
          <a:stretch/>
        </p:blipFill>
        <p:spPr>
          <a:xfrm>
            <a:off x="201240" y="914400"/>
            <a:ext cx="11819160" cy="4845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icture 3"/>
          <p:cNvPicPr/>
          <p:nvPr/>
        </p:nvPicPr>
        <p:blipFill>
          <a:blip r:embed="rId3"/>
          <a:stretch/>
        </p:blipFill>
        <p:spPr>
          <a:xfrm>
            <a:off x="261360" y="417960"/>
            <a:ext cx="9039240" cy="590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K – Means approach</a:t>
            </a:r>
            <a:endParaRPr lang="en-IN" sz="1800" b="0" strike="noStrike" spc="-1">
              <a:solidFill>
                <a:srgbClr val="000000"/>
              </a:solidFill>
              <a:uFill>
                <a:solidFill>
                  <a:srgbClr val="FFFFFF"/>
                </a:solidFill>
              </a:uFill>
              <a:latin typeface="Arial"/>
            </a:endParaRPr>
          </a:p>
        </p:txBody>
      </p:sp>
      <p:sp>
        <p:nvSpPr>
          <p:cNvPr id="237" name="CustomShape 2"/>
          <p:cNvSpPr/>
          <p:nvPr/>
        </p:nvSpPr>
        <p:spPr>
          <a:xfrm>
            <a:off x="677160" y="1554480"/>
            <a:ext cx="8596080" cy="448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IN" sz="1800" b="0" i="1" strike="noStrike" spc="-1">
                <a:solidFill>
                  <a:srgbClr val="000000"/>
                </a:solidFill>
                <a:uFill>
                  <a:solidFill>
                    <a:srgbClr val="FFFFFF"/>
                  </a:solidFill>
                </a:uFill>
                <a:latin typeface="Trebuchet MS"/>
                <a:ea typeface="DejaVu Sans"/>
              </a:rPr>
              <a:t>k</a:t>
            </a:r>
            <a:r>
              <a:rPr lang="en-IN" sz="1800" b="0" strike="noStrike" spc="-1">
                <a:solidFill>
                  <a:srgbClr val="000000"/>
                </a:solidFill>
                <a:uFill>
                  <a:solidFill>
                    <a:srgbClr val="FFFFFF"/>
                  </a:solidFill>
                </a:uFill>
                <a:latin typeface="Trebuchet MS"/>
                <a:ea typeface="DejaVu Sans"/>
              </a:rPr>
              <a:t>-means clustering aims to partition </a:t>
            </a:r>
            <a:r>
              <a:rPr lang="en-IN" sz="1800" b="0" i="1" strike="noStrike" spc="-1">
                <a:solidFill>
                  <a:srgbClr val="000000"/>
                </a:solidFill>
                <a:uFill>
                  <a:solidFill>
                    <a:srgbClr val="FFFFFF"/>
                  </a:solidFill>
                </a:uFill>
                <a:latin typeface="Trebuchet MS"/>
                <a:ea typeface="DejaVu Sans"/>
              </a:rPr>
              <a:t>n</a:t>
            </a:r>
            <a:r>
              <a:rPr lang="en-IN" sz="1800" b="0" strike="noStrike" spc="-1">
                <a:solidFill>
                  <a:srgbClr val="000000"/>
                </a:solidFill>
                <a:uFill>
                  <a:solidFill>
                    <a:srgbClr val="FFFFFF"/>
                  </a:solidFill>
                </a:uFill>
                <a:latin typeface="Trebuchet MS"/>
                <a:ea typeface="DejaVu Sans"/>
              </a:rPr>
              <a:t> observations into </a:t>
            </a:r>
            <a:r>
              <a:rPr lang="en-IN" sz="1800" b="0" i="1" strike="noStrike" spc="-1">
                <a:solidFill>
                  <a:srgbClr val="000000"/>
                </a:solidFill>
                <a:uFill>
                  <a:solidFill>
                    <a:srgbClr val="FFFFFF"/>
                  </a:solidFill>
                </a:uFill>
                <a:latin typeface="Trebuchet MS"/>
                <a:ea typeface="DejaVu Sans"/>
              </a:rPr>
              <a:t>k</a:t>
            </a:r>
            <a:r>
              <a:rPr lang="en-IN" sz="1800" b="0" strike="noStrike" spc="-1">
                <a:solidFill>
                  <a:srgbClr val="000000"/>
                </a:solidFill>
                <a:uFill>
                  <a:solidFill>
                    <a:srgbClr val="FFFFFF"/>
                  </a:solidFill>
                </a:uFill>
                <a:latin typeface="Trebuchet MS"/>
                <a:ea typeface="DejaVu Sans"/>
              </a:rPr>
              <a:t> clusters in which each observation belongs to the cluster with the nearest mean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Algorithm: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Step 1: The algorithm arbitrarily selects k points as the initial cluster centers (“means”).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Step 2: Each point in the dataset is assigned to the closed cluster, based upon the Euclidean distance between each point and each cluster center.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  Step 3: Each cluster center is recomputed as the average of the points in that     cluster.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Step 4:Steps 2 and 3 repeat until the clusters converge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38" name="CustomShape 3"/>
          <p:cNvSpPr/>
          <p:nvPr/>
        </p:nvSpPr>
        <p:spPr>
          <a:xfrm>
            <a:off x="0" y="-184680"/>
            <a:ext cx="184320" cy="36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3"/>
          <p:cNvPicPr/>
          <p:nvPr/>
        </p:nvPicPr>
        <p:blipFill>
          <a:blip r:embed="rId2"/>
          <a:stretch/>
        </p:blipFill>
        <p:spPr>
          <a:xfrm>
            <a:off x="155160" y="5601960"/>
            <a:ext cx="11755800" cy="761760"/>
          </a:xfrm>
          <a:prstGeom prst="rect">
            <a:avLst/>
          </a:prstGeom>
          <a:ln>
            <a:noFill/>
          </a:ln>
        </p:spPr>
      </p:pic>
      <p:pic>
        <p:nvPicPr>
          <p:cNvPr id="240" name="Picture 4"/>
          <p:cNvPicPr/>
          <p:nvPr/>
        </p:nvPicPr>
        <p:blipFill>
          <a:blip r:embed="rId3"/>
          <a:stretch/>
        </p:blipFill>
        <p:spPr>
          <a:xfrm>
            <a:off x="3543480" y="760320"/>
            <a:ext cx="4411800" cy="3789000"/>
          </a:xfrm>
          <a:prstGeom prst="rect">
            <a:avLst/>
          </a:prstGeom>
          <a:ln>
            <a:noFill/>
          </a:ln>
        </p:spPr>
      </p:pic>
      <p:sp>
        <p:nvSpPr>
          <p:cNvPr id="241" name="CustomShape 1"/>
          <p:cNvSpPr/>
          <p:nvPr/>
        </p:nvSpPr>
        <p:spPr>
          <a:xfrm>
            <a:off x="1051200" y="848880"/>
            <a:ext cx="27612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Trebuchet MS"/>
                <a:ea typeface="DejaVu Sans"/>
              </a:rPr>
              <a:t>INPUT</a:t>
            </a:r>
            <a:r>
              <a:rPr lang="en-IN" sz="1800"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p:txBody>
      </p:sp>
      <p:sp>
        <p:nvSpPr>
          <p:cNvPr id="242" name="CustomShape 2"/>
          <p:cNvSpPr/>
          <p:nvPr/>
        </p:nvSpPr>
        <p:spPr>
          <a:xfrm>
            <a:off x="1051200" y="4486680"/>
            <a:ext cx="27612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Trebuchet MS"/>
                <a:ea typeface="DejaVu Sans"/>
              </a:rPr>
              <a:t>OUTPUT:</a:t>
            </a:r>
            <a:r>
              <a:rPr lang="en-IN" sz="1800"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677160" y="14076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Online Database Creation</a:t>
            </a:r>
            <a:endParaRPr lang="en-IN" sz="1800" b="0" strike="noStrike" spc="-1">
              <a:solidFill>
                <a:srgbClr val="000000"/>
              </a:solidFill>
              <a:uFill>
                <a:solidFill>
                  <a:srgbClr val="FFFFFF"/>
                </a:solidFill>
              </a:uFill>
              <a:latin typeface="Arial"/>
            </a:endParaRPr>
          </a:p>
        </p:txBody>
      </p:sp>
      <p:sp>
        <p:nvSpPr>
          <p:cNvPr id="244" name="CustomShape 2"/>
          <p:cNvSpPr/>
          <p:nvPr/>
        </p:nvSpPr>
        <p:spPr>
          <a:xfrm>
            <a:off x="677160" y="801000"/>
            <a:ext cx="8596080" cy="448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The songs are stored in a dropbox account and all the song information including links are stored in an sql database on a hosting server</a:t>
            </a:r>
            <a:endParaRPr lang="en-IN" sz="1800" b="0" strike="noStrike" spc="-1">
              <a:solidFill>
                <a:srgbClr val="000000"/>
              </a:solidFill>
              <a:uFill>
                <a:solidFill>
                  <a:srgbClr val="FFFFFF"/>
                </a:solidFill>
              </a:uFill>
              <a:latin typeface="Arial"/>
            </a:endParaRPr>
          </a:p>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Queries can be made to the database to retrieve song data to the player.</a:t>
            </a:r>
            <a:endParaRPr lang="en-IN" sz="1800" b="0" strike="noStrike" spc="-1">
              <a:solidFill>
                <a:srgbClr val="000000"/>
              </a:solidFill>
              <a:uFill>
                <a:solidFill>
                  <a:srgbClr val="FFFFFF"/>
                </a:solidFill>
              </a:uFill>
              <a:latin typeface="Arial"/>
            </a:endParaRPr>
          </a:p>
        </p:txBody>
      </p:sp>
      <p:pic>
        <p:nvPicPr>
          <p:cNvPr id="245" name="Picture 1"/>
          <p:cNvPicPr/>
          <p:nvPr/>
        </p:nvPicPr>
        <p:blipFill>
          <a:blip r:embed="rId2"/>
          <a:stretch/>
        </p:blipFill>
        <p:spPr>
          <a:xfrm>
            <a:off x="677160" y="1877040"/>
            <a:ext cx="9686160" cy="4980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677160" y="322200"/>
            <a:ext cx="8596080" cy="132012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Trebuchet MS"/>
                <a:ea typeface="DejaVu Sans"/>
              </a:rPr>
              <a:t>RECOMMENDATION SYSTEM</a:t>
            </a:r>
            <a:endParaRPr lang="en-US" sz="1800" b="0" strike="noStrike" spc="-1">
              <a:solidFill>
                <a:srgbClr val="000000"/>
              </a:solidFill>
              <a:uFill>
                <a:solidFill>
                  <a:srgbClr val="FFFFFF"/>
                </a:solidFill>
              </a:uFill>
              <a:latin typeface="Arial"/>
            </a:endParaRPr>
          </a:p>
        </p:txBody>
      </p:sp>
      <p:sp>
        <p:nvSpPr>
          <p:cNvPr id="247" name="TextShape 2"/>
          <p:cNvSpPr txBox="1"/>
          <p:nvPr/>
        </p:nvSpPr>
        <p:spPr>
          <a:xfrm>
            <a:off x="677160" y="1985688"/>
            <a:ext cx="8596080" cy="5512320"/>
          </a:xfrm>
          <a:prstGeom prst="rect">
            <a:avLst/>
          </a:prstGeom>
          <a:noFill/>
          <a:ln>
            <a:noFill/>
          </a:ln>
        </p:spPr>
        <p:txBody>
          <a:bodyPr lIns="0" tIns="0" rIns="0" bIns="0" anchor="ctr"/>
          <a:lstStyle/>
          <a:p>
            <a:pPr marL="228600" indent="-228240">
              <a:lnSpc>
                <a:spcPct val="90000"/>
              </a:lnSpc>
              <a:buClr>
                <a:srgbClr val="000000"/>
              </a:buClr>
              <a:buFont typeface="Arial"/>
              <a:buChar char="•"/>
            </a:pPr>
            <a:r>
              <a:rPr lang="en-IN" sz="1800" b="0" strike="noStrike" spc="-1" dirty="0">
                <a:solidFill>
                  <a:srgbClr val="000000"/>
                </a:solidFill>
                <a:uFill>
                  <a:solidFill>
                    <a:srgbClr val="FFFFFF"/>
                  </a:solidFill>
                </a:uFill>
                <a:latin typeface="Trebuchet MS"/>
                <a:ea typeface="DejaVu Sans"/>
              </a:rPr>
              <a:t>To give recommendations, the songs in the user playlist should be assigned to a class from the clustered data in the database.</a:t>
            </a:r>
            <a:endParaRPr lang="en-IN" sz="3200" b="0" strike="noStrike" spc="-1" dirty="0">
              <a:solidFill>
                <a:srgbClr val="000000"/>
              </a:solidFill>
              <a:uFill>
                <a:solidFill>
                  <a:srgbClr val="FFFFFF"/>
                </a:solidFill>
              </a:uFill>
              <a:latin typeface="Arial"/>
            </a:endParaRPr>
          </a:p>
          <a:p>
            <a:pPr>
              <a:lnSpc>
                <a:spcPct val="90000"/>
              </a:lnSpc>
            </a:pPr>
            <a:endParaRPr lang="en-IN" sz="32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IN" sz="1800" b="0" strike="noStrike" spc="-1" dirty="0">
                <a:solidFill>
                  <a:srgbClr val="000000"/>
                </a:solidFill>
                <a:uFill>
                  <a:solidFill>
                    <a:srgbClr val="FFFFFF"/>
                  </a:solidFill>
                </a:uFill>
                <a:latin typeface="Trebuchet MS"/>
                <a:ea typeface="DejaVu Sans"/>
              </a:rPr>
              <a:t>This can be done using a suitable classification algorithm</a:t>
            </a:r>
            <a:endParaRPr lang="en-IN" sz="3200" b="0" strike="noStrike" spc="-1" dirty="0">
              <a:solidFill>
                <a:srgbClr val="000000"/>
              </a:solidFill>
              <a:uFill>
                <a:solidFill>
                  <a:srgbClr val="FFFFFF"/>
                </a:solidFill>
              </a:uFill>
              <a:latin typeface="Arial"/>
            </a:endParaRPr>
          </a:p>
          <a:p>
            <a:pPr>
              <a:lnSpc>
                <a:spcPct val="90000"/>
              </a:lnSpc>
            </a:pPr>
            <a:endParaRPr lang="en-IN" sz="3200" b="0" strike="noStrike" spc="-1" dirty="0">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n-IN" sz="1800" b="0" strike="noStrike" spc="-1" dirty="0">
                <a:solidFill>
                  <a:srgbClr val="000000"/>
                </a:solidFill>
                <a:uFill>
                  <a:solidFill>
                    <a:srgbClr val="FFFFFF"/>
                  </a:solidFill>
                </a:uFill>
                <a:latin typeface="Trebuchet MS"/>
                <a:ea typeface="DejaVu Sans"/>
              </a:rPr>
              <a:t>For this project 3 algorithms were used:</a:t>
            </a:r>
            <a:endParaRPr lang="en-IN" sz="3200" b="0" strike="noStrike" spc="-1" dirty="0">
              <a:solidFill>
                <a:srgbClr val="000000"/>
              </a:solidFill>
              <a:uFill>
                <a:solidFill>
                  <a:srgbClr val="FFFFFF"/>
                </a:solidFill>
              </a:uFill>
              <a:latin typeface="Arial"/>
            </a:endParaRPr>
          </a:p>
          <a:p>
            <a:pPr>
              <a:lnSpc>
                <a:spcPct val="90000"/>
              </a:lnSpc>
            </a:pPr>
            <a:endParaRPr lang="en-IN" sz="3200" b="0" strike="noStrike" spc="-1" dirty="0">
              <a:solidFill>
                <a:srgbClr val="000000"/>
              </a:solidFill>
              <a:uFill>
                <a:solidFill>
                  <a:srgbClr val="FFFFFF"/>
                </a:solidFill>
              </a:uFill>
              <a:latin typeface="Arial"/>
            </a:endParaRPr>
          </a:p>
          <a:p>
            <a:pPr marL="285840" lvl="1" indent="-285480">
              <a:lnSpc>
                <a:spcPct val="100000"/>
              </a:lnSpc>
              <a:buClr>
                <a:srgbClr val="000000"/>
              </a:buClr>
              <a:buFont typeface="Arial"/>
              <a:buChar char="•"/>
            </a:pPr>
            <a:r>
              <a:rPr lang="en-IN" sz="2400" b="0" strike="noStrike" spc="-1" dirty="0">
                <a:solidFill>
                  <a:srgbClr val="000000"/>
                </a:solidFill>
                <a:uFill>
                  <a:solidFill>
                    <a:srgbClr val="FFFFFF"/>
                  </a:solidFill>
                </a:uFill>
                <a:latin typeface="Trebuchet MS"/>
                <a:ea typeface="DejaVu Sans"/>
              </a:rPr>
              <a:t>K-nearest </a:t>
            </a:r>
            <a:r>
              <a:rPr lang="en-IN" sz="2400" b="0" strike="noStrike" spc="-1" dirty="0" err="1">
                <a:solidFill>
                  <a:srgbClr val="000000"/>
                </a:solidFill>
                <a:uFill>
                  <a:solidFill>
                    <a:srgbClr val="FFFFFF"/>
                  </a:solidFill>
                </a:uFill>
                <a:latin typeface="Trebuchet MS"/>
                <a:ea typeface="DejaVu Sans"/>
              </a:rPr>
              <a:t>neighbor</a:t>
            </a:r>
            <a:r>
              <a:rPr lang="en-IN" sz="2400" b="0" strike="noStrike" spc="-1" dirty="0">
                <a:solidFill>
                  <a:srgbClr val="000000"/>
                </a:solidFill>
                <a:uFill>
                  <a:solidFill>
                    <a:srgbClr val="FFFFFF"/>
                  </a:solidFill>
                </a:uFill>
                <a:latin typeface="Trebuchet MS"/>
                <a:ea typeface="DejaVu Sans"/>
              </a:rPr>
              <a:t> algorithm</a:t>
            </a: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a:p>
            <a:pPr marL="285840" lvl="1" indent="-285480">
              <a:lnSpc>
                <a:spcPct val="100000"/>
              </a:lnSpc>
              <a:buClr>
                <a:srgbClr val="000000"/>
              </a:buClr>
              <a:buFont typeface="Arial"/>
              <a:buChar char="•"/>
            </a:pPr>
            <a:r>
              <a:rPr lang="en-IN" sz="2400" b="0" strike="noStrike" spc="-1" dirty="0">
                <a:solidFill>
                  <a:srgbClr val="000000"/>
                </a:solidFill>
                <a:uFill>
                  <a:solidFill>
                    <a:srgbClr val="FFFFFF"/>
                  </a:solidFill>
                </a:uFill>
                <a:latin typeface="Trebuchet MS"/>
                <a:ea typeface="DejaVu Sans"/>
              </a:rPr>
              <a:t>Support vector machine algorithm</a:t>
            </a: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a:p>
            <a:pPr marL="285840" lvl="1" indent="-285480">
              <a:lnSpc>
                <a:spcPct val="100000"/>
              </a:lnSpc>
              <a:buClr>
                <a:srgbClr val="000000"/>
              </a:buClr>
              <a:buFont typeface="Arial"/>
              <a:buChar char="•"/>
            </a:pPr>
            <a:r>
              <a:rPr lang="en-IN" sz="2400" b="0" strike="noStrike" spc="-1" dirty="0">
                <a:solidFill>
                  <a:srgbClr val="000000"/>
                </a:solidFill>
                <a:uFill>
                  <a:solidFill>
                    <a:srgbClr val="FFFFFF"/>
                  </a:solidFill>
                </a:uFill>
                <a:latin typeface="Trebuchet MS"/>
                <a:ea typeface="DejaVu Sans"/>
              </a:rPr>
              <a:t>Naïve Bayes algorithm</a:t>
            </a: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Overview</a:t>
            </a:r>
            <a:endParaRPr lang="en-IN" sz="1800" b="0" strike="noStrike" spc="-1">
              <a:solidFill>
                <a:srgbClr val="000000"/>
              </a:solidFill>
              <a:uFill>
                <a:solidFill>
                  <a:srgbClr val="FFFFFF"/>
                </a:solidFill>
              </a:uFill>
              <a:latin typeface="Arial"/>
            </a:endParaRPr>
          </a:p>
        </p:txBody>
      </p:sp>
      <p:sp>
        <p:nvSpPr>
          <p:cNvPr id="202" name="CustomShape 2"/>
          <p:cNvSpPr/>
          <p:nvPr/>
        </p:nvSpPr>
        <p:spPr>
          <a:xfrm>
            <a:off x="677160" y="1711080"/>
            <a:ext cx="8596080" cy="43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INTRODUCTION</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MOTIVATION</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TYPES OF RECOMMENDATION SYSTEMS</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PROPOSED SYSTEM</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FEATURE EXTRACTION</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MUSIC CLASSIFICATION</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MUSIC RECOMMENDATION</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ONLINE DATABASE CREATION</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GUI IMPLEMENTATION</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EVALUATION </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LIMITATION</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SOCIAL RELEVANCE</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PROGRAMME OUTCOMES</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CONCLUSION</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FUTURE WORK</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REFERENCES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677160" y="322200"/>
            <a:ext cx="8596080" cy="1320120"/>
          </a:xfrm>
          <a:prstGeom prst="rect">
            <a:avLst/>
          </a:prstGeom>
          <a:noFill/>
          <a:ln>
            <a:noFill/>
          </a:ln>
        </p:spPr>
        <p:txBody>
          <a:bodyPr lIns="0" tIns="0" rIns="0" bIns="0" anchor="ctr"/>
          <a:lstStyle/>
          <a:p>
            <a:pPr>
              <a:lnSpc>
                <a:spcPct val="90000"/>
              </a:lnSpc>
            </a:pPr>
            <a:r>
              <a:rPr lang="en-US" sz="3600" b="0" strike="noStrike" spc="-1">
                <a:solidFill>
                  <a:srgbClr val="000000"/>
                </a:solidFill>
                <a:uFill>
                  <a:solidFill>
                    <a:srgbClr val="FFFFFF"/>
                  </a:solidFill>
                </a:uFill>
                <a:latin typeface="Trebuchet MS"/>
                <a:ea typeface="DejaVu Sans"/>
              </a:rPr>
              <a:t>RECOMMENDATION SYSTEM</a:t>
            </a:r>
            <a:endParaRPr lang="en-US" sz="1800" b="0" strike="noStrike" spc="-1">
              <a:solidFill>
                <a:srgbClr val="000000"/>
              </a:solidFill>
              <a:uFill>
                <a:solidFill>
                  <a:srgbClr val="FFFFFF"/>
                </a:solidFill>
              </a:uFill>
              <a:latin typeface="Arial"/>
            </a:endParaRPr>
          </a:p>
        </p:txBody>
      </p:sp>
      <p:sp>
        <p:nvSpPr>
          <p:cNvPr id="249" name="TextShape 2"/>
          <p:cNvSpPr txBox="1"/>
          <p:nvPr/>
        </p:nvSpPr>
        <p:spPr>
          <a:xfrm>
            <a:off x="677160" y="1510200"/>
            <a:ext cx="8596080" cy="5512320"/>
          </a:xfrm>
          <a:prstGeom prst="rect">
            <a:avLst/>
          </a:prstGeom>
          <a:noFill/>
          <a:ln>
            <a:noFill/>
          </a:ln>
        </p:spPr>
        <p:txBody>
          <a:bodyPr lIns="0" tIns="0" rIns="0" bIns="0" anchor="ctr"/>
          <a:lstStyle/>
          <a:p>
            <a:pPr>
              <a:lnSpc>
                <a:spcPct val="100000"/>
              </a:lnSpc>
            </a:pPr>
            <a:endParaRPr lang="en-IN" sz="32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 In </a:t>
            </a:r>
            <a:r>
              <a:rPr lang="en-IN" sz="1800" b="0" i="1" strike="noStrike" spc="-1">
                <a:solidFill>
                  <a:srgbClr val="000000"/>
                </a:solidFill>
                <a:uFill>
                  <a:solidFill>
                    <a:srgbClr val="FFFFFF"/>
                  </a:solidFill>
                </a:uFill>
                <a:latin typeface="Trebuchet MS"/>
                <a:ea typeface="DejaVu Sans"/>
              </a:rPr>
              <a:t>k-NN classification</a:t>
            </a:r>
            <a:r>
              <a:rPr lang="en-IN" sz="1800" b="0" strike="noStrike" spc="-1">
                <a:solidFill>
                  <a:srgbClr val="000000"/>
                </a:solidFill>
                <a:uFill>
                  <a:solidFill>
                    <a:srgbClr val="FFFFFF"/>
                  </a:solidFill>
                </a:uFill>
                <a:latin typeface="Trebuchet MS"/>
                <a:ea typeface="DejaVu Sans"/>
              </a:rPr>
              <a:t>, the output is a class membership. An object is classified by a majority vote of its neighbors, with the object being assigned to the class most common among its </a:t>
            </a:r>
            <a:r>
              <a:rPr lang="en-IN" sz="1800" b="0" i="1" strike="noStrike" spc="-1">
                <a:solidFill>
                  <a:srgbClr val="000000"/>
                </a:solidFill>
                <a:uFill>
                  <a:solidFill>
                    <a:srgbClr val="FFFFFF"/>
                  </a:solidFill>
                </a:uFill>
                <a:latin typeface="Trebuchet MS"/>
                <a:ea typeface="DejaVu Sans"/>
              </a:rPr>
              <a:t>k</a:t>
            </a:r>
            <a:r>
              <a:rPr lang="en-IN" sz="1800" b="0" strike="noStrike" spc="-1">
                <a:solidFill>
                  <a:srgbClr val="000000"/>
                </a:solidFill>
                <a:uFill>
                  <a:solidFill>
                    <a:srgbClr val="FFFFFF"/>
                  </a:solidFill>
                </a:uFill>
                <a:latin typeface="Trebuchet MS"/>
                <a:ea typeface="DejaVu Sans"/>
              </a:rPr>
              <a:t> nearest neighbors </a:t>
            </a: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An SVM model is a representation of the examples as points in space, mapped so that the examples of the separate categories are divided by a clear gap that is as wide as possible. </a:t>
            </a: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The Naive Bayes algorithm is an intuitive method that uses the probabilities of each attribute belonging to each class to make a prediction. Naive bayes simplifies the calculation of probabilities by assuming that the probability of each attribute belonging to a given class value is independent of all other attributes</a:t>
            </a: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IMPLEMENTATION</a:t>
            </a:r>
            <a:endParaRPr lang="en-IN" sz="1800" b="0" strike="noStrike" spc="-1">
              <a:solidFill>
                <a:srgbClr val="000000"/>
              </a:solidFill>
              <a:uFill>
                <a:solidFill>
                  <a:srgbClr val="FFFFFF"/>
                </a:solidFill>
              </a:uFill>
              <a:latin typeface="Arial"/>
            </a:endParaRPr>
          </a:p>
        </p:txBody>
      </p:sp>
      <p:sp>
        <p:nvSpPr>
          <p:cNvPr id="251"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The whole project was implemented using python (including the </a:t>
            </a:r>
            <a:r>
              <a:rPr lang="en-IN" sz="1800" b="0" strike="noStrike" spc="-1" dirty="0" err="1">
                <a:solidFill>
                  <a:srgbClr val="404040"/>
                </a:solidFill>
                <a:uFill>
                  <a:solidFill>
                    <a:srgbClr val="FFFFFF"/>
                  </a:solidFill>
                </a:uFill>
                <a:latin typeface="Trebuchet MS"/>
                <a:ea typeface="DejaVu Sans"/>
              </a:rPr>
              <a:t>gui</a:t>
            </a:r>
            <a:r>
              <a:rPr lang="en-IN" sz="1800" b="0" strike="noStrike" spc="-1" dirty="0">
                <a:solidFill>
                  <a:srgbClr val="404040"/>
                </a:solidFill>
                <a:uFill>
                  <a:solidFill>
                    <a:srgbClr val="FFFFFF"/>
                  </a:solidFill>
                </a:uFill>
                <a:latin typeface="Trebuchet MS"/>
                <a:ea typeface="DejaVu Sans"/>
              </a:rPr>
              <a:t>) and the database is managed using </a:t>
            </a:r>
            <a:r>
              <a:rPr lang="en-IN" sz="1800" b="0" strike="noStrike" spc="-1" dirty="0" err="1">
                <a:solidFill>
                  <a:srgbClr val="404040"/>
                </a:solidFill>
                <a:uFill>
                  <a:solidFill>
                    <a:srgbClr val="FFFFFF"/>
                  </a:solidFill>
                </a:uFill>
                <a:latin typeface="Trebuchet MS"/>
                <a:ea typeface="DejaVu Sans"/>
              </a:rPr>
              <a:t>sql</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The reference songs were stored in a </a:t>
            </a:r>
            <a:r>
              <a:rPr lang="en-IN" sz="1800" b="0" strike="noStrike" spc="-1" dirty="0" err="1">
                <a:solidFill>
                  <a:srgbClr val="404040"/>
                </a:solidFill>
                <a:uFill>
                  <a:solidFill>
                    <a:srgbClr val="FFFFFF"/>
                  </a:solidFill>
                </a:uFill>
                <a:latin typeface="Trebuchet MS"/>
                <a:ea typeface="DejaVu Sans"/>
              </a:rPr>
              <a:t>dropbox</a:t>
            </a:r>
            <a:r>
              <a:rPr lang="en-IN" sz="1800" b="0" strike="noStrike" spc="-1">
                <a:solidFill>
                  <a:srgbClr val="404040"/>
                </a:solidFill>
                <a:uFill>
                  <a:solidFill>
                    <a:srgbClr val="FFFFFF"/>
                  </a:solidFill>
                </a:uFill>
                <a:latin typeface="Trebuchet MS"/>
                <a:ea typeface="DejaVu Sans"/>
              </a:rPr>
              <a:t> account and are accessed </a:t>
            </a:r>
            <a:r>
              <a:rPr lang="en-IN" sz="1800" b="0" strike="noStrike" spc="-1" smtClean="0">
                <a:solidFill>
                  <a:srgbClr val="404040"/>
                </a:solidFill>
                <a:uFill>
                  <a:solidFill>
                    <a:srgbClr val="FFFFFF"/>
                  </a:solidFill>
                </a:uFill>
                <a:latin typeface="Trebuchet MS"/>
                <a:ea typeface="DejaVu Sans"/>
              </a:rPr>
              <a:t>using </a:t>
            </a:r>
            <a:r>
              <a:rPr lang="en-IN" sz="1800" b="0" strike="noStrike" spc="-1" dirty="0" err="1">
                <a:solidFill>
                  <a:srgbClr val="404040"/>
                </a:solidFill>
                <a:uFill>
                  <a:solidFill>
                    <a:srgbClr val="FFFFFF"/>
                  </a:solidFill>
                </a:uFill>
                <a:latin typeface="Trebuchet MS"/>
                <a:ea typeface="DejaVu Sans"/>
              </a:rPr>
              <a:t>dropbox</a:t>
            </a:r>
            <a:r>
              <a:rPr lang="en-IN" sz="1800" b="0" strike="noStrike" spc="-1" dirty="0">
                <a:solidFill>
                  <a:srgbClr val="404040"/>
                </a:solidFill>
                <a:uFill>
                  <a:solidFill>
                    <a:srgbClr val="FFFFFF"/>
                  </a:solidFill>
                </a:uFill>
                <a:latin typeface="Trebuchet MS"/>
                <a:ea typeface="DejaVu Sans"/>
              </a:rPr>
              <a:t> </a:t>
            </a:r>
            <a:r>
              <a:rPr lang="en-IN" sz="1800" b="0" strike="noStrike" spc="-1" dirty="0" err="1">
                <a:solidFill>
                  <a:srgbClr val="404040"/>
                </a:solidFill>
                <a:uFill>
                  <a:solidFill>
                    <a:srgbClr val="FFFFFF"/>
                  </a:solidFill>
                </a:uFill>
                <a:latin typeface="Trebuchet MS"/>
                <a:ea typeface="DejaVu Sans"/>
              </a:rPr>
              <a:t>api</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Why Python?</a:t>
            </a:r>
            <a:endParaRPr lang="en-IN" sz="1800" b="0" strike="noStrike" spc="-1" dirty="0">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dirty="0" err="1">
                <a:solidFill>
                  <a:srgbClr val="404040"/>
                </a:solidFill>
                <a:uFill>
                  <a:solidFill>
                    <a:srgbClr val="FFFFFF"/>
                  </a:solidFill>
                </a:uFill>
                <a:latin typeface="Trebuchet MS"/>
                <a:ea typeface="DejaVu Sans"/>
              </a:rPr>
              <a:t>Essentia</a:t>
            </a:r>
            <a:r>
              <a:rPr lang="en-IN" sz="1600" b="0" strike="noStrike" spc="-1" dirty="0">
                <a:solidFill>
                  <a:srgbClr val="404040"/>
                </a:solidFill>
                <a:uFill>
                  <a:solidFill>
                    <a:srgbClr val="FFFFFF"/>
                  </a:solidFill>
                </a:uFill>
                <a:latin typeface="Trebuchet MS"/>
                <a:ea typeface="DejaVu Sans"/>
              </a:rPr>
              <a:t> : Uses python to perform complex calculations on audio data.</a:t>
            </a:r>
            <a:endParaRPr lang="en-IN" sz="1800" b="0" strike="noStrike" spc="-1" dirty="0">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dirty="0" err="1">
                <a:solidFill>
                  <a:srgbClr val="404040"/>
                </a:solidFill>
                <a:uFill>
                  <a:solidFill>
                    <a:srgbClr val="FFFFFF"/>
                  </a:solidFill>
                </a:uFill>
                <a:latin typeface="Trebuchet MS"/>
                <a:ea typeface="DejaVu Sans"/>
              </a:rPr>
              <a:t>Sklearn</a:t>
            </a:r>
            <a:r>
              <a:rPr lang="en-IN" sz="1600" b="0" strike="noStrike" spc="-1" dirty="0">
                <a:solidFill>
                  <a:srgbClr val="404040"/>
                </a:solidFill>
                <a:uFill>
                  <a:solidFill>
                    <a:srgbClr val="FFFFFF"/>
                  </a:solidFill>
                </a:uFill>
                <a:latin typeface="Trebuchet MS"/>
                <a:ea typeface="DejaVu Sans"/>
              </a:rPr>
              <a:t> : Collection of libraries for performing machine learning operations </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IMPLEMENTATION</a:t>
            </a:r>
            <a:endParaRPr lang="en-IN" sz="1800" b="0" strike="noStrike" spc="-1">
              <a:solidFill>
                <a:srgbClr val="000000"/>
              </a:solidFill>
              <a:uFill>
                <a:solidFill>
                  <a:srgbClr val="FFFFFF"/>
                </a:solidFill>
              </a:uFill>
              <a:latin typeface="Arial"/>
            </a:endParaRPr>
          </a:p>
        </p:txBody>
      </p:sp>
      <p:sp>
        <p:nvSpPr>
          <p:cNvPr id="253"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Functionalities include: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Loading of user songs into player library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Automatic extraction of user song features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Clustering the songs based on extracted features.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Assign labels to songs on database.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000000"/>
                </a:solidFill>
                <a:uFill>
                  <a:solidFill>
                    <a:srgbClr val="FFFFFF"/>
                  </a:solidFill>
                </a:uFill>
                <a:latin typeface="Trebuchet MS"/>
                <a:ea typeface="DejaVu Sans"/>
              </a:rPr>
              <a:t>Normal play, pause, stop, next track and previous track buttons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000000"/>
                </a:solidFill>
                <a:uFill>
                  <a:solidFill>
                    <a:srgbClr val="FFFFFF"/>
                  </a:solidFill>
                </a:uFill>
                <a:latin typeface="Trebuchet MS"/>
                <a:ea typeface="DejaVu Sans"/>
              </a:rPr>
              <a:t>Option to view songs by album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000000"/>
                </a:solidFill>
                <a:uFill>
                  <a:solidFill>
                    <a:srgbClr val="FFFFFF"/>
                  </a:solidFill>
                </a:uFill>
                <a:latin typeface="Trebuchet MS"/>
                <a:ea typeface="DejaVu Sans"/>
              </a:rPr>
              <a:t>Inclusion of context menu to recommend songs to the user in pop-up window</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677160" y="609480"/>
            <a:ext cx="8596080" cy="6121800"/>
          </a:xfrm>
          <a:prstGeom prst="rect">
            <a:avLst/>
          </a:prstGeom>
          <a:noFill/>
          <a:ln>
            <a:noFill/>
          </a:ln>
        </p:spPr>
        <p:txBody>
          <a:bodyPr lIns="0" tIns="0" rIns="0" bIns="0" anchor="ctr"/>
          <a:lstStyle/>
          <a:p>
            <a:pPr algn="ctr"/>
            <a:endParaRPr lang="en-IN" sz="3200" b="0" strike="noStrike" spc="-1">
              <a:solidFill>
                <a:srgbClr val="000000"/>
              </a:solidFill>
              <a:uFill>
                <a:solidFill>
                  <a:srgbClr val="FFFFFF"/>
                </a:solidFill>
              </a:uFill>
              <a:latin typeface="Arial"/>
            </a:endParaRPr>
          </a:p>
        </p:txBody>
      </p:sp>
      <p:pic>
        <p:nvPicPr>
          <p:cNvPr id="255" name="Picture 5"/>
          <p:cNvPicPr/>
          <p:nvPr/>
        </p:nvPicPr>
        <p:blipFill>
          <a:blip r:embed="rId3"/>
          <a:stretch/>
        </p:blipFill>
        <p:spPr>
          <a:xfrm>
            <a:off x="365760" y="363960"/>
            <a:ext cx="10545840" cy="5931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677160" y="609480"/>
            <a:ext cx="8596080" cy="6121800"/>
          </a:xfrm>
          <a:prstGeom prst="rect">
            <a:avLst/>
          </a:prstGeom>
          <a:noFill/>
          <a:ln>
            <a:noFill/>
          </a:ln>
        </p:spPr>
        <p:txBody>
          <a:bodyPr lIns="0" tIns="0" rIns="0" bIns="0" anchor="ctr"/>
          <a:lstStyle/>
          <a:p>
            <a:pPr algn="ctr"/>
            <a:endParaRPr lang="en-IN" sz="3200" b="0" strike="noStrike" spc="-1">
              <a:solidFill>
                <a:srgbClr val="000000"/>
              </a:solidFill>
              <a:uFill>
                <a:solidFill>
                  <a:srgbClr val="FFFFFF"/>
                </a:solidFill>
              </a:uFill>
              <a:latin typeface="Arial"/>
            </a:endParaRPr>
          </a:p>
        </p:txBody>
      </p:sp>
      <p:pic>
        <p:nvPicPr>
          <p:cNvPr id="257" name="Picture 2"/>
          <p:cNvPicPr/>
          <p:nvPr/>
        </p:nvPicPr>
        <p:blipFill>
          <a:blip r:embed="rId2"/>
          <a:stretch/>
        </p:blipFill>
        <p:spPr>
          <a:xfrm>
            <a:off x="478800" y="300600"/>
            <a:ext cx="10450080" cy="5878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EVALUATION</a:t>
            </a:r>
            <a:endParaRPr lang="en-IN" sz="1800" b="0" strike="noStrike" spc="-1">
              <a:solidFill>
                <a:srgbClr val="000000"/>
              </a:solidFill>
              <a:uFill>
                <a:solidFill>
                  <a:srgbClr val="FFFFFF"/>
                </a:solidFill>
              </a:uFill>
              <a:latin typeface="Arial"/>
            </a:endParaRPr>
          </a:p>
        </p:txBody>
      </p:sp>
      <p:sp>
        <p:nvSpPr>
          <p:cNvPr id="259" name="CustomShape 2"/>
          <p:cNvSpPr/>
          <p:nvPr/>
        </p:nvSpPr>
        <p:spPr>
          <a:xfrm>
            <a:off x="677160" y="1502280"/>
            <a:ext cx="8596080" cy="47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 clustering of the songs gave a good result as similar songs were mostly put into similar groups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When repeatedly classifying the clustered data, the classifiers were tested and cross validated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 average accuracy of the predictions with knn :</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K-mediod : 0.829</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K-means: 0.827</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 average accuracy of predictions with svm ranged :</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K-mediod: 0.8</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K-means: 0.87</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 average accuracy of predictions with naïve bayes :</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K-mediod: 0.769</a:t>
            </a:r>
            <a:endParaRPr lang="en-IN" sz="1800" b="0" strike="noStrike" spc="-1">
              <a:solidFill>
                <a:srgbClr val="000000"/>
              </a:solidFill>
              <a:uFill>
                <a:solidFill>
                  <a:srgbClr val="FFFFFF"/>
                </a:solidFill>
              </a:uFill>
              <a:latin typeface="Arial"/>
            </a:endParaRPr>
          </a:p>
          <a:p>
            <a:pPr marL="800280" lvl="1"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K-means: 0.834</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677160" y="6120720"/>
            <a:ext cx="8596080" cy="737280"/>
          </a:xfrm>
          <a:prstGeom prst="rect">
            <a:avLst/>
          </a:prstGeom>
          <a:noFill/>
          <a:ln>
            <a:noFill/>
          </a:ln>
        </p:spPr>
        <p:txBody>
          <a:bodyPr lIns="0" tIns="0" rIns="0" bIns="0" anchor="ctr"/>
          <a:lstStyle/>
          <a:p>
            <a:pPr marL="228600" indent="-228240">
              <a:lnSpc>
                <a:spcPct val="90000"/>
              </a:lnSpc>
              <a:buClr>
                <a:srgbClr val="000000"/>
              </a:buClr>
              <a:buFont typeface="Arial"/>
              <a:buChar char="•"/>
            </a:pPr>
            <a:r>
              <a:rPr lang="en-IN" sz="3600" b="0" strike="noStrike" spc="-1" dirty="0">
                <a:solidFill>
                  <a:srgbClr val="000000"/>
                </a:solidFill>
                <a:uFill>
                  <a:solidFill>
                    <a:srgbClr val="FFFFFF"/>
                  </a:solidFill>
                </a:uFill>
                <a:latin typeface="Trebuchet MS"/>
                <a:ea typeface="DejaVu Sans"/>
              </a:rPr>
              <a:t>K-means Cross Validation results</a:t>
            </a:r>
            <a:endParaRPr lang="en-IN" sz="3200" b="0" strike="noStrike" spc="-1" dirty="0">
              <a:solidFill>
                <a:srgbClr val="000000"/>
              </a:solidFill>
              <a:uFill>
                <a:solidFill>
                  <a:srgbClr val="FFFFFF"/>
                </a:solidFill>
              </a:uFill>
              <a:latin typeface="Arial"/>
            </a:endParaRPr>
          </a:p>
        </p:txBody>
      </p:sp>
      <p:graphicFrame>
        <p:nvGraphicFramePr>
          <p:cNvPr id="261" name="Chart 4"/>
          <p:cNvGraphicFramePr/>
          <p:nvPr>
            <p:extLst>
              <p:ext uri="{D42A27DB-BD31-4B8C-83A1-F6EECF244321}">
                <p14:modId xmlns:p14="http://schemas.microsoft.com/office/powerpoint/2010/main" val="1651656871"/>
              </p:ext>
            </p:extLst>
          </p:nvPr>
        </p:nvGraphicFramePr>
        <p:xfrm>
          <a:off x="911340" y="420624"/>
          <a:ext cx="8127720" cy="54183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694944" y="6199632"/>
            <a:ext cx="8651448" cy="481248"/>
          </a:xfrm>
          <a:prstGeom prst="rect">
            <a:avLst/>
          </a:prstGeom>
          <a:noFill/>
          <a:ln>
            <a:noFill/>
          </a:ln>
        </p:spPr>
        <p:txBody>
          <a:bodyPr lIns="0" tIns="0" rIns="0" bIns="0" anchor="ctr"/>
          <a:lstStyle/>
          <a:p>
            <a:pPr marL="228600" indent="-228240">
              <a:lnSpc>
                <a:spcPct val="90000"/>
              </a:lnSpc>
              <a:buClr>
                <a:srgbClr val="000000"/>
              </a:buClr>
              <a:buFont typeface="Arial"/>
              <a:buChar char="•"/>
            </a:pPr>
            <a:r>
              <a:rPr lang="en-IN" sz="3600" b="0" strike="noStrike" spc="-1" dirty="0">
                <a:solidFill>
                  <a:srgbClr val="000000"/>
                </a:solidFill>
                <a:uFill>
                  <a:solidFill>
                    <a:srgbClr val="FFFFFF"/>
                  </a:solidFill>
                </a:uFill>
                <a:latin typeface="Trebuchet MS"/>
                <a:ea typeface="DejaVu Sans"/>
              </a:rPr>
              <a:t>K-</a:t>
            </a:r>
            <a:r>
              <a:rPr lang="en-IN" sz="3600" b="0" strike="noStrike" spc="-1" dirty="0" err="1">
                <a:solidFill>
                  <a:srgbClr val="000000"/>
                </a:solidFill>
                <a:uFill>
                  <a:solidFill>
                    <a:srgbClr val="FFFFFF"/>
                  </a:solidFill>
                </a:uFill>
                <a:latin typeface="Trebuchet MS"/>
                <a:ea typeface="DejaVu Sans"/>
              </a:rPr>
              <a:t>mediod</a:t>
            </a:r>
            <a:r>
              <a:rPr lang="en-IN" sz="3600" b="0" strike="noStrike" spc="-1" dirty="0">
                <a:solidFill>
                  <a:srgbClr val="000000"/>
                </a:solidFill>
                <a:uFill>
                  <a:solidFill>
                    <a:srgbClr val="FFFFFF"/>
                  </a:solidFill>
                </a:uFill>
                <a:latin typeface="Trebuchet MS"/>
                <a:ea typeface="DejaVu Sans"/>
              </a:rPr>
              <a:t> Cross Validation results</a:t>
            </a:r>
            <a:endParaRPr lang="en-IN" sz="3200" b="0" strike="noStrike" spc="-1" dirty="0">
              <a:solidFill>
                <a:srgbClr val="000000"/>
              </a:solidFill>
              <a:uFill>
                <a:solidFill>
                  <a:srgbClr val="FFFFFF"/>
                </a:solidFill>
              </a:uFill>
              <a:latin typeface="Arial"/>
            </a:endParaRPr>
          </a:p>
        </p:txBody>
      </p:sp>
      <p:graphicFrame>
        <p:nvGraphicFramePr>
          <p:cNvPr id="263" name="Chart 4"/>
          <p:cNvGraphicFramePr/>
          <p:nvPr>
            <p:extLst>
              <p:ext uri="{D42A27DB-BD31-4B8C-83A1-F6EECF244321}">
                <p14:modId xmlns:p14="http://schemas.microsoft.com/office/powerpoint/2010/main" val="2017838178"/>
              </p:ext>
            </p:extLst>
          </p:nvPr>
        </p:nvGraphicFramePr>
        <p:xfrm>
          <a:off x="956808" y="561816"/>
          <a:ext cx="8127720" cy="54183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81501010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LIMITATIONS</a:t>
            </a:r>
            <a:endParaRPr lang="en-IN" sz="1800" b="0" strike="noStrike" spc="-1">
              <a:solidFill>
                <a:srgbClr val="000000"/>
              </a:solidFill>
              <a:uFill>
                <a:solidFill>
                  <a:srgbClr val="FFFFFF"/>
                </a:solidFill>
              </a:uFill>
              <a:latin typeface="Arial"/>
            </a:endParaRPr>
          </a:p>
        </p:txBody>
      </p:sp>
      <p:sp>
        <p:nvSpPr>
          <p:cNvPr id="266"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Use of signal analysis alone does not give information on its cultural features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Recommendation is limited to the songs present in the database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It is difficult to determine the actual number of clusters that will efficiently classify the songs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When recommending songs from a predicted class the nearest neighbours are not considered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 execution time for feature extraction on large number of songs was a bit high</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INTRODUCTION</a:t>
            </a:r>
            <a:endParaRPr lang="en-IN" sz="1800" b="0" strike="noStrike" spc="-1">
              <a:solidFill>
                <a:srgbClr val="000000"/>
              </a:solidFill>
              <a:uFill>
                <a:solidFill>
                  <a:srgbClr val="FFFFFF"/>
                </a:solidFill>
              </a:uFill>
              <a:latin typeface="Arial"/>
            </a:endParaRPr>
          </a:p>
        </p:txBody>
      </p:sp>
      <p:sp>
        <p:nvSpPr>
          <p:cNvPr id="204"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Feature extraction is transforming the input data into a reduced representation set of features (also named as features vector).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Cluster analysis or clustering is the task of grouping a set of objects in such a way that objects in the same group (called a cluster) are more similar.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Classification is a data mining function that assigns items in a collection to target categories or classes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Content Based recommendation makes use of features extracted from the songs to make recommendations to users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SOCIAL RELEVANCE</a:t>
            </a:r>
            <a:endParaRPr lang="en-IN" sz="1800" b="0" strike="noStrike" spc="-1">
              <a:solidFill>
                <a:srgbClr val="000000"/>
              </a:solidFill>
              <a:uFill>
                <a:solidFill>
                  <a:srgbClr val="FFFFFF"/>
                </a:solidFill>
              </a:uFill>
              <a:latin typeface="Arial"/>
            </a:endParaRPr>
          </a:p>
        </p:txBody>
      </p:sp>
      <p:sp>
        <p:nvSpPr>
          <p:cNvPr id="268"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This system makes it easier for users to discover new songs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This gives a platform for upcoming musicians to distribute their music to a large audience</a:t>
            </a:r>
            <a:endParaRPr lang="en-IN"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PROGRAMME OUTCOMES</a:t>
            </a:r>
            <a:endParaRPr lang="en-IN" sz="1800" b="0" strike="noStrike" spc="-1">
              <a:solidFill>
                <a:srgbClr val="000000"/>
              </a:solidFill>
              <a:uFill>
                <a:solidFill>
                  <a:srgbClr val="FFFFFF"/>
                </a:solidFill>
              </a:uFill>
              <a:latin typeface="Arial"/>
            </a:endParaRPr>
          </a:p>
        </p:txBody>
      </p:sp>
      <p:sp>
        <p:nvSpPr>
          <p:cNvPr id="270"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Developed software solutions for multidisciplinary environment, tested performance and maintained </a:t>
            </a:r>
            <a:r>
              <a:rPr lang="en-IN" sz="1800" b="0" strike="noStrike" spc="-1" dirty="0" smtClean="0">
                <a:solidFill>
                  <a:srgbClr val="404040"/>
                </a:solidFill>
                <a:uFill>
                  <a:solidFill>
                    <a:srgbClr val="FFFFFF"/>
                  </a:solidFill>
                </a:uFill>
                <a:latin typeface="Trebuchet MS"/>
                <a:ea typeface="DejaVu Sans"/>
              </a:rPr>
              <a:t>it</a:t>
            </a:r>
          </a:p>
          <a:p>
            <a:pPr marL="343080" indent="-342360">
              <a:lnSpc>
                <a:spcPct val="100000"/>
              </a:lnSpc>
              <a:buClr>
                <a:srgbClr val="90C226"/>
              </a:buClr>
              <a:buSzPct val="80000"/>
              <a:buFont typeface="Wingdings 3" charset="2"/>
              <a:buChar char=""/>
            </a:pPr>
            <a:endParaRPr lang="en-IN"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Identified, </a:t>
            </a:r>
            <a:r>
              <a:rPr lang="en-IN" sz="1800" b="0" strike="noStrike" spc="-1" dirty="0" smtClean="0">
                <a:solidFill>
                  <a:srgbClr val="404040"/>
                </a:solidFill>
                <a:uFill>
                  <a:solidFill>
                    <a:srgbClr val="FFFFFF"/>
                  </a:solidFill>
                </a:uFill>
                <a:latin typeface="Trebuchet MS"/>
                <a:ea typeface="DejaVu Sans"/>
              </a:rPr>
              <a:t>analysed </a:t>
            </a:r>
            <a:r>
              <a:rPr lang="en-IN" sz="1800" b="0" strike="noStrike" spc="-1" dirty="0">
                <a:solidFill>
                  <a:srgbClr val="404040"/>
                </a:solidFill>
                <a:uFill>
                  <a:solidFill>
                    <a:srgbClr val="FFFFFF"/>
                  </a:solidFill>
                </a:uFill>
                <a:latin typeface="Trebuchet MS"/>
                <a:ea typeface="DejaVu Sans"/>
              </a:rPr>
              <a:t>and defined the computing requirements appropriate to problems relevant to Computer Science and Engineering </a:t>
            </a:r>
            <a:r>
              <a:rPr lang="en-IN" sz="1800" b="0" strike="noStrike" spc="-1" dirty="0" smtClean="0">
                <a:solidFill>
                  <a:srgbClr val="404040"/>
                </a:solidFill>
                <a:uFill>
                  <a:solidFill>
                    <a:srgbClr val="FFFFFF"/>
                  </a:solidFill>
                </a:uFill>
                <a:latin typeface="Trebuchet MS"/>
                <a:ea typeface="DejaVu Sans"/>
              </a:rPr>
              <a:t>discipline</a:t>
            </a:r>
          </a:p>
          <a:p>
            <a:pPr marL="720">
              <a:lnSpc>
                <a:spcPct val="100000"/>
              </a:lnSpc>
              <a:buClr>
                <a:srgbClr val="90C226"/>
              </a:buClr>
              <a:buSzPct val="80000"/>
            </a:pPr>
            <a:r>
              <a:rPr lang="en-IN" sz="1800" b="0" strike="noStrike" spc="-1" dirty="0" smtClean="0">
                <a:solidFill>
                  <a:srgbClr val="404040"/>
                </a:solidFill>
                <a:uFill>
                  <a:solidFill>
                    <a:srgbClr val="FFFFFF"/>
                  </a:solidFill>
                </a:uFill>
                <a:latin typeface="Trebuchet MS"/>
                <a:ea typeface="DejaVu Sans"/>
              </a:rPr>
              <a:t> </a:t>
            </a:r>
            <a:endParaRPr lang="en-IN"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Performed effectively as an individual, as a member or a leader of a group for achieving common </a:t>
            </a:r>
            <a:r>
              <a:rPr lang="en-IN" sz="1800" b="0" strike="noStrike" spc="-1" dirty="0" smtClean="0">
                <a:solidFill>
                  <a:srgbClr val="404040"/>
                </a:solidFill>
                <a:uFill>
                  <a:solidFill>
                    <a:srgbClr val="FFFFFF"/>
                  </a:solidFill>
                </a:uFill>
                <a:latin typeface="Trebuchet MS"/>
                <a:ea typeface="DejaVu Sans"/>
              </a:rPr>
              <a:t>goal</a:t>
            </a:r>
          </a:p>
          <a:p>
            <a:pPr marL="343080" indent="-342360">
              <a:lnSpc>
                <a:spcPct val="100000"/>
              </a:lnSpc>
              <a:buClr>
                <a:srgbClr val="90C226"/>
              </a:buClr>
              <a:buSzPct val="80000"/>
              <a:buFont typeface="Wingdings 3" charset="2"/>
              <a:buChar char=""/>
            </a:pPr>
            <a:endParaRPr lang="en-IN" sz="1800" b="0" strike="noStrike" spc="-1" dirty="0">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dirty="0">
                <a:solidFill>
                  <a:srgbClr val="404040"/>
                </a:solidFill>
                <a:uFill>
                  <a:solidFill>
                    <a:srgbClr val="FFFFFF"/>
                  </a:solidFill>
                </a:uFill>
                <a:latin typeface="Trebuchet MS"/>
                <a:ea typeface="DejaVu Sans"/>
              </a:rPr>
              <a:t>Recognized and adapted to latest changes in the relevant technologies in the world</a:t>
            </a:r>
            <a:endParaRPr lang="en-IN" sz="1800" b="0" strike="noStrike" spc="-1" dirty="0">
              <a:solidFill>
                <a:srgbClr val="000000"/>
              </a:solidFill>
              <a:uFill>
                <a:solidFill>
                  <a:srgbClr val="FFFFFF"/>
                </a:solidFill>
              </a:uFill>
              <a:latin typeface="Arial"/>
            </a:endParaRPr>
          </a:p>
          <a:p>
            <a:pPr marL="720">
              <a:lnSpc>
                <a:spcPct val="100000"/>
              </a:lnSpc>
              <a:buClr>
                <a:srgbClr val="90C226"/>
              </a:buClr>
              <a:buSzPct val="80000"/>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CONCLUSION</a:t>
            </a:r>
            <a:endParaRPr lang="en-IN" sz="1800" b="0" strike="noStrike" spc="-1">
              <a:solidFill>
                <a:srgbClr val="000000"/>
              </a:solidFill>
              <a:uFill>
                <a:solidFill>
                  <a:srgbClr val="FFFFFF"/>
                </a:solidFill>
              </a:uFill>
              <a:latin typeface="Arial"/>
            </a:endParaRPr>
          </a:p>
        </p:txBody>
      </p:sp>
      <p:sp>
        <p:nvSpPr>
          <p:cNvPr id="272"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6200" indent="-285480">
              <a:lnSpc>
                <a:spcPct val="100000"/>
              </a:lnSpc>
              <a:buClr>
                <a:srgbClr val="90C226"/>
              </a:buClr>
              <a:buSzPct val="80000"/>
              <a:buFont typeface="Arial"/>
              <a:buChar char="•"/>
            </a:pPr>
            <a:r>
              <a:rPr lang="en-IN" sz="1800" b="0" strike="noStrike" spc="-1">
                <a:solidFill>
                  <a:srgbClr val="404040"/>
                </a:solidFill>
                <a:uFill>
                  <a:solidFill>
                    <a:srgbClr val="FFFFFF"/>
                  </a:solidFill>
                </a:uFill>
                <a:latin typeface="Trebuchet MS"/>
                <a:ea typeface="DejaVu Sans"/>
              </a:rPr>
              <a:t>We were able to propose an automatic music recommendation system using content based classification of data.</a:t>
            </a:r>
            <a:endParaRPr lang="en-IN" sz="1800" b="0" strike="noStrike" spc="-1">
              <a:solidFill>
                <a:srgbClr val="000000"/>
              </a:solidFill>
              <a:uFill>
                <a:solidFill>
                  <a:srgbClr val="FFFFFF"/>
                </a:solidFill>
              </a:uFill>
              <a:latin typeface="Arial"/>
            </a:endParaRPr>
          </a:p>
          <a:p>
            <a:pPr marL="360">
              <a:lnSpc>
                <a:spcPct val="100000"/>
              </a:lnSpc>
            </a:pPr>
            <a:r>
              <a:rPr lang="en-IN" sz="1800" b="0" strike="noStrike" spc="-1">
                <a:solidFill>
                  <a:srgbClr val="404040"/>
                </a:solidFill>
                <a:uFill>
                  <a:solidFill>
                    <a:srgbClr val="FFFFFF"/>
                  </a:solidFill>
                </a:uFill>
                <a:latin typeface="Trebuchet MS"/>
                <a:ea typeface="DejaVu Sans"/>
              </a:rPr>
              <a:t> </a:t>
            </a:r>
            <a:endParaRPr lang="en-IN" sz="1800" b="0" strike="noStrike" spc="-1">
              <a:solidFill>
                <a:srgbClr val="000000"/>
              </a:solidFill>
              <a:uFill>
                <a:solidFill>
                  <a:srgbClr val="FFFFFF"/>
                </a:solidFill>
              </a:uFill>
              <a:latin typeface="Arial"/>
            </a:endParaRPr>
          </a:p>
          <a:p>
            <a:pPr marL="286200" indent="-285480">
              <a:lnSpc>
                <a:spcPct val="100000"/>
              </a:lnSpc>
              <a:buClr>
                <a:srgbClr val="90C226"/>
              </a:buClr>
              <a:buSzPct val="80000"/>
              <a:buFont typeface="Arial"/>
              <a:buChar char="•"/>
            </a:pPr>
            <a:r>
              <a:rPr lang="en-IN" sz="1800" b="0" strike="noStrike" spc="-1">
                <a:solidFill>
                  <a:srgbClr val="404040"/>
                </a:solidFill>
                <a:uFill>
                  <a:solidFill>
                    <a:srgbClr val="FFFFFF"/>
                  </a:solidFill>
                </a:uFill>
                <a:latin typeface="Trebuchet MS"/>
                <a:ea typeface="DejaVu Sans"/>
              </a:rPr>
              <a:t>Clustering was used to group similar songs based on the extracted features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6200" indent="-285480">
              <a:lnSpc>
                <a:spcPct val="100000"/>
              </a:lnSpc>
              <a:buClr>
                <a:srgbClr val="90C226"/>
              </a:buClr>
              <a:buSzPct val="80000"/>
              <a:buFont typeface="Arial"/>
              <a:buChar char="•"/>
            </a:pPr>
            <a:r>
              <a:rPr lang="en-IN" sz="1800" b="0" strike="noStrike" spc="-1">
                <a:solidFill>
                  <a:srgbClr val="404040"/>
                </a:solidFill>
                <a:uFill>
                  <a:solidFill>
                    <a:srgbClr val="FFFFFF"/>
                  </a:solidFill>
                </a:uFill>
                <a:latin typeface="Trebuchet MS"/>
                <a:ea typeface="DejaVu Sans"/>
              </a:rPr>
              <a:t>The svm algorithm was used to predict the classes for recommendation due to it’s higher accuracy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6200" indent="-285480">
              <a:lnSpc>
                <a:spcPct val="100000"/>
              </a:lnSpc>
              <a:buClr>
                <a:srgbClr val="90C226"/>
              </a:buClr>
              <a:buSzPct val="80000"/>
              <a:buFont typeface="Arial"/>
              <a:buChar char="•"/>
            </a:pPr>
            <a:r>
              <a:rPr lang="en-IN" sz="1800" b="0" strike="noStrike" spc="-1">
                <a:solidFill>
                  <a:srgbClr val="404040"/>
                </a:solidFill>
                <a:uFill>
                  <a:solidFill>
                    <a:srgbClr val="FFFFFF"/>
                  </a:solidFill>
                </a:uFill>
                <a:latin typeface="Trebuchet MS"/>
                <a:ea typeface="DejaVu Sans"/>
              </a:rPr>
              <a:t>The major problems are the limited information that can be gotten from music signal, the limited size of recommending database and execution time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65088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FUTURE WORK</a:t>
            </a:r>
            <a:endParaRPr lang="en-IN" sz="1800" b="0" strike="noStrike" spc="-1">
              <a:solidFill>
                <a:srgbClr val="000000"/>
              </a:solidFill>
              <a:uFill>
                <a:solidFill>
                  <a:srgbClr val="FFFFFF"/>
                </a:solidFill>
              </a:uFill>
              <a:latin typeface="Arial"/>
            </a:endParaRPr>
          </a:p>
        </p:txBody>
      </p:sp>
      <p:sp>
        <p:nvSpPr>
          <p:cNvPr id="274"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A hybrid approach using collaborative filtering along with content based recommendation can be used to improve recommendation result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More advanced classification algorithms can be used to give better classification accuracy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More features like mood based playlists can be implemented in the player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Move most of the high calculation intensive calculations can be moved to the cloud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REFERENCES</a:t>
            </a:r>
            <a:endParaRPr lang="en-IN" sz="1800" b="0" strike="noStrike" spc="-1">
              <a:solidFill>
                <a:srgbClr val="000000"/>
              </a:solidFill>
              <a:uFill>
                <a:solidFill>
                  <a:srgbClr val="FFFFFF"/>
                </a:solidFill>
              </a:uFill>
              <a:latin typeface="Arial"/>
            </a:endParaRPr>
          </a:p>
        </p:txBody>
      </p:sp>
      <p:sp>
        <p:nvSpPr>
          <p:cNvPr id="276"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404040"/>
              </a:buClr>
              <a:buFont typeface="Arial"/>
              <a:buChar char="•"/>
            </a:pPr>
            <a:r>
              <a:rPr lang="en-IN" sz="1800" b="0" strike="noStrike" spc="-1">
                <a:solidFill>
                  <a:srgbClr val="404040"/>
                </a:solidFill>
                <a:uFill>
                  <a:solidFill>
                    <a:srgbClr val="FFFFFF"/>
                  </a:solidFill>
                </a:uFill>
                <a:latin typeface="Trebuchet MS"/>
                <a:ea typeface="DejaVu Sans"/>
              </a:rPr>
              <a:t>[1] </a:t>
            </a:r>
            <a:r>
              <a:rPr lang="en-IN" sz="1800" b="0" strike="noStrike" spc="-1">
                <a:solidFill>
                  <a:srgbClr val="000000"/>
                </a:solidFill>
                <a:uFill>
                  <a:solidFill>
                    <a:srgbClr val="FFFFFF"/>
                  </a:solidFill>
                </a:uFill>
                <a:latin typeface="Trebuchet MS"/>
                <a:ea typeface="DejaVu Sans"/>
              </a:rPr>
              <a:t>Berenzweig, A., Logan, B., Ellis, D. P.W., and Whitman, B.(2004). A large-scale evaluation of acoustic and subjective music-similarity measures. Computer usic Journal, 28(2):63–76.</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[Celma, 2008] Celma, O. (2008). Music Recommendation and Discovery in the Long Tail. PhD thesis, Universitat Pompeu Fabra.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IN" sz="1800" b="0" strike="noStrike" spc="-1">
                <a:solidFill>
                  <a:srgbClr val="000000"/>
                </a:solidFill>
                <a:uFill>
                  <a:solidFill>
                    <a:srgbClr val="FFFFFF"/>
                  </a:solidFill>
                </a:uFill>
                <a:latin typeface="Trebuchet MS"/>
                <a:ea typeface="DejaVu Sans"/>
              </a:rPr>
              <a:t>[Jiang et al., 2002] Jiang, D.; Lu, L.; Zhang, H.; Tao, J.; and Cai, L. (2002). "Music Type Classication by Spectral Contrast Feature". In Proc. IEEE Int. Conf. on Multimedia and Expo (ICME-02).</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265040" y="1377000"/>
            <a:ext cx="8596080" cy="3880080"/>
          </a:xfrm>
          <a:prstGeom prst="rect">
            <a:avLst/>
          </a:prstGeom>
          <a:noFill/>
          <a:ln>
            <a:noFill/>
          </a:ln>
        </p:spPr>
        <p:txBody>
          <a:bodyPr lIns="0" tIns="0" rIns="0" bIns="0" anchor="ctr"/>
          <a:lstStyle/>
          <a:p>
            <a:pPr marL="228600" indent="-228240">
              <a:lnSpc>
                <a:spcPct val="90000"/>
              </a:lnSpc>
              <a:buClr>
                <a:srgbClr val="000000"/>
              </a:buClr>
              <a:buFont typeface="Arial"/>
              <a:buChar char="•"/>
            </a:pPr>
            <a:r>
              <a:rPr lang="en-IN" sz="4400" b="1" strike="noStrike" spc="-1">
                <a:solidFill>
                  <a:srgbClr val="000000"/>
                </a:solidFill>
                <a:uFill>
                  <a:solidFill>
                    <a:srgbClr val="FFFFFF"/>
                  </a:solidFill>
                </a:uFill>
                <a:latin typeface="Trebuchet MS"/>
                <a:ea typeface="DejaVu Sans"/>
              </a:rPr>
              <a:t>THANK YOU </a:t>
            </a:r>
            <a:endParaRPr lang="en-IN"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MOTIVATION</a:t>
            </a:r>
            <a:endParaRPr lang="en-IN" sz="1800" b="0" strike="noStrike" spc="-1">
              <a:solidFill>
                <a:srgbClr val="000000"/>
              </a:solidFill>
              <a:uFill>
                <a:solidFill>
                  <a:srgbClr val="FFFFFF"/>
                </a:solidFill>
              </a:uFill>
              <a:latin typeface="Arial"/>
            </a:endParaRPr>
          </a:p>
        </p:txBody>
      </p:sp>
      <p:sp>
        <p:nvSpPr>
          <p:cNvPr id="206" name="CustomShape 2"/>
          <p:cNvSpPr/>
          <p:nvPr/>
        </p:nvSpPr>
        <p:spPr>
          <a:xfrm>
            <a:off x="581040" y="1602720"/>
            <a:ext cx="8596080" cy="191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There is a large amount of readily accessible musical content available on the internet.</a:t>
            </a:r>
            <a:endParaRPr lang="en-IN" sz="1800" b="0" strike="noStrike" spc="-1">
              <a:solidFill>
                <a:srgbClr val="000000"/>
              </a:solidFill>
              <a:uFill>
                <a:solidFill>
                  <a:srgbClr val="FFFFFF"/>
                </a:solidFill>
              </a:uFill>
              <a:latin typeface="Arial"/>
            </a:endParaRPr>
          </a:p>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Users need help in finding music that are similar to their taste and preference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graphicFrame>
        <p:nvGraphicFramePr>
          <p:cNvPr id="207" name="Table 3"/>
          <p:cNvGraphicFramePr/>
          <p:nvPr/>
        </p:nvGraphicFramePr>
        <p:xfrm>
          <a:off x="637200" y="2896560"/>
          <a:ext cx="8596080" cy="4946040"/>
        </p:xfrm>
        <a:graphic>
          <a:graphicData uri="http://schemas.openxmlformats.org/drawingml/2006/table">
            <a:tbl>
              <a:tblPr/>
              <a:tblGrid>
                <a:gridCol w="2865240"/>
                <a:gridCol w="2865240"/>
                <a:gridCol w="2865600"/>
              </a:tblGrid>
              <a:tr h="3059280">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1886760">
                <a:tc>
                  <a:txBody>
                    <a:bodyPr/>
                    <a:lstStyle/>
                    <a:p>
                      <a:pPr algn="ctr">
                        <a:lnSpc>
                          <a:spcPct val="100000"/>
                        </a:lnSpc>
                      </a:pPr>
                      <a:r>
                        <a:rPr lang="en-IN" sz="1800" b="0" strike="noStrike" spc="-1">
                          <a:solidFill>
                            <a:srgbClr val="000000"/>
                          </a:solidFill>
                          <a:uFill>
                            <a:solidFill>
                              <a:srgbClr val="FFFFFF"/>
                            </a:solidFill>
                          </a:uFill>
                          <a:latin typeface="Trebuchet MS"/>
                          <a:ea typeface="DejaVu Sans"/>
                        </a:rPr>
                        <a:t>10 Songs</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rebuchet MS"/>
                          <a:ea typeface="DejaVu Sans"/>
                        </a:rPr>
                        <a:t>1979</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000000"/>
                      </a:solidFill>
                    </a:lnT>
                    <a:lnB w="12240">
                      <a:solidFill>
                        <a:srgbClr val="FFFFFF"/>
                      </a:solidFill>
                    </a:lnB>
                    <a:solidFill>
                      <a:srgbClr val="FFFFFF"/>
                    </a:solidFill>
                  </a:tcPr>
                </a:tc>
                <a:tc>
                  <a:txBody>
                    <a:bodyPr/>
                    <a:lstStyle/>
                    <a:p>
                      <a:pPr algn="ctr">
                        <a:lnSpc>
                          <a:spcPct val="100000"/>
                        </a:lnSpc>
                      </a:pPr>
                      <a:r>
                        <a:rPr lang="en-IN" sz="1800" b="0" strike="noStrike" spc="-1">
                          <a:solidFill>
                            <a:srgbClr val="000000"/>
                          </a:solidFill>
                          <a:uFill>
                            <a:solidFill>
                              <a:srgbClr val="FFFFFF"/>
                            </a:solidFill>
                          </a:uFill>
                          <a:latin typeface="Trebuchet MS"/>
                          <a:ea typeface="DejaVu Sans"/>
                        </a:rPr>
                        <a:t>1,000 Songs</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rebuchet MS"/>
                          <a:ea typeface="DejaVu Sans"/>
                        </a:rPr>
                        <a:t>2001</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000000"/>
                      </a:solidFill>
                    </a:lnT>
                    <a:lnB w="12240">
                      <a:solidFill>
                        <a:srgbClr val="FFFFFF"/>
                      </a:solidFill>
                    </a:lnB>
                    <a:solidFill>
                      <a:srgbClr val="FFFFFF"/>
                    </a:solidFill>
                  </a:tcPr>
                </a:tc>
                <a:tc>
                  <a:txBody>
                    <a:bodyPr/>
                    <a:lstStyle/>
                    <a:p>
                      <a:pPr algn="ctr">
                        <a:lnSpc>
                          <a:spcPct val="100000"/>
                        </a:lnSpc>
                      </a:pPr>
                      <a:r>
                        <a:rPr lang="en-IN" sz="1800" b="0" strike="noStrike" spc="-1">
                          <a:solidFill>
                            <a:srgbClr val="000000"/>
                          </a:solidFill>
                          <a:uFill>
                            <a:solidFill>
                              <a:srgbClr val="FFFFFF"/>
                            </a:solidFill>
                          </a:uFill>
                          <a:latin typeface="Trebuchet MS"/>
                          <a:ea typeface="DejaVu Sans"/>
                        </a:rPr>
                        <a:t>10,000,000 Songs</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rebuchet MS"/>
                          <a:ea typeface="DejaVu Sans"/>
                        </a:rPr>
                        <a:t>2011</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000000"/>
                      </a:solidFill>
                    </a:lnT>
                    <a:lnB w="12240">
                      <a:solidFill>
                        <a:srgbClr val="FFFFFF"/>
                      </a:solidFill>
                    </a:lnB>
                    <a:solidFill>
                      <a:srgbClr val="FFFFFF"/>
                    </a:solidFill>
                  </a:tcPr>
                </a:tc>
              </a:tr>
            </a:tbl>
          </a:graphicData>
        </a:graphic>
      </p:graphicFrame>
      <p:pic>
        <p:nvPicPr>
          <p:cNvPr id="208" name="Picture 4"/>
          <p:cNvPicPr/>
          <p:nvPr/>
        </p:nvPicPr>
        <p:blipFill>
          <a:blip r:embed="rId2"/>
          <a:stretch/>
        </p:blipFill>
        <p:spPr>
          <a:xfrm>
            <a:off x="677160" y="2902320"/>
            <a:ext cx="2853360" cy="2783880"/>
          </a:xfrm>
          <a:prstGeom prst="rect">
            <a:avLst/>
          </a:prstGeom>
          <a:ln>
            <a:noFill/>
          </a:ln>
        </p:spPr>
      </p:pic>
      <p:pic>
        <p:nvPicPr>
          <p:cNvPr id="209" name="Picture 5"/>
          <p:cNvPicPr/>
          <p:nvPr/>
        </p:nvPicPr>
        <p:blipFill>
          <a:blip r:embed="rId3"/>
          <a:stretch/>
        </p:blipFill>
        <p:spPr>
          <a:xfrm>
            <a:off x="3701520" y="2902320"/>
            <a:ext cx="2624400" cy="2617920"/>
          </a:xfrm>
          <a:prstGeom prst="rect">
            <a:avLst/>
          </a:prstGeom>
          <a:ln>
            <a:noFill/>
          </a:ln>
        </p:spPr>
      </p:pic>
      <p:pic>
        <p:nvPicPr>
          <p:cNvPr id="210" name="Picture 6"/>
          <p:cNvPicPr/>
          <p:nvPr/>
        </p:nvPicPr>
        <p:blipFill>
          <a:blip r:embed="rId4"/>
          <a:stretch/>
        </p:blipFill>
        <p:spPr>
          <a:xfrm>
            <a:off x="6496920" y="2896560"/>
            <a:ext cx="2667600" cy="2623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Types of music recommender systems:</a:t>
            </a:r>
            <a:endParaRPr lang="en-IN" sz="1800" b="0" strike="noStrike" spc="-1">
              <a:solidFill>
                <a:srgbClr val="000000"/>
              </a:solidFill>
              <a:uFill>
                <a:solidFill>
                  <a:srgbClr val="FFFFFF"/>
                </a:solidFill>
              </a:uFill>
              <a:latin typeface="Arial"/>
            </a:endParaRPr>
          </a:p>
        </p:txBody>
      </p:sp>
      <p:pic>
        <p:nvPicPr>
          <p:cNvPr id="212" name="Content Placeholder 3"/>
          <p:cNvPicPr/>
          <p:nvPr/>
        </p:nvPicPr>
        <p:blipFill>
          <a:blip r:embed="rId3"/>
          <a:stretch/>
        </p:blipFill>
        <p:spPr>
          <a:xfrm>
            <a:off x="1731960" y="1650600"/>
            <a:ext cx="6502680" cy="486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Collaborative Recommendation</a:t>
            </a:r>
            <a:endParaRPr lang="en-IN" sz="1800" b="0" strike="noStrike" spc="-1">
              <a:solidFill>
                <a:srgbClr val="000000"/>
              </a:solidFill>
              <a:uFill>
                <a:solidFill>
                  <a:srgbClr val="FFFFFF"/>
                </a:solidFill>
              </a:uFill>
              <a:latin typeface="Arial"/>
            </a:endParaRPr>
          </a:p>
        </p:txBody>
      </p:sp>
      <p:pic>
        <p:nvPicPr>
          <p:cNvPr id="214" name="Content Placeholder 10"/>
          <p:cNvPicPr/>
          <p:nvPr/>
        </p:nvPicPr>
        <p:blipFill>
          <a:blip r:embed="rId3"/>
          <a:stretch/>
        </p:blipFill>
        <p:spPr>
          <a:xfrm>
            <a:off x="1039680" y="1930320"/>
            <a:ext cx="7871400" cy="4358880"/>
          </a:xfrm>
          <a:prstGeom prst="rect">
            <a:avLst/>
          </a:prstGeom>
          <a:ln w="88920">
            <a:solidFill>
              <a:srgbClr val="FFFFFF"/>
            </a:solidFill>
            <a:miter/>
          </a:ln>
          <a:effectLst>
            <a:outerShdw>
              <a:srgbClr val="000000">
                <a:alpha val="43000"/>
              </a:srgbClr>
            </a:outerShdw>
          </a:effectLst>
        </p:spPr>
      </p:pic>
      <p:pic>
        <p:nvPicPr>
          <p:cNvPr id="215" name="Picture 11"/>
          <p:cNvPicPr/>
          <p:nvPr/>
        </p:nvPicPr>
        <p:blipFill>
          <a:blip r:embed="rId4"/>
          <a:srcRect l="10601" t="8037" r="74742" b="71141"/>
          <a:stretch/>
        </p:blipFill>
        <p:spPr>
          <a:xfrm>
            <a:off x="1317240" y="2238840"/>
            <a:ext cx="1285560" cy="1011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Content Based Recommendation</a:t>
            </a:r>
            <a:endParaRPr lang="en-IN" sz="1800" b="0" strike="noStrike" spc="-1">
              <a:solidFill>
                <a:srgbClr val="000000"/>
              </a:solidFill>
              <a:uFill>
                <a:solidFill>
                  <a:srgbClr val="FFFFFF"/>
                </a:solidFill>
              </a:uFill>
              <a:latin typeface="Arial"/>
            </a:endParaRPr>
          </a:p>
        </p:txBody>
      </p:sp>
      <p:pic>
        <p:nvPicPr>
          <p:cNvPr id="217" name="Picture 1"/>
          <p:cNvPicPr/>
          <p:nvPr/>
        </p:nvPicPr>
        <p:blipFill>
          <a:blip r:embed="rId3"/>
          <a:stretch/>
        </p:blipFill>
        <p:spPr>
          <a:xfrm>
            <a:off x="3417120" y="1436760"/>
            <a:ext cx="3115800" cy="5303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Popular recommender systems</a:t>
            </a:r>
            <a:endParaRPr lang="en-IN" sz="1800" b="0" strike="noStrike" spc="-1">
              <a:solidFill>
                <a:srgbClr val="000000"/>
              </a:solidFill>
              <a:uFill>
                <a:solidFill>
                  <a:srgbClr val="FFFFFF"/>
                </a:solidFill>
              </a:uFill>
              <a:latin typeface="Arial"/>
            </a:endParaRPr>
          </a:p>
        </p:txBody>
      </p:sp>
      <p:sp>
        <p:nvSpPr>
          <p:cNvPr id="219" name="CustomShape 2"/>
          <p:cNvSpPr/>
          <p:nvPr/>
        </p:nvSpPr>
        <p:spPr>
          <a:xfrm>
            <a:off x="677160" y="2160720"/>
            <a:ext cx="8596080" cy="388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graphicFrame>
        <p:nvGraphicFramePr>
          <p:cNvPr id="220" name="Table 3"/>
          <p:cNvGraphicFramePr/>
          <p:nvPr/>
        </p:nvGraphicFramePr>
        <p:xfrm>
          <a:off x="822960" y="2284920"/>
          <a:ext cx="8127720" cy="3991680"/>
        </p:xfrm>
        <a:graphic>
          <a:graphicData uri="http://schemas.openxmlformats.org/drawingml/2006/table">
            <a:tbl>
              <a:tblPr/>
              <a:tblGrid>
                <a:gridCol w="4523760"/>
                <a:gridCol w="3603960"/>
              </a:tblGrid>
              <a:tr h="975960">
                <a:tc>
                  <a:txBody>
                    <a:bodyPr/>
                    <a:lstStyle/>
                    <a:p>
                      <a:pPr>
                        <a:lnSpc>
                          <a:spcPct val="100000"/>
                        </a:lnSpc>
                      </a:pPr>
                      <a:r>
                        <a:rPr lang="en-IN" sz="2000" b="1" strike="noStrike" spc="-1">
                          <a:solidFill>
                            <a:srgbClr val="000000"/>
                          </a:solidFill>
                          <a:uFill>
                            <a:solidFill>
                              <a:srgbClr val="FFFFFF"/>
                            </a:solidFill>
                          </a:uFill>
                          <a:latin typeface="Trebuchet MS"/>
                          <a:ea typeface="DejaVu Sans"/>
                        </a:rPr>
                        <a:t>Pandora: Manual classification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r>
              <a:tr h="975960">
                <a:tc>
                  <a:txBody>
                    <a:bodyPr/>
                    <a:lstStyle/>
                    <a:p>
                      <a:pPr>
                        <a:lnSpc>
                          <a:spcPct val="100000"/>
                        </a:lnSpc>
                      </a:pPr>
                      <a:r>
                        <a:rPr lang="en-IN" sz="2000" b="1" strike="noStrike" spc="-1">
                          <a:solidFill>
                            <a:srgbClr val="000000"/>
                          </a:solidFill>
                          <a:uFill>
                            <a:solidFill>
                              <a:srgbClr val="FFFFFF"/>
                            </a:solidFill>
                          </a:uFill>
                          <a:latin typeface="Trebuchet MS"/>
                          <a:ea typeface="DejaVu Sans"/>
                        </a:rPr>
                        <a:t>Mufin: Classification algorithms only</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FFFFFF"/>
                    </a:solidFill>
                  </a:tcPr>
                </a:tc>
                <a:tc>
                  <a:txBody>
                    <a:bodyPr/>
                    <a:lstStyle/>
                    <a:p>
                      <a:endParaRPr lang="en-US"/>
                    </a:p>
                  </a:txBody>
                  <a:tcPr>
                    <a:lnL w="12240">
                      <a:solidFill>
                        <a:srgbClr val="FFFFFF"/>
                      </a:solidFill>
                    </a:lnL>
                    <a:lnR w="12240">
                      <a:solidFill>
                        <a:srgbClr val="FFFFFF"/>
                      </a:solidFill>
                    </a:lnR>
                    <a:lnT w="38160">
                      <a:solidFill>
                        <a:srgbClr val="FFFFFF"/>
                      </a:solidFill>
                    </a:lnT>
                    <a:lnB w="12240">
                      <a:solidFill>
                        <a:srgbClr val="FFFFFF"/>
                      </a:solidFill>
                    </a:lnB>
                    <a:solidFill>
                      <a:srgbClr val="FFFFFF"/>
                    </a:solidFill>
                  </a:tcPr>
                </a:tc>
              </a:tr>
              <a:tr h="1063800">
                <a:tc>
                  <a:txBody>
                    <a:bodyPr/>
                    <a:lstStyle/>
                    <a:p>
                      <a:pPr>
                        <a:lnSpc>
                          <a:spcPct val="100000"/>
                        </a:lnSpc>
                      </a:pPr>
                      <a:r>
                        <a:rPr lang="en-IN" sz="2000" b="1" strike="noStrike" spc="-1">
                          <a:solidFill>
                            <a:srgbClr val="000000"/>
                          </a:solidFill>
                          <a:uFill>
                            <a:solidFill>
                              <a:srgbClr val="FFFFFF"/>
                            </a:solidFill>
                          </a:uFill>
                          <a:latin typeface="Trebuchet MS"/>
                          <a:ea typeface="DejaVu Sans"/>
                        </a:rPr>
                        <a:t>Lala: Explicit P2P Recommendations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975960">
                <a:tc>
                  <a:txBody>
                    <a:bodyPr/>
                    <a:lstStyle/>
                    <a:p>
                      <a:pPr>
                        <a:lnSpc>
                          <a:spcPct val="100000"/>
                        </a:lnSpc>
                      </a:pPr>
                      <a:r>
                        <a:rPr lang="en-IN" sz="2000" b="1" strike="noStrike" spc="-1">
                          <a:solidFill>
                            <a:srgbClr val="000000"/>
                          </a:solidFill>
                          <a:uFill>
                            <a:solidFill>
                              <a:srgbClr val="FFFFFF"/>
                            </a:solidFill>
                          </a:uFill>
                          <a:latin typeface="Trebuchet MS"/>
                          <a:ea typeface="DejaVu Sans"/>
                        </a:rPr>
                        <a:t>eMusic: Hybrid approach</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pic>
        <p:nvPicPr>
          <p:cNvPr id="221" name="Picture 4"/>
          <p:cNvPicPr/>
          <p:nvPr/>
        </p:nvPicPr>
        <p:blipFill>
          <a:blip r:embed="rId3"/>
          <a:stretch/>
        </p:blipFill>
        <p:spPr>
          <a:xfrm>
            <a:off x="5727240" y="1937880"/>
            <a:ext cx="2679120" cy="642600"/>
          </a:xfrm>
          <a:prstGeom prst="rect">
            <a:avLst/>
          </a:prstGeom>
          <a:ln>
            <a:noFill/>
          </a:ln>
        </p:spPr>
      </p:pic>
      <p:pic>
        <p:nvPicPr>
          <p:cNvPr id="222" name="Picture 5"/>
          <p:cNvPicPr/>
          <p:nvPr/>
        </p:nvPicPr>
        <p:blipFill>
          <a:blip r:embed="rId4"/>
          <a:stretch/>
        </p:blipFill>
        <p:spPr>
          <a:xfrm>
            <a:off x="6905880" y="2855880"/>
            <a:ext cx="1323000" cy="1609200"/>
          </a:xfrm>
          <a:prstGeom prst="rect">
            <a:avLst/>
          </a:prstGeom>
          <a:ln>
            <a:noFill/>
          </a:ln>
        </p:spPr>
      </p:pic>
      <p:pic>
        <p:nvPicPr>
          <p:cNvPr id="223" name="Picture 6"/>
          <p:cNvPicPr/>
          <p:nvPr/>
        </p:nvPicPr>
        <p:blipFill>
          <a:blip r:embed="rId5"/>
          <a:stretch/>
        </p:blipFill>
        <p:spPr>
          <a:xfrm>
            <a:off x="6026040" y="5116320"/>
            <a:ext cx="2380680" cy="808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77160" y="609480"/>
            <a:ext cx="859608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90C226"/>
                </a:solidFill>
                <a:uFill>
                  <a:solidFill>
                    <a:srgbClr val="FFFFFF"/>
                  </a:solidFill>
                </a:uFill>
                <a:latin typeface="Trebuchet MS"/>
                <a:ea typeface="DejaVu Sans"/>
              </a:rPr>
              <a:t>Our Proposed System</a:t>
            </a:r>
            <a:endParaRPr lang="en-IN" sz="1800" b="0" strike="noStrike" spc="-1">
              <a:solidFill>
                <a:srgbClr val="000000"/>
              </a:solidFill>
              <a:uFill>
                <a:solidFill>
                  <a:srgbClr val="FFFFFF"/>
                </a:solidFill>
              </a:uFill>
              <a:latin typeface="Arial"/>
            </a:endParaRPr>
          </a:p>
        </p:txBody>
      </p:sp>
      <p:sp>
        <p:nvSpPr>
          <p:cNvPr id="225" name="CustomShape 2"/>
          <p:cNvSpPr/>
          <p:nvPr/>
        </p:nvSpPr>
        <p:spPr>
          <a:xfrm>
            <a:off x="677160" y="1782360"/>
            <a:ext cx="8596080" cy="425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90C226"/>
              </a:buClr>
              <a:buSzPct val="80000"/>
              <a:buFont typeface="Wingdings 3" charset="2"/>
              <a:buChar char=""/>
            </a:pPr>
            <a:r>
              <a:rPr lang="en-IN" sz="1800" b="0" strike="noStrike" spc="-1">
                <a:solidFill>
                  <a:srgbClr val="404040"/>
                </a:solidFill>
                <a:uFill>
                  <a:solidFill>
                    <a:srgbClr val="FFFFFF"/>
                  </a:solidFill>
                </a:uFill>
                <a:latin typeface="Trebuchet MS"/>
                <a:ea typeface="DejaVu Sans"/>
              </a:rPr>
              <a:t>The proposed system consists of the following components;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Music feature extraction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Music classification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Music online database creation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Music recommendation system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5120">
              <a:lnSpc>
                <a:spcPct val="100000"/>
              </a:lnSpc>
              <a:buClr>
                <a:srgbClr val="90C226"/>
              </a:buClr>
              <a:buSzPct val="80000"/>
              <a:buFont typeface="Wingdings 3" charset="2"/>
              <a:buChar char=""/>
            </a:pPr>
            <a:r>
              <a:rPr lang="en-IN" sz="1600" b="0" strike="noStrike" spc="-1">
                <a:solidFill>
                  <a:srgbClr val="404040"/>
                </a:solidFill>
                <a:uFill>
                  <a:solidFill>
                    <a:srgbClr val="FFFFFF"/>
                  </a:solidFill>
                </a:uFill>
                <a:latin typeface="Trebuchet MS"/>
                <a:ea typeface="DejaVu Sans"/>
              </a:rPr>
              <a:t>GUI implementation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1117</TotalTime>
  <Words>2819</Words>
  <Application>Microsoft Office PowerPoint</Application>
  <PresentationFormat>Widescreen</PresentationFormat>
  <Paragraphs>358</Paragraphs>
  <Slides>35</Slides>
  <Notes>11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35</vt:i4>
      </vt:variant>
    </vt:vector>
  </HeadingPairs>
  <TitlesOfParts>
    <vt:vector size="46" baseType="lpstr">
      <vt:lpstr>Arial</vt:lpstr>
      <vt:lpstr>DejaVu Sans</vt:lpstr>
      <vt:lpstr>Symbol</vt:lpstr>
      <vt:lpstr>Times New Roman</vt:lpstr>
      <vt:lpstr>Trebuchet MS</vt:lpstr>
      <vt:lpstr>Wingdings</vt:lpstr>
      <vt:lpstr>Wingdings 3</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Ore Faseru</dc:creator>
  <dc:description/>
  <cp:lastModifiedBy>Ore Faseru</cp:lastModifiedBy>
  <cp:revision>74</cp:revision>
  <dcterms:created xsi:type="dcterms:W3CDTF">2017-05-02T14:47:00Z</dcterms:created>
  <dcterms:modified xsi:type="dcterms:W3CDTF">2017-12-20T11:15:27Z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33</vt:i4>
  </property>
</Properties>
</file>