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94" r:id="rId2"/>
    <p:sldId id="256" r:id="rId3"/>
    <p:sldId id="274" r:id="rId4"/>
    <p:sldId id="289" r:id="rId5"/>
    <p:sldId id="286" r:id="rId6"/>
    <p:sldId id="287" r:id="rId7"/>
    <p:sldId id="281" r:id="rId8"/>
    <p:sldId id="298" r:id="rId9"/>
    <p:sldId id="264" r:id="rId10"/>
    <p:sldId id="297" r:id="rId11"/>
    <p:sldId id="299" r:id="rId12"/>
    <p:sldId id="295" r:id="rId13"/>
    <p:sldId id="296" r:id="rId14"/>
    <p:sldId id="278" r:id="rId15"/>
    <p:sldId id="301" r:id="rId16"/>
    <p:sldId id="277" r:id="rId17"/>
    <p:sldId id="292" r:id="rId18"/>
    <p:sldId id="291" r:id="rId19"/>
    <p:sldId id="30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5924" autoAdjust="0"/>
  </p:normalViewPr>
  <p:slideViewPr>
    <p:cSldViewPr snapToGrid="0">
      <p:cViewPr varScale="1">
        <p:scale>
          <a:sx n="97" d="100"/>
          <a:sy n="9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60BE5B0-FFD6-4BA4-A76C-83FAE5A26235}" type="datetimeFigureOut">
              <a:rPr lang="en-US" smtClean="0"/>
              <a:t>9/21/2018</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BBDD367-0ED2-4480-8716-5DBFAEF6D162}" type="slidenum">
              <a:rPr lang="en-US" smtClean="0"/>
              <a:t>‹#›</a:t>
            </a:fld>
            <a:endParaRPr lang="en-US" dirty="0"/>
          </a:p>
        </p:txBody>
      </p:sp>
    </p:spTree>
    <p:extLst>
      <p:ext uri="{BB962C8B-B14F-4D97-AF65-F5344CB8AC3E}">
        <p14:creationId xmlns:p14="http://schemas.microsoft.com/office/powerpoint/2010/main" val="2611921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DEA059C-979C-4A75-8A8D-628EF9B243E6}" type="datetimeFigureOut">
              <a:rPr lang="en-US" smtClean="0"/>
              <a:t>9/21/2018</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CF4E26A-65F4-4DDE-A385-E135C1AA09AB}" type="slidenum">
              <a:rPr lang="en-US" smtClean="0"/>
              <a:t>‹#›</a:t>
            </a:fld>
            <a:endParaRPr lang="en-US" dirty="0"/>
          </a:p>
        </p:txBody>
      </p:sp>
    </p:spTree>
    <p:extLst>
      <p:ext uri="{BB962C8B-B14F-4D97-AF65-F5344CB8AC3E}">
        <p14:creationId xmlns:p14="http://schemas.microsoft.com/office/powerpoint/2010/main" val="71492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a:t>
            </a:fld>
            <a:endParaRPr lang="en-US" dirty="0"/>
          </a:p>
        </p:txBody>
      </p:sp>
    </p:spTree>
    <p:extLst>
      <p:ext uri="{BB962C8B-B14F-4D97-AF65-F5344CB8AC3E}">
        <p14:creationId xmlns:p14="http://schemas.microsoft.com/office/powerpoint/2010/main" val="353087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Meet and Greet</a:t>
            </a:r>
          </a:p>
          <a:p>
            <a:pPr marL="171450" indent="-171450">
              <a:buFontTx/>
              <a:buChar char="-"/>
            </a:pPr>
            <a:r>
              <a:rPr lang="en-US" baseline="0" dirty="0" smtClean="0"/>
              <a:t>Formal Introductions</a:t>
            </a:r>
          </a:p>
          <a:p>
            <a:pPr marL="171450" indent="-171450">
              <a:buFontTx/>
              <a:buChar char="-"/>
            </a:pPr>
            <a:r>
              <a:rPr lang="en-US" baseline="0" dirty="0" smtClean="0"/>
              <a:t>Level-Set</a:t>
            </a:r>
            <a:endParaRPr lang="en-US" dirty="0" smtClean="0"/>
          </a:p>
        </p:txBody>
      </p:sp>
      <p:sp>
        <p:nvSpPr>
          <p:cNvPr id="4" name="Slide Number Placeholder 3"/>
          <p:cNvSpPr>
            <a:spLocks noGrp="1"/>
          </p:cNvSpPr>
          <p:nvPr>
            <p:ph type="sldNum" sz="quarter" idx="10"/>
          </p:nvPr>
        </p:nvSpPr>
        <p:spPr/>
        <p:txBody>
          <a:bodyPr/>
          <a:lstStyle/>
          <a:p>
            <a:fld id="{4CF4E26A-65F4-4DDE-A385-E135C1AA09AB}" type="slidenum">
              <a:rPr lang="en-US" smtClean="0"/>
              <a:t>2</a:t>
            </a:fld>
            <a:endParaRPr lang="en-US" dirty="0"/>
          </a:p>
        </p:txBody>
      </p:sp>
    </p:spTree>
    <p:extLst>
      <p:ext uri="{BB962C8B-B14F-4D97-AF65-F5344CB8AC3E}">
        <p14:creationId xmlns:p14="http://schemas.microsoft.com/office/powerpoint/2010/main" val="251468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floods, fires, etc.</a:t>
            </a:r>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4</a:t>
            </a:fld>
            <a:endParaRPr lang="en-US" dirty="0"/>
          </a:p>
        </p:txBody>
      </p:sp>
    </p:spTree>
    <p:extLst>
      <p:ext uri="{BB962C8B-B14F-4D97-AF65-F5344CB8AC3E}">
        <p14:creationId xmlns:p14="http://schemas.microsoft.com/office/powerpoint/2010/main" val="262168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National Guard unit personnel may operate in a Title 10 status, a Title 32 status, or a state active-duty status. Personnel in a Title 10 status are federally funded and under the command and control of the President. Personnel in a Title 32 status are federally funded but under the command and control of the governor. National Guard personnel could support DOD’s DSCA mission while in a Title 10 or Title 32 status. National Guard teams also conduct activities to coordinate, train, advise, and assist (CTAA) civil authorities in a Title 32 or State Active Duty (SAD) status.</a:t>
            </a:r>
          </a:p>
        </p:txBody>
      </p:sp>
      <p:sp>
        <p:nvSpPr>
          <p:cNvPr id="4" name="Slide Number Placeholder 3"/>
          <p:cNvSpPr>
            <a:spLocks noGrp="1"/>
          </p:cNvSpPr>
          <p:nvPr>
            <p:ph type="sldNum" sz="quarter" idx="5"/>
          </p:nvPr>
        </p:nvSpPr>
        <p:spPr/>
        <p:txBody>
          <a:bodyPr/>
          <a:lstStyle/>
          <a:p>
            <a:pPr>
              <a:defRPr/>
            </a:pPr>
            <a:fld id="{AA57C619-A3B7-48FF-B0BD-76F31BC71C00}" type="slidenum">
              <a:rPr lang="en-US" smtClean="0"/>
              <a:pPr>
                <a:defRPr/>
              </a:pPr>
              <a:t>5</a:t>
            </a:fld>
            <a:endParaRPr lang="en-US" dirty="0"/>
          </a:p>
        </p:txBody>
      </p:sp>
    </p:spTree>
    <p:extLst>
      <p:ext uri="{BB962C8B-B14F-4D97-AF65-F5344CB8AC3E}">
        <p14:creationId xmlns:p14="http://schemas.microsoft.com/office/powerpoint/2010/main" val="146993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Cyber Incident Severity Schema:</a:t>
            </a:r>
          </a:p>
          <a:p>
            <a:r>
              <a:rPr lang="en-US" sz="1200" b="0" i="0" kern="1200" dirty="0" smtClean="0">
                <a:solidFill>
                  <a:schemeClr val="tx1"/>
                </a:solidFill>
                <a:effectLst/>
                <a:latin typeface="+mn-lt"/>
                <a:ea typeface="+mn-ea"/>
                <a:cs typeface="+mn-cs"/>
              </a:rPr>
              <a:t>The United States Federal Cybersecurity Centers, in coordination with departments and agencies with a </a:t>
            </a:r>
          </a:p>
          <a:p>
            <a:r>
              <a:rPr lang="en-US" sz="1200" b="0" i="0" kern="1200" dirty="0" smtClean="0">
                <a:solidFill>
                  <a:schemeClr val="tx1"/>
                </a:solidFill>
                <a:effectLst/>
                <a:latin typeface="+mn-lt"/>
                <a:ea typeface="+mn-ea"/>
                <a:cs typeface="+mn-cs"/>
              </a:rPr>
              <a:t>cybersecurity or cyber operations mission, adopted a common schema for describing the severity of </a:t>
            </a:r>
          </a:p>
          <a:p>
            <a:r>
              <a:rPr lang="en-US" sz="1200" b="0" i="0" kern="1200" dirty="0" smtClean="0">
                <a:solidFill>
                  <a:schemeClr val="tx1"/>
                </a:solidFill>
                <a:effectLst/>
                <a:latin typeface="+mn-lt"/>
                <a:ea typeface="+mn-ea"/>
                <a:cs typeface="+mn-cs"/>
              </a:rPr>
              <a:t>cyber incidents affecting the homeland, U.S. capabilities, or U.S. interests. The schema establishes a </a:t>
            </a:r>
          </a:p>
          <a:p>
            <a:r>
              <a:rPr lang="en-US" sz="1200" b="0" i="0" kern="1200" dirty="0" smtClean="0">
                <a:solidFill>
                  <a:schemeClr val="tx1"/>
                </a:solidFill>
                <a:effectLst/>
                <a:latin typeface="+mn-lt"/>
                <a:ea typeface="+mn-ea"/>
                <a:cs typeface="+mn-cs"/>
              </a:rPr>
              <a:t>common framework for evaluating and assessing cyber incidents to ensure that all departments and </a:t>
            </a:r>
          </a:p>
          <a:p>
            <a:r>
              <a:rPr lang="en-US" sz="1200" b="0" i="0" kern="1200" dirty="0" smtClean="0">
                <a:solidFill>
                  <a:schemeClr val="tx1"/>
                </a:solidFill>
                <a:effectLst/>
                <a:latin typeface="+mn-lt"/>
                <a:ea typeface="+mn-ea"/>
                <a:cs typeface="+mn-cs"/>
              </a:rPr>
              <a:t>agencies have a common view of:</a:t>
            </a:r>
          </a:p>
          <a:p>
            <a:r>
              <a:rPr lang="en-US" sz="1200" b="0" i="0" kern="1200" dirty="0" smtClean="0">
                <a:solidFill>
                  <a:schemeClr val="tx1"/>
                </a:solidFill>
                <a:effectLst/>
                <a:latin typeface="+mn-lt"/>
                <a:ea typeface="+mn-ea"/>
                <a:cs typeface="+mn-cs"/>
              </a:rPr>
              <a:t>- The severity of a given incident;</a:t>
            </a:r>
          </a:p>
          <a:p>
            <a:r>
              <a:rPr lang="en-US" sz="1200" b="0" i="0" kern="1200" dirty="0" smtClean="0">
                <a:solidFill>
                  <a:schemeClr val="tx1"/>
                </a:solidFill>
                <a:effectLst/>
                <a:latin typeface="+mn-lt"/>
                <a:ea typeface="+mn-ea"/>
                <a:cs typeface="+mn-cs"/>
              </a:rPr>
              <a:t>- The urgency required for responding to a given incident;</a:t>
            </a:r>
          </a:p>
          <a:p>
            <a:r>
              <a:rPr lang="en-US" sz="1200" b="0" i="0" kern="1200" dirty="0" smtClean="0">
                <a:solidFill>
                  <a:schemeClr val="tx1"/>
                </a:solidFill>
                <a:effectLst/>
                <a:latin typeface="+mn-lt"/>
                <a:ea typeface="+mn-ea"/>
                <a:cs typeface="+mn-cs"/>
              </a:rPr>
              <a:t>- The seniority level necessary for coordinating response efforts; and</a:t>
            </a:r>
          </a:p>
          <a:p>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level of investment required of response efforts.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NSA/DHS National Centers of Academic Excellence (CAE):</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Centers of Academic Excellence in Cybersecurity are institutions that have met rigorous requirements, and through careful evaluation are designated as CAE in Cybersecurity. An institution or program must apply to be a CAE every five academic years.</a:t>
            </a:r>
          </a:p>
        </p:txBody>
      </p:sp>
      <p:sp>
        <p:nvSpPr>
          <p:cNvPr id="4" name="Slide Number Placeholder 3"/>
          <p:cNvSpPr>
            <a:spLocks noGrp="1"/>
          </p:cNvSpPr>
          <p:nvPr>
            <p:ph type="sldNum" sz="quarter" idx="10"/>
          </p:nvPr>
        </p:nvSpPr>
        <p:spPr/>
        <p:txBody>
          <a:bodyPr/>
          <a:lstStyle/>
          <a:p>
            <a:fld id="{4CF4E26A-65F4-4DDE-A385-E135C1AA09AB}" type="slidenum">
              <a:rPr lang="en-US" smtClean="0"/>
              <a:t>8</a:t>
            </a:fld>
            <a:endParaRPr lang="en-US" dirty="0"/>
          </a:p>
        </p:txBody>
      </p:sp>
    </p:spTree>
    <p:extLst>
      <p:ext uri="{BB962C8B-B14F-4D97-AF65-F5344CB8AC3E}">
        <p14:creationId xmlns:p14="http://schemas.microsoft.com/office/powerpoint/2010/main" val="284197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16</a:t>
            </a:fld>
            <a:endParaRPr lang="en-US" dirty="0"/>
          </a:p>
        </p:txBody>
      </p:sp>
    </p:spTree>
    <p:extLst>
      <p:ext uri="{BB962C8B-B14F-4D97-AF65-F5344CB8AC3E}">
        <p14:creationId xmlns:p14="http://schemas.microsoft.com/office/powerpoint/2010/main" val="2030989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4E26A-65F4-4DDE-A385-E135C1AA09AB}" type="slidenum">
              <a:rPr lang="en-US" smtClean="0"/>
              <a:t>17</a:t>
            </a:fld>
            <a:endParaRPr lang="en-US" dirty="0"/>
          </a:p>
        </p:txBody>
      </p:sp>
    </p:spTree>
    <p:extLst>
      <p:ext uri="{BB962C8B-B14F-4D97-AF65-F5344CB8AC3E}">
        <p14:creationId xmlns:p14="http://schemas.microsoft.com/office/powerpoint/2010/main" val="33625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ctr" anchorCtr="0">
            <a:normAutofit/>
          </a:bodyPr>
          <a:lstStyle>
            <a:lvl1pPr algn="ctr">
              <a:defRPr sz="4400">
                <a:latin typeface="+mn-lt"/>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262645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35110" y="365125"/>
            <a:ext cx="9521780" cy="1325563"/>
          </a:xfrm>
          <a:prstGeom prst="rect">
            <a:avLst/>
          </a:prstGeom>
        </p:spPr>
        <p:txBody>
          <a:bodyPr/>
          <a:lstStyle>
            <a:lvl1pPr>
              <a:defRPr>
                <a:latin typeface="+mn-lt"/>
              </a:defRPr>
            </a:lvl1pPr>
          </a:lstStyle>
          <a:p>
            <a:r>
              <a:rPr lang="en-US" dirty="0"/>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70934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a:latin typeface="+mn-lt"/>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1701799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lide Number Placeholder 2"/>
          <p:cNvSpPr>
            <a:spLocks noGrp="1"/>
          </p:cNvSpPr>
          <p:nvPr userDrawn="1">
            <p:ph type="sldNum" sz="quarter" idx="10"/>
          </p:nvPr>
        </p:nvSpPr>
        <p:spPr/>
        <p:txBody>
          <a:bodyPr/>
          <a:lstStyle>
            <a:lvl1pPr>
              <a:defRPr/>
            </a:lvl1pPr>
          </a:lstStyle>
          <a:p>
            <a:pPr>
              <a:defRPr/>
            </a:pPr>
            <a:fld id="{96A99FF4-5A60-475E-AA9D-75F46FC3CE66}" type="slidenum">
              <a:rPr lang="en-US"/>
              <a:pPr>
                <a:defRPr/>
              </a:pPr>
              <a:t>‹#›</a:t>
            </a:fld>
            <a:endParaRPr lang="en-US" dirty="0"/>
          </a:p>
        </p:txBody>
      </p:sp>
      <p:sp>
        <p:nvSpPr>
          <p:cNvPr id="4"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987837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39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360868"/>
            <a:ext cx="10515600" cy="4816095"/>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23712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nchorCtr="0"/>
          <a:lstStyle>
            <a:lvl1pPr>
              <a:defRPr sz="4400">
                <a:latin typeface="+mn-lt"/>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752130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8"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372926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mn-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10"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2498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
        <p:nvSpPr>
          <p:cNvPr id="6" name="Title 1"/>
          <p:cNvSpPr>
            <a:spLocks noGrp="1"/>
          </p:cNvSpPr>
          <p:nvPr>
            <p:ph type="title"/>
          </p:nvPr>
        </p:nvSpPr>
        <p:spPr>
          <a:xfrm>
            <a:off x="1339403" y="231821"/>
            <a:ext cx="9517488" cy="935864"/>
          </a:xfrm>
          <a:prstGeom prst="rect">
            <a:avLst/>
          </a:prstGeom>
        </p:spPr>
        <p:txBody>
          <a:bodyPr/>
          <a:lstStyle>
            <a:lvl1pPr>
              <a:defRPr>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6469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224891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mn-lt"/>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mn-lt"/>
                <a:cs typeface="Arial" panose="020B0604020202020204" pitchFamily="34" charset="0"/>
              </a:defRPr>
            </a:lvl1pPr>
            <a:lvl2pPr>
              <a:defRPr sz="2800">
                <a:latin typeface="+mn-lt"/>
                <a:cs typeface="Arial" panose="020B0604020202020204" pitchFamily="34" charset="0"/>
              </a:defRPr>
            </a:lvl2pPr>
            <a:lvl3pPr>
              <a:defRPr sz="2400">
                <a:latin typeface="+mn-lt"/>
                <a:cs typeface="Arial" panose="020B0604020202020204" pitchFamily="34" charset="0"/>
              </a:defRPr>
            </a:lvl3pPr>
            <a:lvl4pPr>
              <a:defRPr sz="2000">
                <a:latin typeface="+mn-lt"/>
                <a:cs typeface="Arial" panose="020B0604020202020204" pitchFamily="34" charset="0"/>
              </a:defRPr>
            </a:lvl4pPr>
            <a:lvl5pPr>
              <a:defRPr sz="2000">
                <a:latin typeface="+mn-lt"/>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mn-lt"/>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3515796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mn-lt"/>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7DA7D54-0249-4C58-AB4F-952E065A1A53}" type="datetimeFigureOut">
              <a:rPr lang="en-US" smtClean="0"/>
              <a:t>9/21/2018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F430B74B-DB9C-4B7E-B68A-6738CD883EEF}" type="slidenum">
              <a:rPr lang="en-US" smtClean="0"/>
              <a:t>‹#›</a:t>
            </a:fld>
            <a:endParaRPr lang="en-US" dirty="0"/>
          </a:p>
        </p:txBody>
      </p:sp>
    </p:spTree>
    <p:extLst>
      <p:ext uri="{BB962C8B-B14F-4D97-AF65-F5344CB8AC3E}">
        <p14:creationId xmlns:p14="http://schemas.microsoft.com/office/powerpoint/2010/main" val="60162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Placeholder 1">
            <a:extLst>
              <a:ext uri="{FF2B5EF4-FFF2-40B4-BE49-F238E27FC236}">
                <a16:creationId xmlns:a16="http://schemas.microsoft.com/office/drawing/2014/main" xmlns="" id="{70028BB9-B5EA-4C94-879B-EC45BFE6C743}"/>
              </a:ext>
            </a:extLst>
          </p:cNvPr>
          <p:cNvSpPr>
            <a:spLocks noGrp="1"/>
          </p:cNvSpPr>
          <p:nvPr>
            <p:ph type="title"/>
          </p:nvPr>
        </p:nvSpPr>
        <p:spPr>
          <a:xfrm>
            <a:off x="1981200" y="244700"/>
            <a:ext cx="8229600" cy="955358"/>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2">
            <a:extLst>
              <a:ext uri="{FF2B5EF4-FFF2-40B4-BE49-F238E27FC236}">
                <a16:creationId xmlns:a16="http://schemas.microsoft.com/office/drawing/2014/main" xmlns="" id="{11B81B11-929A-42C9-932C-8F593E27C089}"/>
              </a:ext>
            </a:extLst>
          </p:cNvPr>
          <p:cNvSpPr>
            <a:spLocks noGrp="1"/>
          </p:cNvSpPr>
          <p:nvPr>
            <p:ph type="body" idx="1"/>
          </p:nvPr>
        </p:nvSpPr>
        <p:spPr>
          <a:xfrm>
            <a:off x="1981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Date Placeholder 3">
            <a:extLst>
              <a:ext uri="{FF2B5EF4-FFF2-40B4-BE49-F238E27FC236}">
                <a16:creationId xmlns:a16="http://schemas.microsoft.com/office/drawing/2014/main" xmlns="" id="{212D55EE-2F61-4742-BC87-5D9433D3F3F9}"/>
              </a:ext>
            </a:extLst>
          </p:cNvPr>
          <p:cNvSpPr>
            <a:spLocks noGrp="1"/>
          </p:cNvSpPr>
          <p:nvPr>
            <p:ph type="dt" sz="half" idx="2"/>
          </p:nvPr>
        </p:nvSpPr>
        <p:spPr>
          <a:xfrm>
            <a:off x="5029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E31E2-18C2-47D6-8720-0A5943F5E470}" type="datetimeFigureOut">
              <a:rPr lang="en-US" smtClean="0"/>
              <a:pPr/>
              <a:t>9/21/2018</a:t>
            </a:fld>
            <a:endParaRPr lang="en-US" dirty="0"/>
          </a:p>
        </p:txBody>
      </p:sp>
      <p:sp>
        <p:nvSpPr>
          <p:cNvPr id="20" name="Footer Placeholder 4">
            <a:extLst>
              <a:ext uri="{FF2B5EF4-FFF2-40B4-BE49-F238E27FC236}">
                <a16:creationId xmlns:a16="http://schemas.microsoft.com/office/drawing/2014/main" xmlns="" id="{078B26F8-6842-4138-86A9-5BA52F417773}"/>
              </a:ext>
            </a:extLst>
          </p:cNvPr>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1" name="Slide Number Placeholder 5">
            <a:extLst>
              <a:ext uri="{FF2B5EF4-FFF2-40B4-BE49-F238E27FC236}">
                <a16:creationId xmlns:a16="http://schemas.microsoft.com/office/drawing/2014/main" xmlns="" id="{2D71EAC6-29BC-4F86-9101-04FF0D48A193}"/>
              </a:ext>
            </a:extLst>
          </p:cNvPr>
          <p:cNvSpPr>
            <a:spLocks noGrp="1"/>
          </p:cNvSpPr>
          <p:nvPr>
            <p:ph type="sldNum" sz="quarter" idx="4"/>
          </p:nvPr>
        </p:nvSpPr>
        <p:spPr>
          <a:xfrm>
            <a:off x="5029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7A705-AA9D-42B1-BC4F-0CAD3FC7DB95}" type="slidenum">
              <a:rPr lang="en-US" smtClean="0"/>
              <a:pPr/>
              <a:t>‹#›</a:t>
            </a:fld>
            <a:endParaRPr lang="en-US" dirty="0"/>
          </a:p>
        </p:txBody>
      </p:sp>
      <p:sp>
        <p:nvSpPr>
          <p:cNvPr id="22" name="Text Box 4">
            <a:extLst>
              <a:ext uri="{FF2B5EF4-FFF2-40B4-BE49-F238E27FC236}">
                <a16:creationId xmlns:a16="http://schemas.microsoft.com/office/drawing/2014/main" xmlns="" id="{99A0BBF4-8517-4B03-8005-4B69B9637ACF}"/>
              </a:ext>
            </a:extLst>
          </p:cNvPr>
          <p:cNvSpPr txBox="1">
            <a:spLocks noChangeArrowheads="1"/>
          </p:cNvSpPr>
          <p:nvPr userDrawn="1"/>
        </p:nvSpPr>
        <p:spPr bwMode="auto">
          <a:xfrm>
            <a:off x="5181600" y="6601324"/>
            <a:ext cx="1828800" cy="274637"/>
          </a:xfrm>
          <a:prstGeom prst="rect">
            <a:avLst/>
          </a:prstGeom>
          <a:noFill/>
          <a:ln w="9525">
            <a:noFill/>
            <a:miter lim="800000"/>
            <a:headEnd/>
            <a:tailEnd/>
          </a:ln>
          <a:effectLst/>
        </p:spPr>
        <p:txBody>
          <a:bodyPr wrap="square">
            <a:spAutoFit/>
          </a:bodyPr>
          <a:lstStyle/>
          <a:p>
            <a:pPr algn="ctr">
              <a:spcBef>
                <a:spcPct val="50000"/>
              </a:spcBef>
              <a:defRPr/>
            </a:pPr>
            <a:r>
              <a:rPr lang="en-US" sz="1200" b="1" dirty="0" smtClean="0">
                <a:solidFill>
                  <a:srgbClr val="006600"/>
                </a:solidFill>
                <a:cs typeface="Arial" charset="0"/>
              </a:rPr>
              <a:t>UNCLASSIFIED</a:t>
            </a:r>
            <a:endParaRPr lang="en-US" sz="1200" b="1" dirty="0">
              <a:solidFill>
                <a:srgbClr val="006600"/>
              </a:solidFill>
              <a:cs typeface="Arial" charset="0"/>
            </a:endParaRPr>
          </a:p>
        </p:txBody>
      </p:sp>
      <p:sp>
        <p:nvSpPr>
          <p:cNvPr id="23" name="Text Box 5">
            <a:extLst>
              <a:ext uri="{FF2B5EF4-FFF2-40B4-BE49-F238E27FC236}">
                <a16:creationId xmlns:a16="http://schemas.microsoft.com/office/drawing/2014/main" xmlns="" id="{06D6BB6B-C02B-43AD-BA32-42F1345E2056}"/>
              </a:ext>
            </a:extLst>
          </p:cNvPr>
          <p:cNvSpPr txBox="1">
            <a:spLocks noChangeArrowheads="1"/>
          </p:cNvSpPr>
          <p:nvPr userDrawn="1"/>
        </p:nvSpPr>
        <p:spPr bwMode="auto">
          <a:xfrm>
            <a:off x="5181600" y="9629"/>
            <a:ext cx="1828800" cy="274638"/>
          </a:xfrm>
          <a:prstGeom prst="rect">
            <a:avLst/>
          </a:prstGeom>
          <a:noFill/>
          <a:ln w="9525">
            <a:noFill/>
            <a:miter lim="800000"/>
            <a:headEnd/>
            <a:tailEnd/>
          </a:ln>
          <a:effectLst/>
        </p:spPr>
        <p:txBody>
          <a:bodyPr wrap="square">
            <a:spAutoFit/>
          </a:bodyPr>
          <a:lstStyle/>
          <a:p>
            <a:pPr algn="ctr">
              <a:spcBef>
                <a:spcPct val="50000"/>
              </a:spcBef>
              <a:defRPr/>
            </a:pPr>
            <a:r>
              <a:rPr lang="en-US" sz="1200" b="1" dirty="0" smtClean="0">
                <a:solidFill>
                  <a:srgbClr val="006600"/>
                </a:solidFill>
                <a:cs typeface="Arial" charset="0"/>
              </a:rPr>
              <a:t>UNCLASSIFIED</a:t>
            </a:r>
            <a:endParaRPr lang="en-US" sz="1200" b="1" dirty="0">
              <a:solidFill>
                <a:srgbClr val="006600"/>
              </a:solidFill>
              <a:cs typeface="Arial" charset="0"/>
            </a:endParaRPr>
          </a:p>
        </p:txBody>
      </p:sp>
      <p:pic>
        <p:nvPicPr>
          <p:cNvPr id="24" name="Picture 23">
            <a:extLst>
              <a:ext uri="{FF2B5EF4-FFF2-40B4-BE49-F238E27FC236}">
                <a16:creationId xmlns:a16="http://schemas.microsoft.com/office/drawing/2014/main" xmlns="" id="{4B13B97F-118C-4038-B545-95D14B85B85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863300" y="146959"/>
            <a:ext cx="1261541" cy="713558"/>
          </a:xfrm>
          <a:prstGeom prst="rect">
            <a:avLst/>
          </a:prstGeom>
        </p:spPr>
      </p:pic>
      <p:pic>
        <p:nvPicPr>
          <p:cNvPr id="25" name="Picture 24">
            <a:extLst>
              <a:ext uri="{FF2B5EF4-FFF2-40B4-BE49-F238E27FC236}">
                <a16:creationId xmlns:a16="http://schemas.microsoft.com/office/drawing/2014/main" xmlns="" id="{00E13651-7D59-44D8-9411-BDD66A454EE5}"/>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7964" y="57325"/>
            <a:ext cx="1141886" cy="1142732"/>
          </a:xfrm>
          <a:prstGeom prst="rect">
            <a:avLst/>
          </a:prstGeom>
        </p:spPr>
      </p:pic>
    </p:spTree>
    <p:extLst>
      <p:ext uri="{BB962C8B-B14F-4D97-AF65-F5344CB8AC3E}">
        <p14:creationId xmlns:p14="http://schemas.microsoft.com/office/powerpoint/2010/main" val="200243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gif"/><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8" Type="http://schemas.openxmlformats.org/officeDocument/2006/relationships/hyperlink" Target="http://www.esd.whs.mil/Portals/54/Documents/DD/issuances/dtm/DTM-17-007.pdf" TargetMode="External"/><Relationship Id="rId3" Type="http://schemas.openxmlformats.org/officeDocument/2006/relationships/hyperlink" Target="https://www.dhs.gov/publication/slttgcc-cyber-resource-compendium" TargetMode="External"/><Relationship Id="rId7" Type="http://schemas.openxmlformats.org/officeDocument/2006/relationships/hyperlink" Target="http://www.nationalguard.mil/Portals/31/Resources/Fact%20Sheets/NG%20Cyber%20Defense%20Team%20Fact%20Sheet%20(Dec.%202017).pdf" TargetMode="External"/><Relationship Id="rId2" Type="http://schemas.openxmlformats.org/officeDocument/2006/relationships/hyperlink" Target="https://www.us-cert.gov/ncirp" TargetMode="External"/><Relationship Id="rId1" Type="http://schemas.openxmlformats.org/officeDocument/2006/relationships/slideLayout" Target="../slideLayouts/slideLayout2.xml"/><Relationship Id="rId6" Type="http://schemas.openxmlformats.org/officeDocument/2006/relationships/hyperlink" Target="https://www.us-cert.gov/sites/default/files/publications/NCCIC_Cyber_Incident_Scoring_System.pdf" TargetMode="External"/><Relationship Id="rId5" Type="http://schemas.openxmlformats.org/officeDocument/2006/relationships/hyperlink" Target="https://it.ojp.gov/GIST/178/File/Cyber%20Integration%20for%20Fusion%20Centers.pdf#page=29" TargetMode="External"/><Relationship Id="rId10" Type="http://schemas.openxmlformats.org/officeDocument/2006/relationships/hyperlink" Target="https://intelligence.house.gov/sites/intelligence.house.gov/files/documents/jes%20for%20cybersecurity%20act%20of%202015.pdf" TargetMode="External"/><Relationship Id="rId4" Type="http://schemas.openxmlformats.org/officeDocument/2006/relationships/hyperlink" Target="http://www.jcs.mil/Portals/36/Documents/Doctrine/pubs/jp3_12.pdf" TargetMode="External"/><Relationship Id="rId9" Type="http://schemas.openxmlformats.org/officeDocument/2006/relationships/hyperlink" Target="http://www.ngbpdc.ngb.army.mil/pubs/CNGBI/CNGBI%203000.04_20180124.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eb1a.esd.dof.ca.gov/Documents/bcp/1819/FY1819_ORG8940_BCP1751.pdf" TargetMode="External"/><Relationship Id="rId3" Type="http://schemas.openxmlformats.org/officeDocument/2006/relationships/hyperlink" Target="https://www.fema.gov/media-library-data/1531316812629-998bade9a8215eda367591b98963c0ec/NEP_PO1_Fact_Sheet_20180330.pdf" TargetMode="External"/><Relationship Id="rId7" Type="http://schemas.openxmlformats.org/officeDocument/2006/relationships/hyperlink" Target="https://www.dhs.gov/news/2017/01/06/statement-secretary-johnson-designation-election-infrastructure-critical" TargetMode="External"/><Relationship Id="rId2" Type="http://schemas.openxmlformats.org/officeDocument/2006/relationships/hyperlink" Target="https://www.oregon.gov/oem/Documents/2015_OR_eop_ia_10_cyber.pdf" TargetMode="External"/><Relationship Id="rId1" Type="http://schemas.openxmlformats.org/officeDocument/2006/relationships/slideLayout" Target="../slideLayouts/slideLayout2.xml"/><Relationship Id="rId6" Type="http://schemas.openxmlformats.org/officeDocument/2006/relationships/hyperlink" Target="https://www.iad.gov/NIETP/CAERequirements.cfm" TargetMode="External"/><Relationship Id="rId5" Type="http://schemas.openxmlformats.org/officeDocument/2006/relationships/hyperlink" Target="https://www.nationalcyberleague.org/" TargetMode="External"/><Relationship Id="rId10" Type="http://schemas.openxmlformats.org/officeDocument/2006/relationships/hyperlink" Target="https://wss.apan.org/ng/VGCTTX/Shared%20Documents/NG%20Cyber%20Capabilities%20Overview%20for%20VG18.pptx" TargetMode="External"/><Relationship Id="rId4" Type="http://schemas.openxmlformats.org/officeDocument/2006/relationships/hyperlink" Target="https://www.fema.gov/media-library-data/1531317306234-5d5135caa2604e6e8fea7f4f4f2cb2b6/NEP_PO4_Fact_Sheet_20180330.pdf" TargetMode="External"/><Relationship Id="rId9" Type="http://schemas.openxmlformats.org/officeDocument/2006/relationships/hyperlink" Target="https://cdt.ca.gov/services/wp-content/uploads/sites/2/2017/02/CND-catalog.pdf"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gif"/><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gif"/><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oleObject" Target="../embeddings/Microsoft_Word_97_-_2003_Document1.doc"/><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3318161" y="758823"/>
            <a:ext cx="5559971" cy="5356860"/>
            <a:chOff x="2668480" y="143741"/>
            <a:chExt cx="6859334" cy="660875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0" name="Picture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5" name="Picture 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2216404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References</a:t>
            </a:r>
            <a:endParaRPr lang="en-US" dirty="0"/>
          </a:p>
        </p:txBody>
      </p:sp>
      <p:sp>
        <p:nvSpPr>
          <p:cNvPr id="6" name="Content Placeholder 5"/>
          <p:cNvSpPr>
            <a:spLocks noGrp="1"/>
          </p:cNvSpPr>
          <p:nvPr>
            <p:ph idx="1"/>
          </p:nvPr>
        </p:nvSpPr>
        <p:spPr/>
        <p:txBody>
          <a:bodyPr>
            <a:normAutofit/>
          </a:bodyPr>
          <a:lstStyle/>
          <a:p>
            <a:pPr marL="0" indent="0">
              <a:buNone/>
            </a:pPr>
            <a:r>
              <a:rPr lang="en-US" sz="1400" dirty="0"/>
              <a:t>National Cyber Incident Response Plan (NCIRP</a:t>
            </a:r>
            <a:r>
              <a:rPr lang="en-US" sz="1400" dirty="0" smtClean="0"/>
              <a:t>):</a:t>
            </a:r>
            <a:r>
              <a:rPr lang="en-US" sz="1200" dirty="0"/>
              <a:t/>
            </a:r>
            <a:br>
              <a:rPr lang="en-US" sz="1200" dirty="0"/>
            </a:br>
            <a:r>
              <a:rPr lang="en-US" sz="1200" dirty="0">
                <a:hlinkClick r:id="rId2"/>
              </a:rPr>
              <a:t>https://</a:t>
            </a:r>
            <a:r>
              <a:rPr lang="en-US" sz="1200" dirty="0" smtClean="0">
                <a:hlinkClick r:id="rId2"/>
              </a:rPr>
              <a:t>www.us-cert.gov/ncirp</a:t>
            </a:r>
            <a:endParaRPr lang="en-US" sz="1200" dirty="0" smtClean="0"/>
          </a:p>
          <a:p>
            <a:pPr marL="0" indent="0">
              <a:buNone/>
            </a:pPr>
            <a:r>
              <a:rPr lang="en-US" sz="1400" dirty="0" smtClean="0"/>
              <a:t>SLTTGCC Cyber </a:t>
            </a:r>
            <a:r>
              <a:rPr lang="en-US" sz="1400" dirty="0"/>
              <a:t>Resource </a:t>
            </a:r>
            <a:r>
              <a:rPr lang="en-US" sz="1400" dirty="0" smtClean="0"/>
              <a:t>Compendium:</a:t>
            </a:r>
            <a:r>
              <a:rPr lang="en-US" sz="1200" dirty="0"/>
              <a:t/>
            </a:r>
            <a:br>
              <a:rPr lang="en-US" sz="1200" dirty="0"/>
            </a:br>
            <a:r>
              <a:rPr lang="en-US" sz="1200" dirty="0">
                <a:hlinkClick r:id="rId3"/>
              </a:rPr>
              <a:t>https://</a:t>
            </a:r>
            <a:r>
              <a:rPr lang="en-US" sz="1200" dirty="0" smtClean="0">
                <a:hlinkClick r:id="rId3"/>
              </a:rPr>
              <a:t>www.dhs.gov/publication/slttgcc-cyber-resource-compendium</a:t>
            </a:r>
            <a:endParaRPr lang="en-US" sz="1200" dirty="0" smtClean="0"/>
          </a:p>
          <a:p>
            <a:pPr marL="0" indent="0">
              <a:buNone/>
            </a:pPr>
            <a:r>
              <a:rPr lang="en-US" sz="1400" dirty="0" smtClean="0"/>
              <a:t>JP 3-12 - Cyberspace </a:t>
            </a:r>
            <a:r>
              <a:rPr lang="en-US" sz="1400" dirty="0"/>
              <a:t>Operations:</a:t>
            </a:r>
            <a:r>
              <a:rPr lang="en-US" sz="1200" dirty="0"/>
              <a:t/>
            </a:r>
            <a:br>
              <a:rPr lang="en-US" sz="1200" dirty="0"/>
            </a:br>
            <a:r>
              <a:rPr lang="en-US" sz="1200" dirty="0">
                <a:hlinkClick r:id="rId4"/>
              </a:rPr>
              <a:t>http://</a:t>
            </a:r>
            <a:r>
              <a:rPr lang="en-US" sz="1200" dirty="0" smtClean="0">
                <a:hlinkClick r:id="rId4"/>
              </a:rPr>
              <a:t>www.jcs.mil/Portals/36/Documents/Doctrine/pubs/jp3_12.pdf</a:t>
            </a:r>
            <a:endParaRPr lang="en-US" sz="1200" dirty="0" smtClean="0"/>
          </a:p>
          <a:p>
            <a:pPr marL="0" indent="0">
              <a:buNone/>
            </a:pPr>
            <a:r>
              <a:rPr lang="en-US" sz="1400" dirty="0" smtClean="0"/>
              <a:t>Cyber Incident </a:t>
            </a:r>
            <a:r>
              <a:rPr lang="en-US" sz="1400" dirty="0"/>
              <a:t>Severity Schema:</a:t>
            </a:r>
            <a:r>
              <a:rPr lang="en-US" sz="1200" dirty="0"/>
              <a:t/>
            </a:r>
            <a:br>
              <a:rPr lang="en-US" sz="1200" dirty="0"/>
            </a:br>
            <a:r>
              <a:rPr lang="en-US" sz="1200" dirty="0">
                <a:hlinkClick r:id="rId5"/>
              </a:rPr>
              <a:t>https://it.ojp.gov/GIST/178/File/Cyber%20Integration%20for%20Fusion%20Centers.pdf#page=29</a:t>
            </a:r>
            <a:endParaRPr lang="en-US" sz="1200" dirty="0"/>
          </a:p>
          <a:p>
            <a:pPr marL="0" indent="0">
              <a:buNone/>
            </a:pPr>
            <a:r>
              <a:rPr lang="en-US" sz="1400" dirty="0" smtClean="0"/>
              <a:t>NCCIC Cyber Incident </a:t>
            </a:r>
            <a:r>
              <a:rPr lang="en-US" sz="1400" dirty="0"/>
              <a:t>Scoring System:</a:t>
            </a:r>
            <a:r>
              <a:rPr lang="en-US" sz="1200" dirty="0"/>
              <a:t/>
            </a:r>
            <a:br>
              <a:rPr lang="en-US" sz="1200" dirty="0"/>
            </a:br>
            <a:r>
              <a:rPr lang="en-US" sz="1200" dirty="0">
                <a:hlinkClick r:id="rId6"/>
              </a:rPr>
              <a:t>https://</a:t>
            </a:r>
            <a:r>
              <a:rPr lang="en-US" sz="1200" dirty="0" smtClean="0">
                <a:hlinkClick r:id="rId6"/>
              </a:rPr>
              <a:t>www.us-cert.gov/sites/default/files/publications/NCCIC_Cyber_Incident_Scoring_System.pdf</a:t>
            </a:r>
            <a:endParaRPr lang="en-US" sz="1200" dirty="0" smtClean="0"/>
          </a:p>
          <a:p>
            <a:pPr marL="0" indent="0">
              <a:buNone/>
            </a:pPr>
            <a:r>
              <a:rPr lang="en-US" sz="1400" dirty="0" smtClean="0"/>
              <a:t>National Guard </a:t>
            </a:r>
            <a:r>
              <a:rPr lang="en-US" sz="1400" dirty="0"/>
              <a:t>Cyber </a:t>
            </a:r>
            <a:r>
              <a:rPr lang="en-US" sz="1400" dirty="0" smtClean="0"/>
              <a:t>Defense Teams:</a:t>
            </a:r>
            <a:r>
              <a:rPr lang="en-US" sz="1200" dirty="0"/>
              <a:t/>
            </a:r>
            <a:br>
              <a:rPr lang="en-US" sz="1200" dirty="0"/>
            </a:br>
            <a:r>
              <a:rPr lang="en-US" sz="1200" dirty="0">
                <a:hlinkClick r:id="rId7"/>
              </a:rPr>
              <a:t>http://www.nationalguard.mil/Portals/31/Resources/Fact%20Sheets/NG%20Cyber%20Defense%20Team%20Fact%20Sheet%20(Dec.%202017).</a:t>
            </a:r>
            <a:r>
              <a:rPr lang="en-US" sz="1200" dirty="0" smtClean="0">
                <a:hlinkClick r:id="rId7"/>
              </a:rPr>
              <a:t>pdf</a:t>
            </a:r>
            <a:endParaRPr lang="en-US" sz="1200" dirty="0" smtClean="0"/>
          </a:p>
          <a:p>
            <a:pPr marL="0" indent="0">
              <a:buNone/>
            </a:pPr>
            <a:r>
              <a:rPr lang="en-US" sz="1400" dirty="0" smtClean="0"/>
              <a:t>DTM </a:t>
            </a:r>
            <a:r>
              <a:rPr lang="en-US" sz="1400" dirty="0"/>
              <a:t>17-007 – Interim Policy and Guidance for Defense Support to Cyber Incident Response</a:t>
            </a:r>
            <a:r>
              <a:rPr lang="en-US" sz="1200" dirty="0"/>
              <a:t/>
            </a:r>
            <a:br>
              <a:rPr lang="en-US" sz="1200" dirty="0"/>
            </a:br>
            <a:r>
              <a:rPr lang="en-US" sz="1200" dirty="0">
                <a:hlinkClick r:id="rId8"/>
              </a:rPr>
              <a:t>http://</a:t>
            </a:r>
            <a:r>
              <a:rPr lang="en-US" sz="1200" dirty="0" smtClean="0">
                <a:hlinkClick r:id="rId8"/>
              </a:rPr>
              <a:t>www.esd.whs.mil/Portals/54/Documents/DD/issuances/dtm/DTM-17-007.pdf</a:t>
            </a:r>
            <a:endParaRPr lang="en-US" sz="1200" dirty="0" smtClean="0"/>
          </a:p>
          <a:p>
            <a:pPr marL="0" indent="0">
              <a:buNone/>
            </a:pPr>
            <a:r>
              <a:rPr lang="en-US" sz="1400" dirty="0" smtClean="0"/>
              <a:t>CNGBI 3000.04 – National Guard Bureau Domestic Operations</a:t>
            </a:r>
            <a:r>
              <a:rPr lang="en-US" sz="1200" dirty="0"/>
              <a:t/>
            </a:r>
            <a:br>
              <a:rPr lang="en-US" sz="1200" dirty="0"/>
            </a:br>
            <a:r>
              <a:rPr lang="en-US" sz="1200" dirty="0">
                <a:hlinkClick r:id="rId9"/>
              </a:rPr>
              <a:t>http://</a:t>
            </a:r>
            <a:r>
              <a:rPr lang="en-US" sz="1200" dirty="0" smtClean="0">
                <a:hlinkClick r:id="rId9"/>
              </a:rPr>
              <a:t>www.ngbpdc.ngb.army.mil/pubs/CNGBI/CNGBI%203000.04_20180124.pdf</a:t>
            </a:r>
            <a:endParaRPr lang="en-US" sz="1200" dirty="0" smtClean="0"/>
          </a:p>
          <a:p>
            <a:pPr marL="0" indent="0">
              <a:buNone/>
            </a:pPr>
            <a:r>
              <a:rPr lang="en-US" sz="1400" dirty="0" smtClean="0"/>
              <a:t>Cybersecurity Act of 2015</a:t>
            </a:r>
            <a:r>
              <a:rPr lang="en-US" sz="1200" dirty="0"/>
              <a:t/>
            </a:r>
            <a:br>
              <a:rPr lang="en-US" sz="1200" dirty="0"/>
            </a:br>
            <a:r>
              <a:rPr lang="en-US" sz="1200" dirty="0">
                <a:hlinkClick r:id="rId10"/>
              </a:rPr>
              <a:t>https://intelligence.house.gov/sites/intelligence.house.gov/files/documents/jes%20for%20cybersecurity%20act%20of%202015.pdf</a:t>
            </a:r>
            <a:endParaRPr lang="en-US" sz="1200" dirty="0" smtClean="0"/>
          </a:p>
        </p:txBody>
      </p:sp>
    </p:spTree>
    <p:extLst>
      <p:ext uri="{BB962C8B-B14F-4D97-AF65-F5344CB8AC3E}">
        <p14:creationId xmlns:p14="http://schemas.microsoft.com/office/powerpoint/2010/main" val="104873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(Continued)</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Oregon Emergency Operations Plan, Incident Annex 10 – Cyber Security</a:t>
            </a:r>
            <a:r>
              <a:rPr lang="en-US" sz="1200" dirty="0"/>
              <a:t/>
            </a:r>
            <a:br>
              <a:rPr lang="en-US" sz="1200" dirty="0"/>
            </a:br>
            <a:r>
              <a:rPr lang="en-US" sz="1200" dirty="0">
                <a:hlinkClick r:id="rId2"/>
              </a:rPr>
              <a:t>https://www.oregon.gov/oem/Documents/2015_OR_eop_ia_10_cyber.pdf</a:t>
            </a:r>
            <a:endParaRPr lang="en-US" sz="1200" dirty="0" smtClean="0"/>
          </a:p>
          <a:p>
            <a:pPr marL="0" indent="0">
              <a:buNone/>
            </a:pPr>
            <a:r>
              <a:rPr lang="en-US" sz="1400" dirty="0"/>
              <a:t>National Exercise Program - Principals’ Objective # </a:t>
            </a:r>
            <a:r>
              <a:rPr lang="en-US" sz="1400" dirty="0" smtClean="0"/>
              <a:t>1</a:t>
            </a:r>
            <a:r>
              <a:rPr lang="en-US" sz="1400" dirty="0"/>
              <a:t>: Intelligence and Information Sharing</a:t>
            </a:r>
            <a:r>
              <a:rPr lang="en-US" sz="1200" dirty="0"/>
              <a:t/>
            </a:r>
            <a:br>
              <a:rPr lang="en-US" sz="1200" dirty="0"/>
            </a:br>
            <a:r>
              <a:rPr lang="en-US" sz="1200" dirty="0">
                <a:hlinkClick r:id="rId3"/>
              </a:rPr>
              <a:t>https://www.fema.gov/media-library-data/1531316812629-998bade9a8215eda367591b98963c0ec/NEP_PO1_Fact_Sheet_20180330.pdf</a:t>
            </a:r>
            <a:endParaRPr lang="en-US" sz="1200" dirty="0" smtClean="0"/>
          </a:p>
          <a:p>
            <a:pPr marL="0" indent="0">
              <a:buNone/>
            </a:pPr>
            <a:r>
              <a:rPr lang="en-US" sz="1400" dirty="0" smtClean="0"/>
              <a:t>National Exercise Program - Principals’ Objective # 4: Cyber Coordination</a:t>
            </a:r>
            <a:r>
              <a:rPr lang="en-US" sz="1200" dirty="0"/>
              <a:t/>
            </a:r>
            <a:br>
              <a:rPr lang="en-US" sz="1200" dirty="0"/>
            </a:br>
            <a:r>
              <a:rPr lang="en-US" sz="1200" dirty="0">
                <a:hlinkClick r:id="rId4"/>
              </a:rPr>
              <a:t>https://</a:t>
            </a:r>
            <a:r>
              <a:rPr lang="en-US" sz="1200" dirty="0" smtClean="0">
                <a:hlinkClick r:id="rId4"/>
              </a:rPr>
              <a:t>www.fema.gov/media-library-data/1531317306234-5d5135caa2604e6e8fea7f4f4f2cb2b6/NEP_PO4_Fact_Sheet_20180330.pdf</a:t>
            </a:r>
            <a:endParaRPr lang="en-US" sz="1200" dirty="0" smtClean="0"/>
          </a:p>
          <a:p>
            <a:pPr marL="0" indent="0">
              <a:buNone/>
            </a:pPr>
            <a:r>
              <a:rPr lang="en-US" sz="1400" dirty="0"/>
              <a:t>National Cyber League</a:t>
            </a:r>
            <a:r>
              <a:rPr lang="en-US" sz="1200" dirty="0"/>
              <a:t/>
            </a:r>
            <a:br>
              <a:rPr lang="en-US" sz="1200" dirty="0"/>
            </a:br>
            <a:r>
              <a:rPr lang="en-US" sz="1200" dirty="0">
                <a:hlinkClick r:id="rId5"/>
              </a:rPr>
              <a:t>https://www.nationalcyberleague.org</a:t>
            </a:r>
            <a:endParaRPr lang="en-US" sz="1200" dirty="0"/>
          </a:p>
          <a:p>
            <a:pPr marL="0" indent="0">
              <a:buNone/>
            </a:pPr>
            <a:r>
              <a:rPr lang="en-US" sz="1400" dirty="0"/>
              <a:t>NSA/DHS National Centers of Academic Excellence (CAE) Requirements</a:t>
            </a:r>
            <a:r>
              <a:rPr lang="en-US" sz="1100" dirty="0"/>
              <a:t/>
            </a:r>
            <a:br>
              <a:rPr lang="en-US" sz="1100" dirty="0"/>
            </a:br>
            <a:r>
              <a:rPr lang="en-US" sz="1200" dirty="0">
                <a:hlinkClick r:id="rId6"/>
              </a:rPr>
              <a:t>https://</a:t>
            </a:r>
            <a:r>
              <a:rPr lang="en-US" sz="1200" dirty="0" smtClean="0">
                <a:hlinkClick r:id="rId6"/>
              </a:rPr>
              <a:t>www.iad.gov/NIETP/CAERequirements.cfm</a:t>
            </a:r>
            <a:endParaRPr lang="en-US" sz="1200" dirty="0" smtClean="0"/>
          </a:p>
          <a:p>
            <a:pPr marL="0" indent="0">
              <a:buNone/>
            </a:pPr>
            <a:r>
              <a:rPr lang="en-US" sz="1400" dirty="0"/>
              <a:t>Designation of Election Infrastructure as a Critical Infrastructure Subsector</a:t>
            </a:r>
            <a:r>
              <a:rPr lang="en-US" sz="1050" dirty="0"/>
              <a:t/>
            </a:r>
            <a:br>
              <a:rPr lang="en-US" sz="1050" dirty="0"/>
            </a:br>
            <a:r>
              <a:rPr lang="en-US" sz="1200" dirty="0">
                <a:hlinkClick r:id="rId7"/>
              </a:rPr>
              <a:t>https://</a:t>
            </a:r>
            <a:r>
              <a:rPr lang="en-US" sz="1200" dirty="0" smtClean="0">
                <a:hlinkClick r:id="rId7"/>
              </a:rPr>
              <a:t>www.dhs.gov/news/2017/01/06/statement-secretary-johnson-designation-election-infrastructure-critical</a:t>
            </a:r>
            <a:endParaRPr lang="en-US" sz="1200" dirty="0" smtClean="0"/>
          </a:p>
          <a:p>
            <a:pPr marL="0" indent="0">
              <a:buNone/>
            </a:pPr>
            <a:r>
              <a:rPr lang="en-US" sz="1400" dirty="0" smtClean="0"/>
              <a:t>Example: California </a:t>
            </a:r>
            <a:r>
              <a:rPr lang="en-US" sz="1400" dirty="0"/>
              <a:t>National Guard’s Cyber Network Defense Team Reimbursement Authority</a:t>
            </a:r>
            <a:r>
              <a:rPr lang="en-US" sz="1200" dirty="0"/>
              <a:t/>
            </a:r>
            <a:br>
              <a:rPr lang="en-US" sz="1200" dirty="0"/>
            </a:br>
            <a:r>
              <a:rPr lang="en-US" sz="1200" dirty="0">
                <a:hlinkClick r:id="rId8"/>
              </a:rPr>
              <a:t>http://</a:t>
            </a:r>
            <a:r>
              <a:rPr lang="en-US" sz="1200" dirty="0" smtClean="0">
                <a:hlinkClick r:id="rId8"/>
              </a:rPr>
              <a:t>web1a.esd.dof.ca.gov/Documents/bcp/1819/FY1819_ORG8940_BCP1751.pdf</a:t>
            </a:r>
            <a:endParaRPr lang="en-US" sz="1200" dirty="0" smtClean="0"/>
          </a:p>
          <a:p>
            <a:pPr marL="0" indent="0">
              <a:buNone/>
            </a:pPr>
            <a:r>
              <a:rPr lang="en-US" sz="1400" dirty="0" smtClean="0"/>
              <a:t>Example: California National Guard’s Cyber </a:t>
            </a:r>
            <a:r>
              <a:rPr lang="en-US" sz="1400" dirty="0"/>
              <a:t>Service Catalog</a:t>
            </a:r>
            <a:r>
              <a:rPr lang="en-US" sz="1200" dirty="0"/>
              <a:t/>
            </a:r>
            <a:br>
              <a:rPr lang="en-US" sz="1200" dirty="0"/>
            </a:br>
            <a:r>
              <a:rPr lang="en-US" sz="1200" dirty="0">
                <a:hlinkClick r:id="rId9"/>
              </a:rPr>
              <a:t>https://</a:t>
            </a:r>
            <a:r>
              <a:rPr lang="en-US" sz="1200" dirty="0" smtClean="0">
                <a:hlinkClick r:id="rId9"/>
              </a:rPr>
              <a:t>cdt.ca.gov/services/wp-content/uploads/sites/2/2017/02/CND-catalog.pdf</a:t>
            </a:r>
            <a:endParaRPr lang="en-US" sz="1200" dirty="0" smtClean="0"/>
          </a:p>
          <a:p>
            <a:pPr marL="0" indent="0">
              <a:buNone/>
            </a:pPr>
            <a:r>
              <a:rPr lang="en-US" sz="1400" dirty="0" smtClean="0"/>
              <a:t>NG Cyber Capabilities Overview for Vigilant Guard 2018</a:t>
            </a:r>
            <a:r>
              <a:rPr lang="en-US" sz="1200" dirty="0"/>
              <a:t/>
            </a:r>
            <a:br>
              <a:rPr lang="en-US" sz="1200" dirty="0"/>
            </a:br>
            <a:r>
              <a:rPr lang="en-US" sz="1200" dirty="0">
                <a:hlinkClick r:id="rId10"/>
              </a:rPr>
              <a:t>https://wss.apan.org/ng/VGCTTX/Shared%20Documents/NG%20Cyber%20Capabilities%20Overview%20for%20VG18.pptx</a:t>
            </a:r>
            <a:endParaRPr lang="en-US" sz="1050" dirty="0"/>
          </a:p>
        </p:txBody>
      </p:sp>
    </p:spTree>
    <p:extLst>
      <p:ext uri="{BB962C8B-B14F-4D97-AF65-F5344CB8AC3E}">
        <p14:creationId xmlns:p14="http://schemas.microsoft.com/office/powerpoint/2010/main" val="1014411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noChangeAspect="1"/>
          </p:cNvGrpSpPr>
          <p:nvPr/>
        </p:nvGrpSpPr>
        <p:grpSpPr>
          <a:xfrm>
            <a:off x="3318161" y="758823"/>
            <a:ext cx="5559971" cy="5356860"/>
            <a:chOff x="2668480" y="143741"/>
            <a:chExt cx="6859334" cy="6608756"/>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7" name="Picture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2797258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36585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DCOE Mission Execution</a:t>
            </a:r>
            <a:endParaRPr lang="en-US" dirty="0"/>
          </a:p>
        </p:txBody>
      </p:sp>
      <p:sp>
        <p:nvSpPr>
          <p:cNvPr id="4" name="Content Placeholder 3"/>
          <p:cNvSpPr>
            <a:spLocks noGrp="1"/>
          </p:cNvSpPr>
          <p:nvPr>
            <p:ph idx="1"/>
          </p:nvPr>
        </p:nvSpPr>
        <p:spPr/>
        <p:txBody>
          <a:bodyPr>
            <a:noAutofit/>
          </a:bodyPr>
          <a:lstStyle/>
          <a:p>
            <a:r>
              <a:rPr lang="en-US" sz="1800" dirty="0" smtClean="0"/>
              <a:t>Prior to the start of the mission, all DCOE team members are required to sign a Non-Disclosure Agreement (NDA) with the Customer.</a:t>
            </a:r>
          </a:p>
          <a:p>
            <a:r>
              <a:rPr lang="en-US" sz="1800" dirty="0" smtClean="0"/>
              <a:t>The DCOE Team Chief, along with the Customer, conduct a walk through of what is expected during the inspection prior to the mission being conducted.</a:t>
            </a:r>
          </a:p>
          <a:p>
            <a:r>
              <a:rPr lang="en-US" sz="1800" dirty="0" smtClean="0"/>
              <a:t>At the conclusion of the mission the Customer is provided with additional verification of, or updated information on, the Cyber Security posture of their network.</a:t>
            </a:r>
          </a:p>
          <a:p>
            <a:r>
              <a:rPr lang="en-US" sz="1800" dirty="0" smtClean="0"/>
              <a:t>All confidential materials are destroyed immediately after the tests, insofar as the information is not necessary for drafting the test reports. The remaining information is destroyed once the final report is submitted to the Customer.</a:t>
            </a:r>
          </a:p>
          <a:p>
            <a:r>
              <a:rPr lang="en-US" sz="1800" dirty="0" smtClean="0"/>
              <a:t>General trend information is collected from each mission and rolled into a final statewide, non-attributable report, providing feedback on the Cyber Security Assessment mission.</a:t>
            </a:r>
          </a:p>
          <a:p>
            <a:r>
              <a:rPr lang="en-US" sz="1800" dirty="0" smtClean="0"/>
              <a:t>DCOE Team deploys to assist organizations as “third party” SME’s in cooperation with </a:t>
            </a:r>
            <a:r>
              <a:rPr lang="en-US" sz="1800" dirty="0" smtClean="0"/>
              <a:t>ESO</a:t>
            </a:r>
            <a:r>
              <a:rPr lang="en-US" sz="1800" dirty="0" smtClean="0"/>
              <a:t>, ensuring the following:</a:t>
            </a:r>
          </a:p>
          <a:p>
            <a:pPr lvl="1"/>
            <a:r>
              <a:rPr lang="en-US" sz="1600" dirty="0" smtClean="0"/>
              <a:t>Empower the customer with the knowledge and tools needed to improve their cyber posture.</a:t>
            </a:r>
          </a:p>
          <a:p>
            <a:pPr lvl="1"/>
            <a:r>
              <a:rPr lang="en-US" sz="1600" dirty="0" smtClean="0"/>
              <a:t>Create an experience that will build good relationships and provide a valued service for the customer. </a:t>
            </a:r>
            <a:endParaRPr lang="en-US" sz="1600" dirty="0"/>
          </a:p>
        </p:txBody>
      </p:sp>
    </p:spTree>
    <p:extLst>
      <p:ext uri="{BB962C8B-B14F-4D97-AF65-F5344CB8AC3E}">
        <p14:creationId xmlns:p14="http://schemas.microsoft.com/office/powerpoint/2010/main" val="988384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Incident Severity Schema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347" y="1024819"/>
            <a:ext cx="5943600" cy="5555329"/>
          </a:xfrm>
        </p:spPr>
      </p:pic>
    </p:spTree>
    <p:extLst>
      <p:ext uri="{BB962C8B-B14F-4D97-AF65-F5344CB8AC3E}">
        <p14:creationId xmlns:p14="http://schemas.microsoft.com/office/powerpoint/2010/main" val="104661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21073523"/>
              </p:ext>
            </p:extLst>
          </p:nvPr>
        </p:nvGraphicFramePr>
        <p:xfrm>
          <a:off x="293301" y="1245239"/>
          <a:ext cx="11596948" cy="5006209"/>
        </p:xfrm>
        <a:graphic>
          <a:graphicData uri="http://schemas.openxmlformats.org/drawingml/2006/table">
            <a:tbl>
              <a:tblPr firstRow="1" bandRow="1">
                <a:tableStyleId>{EB344D84-9AFB-497E-A393-DC336BA19D2E}</a:tableStyleId>
              </a:tblPr>
              <a:tblGrid>
                <a:gridCol w="2027555">
                  <a:extLst>
                    <a:ext uri="{9D8B030D-6E8A-4147-A177-3AD203B41FA5}">
                      <a16:colId xmlns:a16="http://schemas.microsoft.com/office/drawing/2014/main" xmlns="" val="20000"/>
                    </a:ext>
                  </a:extLst>
                </a:gridCol>
                <a:gridCol w="9569393">
                  <a:extLst>
                    <a:ext uri="{9D8B030D-6E8A-4147-A177-3AD203B41FA5}">
                      <a16:colId xmlns:a16="http://schemas.microsoft.com/office/drawing/2014/main" xmlns="" val="20001"/>
                    </a:ext>
                  </a:extLst>
                </a:gridCol>
              </a:tblGrid>
              <a:tr h="294645">
                <a:tc>
                  <a:txBody>
                    <a:bodyPr/>
                    <a:lstStyle/>
                    <a:p>
                      <a:pPr algn="ctr">
                        <a:lnSpc>
                          <a:spcPts val="1500"/>
                        </a:lnSpc>
                        <a:spcBef>
                          <a:spcPts val="0"/>
                        </a:spcBef>
                        <a:spcAft>
                          <a:spcPts val="0"/>
                        </a:spcAft>
                      </a:pPr>
                      <a:r>
                        <a:rPr lang="en-US" sz="1800" dirty="0"/>
                        <a:t>Skillsets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ts val="1500"/>
                        </a:lnSpc>
                        <a:spcBef>
                          <a:spcPts val="0"/>
                        </a:spcBef>
                        <a:spcAft>
                          <a:spcPts val="0"/>
                        </a:spcAft>
                      </a:pPr>
                      <a:r>
                        <a:rPr lang="en-US" sz="1800" dirty="0"/>
                        <a:t>Capabilities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4711564">
                <a:tc>
                  <a:txBody>
                    <a:bodyPr/>
                    <a:lstStyle/>
                    <a:p>
                      <a:pPr marL="112713" indent="-112713">
                        <a:lnSpc>
                          <a:spcPts val="1500"/>
                        </a:lnSpc>
                        <a:spcBef>
                          <a:spcPts val="0"/>
                        </a:spcBef>
                        <a:spcAft>
                          <a:spcPts val="0"/>
                        </a:spcAft>
                        <a:buFont typeface="Arial" panose="020B0604020202020204" pitchFamily="34" charset="0"/>
                        <a:buChar char="•"/>
                      </a:pPr>
                      <a:r>
                        <a:rPr lang="en-US" sz="1600" dirty="0"/>
                        <a:t>Operating System</a:t>
                      </a:r>
                      <a:r>
                        <a:rPr lang="en-US" sz="1600" baseline="0" dirty="0"/>
                        <a:t> environments</a:t>
                      </a:r>
                    </a:p>
                    <a:p>
                      <a:pPr marL="112713" indent="-112713">
                        <a:lnSpc>
                          <a:spcPts val="1500"/>
                        </a:lnSpc>
                        <a:spcBef>
                          <a:spcPts val="0"/>
                        </a:spcBef>
                        <a:spcAft>
                          <a:spcPts val="0"/>
                        </a:spcAft>
                        <a:buFont typeface="Arial" panose="020B0604020202020204" pitchFamily="34" charset="0"/>
                        <a:buChar char="•"/>
                      </a:pPr>
                      <a:endParaRPr lang="en-US" sz="1600" baseline="0" dirty="0"/>
                    </a:p>
                    <a:p>
                      <a:pPr marL="112713" indent="-112713">
                        <a:lnSpc>
                          <a:spcPts val="1500"/>
                        </a:lnSpc>
                        <a:spcBef>
                          <a:spcPts val="0"/>
                        </a:spcBef>
                        <a:spcAft>
                          <a:spcPts val="0"/>
                        </a:spcAft>
                        <a:buFont typeface="Arial" panose="020B0604020202020204" pitchFamily="34" charset="0"/>
                        <a:buChar char="•"/>
                      </a:pPr>
                      <a:r>
                        <a:rPr lang="en-US" sz="1600" baseline="0" dirty="0"/>
                        <a:t>Networking concepts and technologies</a:t>
                      </a:r>
                    </a:p>
                    <a:p>
                      <a:pPr marL="112713" indent="-112713">
                        <a:lnSpc>
                          <a:spcPts val="1500"/>
                        </a:lnSpc>
                        <a:spcBef>
                          <a:spcPts val="0"/>
                        </a:spcBef>
                        <a:spcAft>
                          <a:spcPts val="0"/>
                        </a:spcAft>
                        <a:buFont typeface="Arial" panose="020B0604020202020204" pitchFamily="34" charset="0"/>
                        <a:buChar char="•"/>
                      </a:pPr>
                      <a:endParaRPr lang="en-US" sz="1600" baseline="0" dirty="0"/>
                    </a:p>
                    <a:p>
                      <a:pPr marL="112713" indent="-112713">
                        <a:lnSpc>
                          <a:spcPts val="1500"/>
                        </a:lnSpc>
                        <a:spcBef>
                          <a:spcPts val="0"/>
                        </a:spcBef>
                        <a:spcAft>
                          <a:spcPts val="0"/>
                        </a:spcAft>
                        <a:buFont typeface="Arial" panose="020B0604020202020204" pitchFamily="34" charset="0"/>
                        <a:buChar char="•"/>
                      </a:pPr>
                      <a:r>
                        <a:rPr lang="en-US" sz="1600" baseline="0" dirty="0"/>
                        <a:t>Network security assessment techniques and procedures</a:t>
                      </a:r>
                      <a:endParaRPr lang="en-US" sz="1600" dirty="0"/>
                    </a:p>
                    <a:p>
                      <a:pPr marL="112713" indent="-112713">
                        <a:lnSpc>
                          <a:spcPts val="1500"/>
                        </a:lnSpc>
                        <a:spcBef>
                          <a:spcPts val="0"/>
                        </a:spcBef>
                        <a:spcAft>
                          <a:spcPts val="0"/>
                        </a:spcAft>
                        <a:buFont typeface="Arial" panose="020B0604020202020204" pitchFamily="34" charset="0"/>
                        <a:buChar char="•"/>
                      </a:pPr>
                      <a:endParaRPr lang="en-US" sz="1600" dirty="0"/>
                    </a:p>
                    <a:p>
                      <a:pPr marL="112713" indent="-112713">
                        <a:lnSpc>
                          <a:spcPts val="1500"/>
                        </a:lnSpc>
                        <a:spcBef>
                          <a:spcPts val="0"/>
                        </a:spcBef>
                        <a:spcAft>
                          <a:spcPts val="0"/>
                        </a:spcAft>
                        <a:buFont typeface="Arial" panose="020B0604020202020204" pitchFamily="34" charset="0"/>
                        <a:buChar char="•"/>
                      </a:pPr>
                      <a:r>
                        <a:rPr lang="en-US" sz="1600" dirty="0"/>
                        <a:t>Industry standard security certifications include</a:t>
                      </a:r>
                    </a:p>
                    <a:p>
                      <a:pPr marL="344488" lvl="1" indent="-111125">
                        <a:lnSpc>
                          <a:spcPts val="1500"/>
                        </a:lnSpc>
                        <a:spcBef>
                          <a:spcPts val="0"/>
                        </a:spcBef>
                        <a:spcAft>
                          <a:spcPts val="0"/>
                        </a:spcAft>
                        <a:buFont typeface="Arial" panose="020B0604020202020204" pitchFamily="34" charset="0"/>
                        <a:buChar char="•"/>
                      </a:pPr>
                      <a:r>
                        <a:rPr lang="en-US" sz="1600" dirty="0"/>
                        <a:t>Net +</a:t>
                      </a:r>
                    </a:p>
                    <a:p>
                      <a:pPr marL="344488" lvl="1" indent="-111125">
                        <a:lnSpc>
                          <a:spcPts val="1500"/>
                        </a:lnSpc>
                        <a:spcBef>
                          <a:spcPts val="0"/>
                        </a:spcBef>
                        <a:spcAft>
                          <a:spcPts val="0"/>
                        </a:spcAft>
                        <a:buFont typeface="Arial" panose="020B0604020202020204" pitchFamily="34" charset="0"/>
                        <a:buChar char="•"/>
                      </a:pPr>
                      <a:r>
                        <a:rPr lang="en-US" sz="1600" dirty="0"/>
                        <a:t>Sec</a:t>
                      </a:r>
                      <a:r>
                        <a:rPr lang="en-US" sz="1600" baseline="0" dirty="0"/>
                        <a:t>+</a:t>
                      </a:r>
                    </a:p>
                    <a:p>
                      <a:pPr marL="344488" lvl="1" indent="-111125">
                        <a:lnSpc>
                          <a:spcPts val="1500"/>
                        </a:lnSpc>
                        <a:spcBef>
                          <a:spcPts val="0"/>
                        </a:spcBef>
                        <a:spcAft>
                          <a:spcPts val="0"/>
                        </a:spcAft>
                        <a:buFont typeface="Arial" panose="020B0604020202020204" pitchFamily="34" charset="0"/>
                        <a:buChar char="•"/>
                      </a:pPr>
                      <a:r>
                        <a:rPr lang="en-US" sz="1600" baseline="0" dirty="0"/>
                        <a:t>Linux+</a:t>
                      </a:r>
                    </a:p>
                    <a:p>
                      <a:pPr marL="344488" lvl="1" indent="-111125">
                        <a:lnSpc>
                          <a:spcPts val="1500"/>
                        </a:lnSpc>
                        <a:spcBef>
                          <a:spcPts val="0"/>
                        </a:spcBef>
                        <a:spcAft>
                          <a:spcPts val="0"/>
                        </a:spcAft>
                        <a:buFont typeface="Arial" panose="020B0604020202020204" pitchFamily="34" charset="0"/>
                        <a:buChar char="•"/>
                      </a:pPr>
                      <a:r>
                        <a:rPr lang="en-US" sz="1600" baseline="0" dirty="0"/>
                        <a:t>CEH</a:t>
                      </a:r>
                    </a:p>
                    <a:p>
                      <a:pPr marL="344488" lvl="1" indent="-111125">
                        <a:lnSpc>
                          <a:spcPts val="1500"/>
                        </a:lnSpc>
                        <a:spcBef>
                          <a:spcPts val="0"/>
                        </a:spcBef>
                        <a:spcAft>
                          <a:spcPts val="0"/>
                        </a:spcAft>
                        <a:buFont typeface="Arial" panose="020B0604020202020204" pitchFamily="34" charset="0"/>
                        <a:buChar char="•"/>
                      </a:pPr>
                      <a:r>
                        <a:rPr lang="en-US" sz="1600" baseline="0" dirty="0"/>
                        <a:t>CCNA</a:t>
                      </a:r>
                    </a:p>
                    <a:p>
                      <a:pPr marL="344488" lvl="1" indent="-111125">
                        <a:lnSpc>
                          <a:spcPts val="1500"/>
                        </a:lnSpc>
                        <a:spcBef>
                          <a:spcPts val="0"/>
                        </a:spcBef>
                        <a:spcAft>
                          <a:spcPts val="0"/>
                        </a:spcAft>
                        <a:buFont typeface="Arial" panose="020B0604020202020204" pitchFamily="34" charset="0"/>
                        <a:buChar char="•"/>
                      </a:pPr>
                      <a:r>
                        <a:rPr lang="en-US" sz="1600" baseline="0" dirty="0" smtClean="0"/>
                        <a:t>CISSP</a:t>
                      </a:r>
                    </a:p>
                    <a:p>
                      <a:pPr marL="344488" lvl="1" indent="-111125">
                        <a:lnSpc>
                          <a:spcPts val="1500"/>
                        </a:lnSpc>
                        <a:spcBef>
                          <a:spcPts val="0"/>
                        </a:spcBef>
                        <a:spcAft>
                          <a:spcPts val="0"/>
                        </a:spcAft>
                        <a:buFont typeface="Arial" panose="020B0604020202020204" pitchFamily="34" charset="0"/>
                        <a:buChar char="•"/>
                      </a:pPr>
                      <a:r>
                        <a:rPr lang="en-US" sz="1600" baseline="0" dirty="0" smtClean="0"/>
                        <a:t>GCFA</a:t>
                      </a:r>
                    </a:p>
                    <a:p>
                      <a:pPr marL="344488" lvl="1" indent="-111125">
                        <a:lnSpc>
                          <a:spcPts val="1500"/>
                        </a:lnSpc>
                        <a:spcBef>
                          <a:spcPts val="0"/>
                        </a:spcBef>
                        <a:spcAft>
                          <a:spcPts val="0"/>
                        </a:spcAft>
                        <a:buFont typeface="Arial" panose="020B0604020202020204" pitchFamily="34" charset="0"/>
                        <a:buChar char="•"/>
                      </a:pPr>
                      <a:r>
                        <a:rPr lang="en-US" sz="1600" baseline="0" dirty="0" smtClean="0"/>
                        <a:t>GCIH</a:t>
                      </a:r>
                    </a:p>
                    <a:p>
                      <a:pPr marL="344488" lvl="1" indent="-111125">
                        <a:lnSpc>
                          <a:spcPts val="1500"/>
                        </a:lnSpc>
                        <a:spcBef>
                          <a:spcPts val="0"/>
                        </a:spcBef>
                        <a:spcAft>
                          <a:spcPts val="0"/>
                        </a:spcAft>
                        <a:buFont typeface="Arial" panose="020B0604020202020204" pitchFamily="34" charset="0"/>
                        <a:buChar char="•"/>
                      </a:pPr>
                      <a:r>
                        <a:rPr lang="en-US" sz="1600" baseline="0" dirty="0" smtClean="0"/>
                        <a:t>GCED</a:t>
                      </a:r>
                      <a:endParaRPr lang="en-US" sz="1600" baseline="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indent="-171450">
                        <a:lnSpc>
                          <a:spcPts val="1500"/>
                        </a:lnSpc>
                        <a:spcBef>
                          <a:spcPts val="0"/>
                        </a:spcBef>
                        <a:spcAft>
                          <a:spcPts val="0"/>
                        </a:spcAft>
                        <a:buFont typeface="Arial" panose="020B0604020202020204" pitchFamily="34" charset="0"/>
                        <a:buChar char="•"/>
                      </a:pPr>
                      <a:endParaRPr lang="en-US" sz="1400" b="0" i="0" u="none" strike="noStrike" kern="1200" baseline="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itle 1"/>
          <p:cNvSpPr>
            <a:spLocks noGrp="1"/>
          </p:cNvSpPr>
          <p:nvPr>
            <p:ph type="title"/>
          </p:nvPr>
        </p:nvSpPr>
        <p:spPr/>
        <p:txBody>
          <a:bodyPr/>
          <a:lstStyle/>
          <a:p>
            <a:r>
              <a:rPr lang="en-US" smtClean="0"/>
              <a:t>Skillsets and Capabilities</a:t>
            </a:r>
            <a:endParaRPr lang="en-US" dirty="0"/>
          </a:p>
        </p:txBody>
      </p:sp>
      <p:sp>
        <p:nvSpPr>
          <p:cNvPr id="16" name="Content Placeholder 15"/>
          <p:cNvSpPr>
            <a:spLocks noGrp="1"/>
          </p:cNvSpPr>
          <p:nvPr>
            <p:ph idx="1"/>
          </p:nvPr>
        </p:nvSpPr>
        <p:spPr>
          <a:xfrm>
            <a:off x="2325624" y="1562751"/>
            <a:ext cx="9564625" cy="4688697"/>
          </a:xfrm>
        </p:spPr>
        <p:txBody>
          <a:bodyPr>
            <a:normAutofit fontScale="55000" lnSpcReduction="20000"/>
          </a:bodyPr>
          <a:lstStyle/>
          <a:p>
            <a:r>
              <a:rPr lang="en-US" b="1" dirty="0"/>
              <a:t>Shared Situational Awareness</a:t>
            </a:r>
            <a:r>
              <a:rPr lang="en-US" dirty="0"/>
              <a:t> – </a:t>
            </a:r>
            <a:r>
              <a:rPr lang="en-US" dirty="0" smtClean="0"/>
              <a:t>share, receive, filter/</a:t>
            </a:r>
            <a:r>
              <a:rPr lang="en-US" dirty="0" err="1" smtClean="0"/>
              <a:t>tearline</a:t>
            </a:r>
            <a:r>
              <a:rPr lang="en-US" dirty="0" smtClean="0"/>
              <a:t>, and broker cyber threat intelligence reports to/from the Customer, OTFC, ORNG JOC, </a:t>
            </a:r>
            <a:r>
              <a:rPr lang="en-US" dirty="0" smtClean="0"/>
              <a:t>ESO </a:t>
            </a:r>
            <a:r>
              <a:rPr lang="en-US" dirty="0" smtClean="0"/>
              <a:t>SOC, JRIC, NGCC, DHS NCCIC, NSA NTOC, and others</a:t>
            </a:r>
            <a:endParaRPr lang="en-US" dirty="0"/>
          </a:p>
          <a:p>
            <a:r>
              <a:rPr lang="en-US" b="1" dirty="0"/>
              <a:t>Network Scanning and Mapping</a:t>
            </a:r>
            <a:r>
              <a:rPr lang="en-US" dirty="0"/>
              <a:t> - generate an independent, third-party perspective on the number, and types, of assets on the Customer’s network</a:t>
            </a:r>
          </a:p>
          <a:p>
            <a:r>
              <a:rPr lang="en-US" b="1" dirty="0"/>
              <a:t>Network Information Assurance Vulnerability Assessment (IAVA) Scan</a:t>
            </a:r>
            <a:r>
              <a:rPr lang="en-US" dirty="0"/>
              <a:t> - scan the Customer systems for known vulnerabilities and common misconfigurations</a:t>
            </a:r>
          </a:p>
          <a:p>
            <a:r>
              <a:rPr lang="en-US" b="1" dirty="0"/>
              <a:t>Wireless Network Scan</a:t>
            </a:r>
            <a:r>
              <a:rPr lang="en-US" dirty="0"/>
              <a:t> - ensure that all wireless hardware and networks are properly configured and secured using current best practices</a:t>
            </a:r>
          </a:p>
          <a:p>
            <a:r>
              <a:rPr lang="en-US" b="1" dirty="0"/>
              <a:t>Audit Log Review</a:t>
            </a:r>
            <a:r>
              <a:rPr lang="en-US" dirty="0"/>
              <a:t> - ensure that proper logs are kept on activity within the network</a:t>
            </a:r>
          </a:p>
          <a:p>
            <a:r>
              <a:rPr lang="en-US" b="1" dirty="0"/>
              <a:t>Firewall Review</a:t>
            </a:r>
            <a:r>
              <a:rPr lang="en-US" dirty="0"/>
              <a:t> - verify firewall configurations, status of ports and the authorization of services/data flow running through the ports</a:t>
            </a:r>
          </a:p>
          <a:p>
            <a:r>
              <a:rPr lang="en-US" b="1" dirty="0"/>
              <a:t>Network Security Procedural Review</a:t>
            </a:r>
            <a:r>
              <a:rPr lang="en-US" dirty="0"/>
              <a:t> - consult with the Customer on the current Security Management Posture of the network; identify security managers, security management procedures, limitations in management of the network (training, Hardware /software deficiencies, personnel); provide recommendations to enhance network security management posture</a:t>
            </a:r>
          </a:p>
          <a:p>
            <a:r>
              <a:rPr lang="en-US" b="1" dirty="0"/>
              <a:t>Physical Security Review</a:t>
            </a:r>
            <a:r>
              <a:rPr lang="en-US" dirty="0"/>
              <a:t> - a non-invasive, comprehensive examination of the physical security controls</a:t>
            </a:r>
          </a:p>
          <a:p>
            <a:r>
              <a:rPr lang="en-US" b="1" dirty="0"/>
              <a:t>Network Security Education</a:t>
            </a:r>
            <a:r>
              <a:rPr lang="en-US" dirty="0"/>
              <a:t> - consult with the Customer on any additional training that is needed to enhance security posture of the network</a:t>
            </a:r>
          </a:p>
          <a:p>
            <a:r>
              <a:rPr lang="en-US" b="1" dirty="0"/>
              <a:t>Website Vulnerability Assessment (UPON REQUEST)</a:t>
            </a:r>
            <a:r>
              <a:rPr lang="en-US" dirty="0"/>
              <a:t> - provide Customer with a passive scan of hosted websites in order to validate the security of web applications </a:t>
            </a:r>
            <a:r>
              <a:rPr lang="en-US" dirty="0" smtClean="0"/>
              <a:t>utilizing open source tools.</a:t>
            </a:r>
            <a:endParaRPr lang="en-US" dirty="0"/>
          </a:p>
        </p:txBody>
      </p:sp>
    </p:spTree>
    <p:extLst>
      <p:ext uri="{BB962C8B-B14F-4D97-AF65-F5344CB8AC3E}">
        <p14:creationId xmlns:p14="http://schemas.microsoft.com/office/powerpoint/2010/main" val="442135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Cyber Activities and Authorities</a:t>
            </a:r>
          </a:p>
        </p:txBody>
      </p:sp>
      <p:pic>
        <p:nvPicPr>
          <p:cNvPr id="7" name="Content Placeholder 6"/>
          <p:cNvPicPr>
            <a:picLocks noGrp="1" noChangeAspect="1"/>
          </p:cNvPicPr>
          <p:nvPr>
            <p:ph idx="1"/>
          </p:nvPr>
        </p:nvPicPr>
        <p:blipFill>
          <a:blip r:embed="rId3"/>
          <a:stretch>
            <a:fillRect/>
          </a:stretch>
        </p:blipFill>
        <p:spPr>
          <a:xfrm>
            <a:off x="1534501" y="885475"/>
            <a:ext cx="9127292" cy="5630199"/>
          </a:xfrm>
          <a:prstGeom prst="rect">
            <a:avLst/>
          </a:prstGeom>
        </p:spPr>
      </p:pic>
    </p:spTree>
    <p:extLst>
      <p:ext uri="{BB962C8B-B14F-4D97-AF65-F5344CB8AC3E}">
        <p14:creationId xmlns:p14="http://schemas.microsoft.com/office/powerpoint/2010/main" val="385277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a:t>
            </a:r>
            <a:endParaRPr lang="en-US" dirty="0"/>
          </a:p>
        </p:txBody>
      </p:sp>
      <p:pic>
        <p:nvPicPr>
          <p:cNvPr id="6" name="Content Placeholder 5"/>
          <p:cNvPicPr>
            <a:picLocks noGrp="1" noChangeAspect="1"/>
          </p:cNvPicPr>
          <p:nvPr>
            <p:ph idx="1"/>
          </p:nvPr>
        </p:nvPicPr>
        <p:blipFill>
          <a:blip r:embed="rId2"/>
          <a:stretch>
            <a:fillRect/>
          </a:stretch>
        </p:blipFill>
        <p:spPr>
          <a:xfrm>
            <a:off x="1589638" y="1072229"/>
            <a:ext cx="9017017" cy="5462864"/>
          </a:xfrm>
          <a:prstGeom prst="rect">
            <a:avLst/>
          </a:prstGeom>
        </p:spPr>
      </p:pic>
    </p:spTree>
    <p:extLst>
      <p:ext uri="{BB962C8B-B14F-4D97-AF65-F5344CB8AC3E}">
        <p14:creationId xmlns:p14="http://schemas.microsoft.com/office/powerpoint/2010/main" val="237429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3318161" y="758823"/>
            <a:ext cx="5559971" cy="5356860"/>
            <a:chOff x="2668480" y="143741"/>
            <a:chExt cx="6859334" cy="6608756"/>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318" y="2711536"/>
              <a:ext cx="2680381" cy="13716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2429" y="4151210"/>
              <a:ext cx="1371600" cy="1371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5952" y="338646"/>
              <a:ext cx="1371600" cy="1371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1033" y="5380897"/>
              <a:ext cx="1333764" cy="13716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2115" y="143741"/>
              <a:ext cx="1371600" cy="13716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32429" y="1361556"/>
              <a:ext cx="1371600" cy="13716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0482" y="4099464"/>
              <a:ext cx="1371600" cy="137160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67038" y="1361968"/>
              <a:ext cx="1390134" cy="13716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37675" y="5174361"/>
              <a:ext cx="1371600" cy="1371600"/>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6214" y="2756383"/>
              <a:ext cx="1371600" cy="1371600"/>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1763" y="340632"/>
              <a:ext cx="1374354" cy="1371600"/>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668480" y="2736794"/>
              <a:ext cx="1374323" cy="1371600"/>
            </a:xfrm>
            <a:prstGeom prst="rect">
              <a:avLst/>
            </a:prstGeom>
          </p:spPr>
        </p:pic>
        <p:pic>
          <p:nvPicPr>
            <p:cNvPr id="15" name="Picture 1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94517" y="5174361"/>
              <a:ext cx="1371600" cy="1371600"/>
            </a:xfrm>
            <a:prstGeom prst="rect">
              <a:avLst/>
            </a:prstGeom>
          </p:spPr>
        </p:pic>
      </p:grpSp>
    </p:spTree>
    <p:extLst>
      <p:ext uri="{BB962C8B-B14F-4D97-AF65-F5344CB8AC3E}">
        <p14:creationId xmlns:p14="http://schemas.microsoft.com/office/powerpoint/2010/main" val="114260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National Guard Cyber Support</a:t>
            </a:r>
            <a:endParaRPr lang="en-US" dirty="0"/>
          </a:p>
        </p:txBody>
      </p:sp>
      <p:sp>
        <p:nvSpPr>
          <p:cNvPr id="3" name="Subtitle 2"/>
          <p:cNvSpPr>
            <a:spLocks noGrp="1"/>
          </p:cNvSpPr>
          <p:nvPr>
            <p:ph type="subTitle" idx="1"/>
          </p:nvPr>
        </p:nvSpPr>
        <p:spPr>
          <a:xfrm>
            <a:off x="617764" y="3437164"/>
            <a:ext cx="5489122" cy="1820636"/>
          </a:xfrm>
        </p:spPr>
        <p:txBody>
          <a:bodyPr>
            <a:normAutofit/>
          </a:bodyPr>
          <a:lstStyle/>
          <a:p>
            <a:r>
              <a:rPr lang="en-US" sz="2800" dirty="0" smtClean="0"/>
              <a:t>SSG Jason Adsit</a:t>
            </a:r>
            <a:endParaRPr lang="en-US" sz="2000" dirty="0"/>
          </a:p>
          <a:p>
            <a:r>
              <a:rPr lang="en-US" sz="2000" dirty="0" smtClean="0"/>
              <a:t>Oregon Army National Guard</a:t>
            </a:r>
            <a:endParaRPr lang="en-US" sz="2000" dirty="0"/>
          </a:p>
        </p:txBody>
      </p:sp>
      <p:sp>
        <p:nvSpPr>
          <p:cNvPr id="5" name="Subtitle 2"/>
          <p:cNvSpPr txBox="1">
            <a:spLocks/>
          </p:cNvSpPr>
          <p:nvPr/>
        </p:nvSpPr>
        <p:spPr>
          <a:xfrm>
            <a:off x="6106886" y="3436484"/>
            <a:ext cx="5489122" cy="18206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Mr. Courtney Ramsey</a:t>
            </a:r>
            <a:endParaRPr lang="en-US" sz="2000" dirty="0"/>
          </a:p>
          <a:p>
            <a:r>
              <a:rPr lang="en-US" sz="2000" dirty="0" smtClean="0"/>
              <a:t>Oregon Titan Fusion Center</a:t>
            </a:r>
            <a:endParaRPr lang="en-US" sz="2000" dirty="0"/>
          </a:p>
        </p:txBody>
      </p:sp>
    </p:spTree>
    <p:extLst>
      <p:ext uri="{BB962C8B-B14F-4D97-AF65-F5344CB8AC3E}">
        <p14:creationId xmlns:p14="http://schemas.microsoft.com/office/powerpoint/2010/main" val="132596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smtClean="0"/>
              <a:t>Cyber Initiatives in Oregon</a:t>
            </a:r>
            <a:endParaRPr lang="en-US" dirty="0"/>
          </a:p>
        </p:txBody>
      </p:sp>
      <p:sp>
        <p:nvSpPr>
          <p:cNvPr id="5" name="Content Placeholder 4"/>
          <p:cNvSpPr>
            <a:spLocks noGrp="1"/>
          </p:cNvSpPr>
          <p:nvPr>
            <p:ph idx="1"/>
          </p:nvPr>
        </p:nvSpPr>
        <p:spPr/>
        <p:txBody>
          <a:bodyPr>
            <a:normAutofit/>
          </a:bodyPr>
          <a:lstStyle/>
          <a:p>
            <a:r>
              <a:rPr lang="en-US" sz="2400" dirty="0" smtClean="0"/>
              <a:t>In September 2016, Governor Kate </a:t>
            </a:r>
            <a:r>
              <a:rPr lang="en-US" sz="2400" dirty="0"/>
              <a:t>Brown issued </a:t>
            </a:r>
            <a:r>
              <a:rPr lang="en-US" sz="2400" dirty="0" smtClean="0"/>
              <a:t>Executive Order No. </a:t>
            </a:r>
            <a:r>
              <a:rPr lang="en-US" sz="2400" dirty="0"/>
              <a:t>16-13 </a:t>
            </a:r>
            <a:r>
              <a:rPr lang="en-US" sz="2400" dirty="0" smtClean="0"/>
              <a:t>entitled “Unifying Cyber Security in Oregon”</a:t>
            </a:r>
          </a:p>
          <a:p>
            <a:r>
              <a:rPr lang="en-US" sz="2400" dirty="0" smtClean="0"/>
              <a:t>In July 2017, Senate </a:t>
            </a:r>
            <a:r>
              <a:rPr lang="en-US" sz="2400" dirty="0"/>
              <a:t>Bill </a:t>
            </a:r>
            <a:r>
              <a:rPr lang="en-US" sz="2400" dirty="0" smtClean="0"/>
              <a:t>90 </a:t>
            </a:r>
            <a:r>
              <a:rPr lang="en-US" sz="2400" dirty="0"/>
              <a:t>w</a:t>
            </a:r>
            <a:r>
              <a:rPr lang="en-US" sz="2400" dirty="0" smtClean="0"/>
              <a:t>as enacted.</a:t>
            </a:r>
          </a:p>
          <a:p>
            <a:pPr lvl="1"/>
            <a:r>
              <a:rPr lang="en-US" sz="1800" dirty="0" smtClean="0"/>
              <a:t>Unification </a:t>
            </a:r>
            <a:r>
              <a:rPr lang="en-US" sz="1800" dirty="0"/>
              <a:t>of a</a:t>
            </a:r>
            <a:r>
              <a:rPr lang="en-US" sz="1800" dirty="0" smtClean="0"/>
              <a:t>gency </a:t>
            </a:r>
            <a:r>
              <a:rPr lang="en-US" sz="1800" dirty="0"/>
              <a:t>i</a:t>
            </a:r>
            <a:r>
              <a:rPr lang="en-US" sz="1800" dirty="0" smtClean="0"/>
              <a:t>nformation </a:t>
            </a:r>
            <a:r>
              <a:rPr lang="en-US" sz="1800" dirty="0"/>
              <a:t>t</a:t>
            </a:r>
            <a:r>
              <a:rPr lang="en-US" sz="1800" dirty="0" smtClean="0"/>
              <a:t>echnology </a:t>
            </a:r>
            <a:r>
              <a:rPr lang="en-US" sz="1800" dirty="0"/>
              <a:t>s</a:t>
            </a:r>
            <a:r>
              <a:rPr lang="en-US" sz="1800" dirty="0" smtClean="0"/>
              <a:t>ecurity functions.</a:t>
            </a:r>
          </a:p>
          <a:p>
            <a:pPr lvl="1"/>
            <a:r>
              <a:rPr lang="en-US" sz="1800" dirty="0" smtClean="0"/>
              <a:t>State </a:t>
            </a:r>
            <a:r>
              <a:rPr lang="en-US" sz="1800" dirty="0"/>
              <a:t>a</a:t>
            </a:r>
            <a:r>
              <a:rPr lang="en-US" sz="1800" dirty="0" smtClean="0"/>
              <a:t>gency coordination</a:t>
            </a:r>
          </a:p>
          <a:p>
            <a:pPr lvl="1"/>
            <a:r>
              <a:rPr lang="en-US" sz="1800" dirty="0"/>
              <a:t>Oregon Cybersecurity Advisory </a:t>
            </a:r>
            <a:r>
              <a:rPr lang="en-US" sz="1800" dirty="0" smtClean="0"/>
              <a:t>Council</a:t>
            </a:r>
          </a:p>
          <a:p>
            <a:pPr lvl="1"/>
            <a:r>
              <a:rPr lang="en-US" sz="1800" dirty="0"/>
              <a:t>Oregon Cybersecurity Center of </a:t>
            </a:r>
            <a:r>
              <a:rPr lang="en-US" sz="1800" dirty="0" smtClean="0"/>
              <a:t>Excellence</a:t>
            </a:r>
          </a:p>
          <a:p>
            <a:pPr lvl="1"/>
            <a:r>
              <a:rPr lang="en-US" sz="1800" dirty="0"/>
              <a:t>Authority of State Chief Information Officer to e</a:t>
            </a:r>
            <a:r>
              <a:rPr lang="en-US" sz="1800" dirty="0" smtClean="0"/>
              <a:t>nter </a:t>
            </a:r>
            <a:r>
              <a:rPr lang="en-US" sz="1800" dirty="0"/>
              <a:t>into a</a:t>
            </a:r>
            <a:r>
              <a:rPr lang="en-US" sz="1800" dirty="0" smtClean="0"/>
              <a:t>greements</a:t>
            </a:r>
          </a:p>
          <a:p>
            <a:pPr lvl="1"/>
            <a:r>
              <a:rPr lang="en-US" sz="1800" dirty="0"/>
              <a:t>Moneys f</a:t>
            </a:r>
            <a:r>
              <a:rPr lang="en-US" sz="1800" dirty="0" smtClean="0"/>
              <a:t>rom federal </a:t>
            </a:r>
            <a:r>
              <a:rPr lang="en-US" sz="1800" dirty="0"/>
              <a:t>g</a:t>
            </a:r>
            <a:r>
              <a:rPr lang="en-US" sz="1800" dirty="0" smtClean="0"/>
              <a:t>overnment </a:t>
            </a:r>
            <a:r>
              <a:rPr lang="en-US" sz="1800" dirty="0"/>
              <a:t>and o</a:t>
            </a:r>
            <a:r>
              <a:rPr lang="en-US" sz="1800" dirty="0" smtClean="0"/>
              <a:t>ther </a:t>
            </a:r>
            <a:r>
              <a:rPr lang="en-US" sz="1800" dirty="0"/>
              <a:t>s</a:t>
            </a:r>
            <a:r>
              <a:rPr lang="en-US" sz="1800" dirty="0" smtClean="0"/>
              <a:t>ources</a:t>
            </a:r>
            <a:endParaRPr lang="en-US" dirty="0" smtClean="0"/>
          </a:p>
          <a:p>
            <a:r>
              <a:rPr lang="en-US" sz="2400" dirty="0" smtClean="0"/>
              <a:t>In July 2018, the ORNG’s DCOE began working with the OTFC to improve the quality and timeliness of cyber intelligence sharing with SLTT partners.</a:t>
            </a:r>
          </a:p>
          <a:p>
            <a:r>
              <a:rPr lang="en-US" sz="2400" dirty="0"/>
              <a:t>In fall 2018, the DCOE will coordinate with the Oregon Secretary of State’s security team with regard to cybersecurity of election infrastructure.</a:t>
            </a:r>
            <a:endParaRPr lang="en-US" sz="2400" dirty="0" smtClean="0"/>
          </a:p>
        </p:txBody>
      </p:sp>
    </p:spTree>
    <p:extLst>
      <p:ext uri="{BB962C8B-B14F-4D97-AF65-F5344CB8AC3E}">
        <p14:creationId xmlns:p14="http://schemas.microsoft.com/office/powerpoint/2010/main" val="130328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2744C-CE75-446A-8774-30D6D19E13A9}"/>
              </a:ext>
            </a:extLst>
          </p:cNvPr>
          <p:cNvSpPr>
            <a:spLocks noGrp="1"/>
          </p:cNvSpPr>
          <p:nvPr>
            <p:ph type="ctrTitle"/>
          </p:nvPr>
        </p:nvSpPr>
        <p:spPr/>
        <p:txBody>
          <a:bodyPr/>
          <a:lstStyle/>
          <a:p>
            <a:r>
              <a:rPr lang="en-US" dirty="0" smtClean="0"/>
              <a:t>Traditional National Guard Missions</a:t>
            </a:r>
            <a:endParaRPr lang="en-US" dirty="0"/>
          </a:p>
        </p:txBody>
      </p:sp>
      <p:pic>
        <p:nvPicPr>
          <p:cNvPr id="3" name="Picture 2">
            <a:extLst>
              <a:ext uri="{FF2B5EF4-FFF2-40B4-BE49-F238E27FC236}">
                <a16:creationId xmlns:a16="http://schemas.microsoft.com/office/drawing/2014/main" xmlns="" id="{FDE988EC-3618-4900-B3C5-E0FB190B1BC2}"/>
              </a:ext>
            </a:extLst>
          </p:cNvPr>
          <p:cNvPicPr>
            <a:picLocks noChangeAspect="1"/>
          </p:cNvPicPr>
          <p:nvPr/>
        </p:nvPicPr>
        <p:blipFill>
          <a:blip r:embed="rId3"/>
          <a:stretch>
            <a:fillRect/>
          </a:stretch>
        </p:blipFill>
        <p:spPr>
          <a:xfrm>
            <a:off x="260612" y="1270868"/>
            <a:ext cx="3567845" cy="2375932"/>
          </a:xfrm>
          <a:prstGeom prst="rect">
            <a:avLst/>
          </a:prstGeom>
        </p:spPr>
      </p:pic>
      <p:pic>
        <p:nvPicPr>
          <p:cNvPr id="4" name="Picture 3">
            <a:extLst>
              <a:ext uri="{FF2B5EF4-FFF2-40B4-BE49-F238E27FC236}">
                <a16:creationId xmlns:a16="http://schemas.microsoft.com/office/drawing/2014/main" xmlns="" id="{5811ABBD-A4E1-44FB-905C-A0BB9AFB00BF}"/>
              </a:ext>
            </a:extLst>
          </p:cNvPr>
          <p:cNvPicPr>
            <a:picLocks noChangeAspect="1"/>
          </p:cNvPicPr>
          <p:nvPr/>
        </p:nvPicPr>
        <p:blipFill>
          <a:blip r:embed="rId4"/>
          <a:stretch>
            <a:fillRect/>
          </a:stretch>
        </p:blipFill>
        <p:spPr>
          <a:xfrm>
            <a:off x="4040732" y="2648977"/>
            <a:ext cx="4139881" cy="2375932"/>
          </a:xfrm>
          <a:prstGeom prst="rect">
            <a:avLst/>
          </a:prstGeom>
        </p:spPr>
      </p:pic>
      <p:pic>
        <p:nvPicPr>
          <p:cNvPr id="5" name="Picture 4">
            <a:extLst>
              <a:ext uri="{FF2B5EF4-FFF2-40B4-BE49-F238E27FC236}">
                <a16:creationId xmlns:a16="http://schemas.microsoft.com/office/drawing/2014/main" xmlns="" id="{5DA93DEB-536C-4647-A145-B8F666259585}"/>
              </a:ext>
            </a:extLst>
          </p:cNvPr>
          <p:cNvPicPr>
            <a:picLocks noChangeAspect="1"/>
          </p:cNvPicPr>
          <p:nvPr/>
        </p:nvPicPr>
        <p:blipFill>
          <a:blip r:embed="rId5"/>
          <a:stretch>
            <a:fillRect/>
          </a:stretch>
        </p:blipFill>
        <p:spPr>
          <a:xfrm>
            <a:off x="8575701" y="4073937"/>
            <a:ext cx="3527293" cy="2349205"/>
          </a:xfrm>
          <a:prstGeom prst="rect">
            <a:avLst/>
          </a:prstGeom>
        </p:spPr>
      </p:pic>
      <p:sp>
        <p:nvSpPr>
          <p:cNvPr id="6" name="Rectangle 5">
            <a:extLst>
              <a:ext uri="{FF2B5EF4-FFF2-40B4-BE49-F238E27FC236}">
                <a16:creationId xmlns:a16="http://schemas.microsoft.com/office/drawing/2014/main" xmlns="" id="{797A4EAD-E142-426E-A87A-D2DA49283648}"/>
              </a:ext>
            </a:extLst>
          </p:cNvPr>
          <p:cNvSpPr/>
          <p:nvPr/>
        </p:nvSpPr>
        <p:spPr>
          <a:xfrm>
            <a:off x="3950432" y="1383040"/>
            <a:ext cx="7874969" cy="1107996"/>
          </a:xfrm>
          <a:prstGeom prst="rect">
            <a:avLst/>
          </a:prstGeom>
        </p:spPr>
        <p:txBody>
          <a:bodyPr wrap="square">
            <a:spAutoFit/>
          </a:bodyPr>
          <a:lstStyle/>
          <a:p>
            <a:r>
              <a:rPr lang="en-US" sz="2200" dirty="0">
                <a:cs typeface="Arial" panose="020B0604020202020204" pitchFamily="34" charset="0"/>
              </a:rPr>
              <a:t>The Guard has a unique dual mission, with both federal and state responsibilities. During peacetime, Guard forces are commanded by the governor through a state adjutant general.</a:t>
            </a:r>
          </a:p>
        </p:txBody>
      </p:sp>
      <p:sp>
        <p:nvSpPr>
          <p:cNvPr id="8" name="Rectangle 7">
            <a:extLst>
              <a:ext uri="{FF2B5EF4-FFF2-40B4-BE49-F238E27FC236}">
                <a16:creationId xmlns:a16="http://schemas.microsoft.com/office/drawing/2014/main" xmlns="" id="{493330C9-71D0-4EF3-B581-2EC100231D49}"/>
              </a:ext>
            </a:extLst>
          </p:cNvPr>
          <p:cNvSpPr/>
          <p:nvPr/>
        </p:nvSpPr>
        <p:spPr>
          <a:xfrm>
            <a:off x="103608" y="5232210"/>
            <a:ext cx="8423106" cy="769441"/>
          </a:xfrm>
          <a:prstGeom prst="rect">
            <a:avLst/>
          </a:prstGeom>
        </p:spPr>
        <p:txBody>
          <a:bodyPr wrap="square">
            <a:spAutoFit/>
          </a:bodyPr>
          <a:lstStyle/>
          <a:p>
            <a:r>
              <a:rPr lang="en-US" sz="2200" dirty="0">
                <a:cs typeface="Arial" panose="020B0604020202020204" pitchFamily="34" charset="0"/>
              </a:rPr>
              <a:t>The governor can call the Guard into action during local or state-wide emergencies, such as storms, drought and civil disturbances.</a:t>
            </a:r>
          </a:p>
        </p:txBody>
      </p:sp>
    </p:spTree>
    <p:extLst>
      <p:ext uri="{BB962C8B-B14F-4D97-AF65-F5344CB8AC3E}">
        <p14:creationId xmlns:p14="http://schemas.microsoft.com/office/powerpoint/2010/main" val="378094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ctrTitle"/>
          </p:nvPr>
        </p:nvSpPr>
        <p:spPr/>
        <p:txBody>
          <a:bodyPr>
            <a:normAutofit/>
          </a:bodyPr>
          <a:lstStyle/>
          <a:p>
            <a:r>
              <a:rPr lang="en-US" sz="3600" dirty="0" smtClean="0"/>
              <a:t>Duty Statuses </a:t>
            </a:r>
            <a:r>
              <a:rPr lang="en-US" sz="3600" dirty="0"/>
              <a:t>A</a:t>
            </a:r>
            <a:r>
              <a:rPr lang="en-US" sz="3600" dirty="0" smtClean="0"/>
              <a:t>pplicable to the National Guard</a:t>
            </a:r>
            <a:endParaRPr lang="en-US" sz="3600" dirty="0"/>
          </a:p>
        </p:txBody>
      </p:sp>
      <p:grpSp>
        <p:nvGrpSpPr>
          <p:cNvPr id="1029" name="Group 6"/>
          <p:cNvGrpSpPr>
            <a:grpSpLocks/>
          </p:cNvGrpSpPr>
          <p:nvPr/>
        </p:nvGrpSpPr>
        <p:grpSpPr bwMode="auto">
          <a:xfrm>
            <a:off x="2148405" y="1407918"/>
            <a:ext cx="9194800" cy="666750"/>
            <a:chOff x="2171700" y="990600"/>
            <a:chExt cx="6896100" cy="666750"/>
          </a:xfrm>
        </p:grpSpPr>
        <p:sp>
          <p:nvSpPr>
            <p:cNvPr id="1030" name="AutoShape 6"/>
            <p:cNvSpPr>
              <a:spLocks noChangeArrowheads="1"/>
            </p:cNvSpPr>
            <p:nvPr/>
          </p:nvSpPr>
          <p:spPr bwMode="auto">
            <a:xfrm>
              <a:off x="2171700" y="990600"/>
              <a:ext cx="6896100" cy="666750"/>
            </a:xfrm>
            <a:prstGeom prst="leftRightArrow">
              <a:avLst>
                <a:gd name="adj1" fmla="val 72861"/>
                <a:gd name="adj2" fmla="val 155526"/>
              </a:avLst>
            </a:prstGeom>
            <a:gradFill rotWithShape="0">
              <a:gsLst>
                <a:gs pos="0">
                  <a:schemeClr val="accent1"/>
                </a:gs>
                <a:gs pos="100000">
                  <a:srgbClr val="FF0000"/>
                </a:gs>
              </a:gsLst>
              <a:lin ang="0" scaled="1"/>
            </a:gradFill>
            <a:ln w="9525">
              <a:solidFill>
                <a:schemeClr val="bg1"/>
              </a:solidFill>
              <a:miter lim="800000"/>
              <a:headEnd/>
              <a:tailEnd/>
            </a:ln>
          </p:spPr>
          <p:txBody>
            <a:bodyPr wrap="none" anchor="ctr"/>
            <a:lstStyle/>
            <a:p>
              <a:pPr eaLnBrk="0" hangingPunct="0"/>
              <a:endParaRPr lang="en-US">
                <a:latin typeface="Calibri" pitchFamily="34" charset="0"/>
              </a:endParaRPr>
            </a:p>
          </p:txBody>
        </p:sp>
        <p:sp>
          <p:nvSpPr>
            <p:cNvPr id="1031" name="Text Box 7"/>
            <p:cNvSpPr txBox="1">
              <a:spLocks noChangeArrowheads="1"/>
            </p:cNvSpPr>
            <p:nvPr/>
          </p:nvSpPr>
          <p:spPr bwMode="auto">
            <a:xfrm>
              <a:off x="2765281" y="1066334"/>
              <a:ext cx="1076634" cy="523220"/>
            </a:xfrm>
            <a:prstGeom prst="rect">
              <a:avLst/>
            </a:prstGeom>
            <a:noFill/>
            <a:ln w="9525">
              <a:noFill/>
              <a:miter lim="800000"/>
              <a:headEnd/>
              <a:tailEnd/>
            </a:ln>
          </p:spPr>
          <p:txBody>
            <a:bodyPr wrap="square" anchor="ctr">
              <a:spAutoFit/>
            </a:bodyPr>
            <a:lstStyle/>
            <a:p>
              <a:pPr algn="ctr">
                <a:spcBef>
                  <a:spcPct val="50000"/>
                </a:spcBef>
              </a:pPr>
              <a:r>
                <a:rPr lang="en-US" sz="2800" b="1" dirty="0">
                  <a:solidFill>
                    <a:schemeClr val="bg1"/>
                  </a:solidFill>
                </a:rPr>
                <a:t>STATE</a:t>
              </a:r>
              <a:endParaRPr lang="en-US" sz="1600" b="1" dirty="0">
                <a:solidFill>
                  <a:schemeClr val="bg1"/>
                </a:solidFill>
              </a:endParaRPr>
            </a:p>
          </p:txBody>
        </p:sp>
        <p:sp>
          <p:nvSpPr>
            <p:cNvPr id="1032" name="Text Box 8"/>
            <p:cNvSpPr txBox="1">
              <a:spLocks noChangeArrowheads="1"/>
            </p:cNvSpPr>
            <p:nvPr/>
          </p:nvSpPr>
          <p:spPr bwMode="auto">
            <a:xfrm>
              <a:off x="7064436" y="1066334"/>
              <a:ext cx="1231490" cy="523220"/>
            </a:xfrm>
            <a:prstGeom prst="rect">
              <a:avLst/>
            </a:prstGeom>
            <a:noFill/>
            <a:ln w="9525">
              <a:noFill/>
              <a:miter lim="800000"/>
              <a:headEnd/>
              <a:tailEnd/>
            </a:ln>
          </p:spPr>
          <p:txBody>
            <a:bodyPr wrap="square" anchor="ctr">
              <a:spAutoFit/>
            </a:bodyPr>
            <a:lstStyle/>
            <a:p>
              <a:pPr algn="ctr">
                <a:spcBef>
                  <a:spcPct val="50000"/>
                </a:spcBef>
              </a:pPr>
              <a:r>
                <a:rPr lang="en-US" sz="2800" b="1" dirty="0">
                  <a:solidFill>
                    <a:schemeClr val="bg1"/>
                  </a:solidFill>
                </a:rPr>
                <a:t>FEDERAL</a:t>
              </a:r>
              <a:endParaRPr lang="en-US" sz="1600" b="1" dirty="0">
                <a:solidFill>
                  <a:schemeClr val="bg1"/>
                </a:solidFill>
              </a:endParaRPr>
            </a:p>
          </p:txBody>
        </p:sp>
      </p:grpSp>
      <p:graphicFrame>
        <p:nvGraphicFramePr>
          <p:cNvPr id="1026" name="Object 2"/>
          <p:cNvGraphicFramePr>
            <a:graphicFrameLocks noChangeAspect="1"/>
          </p:cNvGraphicFramePr>
          <p:nvPr>
            <p:extLst>
              <p:ext uri="{D42A27DB-BD31-4B8C-83A1-F6EECF244321}">
                <p14:modId xmlns:p14="http://schemas.microsoft.com/office/powerpoint/2010/main" val="3879466543"/>
              </p:ext>
            </p:extLst>
          </p:nvPr>
        </p:nvGraphicFramePr>
        <p:xfrm>
          <a:off x="371300" y="2117531"/>
          <a:ext cx="11334750" cy="3916362"/>
        </p:xfrm>
        <a:graphic>
          <a:graphicData uri="http://schemas.openxmlformats.org/presentationml/2006/ole">
            <mc:AlternateContent xmlns:mc="http://schemas.openxmlformats.org/markup-compatibility/2006">
              <mc:Choice xmlns:v="urn:schemas-microsoft-com:vml" Requires="v">
                <p:oleObj spid="_x0000_s1130" name="Document" r:id="rId5" imgW="8930835" imgH="3083933" progId="Word.Document.8">
                  <p:embed/>
                </p:oleObj>
              </mc:Choice>
              <mc:Fallback>
                <p:oleObj name="Document" r:id="rId5" imgW="8930835" imgH="3083933" progId="Word.Document.8">
                  <p:embed/>
                  <p:pic>
                    <p:nvPicPr>
                      <p:cNvPr id="1026" name="Object 2"/>
                      <p:cNvPicPr>
                        <a:picLocks noChangeAspect="1" noChangeArrowheads="1"/>
                      </p:cNvPicPr>
                      <p:nvPr/>
                    </p:nvPicPr>
                    <p:blipFill>
                      <a:blip r:embed="rId6"/>
                      <a:srcRect/>
                      <a:stretch>
                        <a:fillRect/>
                      </a:stretch>
                    </p:blipFill>
                    <p:spPr bwMode="auto">
                      <a:xfrm>
                        <a:off x="371300" y="2117531"/>
                        <a:ext cx="11334750" cy="39163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52602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smtClean="0"/>
              <a:t>Cyber Mission Types</a:t>
            </a:r>
            <a:endParaRPr lang="en-US" dirty="0"/>
          </a:p>
        </p:txBody>
      </p:sp>
      <p:sp>
        <p:nvSpPr>
          <p:cNvPr id="6" name="TextBox 5"/>
          <p:cNvSpPr txBox="1"/>
          <p:nvPr/>
        </p:nvSpPr>
        <p:spPr>
          <a:xfrm>
            <a:off x="798991" y="1834972"/>
            <a:ext cx="10777491" cy="2769989"/>
          </a:xfrm>
          <a:prstGeom prst="rect">
            <a:avLst/>
          </a:prstGeom>
          <a:noFill/>
        </p:spPr>
        <p:txBody>
          <a:bodyPr wrap="square" rtlCol="0">
            <a:spAutoFit/>
          </a:bodyPr>
          <a:lstStyle/>
          <a:p>
            <a:pPr marL="285750" indent="-285750">
              <a:buFont typeface="Arial" panose="020B0604020202020204" pitchFamily="34" charset="0"/>
              <a:buChar char="•"/>
            </a:pPr>
            <a:r>
              <a:rPr lang="en-US" sz="2000" u="sng" dirty="0" smtClean="0">
                <a:cs typeface="Arial" panose="020B0604020202020204" pitchFamily="34" charset="0"/>
              </a:rPr>
              <a:t>Ongoing </a:t>
            </a:r>
            <a:r>
              <a:rPr lang="en-US" sz="2000" u="sng" dirty="0">
                <a:cs typeface="Arial" panose="020B0604020202020204" pitchFamily="34" charset="0"/>
              </a:rPr>
              <a:t>example</a:t>
            </a:r>
            <a:r>
              <a:rPr lang="en-US" sz="2000" dirty="0">
                <a:cs typeface="Arial" panose="020B0604020202020204" pitchFamily="34" charset="0"/>
              </a:rPr>
              <a:t>: </a:t>
            </a:r>
            <a:r>
              <a:rPr lang="en-US" sz="2000" dirty="0" smtClean="0">
                <a:cs typeface="Arial" panose="020B0604020202020204" pitchFamily="34" charset="0"/>
              </a:rPr>
              <a:t>ORNG partnership </a:t>
            </a:r>
            <a:r>
              <a:rPr lang="en-US" sz="2000" dirty="0">
                <a:cs typeface="Arial" panose="020B0604020202020204" pitchFamily="34" charset="0"/>
              </a:rPr>
              <a:t>with </a:t>
            </a:r>
            <a:r>
              <a:rPr lang="en-US" sz="2000" dirty="0" smtClean="0">
                <a:cs typeface="Arial" panose="020B0604020202020204" pitchFamily="34" charset="0"/>
              </a:rPr>
              <a:t>ESO and the OTFC</a:t>
            </a:r>
            <a:r>
              <a:rPr lang="en-US" sz="2000" dirty="0">
                <a:cs typeface="Arial" panose="020B0604020202020204" pitchFamily="34" charset="0"/>
              </a:rPr>
              <a:t> </a:t>
            </a:r>
            <a:r>
              <a:rPr lang="en-US" sz="2000" dirty="0" smtClean="0">
                <a:cs typeface="Arial" panose="020B0604020202020204" pitchFamily="34" charset="0"/>
              </a:rPr>
              <a:t>to perform </a:t>
            </a:r>
            <a:r>
              <a:rPr lang="en-US" sz="2000" dirty="0">
                <a:cs typeface="Arial" panose="020B0604020202020204" pitchFamily="34" charset="0"/>
              </a:rPr>
              <a:t>Cyber assessments for State customers (i.e. Counties, </a:t>
            </a:r>
            <a:r>
              <a:rPr lang="en-US" sz="2000" dirty="0" smtClean="0">
                <a:cs typeface="Arial" panose="020B0604020202020204" pitchFamily="34" charset="0"/>
              </a:rPr>
              <a:t>Cities, Schools</a:t>
            </a:r>
            <a:r>
              <a:rPr lang="en-US" sz="2000" dirty="0">
                <a:cs typeface="Arial" panose="020B0604020202020204" pitchFamily="34" charset="0"/>
              </a:rPr>
              <a:t>, etc..), in order to increase their cyber posture</a:t>
            </a:r>
            <a:r>
              <a:rPr lang="en-US" sz="2000" dirty="0" smtClean="0">
                <a:cs typeface="Arial" panose="020B0604020202020204" pitchFamily="34" charset="0"/>
              </a:rPr>
              <a:t>.</a:t>
            </a:r>
          </a:p>
          <a:p>
            <a:endParaRPr lang="en-US" sz="2000" u="sng" dirty="0">
              <a:cs typeface="Arial" panose="020B0604020202020204" pitchFamily="34" charset="0"/>
            </a:endParaRPr>
          </a:p>
          <a:p>
            <a:pPr marL="285750" indent="-285750">
              <a:buFont typeface="Arial" panose="020B0604020202020204" pitchFamily="34" charset="0"/>
              <a:buChar char="•"/>
            </a:pPr>
            <a:r>
              <a:rPr lang="en-US" sz="2000" u="sng" dirty="0" smtClean="0">
                <a:cs typeface="Arial" panose="020B0604020202020204" pitchFamily="34" charset="0"/>
              </a:rPr>
              <a:t>As Needed</a:t>
            </a:r>
            <a:r>
              <a:rPr lang="en-US" sz="2000" dirty="0" smtClean="0">
                <a:cs typeface="Arial" panose="020B0604020202020204" pitchFamily="34" charset="0"/>
              </a:rPr>
              <a:t>: State directed SAD and Title 32 missions to support CTAA. </a:t>
            </a:r>
            <a:r>
              <a:rPr lang="en-US" sz="2000" dirty="0">
                <a:cs typeface="Arial" panose="020B0604020202020204" pitchFamily="34" charset="0"/>
              </a:rPr>
              <a:t>Guidance for these missions are dictated by DoD Policy Memo 16-002</a:t>
            </a:r>
            <a:r>
              <a:rPr lang="en-US" sz="2000" dirty="0" smtClean="0">
                <a:cs typeface="Arial" panose="020B0604020202020204" pitchFamily="34" charset="0"/>
              </a:rPr>
              <a:t>.</a:t>
            </a:r>
            <a:endParaRPr lang="en-US" sz="2000" u="sng" dirty="0">
              <a:cs typeface="Arial" panose="020B0604020202020204" pitchFamily="34" charset="0"/>
            </a:endParaRPr>
          </a:p>
          <a:p>
            <a:endParaRPr lang="en-US" sz="2000" u="sng" dirty="0" smtClean="0">
              <a:cs typeface="Arial" panose="020B0604020202020204" pitchFamily="34" charset="0"/>
            </a:endParaRPr>
          </a:p>
          <a:p>
            <a:pPr marL="742950" lvl="1" indent="-285750">
              <a:buFont typeface="Arial" panose="020B0604020202020204" pitchFamily="34" charset="0"/>
              <a:buChar char="•"/>
            </a:pPr>
            <a:r>
              <a:rPr lang="en-US" dirty="0" smtClean="0">
                <a:cs typeface="Arial" panose="020B0604020202020204" pitchFamily="34" charset="0"/>
              </a:rPr>
              <a:t>Title 32 Missions must not interfere with ORNG training requirements or unit readiness.</a:t>
            </a:r>
          </a:p>
          <a:p>
            <a:pPr lvl="1"/>
            <a:endParaRPr lang="en-US" dirty="0" smtClean="0">
              <a:cs typeface="Arial" panose="020B0604020202020204" pitchFamily="34" charset="0"/>
            </a:endParaRPr>
          </a:p>
          <a:p>
            <a:pPr marL="742950" lvl="1" indent="-285750">
              <a:buFont typeface="Arial" panose="020B0604020202020204" pitchFamily="34" charset="0"/>
              <a:buChar char="•"/>
            </a:pPr>
            <a:r>
              <a:rPr lang="en-US" dirty="0" smtClean="0">
                <a:cs typeface="Arial" panose="020B0604020202020204" pitchFamily="34" charset="0"/>
              </a:rPr>
              <a:t>SAD Missions must be authorized by the Governor and pre-funded or reimbursed by the supported entity</a:t>
            </a:r>
            <a:endParaRPr lang="en-US" dirty="0">
              <a:cs typeface="Arial" panose="020B0604020202020204" pitchFamily="34" charset="0"/>
            </a:endParaRPr>
          </a:p>
        </p:txBody>
      </p:sp>
      <p:sp>
        <p:nvSpPr>
          <p:cNvPr id="5" name="TextBox 4">
            <a:extLst>
              <a:ext uri="{FF2B5EF4-FFF2-40B4-BE49-F238E27FC236}">
                <a16:creationId xmlns:a16="http://schemas.microsoft.com/office/drawing/2014/main" xmlns="" id="{B9747624-C105-47C4-8105-B66590B94EEC}"/>
              </a:ext>
            </a:extLst>
          </p:cNvPr>
          <p:cNvSpPr txBox="1"/>
          <p:nvPr/>
        </p:nvSpPr>
        <p:spPr>
          <a:xfrm>
            <a:off x="798991" y="4681652"/>
            <a:ext cx="10420819" cy="1600438"/>
          </a:xfrm>
          <a:prstGeom prst="rect">
            <a:avLst/>
          </a:prstGeom>
          <a:noFill/>
        </p:spPr>
        <p:txBody>
          <a:bodyPr wrap="square" rtlCol="0">
            <a:spAutoFit/>
          </a:bodyPr>
          <a:lstStyle/>
          <a:p>
            <a:r>
              <a:rPr lang="en-US" sz="1400" dirty="0">
                <a:cs typeface="Arial" panose="020B0604020202020204" pitchFamily="34" charset="0"/>
              </a:rPr>
              <a:t>Acronyms:</a:t>
            </a:r>
          </a:p>
          <a:p>
            <a:r>
              <a:rPr lang="en-US" sz="1400" dirty="0">
                <a:cs typeface="Arial" panose="020B0604020202020204" pitchFamily="34" charset="0"/>
              </a:rPr>
              <a:t>DCOE – Defensive Cyberspace Operations </a:t>
            </a:r>
            <a:r>
              <a:rPr lang="en-US" sz="1400" dirty="0" smtClean="0">
                <a:cs typeface="Arial" panose="020B0604020202020204" pitchFamily="34" charset="0"/>
              </a:rPr>
              <a:t>Element</a:t>
            </a:r>
            <a:r>
              <a:rPr lang="en-US" sz="1400" dirty="0">
                <a:cs typeface="Arial" panose="020B0604020202020204" pitchFamily="34" charset="0"/>
              </a:rPr>
              <a:t>		</a:t>
            </a:r>
            <a:r>
              <a:rPr lang="en-US" sz="1400" dirty="0" smtClean="0">
                <a:cs typeface="Arial" panose="020B0604020202020204" pitchFamily="34" charset="0"/>
              </a:rPr>
              <a:t>ESO </a:t>
            </a:r>
            <a:r>
              <a:rPr lang="en-US" sz="1400" dirty="0">
                <a:cs typeface="Arial" panose="020B0604020202020204" pitchFamily="34" charset="0"/>
              </a:rPr>
              <a:t>– </a:t>
            </a:r>
            <a:r>
              <a:rPr lang="en-US" sz="1400" dirty="0" smtClean="0">
                <a:cs typeface="Arial" panose="020B0604020202020204" pitchFamily="34" charset="0"/>
              </a:rPr>
              <a:t>Enterprise </a:t>
            </a:r>
            <a:r>
              <a:rPr lang="en-US" sz="1400" dirty="0">
                <a:cs typeface="Arial" panose="020B0604020202020204" pitchFamily="34" charset="0"/>
              </a:rPr>
              <a:t>Security </a:t>
            </a:r>
            <a:r>
              <a:rPr lang="en-US" sz="1400" dirty="0" smtClean="0">
                <a:cs typeface="Arial" panose="020B0604020202020204" pitchFamily="34" charset="0"/>
              </a:rPr>
              <a:t>Office</a:t>
            </a:r>
            <a:endParaRPr lang="en-US" sz="1400" dirty="0">
              <a:cs typeface="Arial" panose="020B0604020202020204" pitchFamily="34" charset="0"/>
            </a:endParaRPr>
          </a:p>
          <a:p>
            <a:r>
              <a:rPr lang="en-US" sz="1400" dirty="0">
                <a:cs typeface="Arial" panose="020B0604020202020204" pitchFamily="34" charset="0"/>
              </a:rPr>
              <a:t>CTAA – Coordinate, Train, Advise, and </a:t>
            </a:r>
            <a:r>
              <a:rPr lang="en-US" sz="1400" dirty="0" smtClean="0">
                <a:cs typeface="Arial" panose="020B0604020202020204" pitchFamily="34" charset="0"/>
              </a:rPr>
              <a:t>Assist </a:t>
            </a:r>
            <a:r>
              <a:rPr lang="en-US" sz="1400" dirty="0">
                <a:cs typeface="Arial" panose="020B0604020202020204" pitchFamily="34" charset="0"/>
              </a:rPr>
              <a:t>		</a:t>
            </a:r>
            <a:r>
              <a:rPr lang="en-US" sz="1400" dirty="0" smtClean="0">
                <a:cs typeface="Arial" panose="020B0604020202020204" pitchFamily="34" charset="0"/>
              </a:rPr>
              <a:t>DSCA </a:t>
            </a:r>
            <a:r>
              <a:rPr lang="en-US" sz="1400" dirty="0">
                <a:cs typeface="Arial" panose="020B0604020202020204" pitchFamily="34" charset="0"/>
              </a:rPr>
              <a:t>- Defense Support of Civil Authorities</a:t>
            </a:r>
          </a:p>
          <a:p>
            <a:r>
              <a:rPr lang="en-US" sz="1400" dirty="0">
                <a:cs typeface="Arial" panose="020B0604020202020204" pitchFamily="34" charset="0"/>
              </a:rPr>
              <a:t>OEM – Office of Emergency Management		</a:t>
            </a:r>
            <a:r>
              <a:rPr lang="en-US" sz="1400" dirty="0" smtClean="0">
                <a:cs typeface="Arial" panose="020B0604020202020204" pitchFamily="34" charset="0"/>
              </a:rPr>
              <a:t>OMD </a:t>
            </a:r>
            <a:r>
              <a:rPr lang="en-US" sz="1400" dirty="0">
                <a:cs typeface="Arial" panose="020B0604020202020204" pitchFamily="34" charset="0"/>
              </a:rPr>
              <a:t>– Oregon Military Department</a:t>
            </a:r>
          </a:p>
          <a:p>
            <a:r>
              <a:rPr lang="en-US" sz="1400" dirty="0">
                <a:cs typeface="Arial" panose="020B0604020202020204" pitchFamily="34" charset="0"/>
              </a:rPr>
              <a:t>SAD – State Active Duty				</a:t>
            </a:r>
            <a:r>
              <a:rPr lang="en-US" sz="1400" dirty="0" smtClean="0">
                <a:cs typeface="Arial" panose="020B0604020202020204" pitchFamily="34" charset="0"/>
              </a:rPr>
              <a:t>JRIC </a:t>
            </a:r>
            <a:r>
              <a:rPr lang="en-US" sz="1400" dirty="0">
                <a:cs typeface="Arial" panose="020B0604020202020204" pitchFamily="34" charset="0"/>
              </a:rPr>
              <a:t>– Joint Regional Intelligence </a:t>
            </a:r>
            <a:r>
              <a:rPr lang="en-US" sz="1400" dirty="0" smtClean="0">
                <a:cs typeface="Arial" panose="020B0604020202020204" pitchFamily="34" charset="0"/>
              </a:rPr>
              <a:t>Center</a:t>
            </a:r>
            <a:endParaRPr lang="en-US" sz="1400" dirty="0">
              <a:cs typeface="Arial" panose="020B0604020202020204" pitchFamily="34" charset="0"/>
            </a:endParaRPr>
          </a:p>
          <a:p>
            <a:r>
              <a:rPr lang="en-US" sz="1400" dirty="0" smtClean="0">
                <a:cs typeface="Arial" panose="020B0604020202020204" pitchFamily="34" charset="0"/>
              </a:rPr>
              <a:t>DAS – Department of Administrative Services		OTFC – Oregon Titan Fusion Center</a:t>
            </a:r>
          </a:p>
          <a:p>
            <a:r>
              <a:rPr lang="en-US" sz="1400" dirty="0" smtClean="0">
                <a:cs typeface="Arial" panose="020B0604020202020204" pitchFamily="34" charset="0"/>
              </a:rPr>
              <a:t>NTOC </a:t>
            </a:r>
            <a:r>
              <a:rPr lang="en-US" sz="1400" dirty="0">
                <a:cs typeface="Arial" panose="020B0604020202020204" pitchFamily="34" charset="0"/>
              </a:rPr>
              <a:t>– NSA/CSS Threat Operations Center		</a:t>
            </a:r>
            <a:r>
              <a:rPr lang="en-US" sz="1400" dirty="0" smtClean="0">
                <a:cs typeface="Arial" panose="020B0604020202020204" pitchFamily="34" charset="0"/>
              </a:rPr>
              <a:t>NCCIC </a:t>
            </a:r>
            <a:r>
              <a:rPr lang="en-US" sz="1400" dirty="0">
                <a:cs typeface="Arial" panose="020B0604020202020204" pitchFamily="34" charset="0"/>
              </a:rPr>
              <a:t>– National Cybersecurity and Communications Integration Center</a:t>
            </a:r>
          </a:p>
        </p:txBody>
      </p:sp>
    </p:spTree>
    <p:extLst>
      <p:ext uri="{BB962C8B-B14F-4D97-AF65-F5344CB8AC3E}">
        <p14:creationId xmlns:p14="http://schemas.microsoft.com/office/powerpoint/2010/main" val="4043632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2439932" y="3437041"/>
            <a:ext cx="3579867" cy="2739922"/>
          </a:xfrm>
        </p:spPr>
        <p:txBody>
          <a:bodyPr>
            <a:noAutofit/>
          </a:bodyPr>
          <a:lstStyle/>
          <a:p>
            <a:r>
              <a:rPr lang="en-US" sz="1600" dirty="0" smtClean="0"/>
              <a:t>Chemical</a:t>
            </a:r>
          </a:p>
          <a:p>
            <a:r>
              <a:rPr lang="en-US" sz="1600" dirty="0" smtClean="0"/>
              <a:t>Commercial Facilities</a:t>
            </a:r>
          </a:p>
          <a:p>
            <a:r>
              <a:rPr lang="en-US" sz="1600" dirty="0" smtClean="0"/>
              <a:t>Communications</a:t>
            </a:r>
          </a:p>
          <a:p>
            <a:r>
              <a:rPr lang="en-US" sz="1600" dirty="0" smtClean="0"/>
              <a:t>Critical Manufacturing</a:t>
            </a:r>
          </a:p>
          <a:p>
            <a:r>
              <a:rPr lang="en-US" sz="1600" dirty="0" smtClean="0"/>
              <a:t>Dams</a:t>
            </a:r>
          </a:p>
          <a:p>
            <a:r>
              <a:rPr lang="en-US" sz="1600" dirty="0" smtClean="0"/>
              <a:t>Defense Industrial Base</a:t>
            </a:r>
          </a:p>
          <a:p>
            <a:r>
              <a:rPr lang="en-US" sz="1600" dirty="0" smtClean="0"/>
              <a:t>Emergency Services</a:t>
            </a:r>
          </a:p>
          <a:p>
            <a:r>
              <a:rPr lang="en-US" sz="1600" dirty="0" smtClean="0"/>
              <a:t>Energy</a:t>
            </a:r>
            <a:endParaRPr lang="en-US" sz="1600" dirty="0"/>
          </a:p>
        </p:txBody>
      </p:sp>
      <p:sp>
        <p:nvSpPr>
          <p:cNvPr id="11" name="Content Placeholder 10"/>
          <p:cNvSpPr>
            <a:spLocks noGrp="1"/>
          </p:cNvSpPr>
          <p:nvPr>
            <p:ph sz="half" idx="2"/>
          </p:nvPr>
        </p:nvSpPr>
        <p:spPr>
          <a:xfrm>
            <a:off x="6621358" y="3437041"/>
            <a:ext cx="4732441" cy="2739922"/>
          </a:xfrm>
        </p:spPr>
        <p:txBody>
          <a:bodyPr>
            <a:noAutofit/>
          </a:bodyPr>
          <a:lstStyle/>
          <a:p>
            <a:r>
              <a:rPr lang="en-US" sz="1600" dirty="0" smtClean="0">
                <a:latin typeface="Arial" panose="020B0604020202020204" pitchFamily="34" charset="0"/>
                <a:cs typeface="Arial" panose="020B0604020202020204" pitchFamily="34" charset="0"/>
              </a:rPr>
              <a:t>Financial Services</a:t>
            </a:r>
          </a:p>
          <a:p>
            <a:r>
              <a:rPr lang="en-US" sz="1600" dirty="0" smtClean="0">
                <a:latin typeface="Arial" panose="020B0604020202020204" pitchFamily="34" charset="0"/>
                <a:cs typeface="Arial" panose="020B0604020202020204" pitchFamily="34" charset="0"/>
              </a:rPr>
              <a:t>Food and Agriculture</a:t>
            </a:r>
          </a:p>
          <a:p>
            <a:r>
              <a:rPr lang="en-US" sz="1600" dirty="0" smtClean="0">
                <a:latin typeface="Arial" panose="020B0604020202020204" pitchFamily="34" charset="0"/>
                <a:cs typeface="Arial" panose="020B0604020202020204" pitchFamily="34" charset="0"/>
              </a:rPr>
              <a:t>Government Facilities</a:t>
            </a:r>
          </a:p>
          <a:p>
            <a:pPr lvl="1"/>
            <a:r>
              <a:rPr lang="en-US" sz="1200" dirty="0" smtClean="0">
                <a:latin typeface="Arial" panose="020B0604020202020204" pitchFamily="34" charset="0"/>
                <a:cs typeface="Arial" panose="020B0604020202020204" pitchFamily="34" charset="0"/>
              </a:rPr>
              <a:t>Includes Cybersecurity of Election Infrastructure</a:t>
            </a:r>
          </a:p>
          <a:p>
            <a:r>
              <a:rPr lang="en-US" sz="1600" dirty="0" smtClean="0">
                <a:latin typeface="Arial" panose="020B0604020202020204" pitchFamily="34" charset="0"/>
                <a:cs typeface="Arial" panose="020B0604020202020204" pitchFamily="34" charset="0"/>
              </a:rPr>
              <a:t>Healthcare and Public Health</a:t>
            </a:r>
          </a:p>
          <a:p>
            <a:r>
              <a:rPr lang="en-US" sz="1600" dirty="0" smtClean="0">
                <a:latin typeface="Arial" panose="020B0604020202020204" pitchFamily="34" charset="0"/>
                <a:cs typeface="Arial" panose="020B0604020202020204" pitchFamily="34" charset="0"/>
              </a:rPr>
              <a:t>Information Technology</a:t>
            </a:r>
          </a:p>
          <a:p>
            <a:r>
              <a:rPr lang="en-US" sz="1600" dirty="0" smtClean="0">
                <a:latin typeface="Arial" panose="020B0604020202020204" pitchFamily="34" charset="0"/>
                <a:cs typeface="Arial" panose="020B0604020202020204" pitchFamily="34" charset="0"/>
              </a:rPr>
              <a:t>Nuclear Reactors, Materials, and Waste</a:t>
            </a:r>
          </a:p>
          <a:p>
            <a:r>
              <a:rPr lang="en-US" sz="1600" dirty="0" smtClean="0">
                <a:latin typeface="Arial" panose="020B0604020202020204" pitchFamily="34" charset="0"/>
                <a:cs typeface="Arial" panose="020B0604020202020204" pitchFamily="34" charset="0"/>
              </a:rPr>
              <a:t>Transportation Systems</a:t>
            </a:r>
          </a:p>
          <a:p>
            <a:r>
              <a:rPr lang="en-US" sz="1600" dirty="0" smtClean="0">
                <a:latin typeface="Arial" panose="020B0604020202020204" pitchFamily="34" charset="0"/>
                <a:cs typeface="Arial" panose="020B0604020202020204" pitchFamily="34" charset="0"/>
              </a:rPr>
              <a:t>Water and Wastewater Systems</a:t>
            </a:r>
            <a:endParaRPr lang="en-US" sz="1600" dirty="0">
              <a:latin typeface="Arial" panose="020B0604020202020204" pitchFamily="34" charset="0"/>
              <a:cs typeface="Arial" panose="020B0604020202020204" pitchFamily="34" charset="0"/>
            </a:endParaRPr>
          </a:p>
        </p:txBody>
      </p:sp>
      <p:sp>
        <p:nvSpPr>
          <p:cNvPr id="7" name="Title 6"/>
          <p:cNvSpPr>
            <a:spLocks noGrp="1"/>
          </p:cNvSpPr>
          <p:nvPr>
            <p:ph type="title"/>
          </p:nvPr>
        </p:nvSpPr>
        <p:spPr/>
        <p:txBody>
          <a:bodyPr>
            <a:noAutofit/>
          </a:bodyPr>
          <a:lstStyle/>
          <a:p>
            <a:r>
              <a:rPr lang="en-US" sz="3600" dirty="0" smtClean="0">
                <a:latin typeface="+mn-lt"/>
              </a:rPr>
              <a:t>Mission Roles and Responsibilities</a:t>
            </a:r>
            <a:endParaRPr lang="en-US" sz="3600" dirty="0">
              <a:latin typeface="+mn-lt"/>
            </a:endParaRPr>
          </a:p>
        </p:txBody>
      </p:sp>
      <p:sp>
        <p:nvSpPr>
          <p:cNvPr id="13" name="Content Placeholder 9"/>
          <p:cNvSpPr txBox="1">
            <a:spLocks/>
          </p:cNvSpPr>
          <p:nvPr/>
        </p:nvSpPr>
        <p:spPr>
          <a:xfrm>
            <a:off x="838200" y="1296549"/>
            <a:ext cx="10515600" cy="2099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n-lt"/>
              </a:rPr>
              <a:t>During a large scale cyber event, the Governor will activate NG cyber teams to assist </a:t>
            </a:r>
            <a:r>
              <a:rPr lang="en-US" sz="1600" dirty="0" smtClean="0">
                <a:latin typeface="+mn-lt"/>
              </a:rPr>
              <a:t>State, Local</a:t>
            </a:r>
            <a:r>
              <a:rPr lang="en-US" sz="1600" dirty="0">
                <a:latin typeface="+mn-lt"/>
              </a:rPr>
              <a:t>, Tribal, </a:t>
            </a:r>
            <a:r>
              <a:rPr lang="en-US" sz="1600">
                <a:latin typeface="+mn-lt"/>
              </a:rPr>
              <a:t>and T</a:t>
            </a:r>
            <a:r>
              <a:rPr lang="en-US" sz="1600" smtClean="0">
                <a:latin typeface="+mn-lt"/>
              </a:rPr>
              <a:t>erritorial </a:t>
            </a:r>
            <a:r>
              <a:rPr lang="en-US" sz="1600" dirty="0" smtClean="0">
                <a:latin typeface="+mn-lt"/>
              </a:rPr>
              <a:t>governments </a:t>
            </a:r>
            <a:r>
              <a:rPr lang="en-US" sz="1600" dirty="0">
                <a:latin typeface="+mn-lt"/>
              </a:rPr>
              <a:t>with combating cyber-attacks and restoring critical Industrial Control  Systems – Supervisory Control and Data Acquisition (ICS-SCADA) infrastructure (i.e. dams, power plants, mass transit) and services lost or damaged resulting from cyber-attacks</a:t>
            </a:r>
            <a:r>
              <a:rPr lang="en-US" sz="1600" dirty="0" smtClean="0">
                <a:latin typeface="+mn-lt"/>
              </a:rPr>
              <a:t>.</a:t>
            </a:r>
            <a:endParaRPr lang="en-US" sz="1600" dirty="0">
              <a:latin typeface="+mn-lt"/>
            </a:endParaRPr>
          </a:p>
          <a:p>
            <a:r>
              <a:rPr lang="en-US" sz="1600" dirty="0">
                <a:latin typeface="+mn-lt"/>
              </a:rPr>
              <a:t>Deputy SECDEF Policy Memo 16-002: Cyber Support and Services Provided Incidental to Military Training and National Guard Use of DoD Information Networks, Software, and Hardware for State Cyberspace Activities</a:t>
            </a:r>
            <a:r>
              <a:rPr lang="en-US" sz="1600" dirty="0" smtClean="0">
                <a:latin typeface="+mn-lt"/>
              </a:rPr>
              <a:t>.</a:t>
            </a:r>
            <a:endParaRPr lang="en-US" sz="1600" dirty="0">
              <a:latin typeface="+mn-lt"/>
            </a:endParaRPr>
          </a:p>
          <a:p>
            <a:r>
              <a:rPr lang="en-US" sz="1600" dirty="0">
                <a:latin typeface="+mn-lt"/>
              </a:rPr>
              <a:t>Presidential Policy Directive 21 (PPD-21): Critical Infrastructure Security and Resilience, signed June 2013, identified 16 critical infrastructure sectors:</a:t>
            </a:r>
          </a:p>
        </p:txBody>
      </p:sp>
    </p:spTree>
    <p:extLst>
      <p:ext uri="{BB962C8B-B14F-4D97-AF65-F5344CB8AC3E}">
        <p14:creationId xmlns:p14="http://schemas.microsoft.com/office/powerpoint/2010/main" val="4168700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Additional Talking Points</a:t>
            </a:r>
            <a:endParaRPr lang="en-US" dirty="0"/>
          </a:p>
        </p:txBody>
      </p:sp>
      <p:sp>
        <p:nvSpPr>
          <p:cNvPr id="6" name="Content Placeholder 5"/>
          <p:cNvSpPr>
            <a:spLocks noGrp="1"/>
          </p:cNvSpPr>
          <p:nvPr>
            <p:ph idx="1"/>
          </p:nvPr>
        </p:nvSpPr>
        <p:spPr/>
        <p:txBody>
          <a:bodyPr/>
          <a:lstStyle/>
          <a:p>
            <a:endParaRPr lang="en-US" dirty="0" smtClean="0"/>
          </a:p>
          <a:p>
            <a:r>
              <a:rPr lang="en-US" dirty="0"/>
              <a:t>Cyber Incident Severity </a:t>
            </a:r>
            <a:r>
              <a:rPr lang="en-US" dirty="0" smtClean="0"/>
              <a:t>Schema</a:t>
            </a:r>
          </a:p>
          <a:p>
            <a:r>
              <a:rPr lang="en-US" dirty="0" smtClean="0"/>
              <a:t>Information Sharing and Analysis Organization</a:t>
            </a:r>
            <a:endParaRPr lang="en-US" dirty="0"/>
          </a:p>
          <a:p>
            <a:r>
              <a:rPr lang="en-US" dirty="0" smtClean="0"/>
              <a:t>NSA/DHS </a:t>
            </a:r>
            <a:r>
              <a:rPr lang="en-US" dirty="0"/>
              <a:t>National Centers of Academic </a:t>
            </a:r>
            <a:r>
              <a:rPr lang="en-US" dirty="0" smtClean="0"/>
              <a:t>Excellence (CAE)</a:t>
            </a:r>
          </a:p>
          <a:p>
            <a:r>
              <a:rPr lang="en-US" dirty="0" smtClean="0"/>
              <a:t>Cyber Storm and Cyber Shield</a:t>
            </a:r>
          </a:p>
          <a:p>
            <a:r>
              <a:rPr lang="en-US" dirty="0"/>
              <a:t>Cybersecurity of Election </a:t>
            </a:r>
            <a:r>
              <a:rPr lang="en-US" dirty="0" smtClean="0"/>
              <a:t>Infrastructure</a:t>
            </a:r>
          </a:p>
        </p:txBody>
      </p:sp>
    </p:spTree>
    <p:extLst>
      <p:ext uri="{BB962C8B-B14F-4D97-AF65-F5344CB8AC3E}">
        <p14:creationId xmlns:p14="http://schemas.microsoft.com/office/powerpoint/2010/main" val="291195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Contact Information</a:t>
            </a:r>
            <a:endParaRPr lang="en-US" dirty="0"/>
          </a:p>
        </p:txBody>
      </p:sp>
      <p:sp>
        <p:nvSpPr>
          <p:cNvPr id="7" name="Subtitle 2"/>
          <p:cNvSpPr txBox="1">
            <a:spLocks/>
          </p:cNvSpPr>
          <p:nvPr/>
        </p:nvSpPr>
        <p:spPr>
          <a:xfrm>
            <a:off x="617764" y="2522766"/>
            <a:ext cx="5489122" cy="274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t>SSG Jason Adsit</a:t>
            </a:r>
            <a:endParaRPr lang="en-US" sz="2000" dirty="0" smtClean="0"/>
          </a:p>
          <a:p>
            <a:pPr marL="0" indent="0" algn="ctr">
              <a:buNone/>
            </a:pPr>
            <a:r>
              <a:rPr lang="en-US" sz="2000" dirty="0" smtClean="0"/>
              <a:t>Cyber Operations NCO</a:t>
            </a:r>
            <a:br>
              <a:rPr lang="en-US" sz="2000" dirty="0" smtClean="0"/>
            </a:br>
            <a:r>
              <a:rPr lang="en-US" sz="2000" dirty="0" smtClean="0"/>
              <a:t>Defensive Cyber Operations Element (DCOE)</a:t>
            </a:r>
            <a:br>
              <a:rPr lang="en-US" sz="2000" dirty="0" smtClean="0"/>
            </a:br>
            <a:r>
              <a:rPr lang="en-US" sz="2000" dirty="0" smtClean="0"/>
              <a:t>Oregon Army National Guard</a:t>
            </a:r>
            <a:br>
              <a:rPr lang="en-US" sz="2000" dirty="0" smtClean="0"/>
            </a:br>
            <a:r>
              <a:rPr lang="en-US" sz="2000" dirty="0" smtClean="0"/>
              <a:t>503-584-3945</a:t>
            </a:r>
            <a:r>
              <a:rPr lang="en-US" sz="2000" dirty="0"/>
              <a:t/>
            </a:r>
            <a:br>
              <a:rPr lang="en-US" sz="2000" dirty="0"/>
            </a:br>
            <a:r>
              <a:rPr lang="en-US" sz="2000" dirty="0" smtClean="0"/>
              <a:t>jason.l.adsit.mil@mail.mil</a:t>
            </a:r>
          </a:p>
          <a:p>
            <a:pPr marL="0" indent="0" algn="ctr">
              <a:buNone/>
            </a:pPr>
            <a:r>
              <a:rPr lang="en-US" sz="2000" dirty="0" smtClean="0"/>
              <a:t>Group Email:</a:t>
            </a:r>
            <a:r>
              <a:rPr lang="en-US" sz="2000" dirty="0"/>
              <a:t/>
            </a:r>
            <a:br>
              <a:rPr lang="en-US" sz="2000" dirty="0"/>
            </a:br>
            <a:r>
              <a:rPr lang="en-US" sz="2000" dirty="0" smtClean="0"/>
              <a:t>ng.or.orarng.list.j6-dcoe@mail.mil</a:t>
            </a:r>
          </a:p>
        </p:txBody>
      </p:sp>
      <p:sp>
        <p:nvSpPr>
          <p:cNvPr id="8" name="Subtitle 2"/>
          <p:cNvSpPr txBox="1">
            <a:spLocks/>
          </p:cNvSpPr>
          <p:nvPr/>
        </p:nvSpPr>
        <p:spPr>
          <a:xfrm>
            <a:off x="6106886" y="2522085"/>
            <a:ext cx="5489122" cy="27414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Mr. Courtney Ramsey</a:t>
            </a:r>
            <a:endParaRPr lang="en-US" sz="2000" dirty="0" smtClean="0"/>
          </a:p>
          <a:p>
            <a:r>
              <a:rPr lang="en-US" sz="2000" dirty="0" smtClean="0"/>
              <a:t>Intelligence Analyst</a:t>
            </a:r>
            <a:br>
              <a:rPr lang="en-US" sz="2000" dirty="0" smtClean="0"/>
            </a:br>
            <a:r>
              <a:rPr lang="en-US" sz="2000" dirty="0" smtClean="0"/>
              <a:t>Urban Area Security Initiative (UASI)</a:t>
            </a:r>
            <a:br>
              <a:rPr lang="en-US" sz="2000" dirty="0" smtClean="0"/>
            </a:br>
            <a:r>
              <a:rPr lang="en-US" sz="2000" dirty="0" smtClean="0"/>
              <a:t>Oregon Titan Fusion Center</a:t>
            </a:r>
            <a:br>
              <a:rPr lang="en-US" sz="2000" dirty="0" smtClean="0"/>
            </a:br>
            <a:r>
              <a:rPr lang="en-US" sz="2000" dirty="0" smtClean="0"/>
              <a:t>503-934-2062</a:t>
            </a:r>
            <a:r>
              <a:rPr lang="en-US" sz="2000" dirty="0"/>
              <a:t/>
            </a:r>
            <a:br>
              <a:rPr lang="en-US" sz="2000" dirty="0"/>
            </a:br>
            <a:r>
              <a:rPr lang="en-US" sz="2000" dirty="0" smtClean="0"/>
              <a:t>courtney.d.ramsey@doj.state.or.us</a:t>
            </a:r>
          </a:p>
          <a:p>
            <a:r>
              <a:rPr lang="en-US" sz="2000" dirty="0" smtClean="0"/>
              <a:t>Group Email:</a:t>
            </a:r>
            <a:r>
              <a:rPr lang="en-US" sz="2000" dirty="0"/>
              <a:t/>
            </a:r>
            <a:br>
              <a:rPr lang="en-US" sz="2000" dirty="0"/>
            </a:br>
            <a:r>
              <a:rPr lang="en-US" sz="2000" dirty="0" smtClean="0"/>
              <a:t>oregonfusioncenter@doj.state.or.us</a:t>
            </a:r>
          </a:p>
        </p:txBody>
      </p:sp>
    </p:spTree>
    <p:extLst>
      <p:ext uri="{BB962C8B-B14F-4D97-AF65-F5344CB8AC3E}">
        <p14:creationId xmlns:p14="http://schemas.microsoft.com/office/powerpoint/2010/main" val="2564528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Widescreen</PresentationFormat>
  <Paragraphs>159</Paragraphs>
  <Slides>19</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Calibri</vt:lpstr>
      <vt:lpstr>Office Theme</vt:lpstr>
      <vt:lpstr>Document</vt:lpstr>
      <vt:lpstr>PowerPoint Presentation</vt:lpstr>
      <vt:lpstr>National Guard Cyber Support</vt:lpstr>
      <vt:lpstr>Cyber Initiatives in Oregon</vt:lpstr>
      <vt:lpstr>Traditional National Guard Missions</vt:lpstr>
      <vt:lpstr>Duty Statuses Applicable to the National Guard</vt:lpstr>
      <vt:lpstr>Cyber Mission Types</vt:lpstr>
      <vt:lpstr>Mission Roles and Responsibilities</vt:lpstr>
      <vt:lpstr>Additional Talking Points</vt:lpstr>
      <vt:lpstr>Contact Information</vt:lpstr>
      <vt:lpstr>References</vt:lpstr>
      <vt:lpstr>References (Continued)</vt:lpstr>
      <vt:lpstr>PowerPoint Presentation</vt:lpstr>
      <vt:lpstr>Backup Slides</vt:lpstr>
      <vt:lpstr>DCOE Mission Execution</vt:lpstr>
      <vt:lpstr>Cyber Incident Severity Schema</vt:lpstr>
      <vt:lpstr>Skillsets and Capabilities</vt:lpstr>
      <vt:lpstr>Cyber Activities and Authorities</vt:lpstr>
      <vt:lpstr>Funding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2018-08-06T21:55:12Z</dcterms:created>
  <dcterms:modified xsi:type="dcterms:W3CDTF">2018-09-21T20:29:41Z</dcterms:modified>
</cp:coreProperties>
</file>