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3" r:id="rId6"/>
    <p:sldId id="274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723" autoAdjust="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CD09-848B-48A7-8D2B-695483285D4D}" type="datetimeFigureOut">
              <a:rPr lang="ru-RU" smtClean="0"/>
              <a:pPr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0C3-D0E3-44C2-B34F-0F94F10E45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CD09-848B-48A7-8D2B-695483285D4D}" type="datetimeFigureOut">
              <a:rPr lang="ru-RU" smtClean="0"/>
              <a:pPr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0C3-D0E3-44C2-B34F-0F94F10E45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CD09-848B-48A7-8D2B-695483285D4D}" type="datetimeFigureOut">
              <a:rPr lang="ru-RU" smtClean="0"/>
              <a:pPr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0C3-D0E3-44C2-B34F-0F94F10E45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CD09-848B-48A7-8D2B-695483285D4D}" type="datetimeFigureOut">
              <a:rPr lang="ru-RU" smtClean="0"/>
              <a:pPr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0C3-D0E3-44C2-B34F-0F94F10E45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CD09-848B-48A7-8D2B-695483285D4D}" type="datetimeFigureOut">
              <a:rPr lang="ru-RU" smtClean="0"/>
              <a:pPr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0C3-D0E3-44C2-B34F-0F94F10E45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CD09-848B-48A7-8D2B-695483285D4D}" type="datetimeFigureOut">
              <a:rPr lang="ru-RU" smtClean="0"/>
              <a:pPr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0C3-D0E3-44C2-B34F-0F94F10E45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CD09-848B-48A7-8D2B-695483285D4D}" type="datetimeFigureOut">
              <a:rPr lang="ru-RU" smtClean="0"/>
              <a:pPr/>
              <a:t>03.04.2018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0C3-D0E3-44C2-B34F-0F94F10E45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CD09-848B-48A7-8D2B-695483285D4D}" type="datetimeFigureOut">
              <a:rPr lang="ru-RU" smtClean="0"/>
              <a:pPr/>
              <a:t>03.04.2018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0C3-D0E3-44C2-B34F-0F94F10E45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CD09-848B-48A7-8D2B-695483285D4D}" type="datetimeFigureOut">
              <a:rPr lang="ru-RU" smtClean="0"/>
              <a:pPr/>
              <a:t>03.04.2018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0C3-D0E3-44C2-B34F-0F94F10E45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CD09-848B-48A7-8D2B-695483285D4D}" type="datetimeFigureOut">
              <a:rPr lang="ru-RU" smtClean="0"/>
              <a:pPr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0C3-D0E3-44C2-B34F-0F94F10E45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CD09-848B-48A7-8D2B-695483285D4D}" type="datetimeFigureOut">
              <a:rPr lang="ru-RU" smtClean="0"/>
              <a:pPr/>
              <a:t>03.04.2018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00C3-D0E3-44C2-B34F-0F94F10E45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CD09-848B-48A7-8D2B-695483285D4D}" type="datetimeFigureOut">
              <a:rPr lang="ru-RU" smtClean="0"/>
              <a:pPr/>
              <a:t>03.04.2018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00C3-D0E3-44C2-B34F-0F94F10E45B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259632" y="195486"/>
          <a:ext cx="6219190" cy="1249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1445"/>
                <a:gridCol w="4817745"/>
              </a:tblGrid>
              <a:tr h="120840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ru-RU" dirty="0"/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dirty="0"/>
                        <a:t>«Московский государственный технический университет </a:t>
                      </a:r>
                      <a:br>
                        <a:rPr lang="ru-RU" dirty="0"/>
                      </a:br>
                      <a:r>
                        <a:rPr lang="ru-RU" dirty="0"/>
                        <a:t>имени Н.Э. Баумана»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dirty="0"/>
                        <a:t>(МГТУ им. Н.Э. Баумана)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Рисунок 1" descr="Gerb-BMSTU_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7494"/>
            <a:ext cx="955968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1347614"/>
            <a:ext cx="9144000" cy="217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itchFamily="34" charset="0"/>
                <a:ea typeface="+mj-ea"/>
                <a:cs typeface="Calibri Light" pitchFamily="34" charset="0"/>
              </a:rPr>
              <a:t>Курсовой проект по курсу «Компьютерная графика» на тему:</a:t>
            </a:r>
            <a:br>
              <a:rPr kumimoji="0" lang="ru-RU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itchFamily="34" charset="0"/>
                <a:ea typeface="+mj-ea"/>
                <a:cs typeface="Calibri Light" pitchFamily="34" charset="0"/>
              </a:rPr>
            </a:br>
            <a:r>
              <a:rPr kumimoji="0" lang="ru-RU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itchFamily="34" charset="0"/>
                <a:ea typeface="+mj-ea"/>
                <a:cs typeface="Calibri Light" pitchFamily="34" charset="0"/>
              </a:rPr>
              <a:t>«Реализация</a:t>
            </a:r>
            <a:r>
              <a:rPr kumimoji="0" lang="ru-RU" sz="3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itchFamily="34" charset="0"/>
                <a:ea typeface="+mj-ea"/>
                <a:cs typeface="Calibri Light" pitchFamily="34" charset="0"/>
              </a:rPr>
              <a:t> реалистичного аквариума с расположенными внутри источниками света</a:t>
            </a:r>
            <a:r>
              <a:rPr kumimoji="0" lang="ru-RU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itchFamily="34" charset="0"/>
                <a:ea typeface="+mj-ea"/>
                <a:cs typeface="Calibri Light" pitchFamily="34" charset="0"/>
              </a:rPr>
              <a:t>»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itchFamily="34" charset="0"/>
              <a:ea typeface="+mj-ea"/>
              <a:cs typeface="Calibri Light" pitchFamily="34" charset="0"/>
            </a:endParaRPr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324544" y="3075806"/>
            <a:ext cx="9144000" cy="1852930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1900" dirty="0" smtClean="0">
                <a:solidFill>
                  <a:schemeClr val="tx1"/>
                </a:solidFill>
              </a:rPr>
              <a:t>Выполнил</a:t>
            </a:r>
            <a:r>
              <a:rPr lang="en-US" altLang="ru-RU" sz="1900" dirty="0" smtClean="0">
                <a:solidFill>
                  <a:schemeClr val="tx1"/>
                </a:solidFill>
              </a:rPr>
              <a:t>:</a:t>
            </a:r>
            <a:r>
              <a:rPr lang="ru-RU" sz="1900" dirty="0" smtClean="0">
                <a:solidFill>
                  <a:schemeClr val="tx1"/>
                </a:solidFill>
              </a:rPr>
              <a:t> студент группы ИУ7-51 </a:t>
            </a:r>
          </a:p>
          <a:p>
            <a:pPr algn="r"/>
            <a:r>
              <a:rPr lang="ru-RU" altLang="ru-RU" sz="1900" dirty="0" smtClean="0">
                <a:solidFill>
                  <a:schemeClr val="tx1"/>
                </a:solidFill>
              </a:rPr>
              <a:t>Орехова Екатерина Олеговна</a:t>
            </a:r>
            <a:endParaRPr lang="en-US" altLang="ru-RU" sz="1900" dirty="0" smtClean="0">
              <a:solidFill>
                <a:schemeClr val="tx1"/>
              </a:solidFill>
            </a:endParaRPr>
          </a:p>
          <a:p>
            <a:pPr algn="r"/>
            <a:r>
              <a:rPr lang="ru-RU" sz="1900" dirty="0" smtClean="0">
                <a:solidFill>
                  <a:schemeClr val="tx1"/>
                </a:solidFill>
              </a:rPr>
              <a:t>      Научный руководитель</a:t>
            </a:r>
            <a:r>
              <a:rPr lang="en-US" altLang="ru-RU" sz="1900" dirty="0" smtClean="0">
                <a:solidFill>
                  <a:schemeClr val="tx1"/>
                </a:solidFill>
              </a:rPr>
              <a:t>:</a:t>
            </a:r>
            <a:endParaRPr lang="ru-RU" sz="1900" dirty="0" smtClean="0">
              <a:solidFill>
                <a:schemeClr val="tx1"/>
              </a:solidFill>
            </a:endParaRPr>
          </a:p>
          <a:p>
            <a:pPr algn="r"/>
            <a:r>
              <a:rPr lang="ru-RU" sz="1900" dirty="0" smtClean="0">
                <a:solidFill>
                  <a:schemeClr val="tx1"/>
                </a:solidFill>
              </a:rPr>
              <a:t>      </a:t>
            </a:r>
            <a:r>
              <a:rPr lang="ru-RU" sz="1900" dirty="0" err="1" smtClean="0">
                <a:solidFill>
                  <a:schemeClr val="tx1"/>
                </a:solidFill>
              </a:rPr>
              <a:t>Кострицкий</a:t>
            </a:r>
            <a:r>
              <a:rPr lang="ru-RU" sz="1900" dirty="0" smtClean="0">
                <a:solidFill>
                  <a:schemeClr val="tx1"/>
                </a:solidFill>
              </a:rPr>
              <a:t> Александр Сергеевич</a:t>
            </a:r>
            <a:endParaRPr lang="ru-RU" altLang="en-US" sz="19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Вычисление ближайшего пересечения.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0"/>
            <a:ext cx="5698976" cy="3603847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Все объекты задаются в виде набора треугольников. Необходимо найти ближайший треугольник, пересекаемый лучом из камеры.</a:t>
            </a:r>
          </a:p>
          <a:p>
            <a:r>
              <a:rPr lang="ru-RU" sz="2000" dirty="0" smtClean="0"/>
              <a:t>Пересечение луча и плоскости </a:t>
            </a:r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(t &lt; 0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ru-RU" sz="2000" dirty="0" smtClean="0">
                <a:sym typeface="Wingdings" pitchFamily="2" charset="2"/>
              </a:rPr>
              <a:t>луч не пересекает плоскость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r>
              <a:rPr lang="ru-RU" sz="2000" dirty="0" smtClean="0"/>
              <a:t>Если сумма площадей треугольников </a:t>
            </a:r>
            <a:r>
              <a:rPr lang="en-US" sz="2000" dirty="0" smtClean="0"/>
              <a:t>APC, CPB, APB </a:t>
            </a:r>
            <a:r>
              <a:rPr lang="ru-RU" sz="2000" dirty="0" smtClean="0"/>
              <a:t>равна площади треугольника </a:t>
            </a:r>
            <a:r>
              <a:rPr lang="en-US" sz="2000" dirty="0" smtClean="0"/>
              <a:t>ABC, </a:t>
            </a:r>
            <a:r>
              <a:rPr lang="ru-RU" sz="2000" dirty="0" smtClean="0"/>
              <a:t>то точка лежит внутри.</a:t>
            </a:r>
            <a:endParaRPr lang="ru-RU" sz="2000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1250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347614"/>
            <a:ext cx="2745593" cy="308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8" y="2931790"/>
            <a:ext cx="2190750" cy="793750"/>
          </a:xfrm>
          <a:prstGeom prst="rect">
            <a:avLst/>
          </a:prstGeom>
          <a:noFill/>
        </p:spPr>
      </p:pic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1250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347614"/>
            <a:ext cx="506829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Вычисление интенсивности освещения.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0"/>
            <a:ext cx="4042792" cy="2235695"/>
          </a:xfrm>
        </p:spPr>
        <p:txBody>
          <a:bodyPr>
            <a:normAutofit lnSpcReduction="10000"/>
          </a:bodyPr>
          <a:lstStyle/>
          <a:p>
            <a:r>
              <a:rPr lang="ru-RU" sz="2200" dirty="0" smtClean="0"/>
              <a:t>Интенсивность освещения в точке </a:t>
            </a:r>
            <a:r>
              <a:rPr lang="en-US" sz="2200" dirty="0" smtClean="0"/>
              <a:t>P </a:t>
            </a:r>
            <a:r>
              <a:rPr lang="ru-RU" sz="2200" dirty="0" smtClean="0"/>
              <a:t>будет выражаться формулой: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 </a:t>
            </a:r>
            <a:endParaRPr lang="ru-RU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323528" y="2931790"/>
            <a:ext cx="396044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 𝛼1 и 𝛼2 – коэффициент поглощения для соответствующих сред. 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499742"/>
            <a:ext cx="2165350" cy="374650"/>
          </a:xfrm>
          <a:prstGeom prst="rect">
            <a:avLst/>
          </a:prstGeom>
          <a:noFill/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83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Вычисление результирующего цвета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того, чтобы вычислить результирующий цвет пикселя, необходимо заполнить таблицу</a:t>
            </a:r>
            <a:r>
              <a:rPr lang="en-US" sz="2000" dirty="0" smtClean="0"/>
              <a:t>.</a:t>
            </a:r>
          </a:p>
          <a:p>
            <a:r>
              <a:rPr lang="ru-RU" sz="2000" dirty="0" smtClean="0"/>
              <a:t>Пусть интенсивность света в точке 𝐴 равна </a:t>
            </a:r>
            <a:r>
              <a:rPr lang="en-US" sz="2000" dirty="0" smtClean="0"/>
              <a:t>I</a:t>
            </a:r>
            <a:r>
              <a:rPr lang="en-US" sz="2000" baseline="-25000" dirty="0"/>
              <a:t>A</a:t>
            </a:r>
            <a:r>
              <a:rPr lang="ru-RU" sz="2000" dirty="0" smtClean="0"/>
              <a:t>, в точке 𝐵 — </a:t>
            </a:r>
            <a:r>
              <a:rPr lang="en-US" sz="2000" dirty="0" smtClean="0"/>
              <a:t>I</a:t>
            </a:r>
            <a:r>
              <a:rPr lang="en-US" sz="2000" baseline="-25000" dirty="0" smtClean="0"/>
              <a:t>B</a:t>
            </a:r>
            <a:r>
              <a:rPr lang="en-US" sz="2000" dirty="0" smtClean="0"/>
              <a:t>.</a:t>
            </a:r>
            <a:endParaRPr lang="ru-RU" sz="2000" baseline="-25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71750"/>
            <a:ext cx="8172450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Схема классов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D:\5sem\Project\tex\pictures\Clas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03598"/>
            <a:ext cx="8287237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Интерфейс программы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7574"/>
            <a:ext cx="7920880" cy="407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Пример работы</a:t>
            </a:r>
            <a:endParaRPr lang="ru-RU" sz="40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Коэффициент поглощения = 0,05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Коэффициент поглощения = 0,01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35646"/>
            <a:ext cx="2989324" cy="312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635646"/>
            <a:ext cx="2934714" cy="315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Исследование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3754760" cy="339447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Было измерено время построения изображения в зависимости от количества треугольников. </a:t>
            </a:r>
          </a:p>
          <a:p>
            <a:pPr>
              <a:buNone/>
            </a:pPr>
            <a:r>
              <a:rPr lang="ru-RU" sz="2000" dirty="0"/>
              <a:t>	</a:t>
            </a:r>
            <a:r>
              <a:rPr lang="ru-RU" sz="2000" dirty="0" smtClean="0"/>
              <a:t>(в эксперименте источники света отсутствовали).</a:t>
            </a:r>
            <a:endParaRPr lang="ru-RU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2406" y="1059582"/>
            <a:ext cx="5021595" cy="34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Исследование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3466728" cy="339447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Было измерено время построения изображения в зависимости от количества треугольников при разном количестве источников света.</a:t>
            </a:r>
            <a:endParaRPr lang="ru-RU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7108" y="1059582"/>
            <a:ext cx="5186892" cy="375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Заключение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</a:t>
            </a:r>
            <a:r>
              <a:rPr lang="ru-RU" sz="2000" dirty="0" smtClean="0"/>
              <a:t>ри </a:t>
            </a:r>
            <a:r>
              <a:rPr lang="ru-RU" sz="2000" dirty="0" smtClean="0"/>
              <a:t>написании проекта были рассмотрены и проанализированы алгоритмы генерации реалистичного изображения,  проанализированы их достоинства, недостатки, а также возможность использования для решения поставленной задачи. </a:t>
            </a:r>
          </a:p>
          <a:p>
            <a:r>
              <a:rPr lang="ru-RU" sz="2000" dirty="0" smtClean="0"/>
              <a:t>Для реализации данной задачи были выбраны советующие алгоритмы.</a:t>
            </a:r>
            <a:endParaRPr lang="en-US" sz="2000" dirty="0" smtClean="0"/>
          </a:p>
          <a:p>
            <a:r>
              <a:rPr lang="ru-RU" sz="2000" dirty="0" smtClean="0"/>
              <a:t>Разработанная программа соответствует техническому заданию.</a:t>
            </a:r>
          </a:p>
          <a:p>
            <a:r>
              <a:rPr lang="ru-RU" sz="2000" dirty="0" smtClean="0"/>
              <a:t>Проведены экспериментальные исследования, по материалам которых подготовлена расчетно-пояснительная записка.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cs typeface="Calibri Light" pitchFamily="34" charset="0"/>
              </a:rPr>
              <a:t>Постановка задачи</a:t>
            </a:r>
            <a:endParaRPr lang="ru-RU" sz="4000" dirty="0">
              <a:cs typeface="Calibri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Реализовать программу построения трёхмерного изображения аквариума в форме параллелепипеда, наполненного жидкостью, с расположенными внутри источниками света и дополнительными непрозрачными объектами. </a:t>
            </a:r>
          </a:p>
          <a:p>
            <a:r>
              <a:rPr lang="ru-RU" sz="2000" dirty="0" smtClean="0"/>
              <a:t>Количество, мощность и расположение источников света, задаются пользователем.</a:t>
            </a:r>
          </a:p>
          <a:p>
            <a:r>
              <a:rPr lang="ru-RU" sz="2000" dirty="0"/>
              <a:t>Р</a:t>
            </a:r>
            <a:r>
              <a:rPr lang="ru-RU" sz="2000" dirty="0" smtClean="0"/>
              <a:t>асположение дополнительных объектов задается пользователем.</a:t>
            </a:r>
          </a:p>
          <a:p>
            <a:r>
              <a:rPr lang="ru-RU" sz="2000" dirty="0"/>
              <a:t>К</a:t>
            </a:r>
            <a:r>
              <a:rPr lang="ru-RU" sz="2000" dirty="0" smtClean="0"/>
              <a:t>оэффициенты поглощения и преломления света жидкостью и стенками аквариума задаются пользователем.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Преломление света.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2"/>
          </p:nvPr>
        </p:nvSpPr>
        <p:spPr>
          <a:xfrm>
            <a:off x="467544" y="915566"/>
            <a:ext cx="8352928" cy="792088"/>
          </a:xfrm>
        </p:spPr>
        <p:txBody>
          <a:bodyPr/>
          <a:lstStyle/>
          <a:p>
            <a:r>
              <a:rPr lang="ru-RU" sz="2000" dirty="0" smtClean="0"/>
              <a:t>Преломление света — явление, при котором луч света, переходя из одной среды в другую, изменяет направление на границе этих сред.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4"/>
          </p:nvPr>
        </p:nvSpPr>
        <p:spPr>
          <a:xfrm>
            <a:off x="467544" y="1707654"/>
            <a:ext cx="4041775" cy="296346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Преломление луча строится по следующим законам:</a:t>
            </a:r>
          </a:p>
          <a:p>
            <a:pPr>
              <a:buFont typeface="Courier New" pitchFamily="49" charset="0"/>
              <a:buChar char="o"/>
            </a:pPr>
            <a:r>
              <a:rPr lang="ru-RU" sz="2000" dirty="0" smtClean="0"/>
              <a:t>Падающий и преломленный луч лежат в одной плоскости с вектором нормали и находятся с разных сторон поверхности;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 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 </a:t>
            </a:r>
            <a:endParaRPr lang="ru-RU" sz="2000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651870"/>
            <a:ext cx="1136650" cy="412750"/>
          </a:xfrm>
          <a:prstGeom prst="rect">
            <a:avLst/>
          </a:prstGeom>
          <a:noFill/>
        </p:spPr>
      </p:pic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0" y="869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373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4083918"/>
            <a:ext cx="2336800" cy="342900"/>
          </a:xfrm>
          <a:prstGeom prst="rect">
            <a:avLst/>
          </a:prstGeom>
          <a:noFill/>
        </p:spPr>
      </p:pic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76" name="Picture 16" descr="D:\5sem\Project\tex\pictures\Preloml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635646"/>
            <a:ext cx="4032448" cy="33673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Поглощение</a:t>
            </a:r>
            <a:r>
              <a:rPr lang="ru-RU" dirty="0" smtClean="0"/>
              <a:t> света.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Поглощением (абсорбцией) света называется явление потери энергии световой волной, проходящей через вещество.</a:t>
            </a:r>
          </a:p>
          <a:p>
            <a:r>
              <a:rPr lang="ru-RU" sz="2000" dirty="0" smtClean="0"/>
              <a:t>Интенсивность световой волны изменяется по закону </a:t>
            </a:r>
            <a:r>
              <a:rPr lang="ru-RU" sz="2000" dirty="0" err="1" smtClean="0"/>
              <a:t>Бугера</a:t>
            </a:r>
            <a:r>
              <a:rPr lang="ru-RU" sz="2000" dirty="0" smtClean="0"/>
              <a:t>: </a:t>
            </a:r>
          </a:p>
          <a:p>
            <a:pPr>
              <a:buNone/>
            </a:pPr>
            <a:endParaRPr lang="ru-RU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499742"/>
            <a:ext cx="337185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Алгоритмы удаления невидимых поверхностей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Алгоритм </a:t>
            </a:r>
            <a:r>
              <a:rPr lang="ru-RU" sz="2000" dirty="0" err="1" smtClean="0"/>
              <a:t>Робертса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Применяется для изображения множества выпуклых многогранников на одной сцене с удаленными невидимыми линиями. Непригоден для передачи падающих теней и других сложных визуальных эффектов.</a:t>
            </a:r>
          </a:p>
          <a:p>
            <a:r>
              <a:rPr lang="ru-RU" sz="2000" dirty="0" smtClean="0"/>
              <a:t>Алгоритм </a:t>
            </a:r>
            <a:r>
              <a:rPr lang="ru-RU" sz="2000" dirty="0" err="1" smtClean="0"/>
              <a:t>Варнока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В пространстве изображения рассматривается окно. Оно разбивается на части до тех пор, пока содержимое окна не станет достаточно простым для визуализации или его размер не достигнет предела разрешения.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Алгоритмы удаления невидимых поверхностей.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Алгоритм трассировки лучей</a:t>
            </a:r>
          </a:p>
          <a:p>
            <a:pPr>
              <a:buNone/>
            </a:pPr>
            <a:r>
              <a:rPr lang="ru-RU" sz="2000" dirty="0" smtClean="0"/>
              <a:t>	Каждый луч, выпущенный из камеры, проходит через пиксель растра до сцены. Проверяется пересечение каждого объекта сцены с каждым лучом. Ближайшее пересечение – видимая поверхность для данного пикселя.</a:t>
            </a:r>
          </a:p>
          <a:p>
            <a:r>
              <a:rPr lang="ru-RU" sz="2000" dirty="0" smtClean="0"/>
              <a:t>Алгоритм, использующий </a:t>
            </a:r>
            <a:r>
              <a:rPr lang="en-US" sz="2000" dirty="0" smtClean="0"/>
              <a:t>z</a:t>
            </a:r>
            <a:r>
              <a:rPr lang="ru-RU" sz="2000" dirty="0" smtClean="0"/>
              <a:t>-буфер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	</a:t>
            </a:r>
            <a:r>
              <a:rPr lang="ru-RU" sz="2000" dirty="0" smtClean="0"/>
              <a:t>Является обобщением идеи о буфере кадра. Буфер кадра запоминает атрибуты каждого пикселя, а </a:t>
            </a:r>
            <a:r>
              <a:rPr lang="en-US" sz="2000" dirty="0" smtClean="0"/>
              <a:t>z-</a:t>
            </a:r>
            <a:r>
              <a:rPr lang="ru-RU" sz="2000" dirty="0" smtClean="0"/>
              <a:t>буфер запоминает глубину в пространстве изображения каждого видимого пикселя.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Алгоритмы закраски</a:t>
            </a:r>
            <a:endParaRPr lang="ru-RU" sz="4000" dirty="0"/>
          </a:p>
        </p:txBody>
      </p:sp>
      <p:pic>
        <p:nvPicPr>
          <p:cNvPr id="31746" name="Picture 2" descr="D:\5sem\Project\tex\pictures\Lamb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43758"/>
            <a:ext cx="1800200" cy="1627488"/>
          </a:xfrm>
          <a:prstGeom prst="rect">
            <a:avLst/>
          </a:prstGeom>
          <a:noFill/>
        </p:spPr>
      </p:pic>
      <p:pic>
        <p:nvPicPr>
          <p:cNvPr id="31747" name="Picture 3" descr="D:\5sem\Project\tex\pictures\Fo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643758"/>
            <a:ext cx="1728192" cy="1588411"/>
          </a:xfrm>
          <a:prstGeom prst="rect">
            <a:avLst/>
          </a:prstGeom>
          <a:noFill/>
        </p:spPr>
      </p:pic>
      <p:pic>
        <p:nvPicPr>
          <p:cNvPr id="31748" name="Picture 4" descr="D:\5sem\Project\tex\pictures\Fot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2643758"/>
            <a:ext cx="2142700" cy="1584176"/>
          </a:xfrm>
          <a:prstGeom prst="rect">
            <a:avLst/>
          </a:prstGeom>
          <a:noFill/>
        </p:spPr>
      </p:pic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07504" y="915566"/>
          <a:ext cx="8856984" cy="3384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2328"/>
                <a:gridCol w="2952328"/>
                <a:gridCol w="2952328"/>
              </a:tblGrid>
              <a:tr h="1656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Модель освещения Ламберта позволяет реализовать диффузное освещение.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Модель освещения </a:t>
                      </a:r>
                      <a:r>
                        <a:rPr lang="ru-RU" sz="1800" dirty="0" err="1" smtClean="0"/>
                        <a:t>Фонга</a:t>
                      </a:r>
                      <a:r>
                        <a:rPr lang="ru-RU" sz="1800" dirty="0" smtClean="0"/>
                        <a:t> представляет собой сумму диффузной составляющей и зеркальной составляющей.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Фотонная модель освещения. Источник представляет собой плоскость, излучающую фотоны.</a:t>
                      </a:r>
                    </a:p>
                  </a:txBody>
                  <a:tcPr/>
                </a:tc>
              </a:tr>
              <a:tr h="172819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Процесс </a:t>
            </a:r>
            <a:r>
              <a:rPr lang="ru-RU" sz="4000" dirty="0" err="1" smtClean="0"/>
              <a:t>рендера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Загрузка параметров аквариума, объектов, света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Для каждого луча из камеры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sz="1600" dirty="0" smtClean="0"/>
              <a:t>Найти все пересечения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sz="1600" dirty="0" smtClean="0"/>
              <a:t>Для каждой точки пересечения</a:t>
            </a:r>
          </a:p>
          <a:p>
            <a:pPr marL="1314450" lvl="2" indent="-514350">
              <a:buFont typeface="+mj-lt"/>
              <a:buAutoNum type="arabicPeriod"/>
            </a:pPr>
            <a:r>
              <a:rPr lang="ru-RU" sz="1600" dirty="0" smtClean="0"/>
              <a:t>Вычислить интенсивность освещения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sz="1600" dirty="0" smtClean="0"/>
              <a:t>Вычислить результирующий цвет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sz="1600" dirty="0" smtClean="0"/>
              <a:t>Поставить пиксель с результирующим цветом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Вывести изображение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Вычисление лучей из камеры.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 программе камера задаётся 3-мя векторами</a:t>
            </a:r>
          </a:p>
        </p:txBody>
      </p:sp>
      <p:pic>
        <p:nvPicPr>
          <p:cNvPr id="4098" name="Picture 2" descr="D:\5sem\Project\tex\pictures\Vectora.png"/>
          <p:cNvPicPr>
            <a:picLocks noChangeAspect="1" noChangeArrowheads="1"/>
          </p:cNvPicPr>
          <p:nvPr/>
        </p:nvPicPr>
        <p:blipFill>
          <a:blip r:embed="rId2" cstate="print"/>
          <a:srcRect l="9372" t="21035" r="11905" b="10123"/>
          <a:stretch>
            <a:fillRect/>
          </a:stretch>
        </p:blipFill>
        <p:spPr bwMode="auto">
          <a:xfrm>
            <a:off x="2843808" y="1635646"/>
            <a:ext cx="3024336" cy="1944216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1" y="3651870"/>
            <a:ext cx="5953125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432</Words>
  <Application>Microsoft Office PowerPoint</Application>
  <PresentationFormat>Экран (16:9)</PresentationFormat>
  <Paragraphs>77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Слайд 1</vt:lpstr>
      <vt:lpstr>Постановка задачи</vt:lpstr>
      <vt:lpstr>Преломление света.</vt:lpstr>
      <vt:lpstr>Поглощение света.</vt:lpstr>
      <vt:lpstr>Алгоритмы удаления невидимых поверхностей</vt:lpstr>
      <vt:lpstr>Алгоритмы удаления невидимых поверхностей.</vt:lpstr>
      <vt:lpstr>Алгоритмы закраски</vt:lpstr>
      <vt:lpstr>Процесс рендера</vt:lpstr>
      <vt:lpstr>Вычисление лучей из камеры.</vt:lpstr>
      <vt:lpstr>Вычисление ближайшего пересечения.</vt:lpstr>
      <vt:lpstr>Вычисление интенсивности освещения.</vt:lpstr>
      <vt:lpstr>Вычисление результирующего цвета</vt:lpstr>
      <vt:lpstr>Схема классов</vt:lpstr>
      <vt:lpstr>Интерфейс программы</vt:lpstr>
      <vt:lpstr>Пример работы</vt:lpstr>
      <vt:lpstr>Исследование</vt:lpstr>
      <vt:lpstr>Исследование</vt:lpstr>
      <vt:lpstr>Заключение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Екатерина Орехова</dc:creator>
  <cp:lastModifiedBy>Екатерина Орехова</cp:lastModifiedBy>
  <cp:revision>35</cp:revision>
  <dcterms:created xsi:type="dcterms:W3CDTF">2018-03-23T07:46:40Z</dcterms:created>
  <dcterms:modified xsi:type="dcterms:W3CDTF">2018-04-03T11:20:10Z</dcterms:modified>
</cp:coreProperties>
</file>