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1e548a8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1e548a8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1e548a8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1e548a8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1e18a00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1e18a00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17875"/>
            <a:ext cx="8520600" cy="5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50"/>
              <a:t>Reporte Financiero AdventureWorks</a:t>
            </a:r>
            <a:r>
              <a:rPr lang="es-419" sz="2500"/>
              <a:t>   </a:t>
            </a:r>
            <a:endParaRPr sz="2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0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dk1"/>
                </a:solidFill>
              </a:rPr>
              <a:t>Descripción: - Resumen financiero general </a:t>
            </a:r>
            <a:endParaRPr sz="2500">
              <a:solidFill>
                <a:schemeClr val="dk1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dk1"/>
                </a:solidFill>
              </a:rPr>
              <a:t> - Análisis detallado del mercado de EE.UU.</a:t>
            </a:r>
            <a:r>
              <a:rPr lang="es-419"/>
              <a:t>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150" y="1380575"/>
            <a:ext cx="2250449" cy="10266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1477925" y="3887525"/>
            <a:ext cx="1813500" cy="6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Resumen Ejecutivo</a:t>
            </a:r>
            <a:endParaRPr sz="1200"/>
          </a:p>
        </p:txBody>
      </p:sp>
      <p:sp>
        <p:nvSpPr>
          <p:cNvPr id="58" name="Google Shape;58;p13"/>
          <p:cNvSpPr/>
          <p:nvPr/>
        </p:nvSpPr>
        <p:spPr>
          <a:xfrm>
            <a:off x="5927325" y="3887525"/>
            <a:ext cx="1813500" cy="6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Mercado de USA</a:t>
            </a:r>
            <a:endParaRPr sz="1200"/>
          </a:p>
        </p:txBody>
      </p:sp>
      <p:sp>
        <p:nvSpPr>
          <p:cNvPr id="59" name="Google Shape;59;p13"/>
          <p:cNvSpPr/>
          <p:nvPr/>
        </p:nvSpPr>
        <p:spPr>
          <a:xfrm>
            <a:off x="3702625" y="3887525"/>
            <a:ext cx="1813500" cy="6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Análisis Detallado por </a:t>
            </a:r>
            <a:r>
              <a:rPr lang="es-419" sz="1200"/>
              <a:t>Categoría</a:t>
            </a:r>
            <a:r>
              <a:rPr lang="es-419" sz="1200"/>
              <a:t> y Subcategoría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278400" y="203300"/>
            <a:ext cx="72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Ejecutivo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50" y="213200"/>
            <a:ext cx="950049" cy="53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314000" y="852275"/>
            <a:ext cx="6753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Total ingresos </a:t>
            </a:r>
            <a:endParaRPr sz="1000"/>
          </a:p>
        </p:txBody>
      </p:sp>
      <p:sp>
        <p:nvSpPr>
          <p:cNvPr id="67" name="Google Shape;67;p14"/>
          <p:cNvSpPr/>
          <p:nvPr/>
        </p:nvSpPr>
        <p:spPr>
          <a:xfrm>
            <a:off x="5996466" y="857237"/>
            <a:ext cx="6753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800"/>
              <a:t>COGS LY</a:t>
            </a:r>
            <a:endParaRPr b="1" sz="800"/>
          </a:p>
        </p:txBody>
      </p:sp>
      <p:sp>
        <p:nvSpPr>
          <p:cNvPr id="68" name="Google Shape;68;p14"/>
          <p:cNvSpPr/>
          <p:nvPr/>
        </p:nvSpPr>
        <p:spPr>
          <a:xfrm>
            <a:off x="5184685" y="857237"/>
            <a:ext cx="6753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COGS</a:t>
            </a:r>
            <a:endParaRPr b="1" sz="800"/>
          </a:p>
        </p:txBody>
      </p:sp>
      <p:sp>
        <p:nvSpPr>
          <p:cNvPr id="69" name="Google Shape;69;p14"/>
          <p:cNvSpPr/>
          <p:nvPr/>
        </p:nvSpPr>
        <p:spPr>
          <a:xfrm>
            <a:off x="4372904" y="857237"/>
            <a:ext cx="6753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Utilidad Neta LY</a:t>
            </a:r>
            <a:endParaRPr b="1" sz="800"/>
          </a:p>
        </p:txBody>
      </p:sp>
      <p:sp>
        <p:nvSpPr>
          <p:cNvPr id="70" name="Google Shape;70;p14"/>
          <p:cNvSpPr/>
          <p:nvPr/>
        </p:nvSpPr>
        <p:spPr>
          <a:xfrm>
            <a:off x="3561123" y="857237"/>
            <a:ext cx="6753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Utilidad Neta</a:t>
            </a:r>
            <a:endParaRPr b="1" sz="800"/>
          </a:p>
        </p:txBody>
      </p:sp>
      <p:sp>
        <p:nvSpPr>
          <p:cNvPr id="71" name="Google Shape;71;p14"/>
          <p:cNvSpPr/>
          <p:nvPr/>
        </p:nvSpPr>
        <p:spPr>
          <a:xfrm>
            <a:off x="2749342" y="857237"/>
            <a:ext cx="6753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Utilidad Bruta LY</a:t>
            </a:r>
            <a:endParaRPr b="1" sz="800"/>
          </a:p>
        </p:txBody>
      </p:sp>
      <p:sp>
        <p:nvSpPr>
          <p:cNvPr id="72" name="Google Shape;72;p14"/>
          <p:cNvSpPr/>
          <p:nvPr/>
        </p:nvSpPr>
        <p:spPr>
          <a:xfrm>
            <a:off x="1937562" y="857237"/>
            <a:ext cx="6753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Utilidad Bruta</a:t>
            </a:r>
            <a:endParaRPr b="1" sz="800"/>
          </a:p>
        </p:txBody>
      </p:sp>
      <p:sp>
        <p:nvSpPr>
          <p:cNvPr id="73" name="Google Shape;73;p14"/>
          <p:cNvSpPr/>
          <p:nvPr/>
        </p:nvSpPr>
        <p:spPr>
          <a:xfrm>
            <a:off x="1125781" y="857237"/>
            <a:ext cx="6753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Total Ingresos LY</a:t>
            </a:r>
            <a:endParaRPr sz="1000"/>
          </a:p>
        </p:txBody>
      </p:sp>
      <p:sp>
        <p:nvSpPr>
          <p:cNvPr id="74" name="Google Shape;74;p14"/>
          <p:cNvSpPr/>
          <p:nvPr/>
        </p:nvSpPr>
        <p:spPr>
          <a:xfrm>
            <a:off x="6808246" y="852275"/>
            <a:ext cx="6753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Cantidad Vendida</a:t>
            </a:r>
            <a:endParaRPr b="1" sz="800"/>
          </a:p>
        </p:txBody>
      </p:sp>
      <p:sp>
        <p:nvSpPr>
          <p:cNvPr id="75" name="Google Shape;75;p14"/>
          <p:cNvSpPr/>
          <p:nvPr/>
        </p:nvSpPr>
        <p:spPr>
          <a:xfrm>
            <a:off x="314000" y="854756"/>
            <a:ext cx="6753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Total ingresos</a:t>
            </a:r>
            <a:r>
              <a:rPr b="1" lang="es-419" sz="1000"/>
              <a:t> </a:t>
            </a:r>
            <a:endParaRPr b="1" sz="1000"/>
          </a:p>
        </p:txBody>
      </p:sp>
      <p:sp>
        <p:nvSpPr>
          <p:cNvPr id="76" name="Google Shape;76;p14"/>
          <p:cNvSpPr/>
          <p:nvPr/>
        </p:nvSpPr>
        <p:spPr>
          <a:xfrm>
            <a:off x="1125781" y="859719"/>
            <a:ext cx="6753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Total Ingresos LY</a:t>
            </a:r>
            <a:endParaRPr b="1" sz="8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50" y="2982925"/>
            <a:ext cx="3765025" cy="19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350" y="2982927"/>
            <a:ext cx="3765024" cy="19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450" y="1329850"/>
            <a:ext cx="3765025" cy="166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3850" y="1324850"/>
            <a:ext cx="3586674" cy="16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4861225" y="3029000"/>
            <a:ext cx="2928900" cy="1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Distribución mensual de: ingresos, COGS, Utilidad Bruta</a:t>
            </a:r>
            <a:endParaRPr b="1" sz="800"/>
          </a:p>
        </p:txBody>
      </p:sp>
      <p:sp>
        <p:nvSpPr>
          <p:cNvPr id="82" name="Google Shape;82;p14"/>
          <p:cNvSpPr txBox="1"/>
          <p:nvPr/>
        </p:nvSpPr>
        <p:spPr>
          <a:xfrm>
            <a:off x="5315450" y="3214700"/>
            <a:ext cx="1347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13613" y="3029000"/>
            <a:ext cx="3326700" cy="1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Mapa mundial de ventas</a:t>
            </a:r>
            <a:endParaRPr b="1" sz="800"/>
          </a:p>
        </p:txBody>
      </p:sp>
      <p:sp>
        <p:nvSpPr>
          <p:cNvPr id="84" name="Google Shape;84;p14"/>
          <p:cNvSpPr/>
          <p:nvPr/>
        </p:nvSpPr>
        <p:spPr>
          <a:xfrm>
            <a:off x="493425" y="1368150"/>
            <a:ext cx="3139800" cy="2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Comparativo Ingresos, Utilidad Bruta, COGS</a:t>
            </a:r>
            <a:endParaRPr b="1" sz="800"/>
          </a:p>
        </p:txBody>
      </p:sp>
      <p:sp>
        <p:nvSpPr>
          <p:cNvPr id="85" name="Google Shape;85;p14"/>
          <p:cNvSpPr/>
          <p:nvPr/>
        </p:nvSpPr>
        <p:spPr>
          <a:xfrm>
            <a:off x="5080900" y="1324850"/>
            <a:ext cx="2928900" cy="1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Table detallada financiera por </a:t>
            </a:r>
            <a:r>
              <a:rPr b="1" lang="es-419" sz="800"/>
              <a:t>categoría</a:t>
            </a:r>
            <a:r>
              <a:rPr b="1" lang="es-419" sz="800"/>
              <a:t> producto, </a:t>
            </a:r>
            <a:r>
              <a:rPr b="1" lang="es-419" sz="800"/>
              <a:t>país</a:t>
            </a:r>
            <a:r>
              <a:rPr lang="es-419" sz="800"/>
              <a:t> </a:t>
            </a:r>
            <a:endParaRPr sz="800"/>
          </a:p>
        </p:txBody>
      </p:sp>
      <p:sp>
        <p:nvSpPr>
          <p:cNvPr id="86" name="Google Shape;86;p14"/>
          <p:cNvSpPr/>
          <p:nvPr/>
        </p:nvSpPr>
        <p:spPr>
          <a:xfrm>
            <a:off x="7559300" y="137150"/>
            <a:ext cx="9501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AÑO</a:t>
            </a:r>
            <a:endParaRPr b="1" sz="800"/>
          </a:p>
        </p:txBody>
      </p:sp>
      <p:sp>
        <p:nvSpPr>
          <p:cNvPr id="87" name="Google Shape;87;p14"/>
          <p:cNvSpPr/>
          <p:nvPr/>
        </p:nvSpPr>
        <p:spPr>
          <a:xfrm>
            <a:off x="7559300" y="464600"/>
            <a:ext cx="9501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Categoría</a:t>
            </a:r>
            <a:endParaRPr b="1" sz="800"/>
          </a:p>
        </p:txBody>
      </p:sp>
      <p:sp>
        <p:nvSpPr>
          <p:cNvPr id="88" name="Google Shape;88;p14"/>
          <p:cNvSpPr/>
          <p:nvPr/>
        </p:nvSpPr>
        <p:spPr>
          <a:xfrm>
            <a:off x="7620025" y="852275"/>
            <a:ext cx="7158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">
                <a:solidFill>
                  <a:schemeClr val="dk1"/>
                </a:solidFill>
              </a:rPr>
              <a:t>Ratio costo Operacional</a:t>
            </a:r>
            <a:endParaRPr b="1"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1330725" y="213200"/>
            <a:ext cx="72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/>
              <a:t>Análisis Detallado por </a:t>
            </a:r>
            <a:r>
              <a:rPr lang="es-419" sz="2300"/>
              <a:t>Categoría</a:t>
            </a:r>
            <a:r>
              <a:rPr lang="es-419" sz="2300"/>
              <a:t> y Subcategoría</a:t>
            </a:r>
            <a:endParaRPr sz="2300"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50" y="213200"/>
            <a:ext cx="950049" cy="5344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5210775" y="3157348"/>
            <a:ext cx="1326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93425" y="1046650"/>
            <a:ext cx="21243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Utilidad Bruta * </a:t>
            </a:r>
            <a:r>
              <a:rPr b="1" lang="es-419" sz="800"/>
              <a:t>Categoría</a:t>
            </a:r>
            <a:endParaRPr b="1" sz="800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25" y="1342031"/>
            <a:ext cx="2124246" cy="162595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493425" y="2967987"/>
            <a:ext cx="21243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Utilidad Bruta * </a:t>
            </a:r>
            <a:r>
              <a:rPr b="1" lang="es-419" sz="800"/>
              <a:t>subcategoría</a:t>
            </a:r>
            <a:endParaRPr b="1" sz="8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25" y="3263369"/>
            <a:ext cx="2124246" cy="162595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2787504" y="1046650"/>
            <a:ext cx="21243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Utilidad Neta * Categoría</a:t>
            </a:r>
            <a:endParaRPr b="1" sz="8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504" y="1342031"/>
            <a:ext cx="2124246" cy="16259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2787504" y="2967987"/>
            <a:ext cx="21243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Utilidad Neta * subcategoría</a:t>
            </a:r>
            <a:endParaRPr b="1" sz="8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504" y="3263369"/>
            <a:ext cx="2124246" cy="162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0739" y="1616100"/>
            <a:ext cx="3550687" cy="140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0739" y="3277252"/>
            <a:ext cx="3550687" cy="140977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5754175" y="1046635"/>
            <a:ext cx="10788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/>
              <a:t>AÑO</a:t>
            </a:r>
            <a:endParaRPr b="1" sz="1000"/>
          </a:p>
        </p:txBody>
      </p:sp>
      <p:sp>
        <p:nvSpPr>
          <p:cNvPr id="107" name="Google Shape;107;p15"/>
          <p:cNvSpPr/>
          <p:nvPr/>
        </p:nvSpPr>
        <p:spPr>
          <a:xfrm>
            <a:off x="5608613" y="1618756"/>
            <a:ext cx="979500" cy="17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Ratio Costo operacional</a:t>
            </a:r>
            <a:endParaRPr sz="600"/>
          </a:p>
        </p:txBody>
      </p:sp>
      <p:sp>
        <p:nvSpPr>
          <p:cNvPr id="108" name="Google Shape;108;p15"/>
          <p:cNvSpPr/>
          <p:nvPr/>
        </p:nvSpPr>
        <p:spPr>
          <a:xfrm>
            <a:off x="7506698" y="3284012"/>
            <a:ext cx="979500" cy="17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% Margen COGS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7506698" y="1618756"/>
            <a:ext cx="979500" cy="17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% Margen Utilidad Bruta</a:t>
            </a:r>
            <a:endParaRPr sz="600"/>
          </a:p>
        </p:txBody>
      </p:sp>
      <p:sp>
        <p:nvSpPr>
          <p:cNvPr id="110" name="Google Shape;110;p15"/>
          <p:cNvSpPr/>
          <p:nvPr/>
        </p:nvSpPr>
        <p:spPr>
          <a:xfrm>
            <a:off x="5675035" y="3277264"/>
            <a:ext cx="979500" cy="17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% Margen Utilidad Neta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7308700" y="1054725"/>
            <a:ext cx="10392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00">
                <a:solidFill>
                  <a:schemeClr val="dk1"/>
                </a:solidFill>
              </a:rPr>
              <a:t>Categoría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1330725" y="213200"/>
            <a:ext cx="72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Mercado de USA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50" y="213200"/>
            <a:ext cx="950049" cy="53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50" y="1034924"/>
            <a:ext cx="3914549" cy="181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5315450" y="3214700"/>
            <a:ext cx="1347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93425" y="3020300"/>
            <a:ext cx="3326700" cy="1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COGS por Estado y </a:t>
            </a:r>
            <a:r>
              <a:rPr lang="es-419" sz="800"/>
              <a:t>Categoría</a:t>
            </a:r>
            <a:endParaRPr sz="800"/>
          </a:p>
        </p:txBody>
      </p:sp>
      <p:sp>
        <p:nvSpPr>
          <p:cNvPr id="121" name="Google Shape;121;p16"/>
          <p:cNvSpPr/>
          <p:nvPr/>
        </p:nvSpPr>
        <p:spPr>
          <a:xfrm>
            <a:off x="623338" y="852275"/>
            <a:ext cx="29289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/>
              <a:t>Ingresos, utilidades, COGS, márgenes, costo de envío por Estado y ciudad</a:t>
            </a:r>
            <a:r>
              <a:rPr lang="es-419" sz="800"/>
              <a:t> </a:t>
            </a:r>
            <a:endParaRPr sz="800"/>
          </a:p>
        </p:txBody>
      </p:sp>
      <p:sp>
        <p:nvSpPr>
          <p:cNvPr id="122" name="Google Shape;122;p16"/>
          <p:cNvSpPr/>
          <p:nvPr/>
        </p:nvSpPr>
        <p:spPr>
          <a:xfrm>
            <a:off x="4780350" y="807979"/>
            <a:ext cx="10788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/>
              <a:t>AÑO</a:t>
            </a:r>
            <a:endParaRPr b="1" sz="1000"/>
          </a:p>
        </p:txBody>
      </p:sp>
      <p:sp>
        <p:nvSpPr>
          <p:cNvPr id="123" name="Google Shape;123;p16"/>
          <p:cNvSpPr/>
          <p:nvPr/>
        </p:nvSpPr>
        <p:spPr>
          <a:xfrm>
            <a:off x="6016069" y="803300"/>
            <a:ext cx="10788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/>
              <a:t>Categoría</a:t>
            </a:r>
            <a:endParaRPr b="1" sz="1000"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4125" y="1044900"/>
            <a:ext cx="3362400" cy="19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4751975" y="1146700"/>
            <a:ext cx="3326700" cy="1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Ventas actuales vs Año anterior</a:t>
            </a:r>
            <a:endParaRPr sz="800"/>
          </a:p>
        </p:txBody>
      </p:sp>
      <p:sp>
        <p:nvSpPr>
          <p:cNvPr id="126" name="Google Shape;126;p16"/>
          <p:cNvSpPr/>
          <p:nvPr/>
        </p:nvSpPr>
        <p:spPr>
          <a:xfrm>
            <a:off x="4751975" y="3016950"/>
            <a:ext cx="3326700" cy="1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% de margen bruto</a:t>
            </a:r>
            <a:r>
              <a:rPr lang="es-419" sz="800"/>
              <a:t> por Estado y </a:t>
            </a:r>
            <a:r>
              <a:rPr lang="es-419" sz="800">
                <a:solidFill>
                  <a:schemeClr val="dk1"/>
                </a:solidFill>
              </a:rPr>
              <a:t>Categoría</a:t>
            </a:r>
            <a:endParaRPr sz="800"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725" y="3304400"/>
            <a:ext cx="3256400" cy="16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1975" y="3359950"/>
            <a:ext cx="3256400" cy="16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