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5" r:id="rId5"/>
    <p:sldId id="264" r:id="rId6"/>
    <p:sldId id="258" r:id="rId7"/>
    <p:sldId id="267" r:id="rId8"/>
    <p:sldId id="261" r:id="rId9"/>
    <p:sldId id="262" r:id="rId10"/>
    <p:sldId id="26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3052FE-F311-4C23-A74E-E23C79156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AA1E70-8277-4738-B5FA-DD4CD72B3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3EA450-2276-4E9A-B2A4-B74972E9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A9B4-4695-4CCD-9E07-DE87E16A45D0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A73E34-A2D5-4D21-990E-B6384F78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7732EC-95E9-49C6-AD4E-EA2279A2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97FA0-3D1C-4F88-B55E-9CF30798D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93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F33EB2-345A-4500-8C3F-3CE32759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F93C4D-7FF8-46C8-9DA3-692C0F875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71DBFE-DA5C-4A90-9AE0-396C3BA85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A9B4-4695-4CCD-9E07-DE87E16A45D0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11F38D-F026-4DDC-BB38-457FEE176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B2C453-3E2B-49AC-9991-B05BCBD7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97FA0-3D1C-4F88-B55E-9CF30798D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87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D56B022-C668-445A-85D2-0DEF4F42E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087243F-1741-4751-B6CC-8AD992EF2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6B155C-9582-437F-BC98-F05C1ED82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A9B4-4695-4CCD-9E07-DE87E16A45D0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8476E9-3B41-4E97-9B0A-2EB05E9DF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DAEB3D-D028-4886-9EFF-1B32A1F57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97FA0-3D1C-4F88-B55E-9CF30798D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85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31BA1-8C21-48C7-A146-F77C8E562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A0E9F5-7C20-43B5-9953-C6A964703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357BF5-CDCA-43EE-BC9E-D15499FD7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A9B4-4695-4CCD-9E07-DE87E16A45D0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D66914-4666-4812-A178-E29836D9A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FF4D8C-C49F-4029-8F46-C8F9906C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97FA0-3D1C-4F88-B55E-9CF30798D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71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D472A-0BF0-44FC-A645-C6B396D98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2C4FC2-5727-4965-8B68-C954C7522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1E3772-7924-4C1E-A793-2EB1A4CB4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A9B4-4695-4CCD-9E07-DE87E16A45D0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CE4DC2-2530-41B3-B8A3-6DE7A0F2E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26295D-1D5C-4B0D-B2AC-791EFF0A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97FA0-3D1C-4F88-B55E-9CF30798D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7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5E3FAB-6CED-40B7-9E60-2898AC1A3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104682-6A0D-4C64-9031-6ECE5EF160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6D8B29-B903-4BDC-A2A1-B39B3C7C1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167BE4-A6E5-4CAA-9826-E95CB91E9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A9B4-4695-4CCD-9E07-DE87E16A45D0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D1B36F-761B-4F29-BC88-F826BCA1A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3DD9BB-D2B3-44DF-966C-214797C9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97FA0-3D1C-4F88-B55E-9CF30798D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206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AA1235-CC5A-46B3-9427-688DB2D93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22C2C2-B530-4A5A-AB50-E15CD92AF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F9DA2CD-6E5D-4EF2-B387-56C6F01A5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5F579C5-BDC9-4B2E-9B42-9082CDF13E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1496C01-3C8C-481D-9172-CDA8745D6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23A429E-9AFC-4CD2-99AD-EB207E0F4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A9B4-4695-4CCD-9E07-DE87E16A45D0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F04CDF8-D347-4355-A0D3-5EF92B6E1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624C20D-DC9C-4A30-A7C2-64BB926F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97FA0-3D1C-4F88-B55E-9CF30798D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54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77C8B6-C0F4-47D5-8AF7-461FB900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3DDF6B2-EE7E-4D13-8823-53466497F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A9B4-4695-4CCD-9E07-DE87E16A45D0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383825A-C98C-4C51-8A16-095CD218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4031FFE-F9EE-4F2D-993D-133AF4E4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97FA0-3D1C-4F88-B55E-9CF30798D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96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D6643EE-A39B-4720-88C3-F54C042B6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A9B4-4695-4CCD-9E07-DE87E16A45D0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DDEDCC4-8ADA-416D-B94E-7C3D1D5E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E410172-2BB5-4F04-8092-9C469D81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97FA0-3D1C-4F88-B55E-9CF30798D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646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D3F35-3DCF-4AE3-97F6-1B4885A9B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D9EEF3-1C46-44C5-94EC-5FA1D7AF2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B5DCF6-8826-40CC-A826-B3C5E1BCA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EB918A-BCB9-4863-8916-9A30FFA5B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A9B4-4695-4CCD-9E07-DE87E16A45D0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C13C3A-1218-4E1B-A55F-08972F484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A6DEC0-5CA8-4432-B8A7-979DE4EC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97FA0-3D1C-4F88-B55E-9CF30798D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94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9DF45-0313-4814-A901-02FDF3C6F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9AE06D-B86A-4C45-BFF8-4A1FBCA3C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11D46A-3209-4B42-9EA8-E4F9E242D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3407F2-0A57-4198-BC42-CE977017D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A9B4-4695-4CCD-9E07-DE87E16A45D0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E1A91F-F51A-4DD5-8AA2-8842CA413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884489-3702-464D-9BC0-56826ECDC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97FA0-3D1C-4F88-B55E-9CF30798D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59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B1673C-EE5D-485F-BAA8-39E813142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3DD0C6-3799-4273-992D-72EE50B4D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D6F959-BD63-4A8A-A464-2962BFD30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CA9B4-4695-4CCD-9E07-DE87E16A45D0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71AC30-F1D4-4751-A4DE-6AD1958B5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0A526B-A83F-49E5-9889-6D8DE7C46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97FA0-3D1C-4F88-B55E-9CF30798D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66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648FD1-93E0-4D0F-B34C-51AF2246B9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38B6C4-0F63-4965-ADF9-9D04E7C8B9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406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E5D753-E801-4394-A551-98B368434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724374-902C-48BA-A74B-94DFD0205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need testing?</a:t>
            </a:r>
          </a:p>
          <a:p>
            <a:r>
              <a:rPr lang="en-US" dirty="0"/>
              <a:t>What is the defect of testing?</a:t>
            </a:r>
          </a:p>
          <a:p>
            <a:r>
              <a:rPr lang="en-US" dirty="0"/>
              <a:t>What is the difference between the white box </a:t>
            </a:r>
            <a:r>
              <a:rPr lang="en-US"/>
              <a:t>and the black </a:t>
            </a:r>
            <a:r>
              <a:rPr lang="en-US" dirty="0"/>
              <a:t>box testing?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5677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40BA7-CE01-410E-BEA5-35335EAF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test?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3C385B-07CF-43BB-8B71-AEEBB19E5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56145"/>
            <a:ext cx="10515600" cy="945710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/>
              <a:t>To decrease the amount of bugs</a:t>
            </a:r>
          </a:p>
        </p:txBody>
      </p:sp>
    </p:spTree>
    <p:extLst>
      <p:ext uri="{BB962C8B-B14F-4D97-AF65-F5344CB8AC3E}">
        <p14:creationId xmlns:p14="http://schemas.microsoft.com/office/powerpoint/2010/main" val="1641941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77521-2B6E-42D1-93CC-7856CB3F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8C5CF5-388E-4DD2-A6B0-6BC9D64FB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7312"/>
            <a:ext cx="10515600" cy="1603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Execute the program with different sets of inputs and outputs and validate the results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67451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FD4F27-FB07-46FD-B594-B28D88FB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Shortcoming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646A98-2770-4763-8196-00CA84C5B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7312"/>
            <a:ext cx="10515600" cy="160337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/>
              <a:t>Shows the presence, not the absence of defects.</a:t>
            </a:r>
            <a:endParaRPr lang="ru-RU" sz="4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392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FCD41C-4113-4516-A0DF-858162B808B7}"/>
              </a:ext>
            </a:extLst>
          </p:cNvPr>
          <p:cNvSpPr/>
          <p:nvPr/>
        </p:nvSpPr>
        <p:spPr>
          <a:xfrm>
            <a:off x="1473592" y="973012"/>
            <a:ext cx="3910818" cy="910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White box</a:t>
            </a:r>
            <a:endParaRPr lang="ru-RU" sz="54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BE57CC3-DDAB-450C-959B-40823902FF5F}"/>
              </a:ext>
            </a:extLst>
          </p:cNvPr>
          <p:cNvSpPr/>
          <p:nvPr/>
        </p:nvSpPr>
        <p:spPr>
          <a:xfrm>
            <a:off x="6807591" y="973012"/>
            <a:ext cx="3910818" cy="9108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Black box</a:t>
            </a:r>
            <a:endParaRPr lang="ru-RU" sz="54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8F7B8B6-76FA-49B2-8151-B101A94BA3C2}"/>
              </a:ext>
            </a:extLst>
          </p:cNvPr>
          <p:cNvSpPr/>
          <p:nvPr/>
        </p:nvSpPr>
        <p:spPr>
          <a:xfrm>
            <a:off x="4140591" y="16997"/>
            <a:ext cx="3910818" cy="9108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5400" dirty="0"/>
              <a:t>Testing</a:t>
            </a:r>
            <a:endParaRPr lang="ru-RU" sz="5400" dirty="0"/>
          </a:p>
        </p:txBody>
      </p:sp>
      <p:sp>
        <p:nvSpPr>
          <p:cNvPr id="17" name="Объект 16">
            <a:extLst>
              <a:ext uri="{FF2B5EF4-FFF2-40B4-BE49-F238E27FC236}">
                <a16:creationId xmlns:a16="http://schemas.microsoft.com/office/drawing/2014/main" id="{87D65D5C-BE4C-4563-B108-0223F34338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929027"/>
            <a:ext cx="5181600" cy="424793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IsGreater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||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&gt;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  <p:sp>
        <p:nvSpPr>
          <p:cNvPr id="19" name="Стрелка: вправо 18">
            <a:extLst>
              <a:ext uri="{FF2B5EF4-FFF2-40B4-BE49-F238E27FC236}">
                <a16:creationId xmlns:a16="http://schemas.microsoft.com/office/drawing/2014/main" id="{C1E55269-6C05-43AB-9DFC-C3199629E45E}"/>
              </a:ext>
            </a:extLst>
          </p:cNvPr>
          <p:cNvSpPr/>
          <p:nvPr/>
        </p:nvSpPr>
        <p:spPr>
          <a:xfrm>
            <a:off x="948397" y="2560320"/>
            <a:ext cx="309489" cy="16881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бъект 16">
            <a:extLst>
              <a:ext uri="{FF2B5EF4-FFF2-40B4-BE49-F238E27FC236}">
                <a16:creationId xmlns:a16="http://schemas.microsoft.com/office/drawing/2014/main" id="{2508A8D6-103C-4F15-AEA6-B6B5CC50224A}"/>
              </a:ext>
            </a:extLst>
          </p:cNvPr>
          <p:cNvSpPr txBox="1">
            <a:spLocks/>
          </p:cNvSpPr>
          <p:nvPr/>
        </p:nvSpPr>
        <p:spPr>
          <a:xfrm>
            <a:off x="6172201" y="1929027"/>
            <a:ext cx="5181600" cy="4247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IsGreater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(-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IsGreater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IsGreater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2" name="Стрелка: вправо 21">
            <a:extLst>
              <a:ext uri="{FF2B5EF4-FFF2-40B4-BE49-F238E27FC236}">
                <a16:creationId xmlns:a16="http://schemas.microsoft.com/office/drawing/2014/main" id="{9996301B-073C-4F24-AE26-F24D752F7509}"/>
              </a:ext>
            </a:extLst>
          </p:cNvPr>
          <p:cNvSpPr/>
          <p:nvPr/>
        </p:nvSpPr>
        <p:spPr>
          <a:xfrm>
            <a:off x="948396" y="3260188"/>
            <a:ext cx="309489" cy="16881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право 22">
            <a:extLst>
              <a:ext uri="{FF2B5EF4-FFF2-40B4-BE49-F238E27FC236}">
                <a16:creationId xmlns:a16="http://schemas.microsoft.com/office/drawing/2014/main" id="{0A2FD0B3-51CC-4AFC-889C-53BC55A5FD6E}"/>
              </a:ext>
            </a:extLst>
          </p:cNvPr>
          <p:cNvSpPr/>
          <p:nvPr/>
        </p:nvSpPr>
        <p:spPr>
          <a:xfrm>
            <a:off x="948396" y="3875062"/>
            <a:ext cx="309489" cy="16881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: вправо 23">
            <a:extLst>
              <a:ext uri="{FF2B5EF4-FFF2-40B4-BE49-F238E27FC236}">
                <a16:creationId xmlns:a16="http://schemas.microsoft.com/office/drawing/2014/main" id="{E65316B2-21FC-4831-8E5A-0F007DCDCC14}"/>
              </a:ext>
            </a:extLst>
          </p:cNvPr>
          <p:cNvSpPr/>
          <p:nvPr/>
        </p:nvSpPr>
        <p:spPr>
          <a:xfrm>
            <a:off x="948396" y="5166945"/>
            <a:ext cx="309489" cy="16881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29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73A64B-71A5-4D4C-93C7-339B467A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box testing: coverage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48F1068-9C85-4DAE-848A-311FDC21FE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Flow independent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FFC1E0-836D-4D85-8FCB-6EF61DF468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Block</a:t>
            </a:r>
          </a:p>
          <a:p>
            <a:r>
              <a:rPr lang="en-US" dirty="0"/>
              <a:t>Line</a:t>
            </a:r>
          </a:p>
          <a:p>
            <a:r>
              <a:rPr lang="en-US" dirty="0"/>
              <a:t>Statement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9BA40882-37BB-4F0D-A5D6-B334EB157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Flow dependent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BDCEE2BE-6333-4888-9E48-C6FE8191EA9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Branch</a:t>
            </a:r>
          </a:p>
          <a:p>
            <a:r>
              <a:rPr lang="en-US" dirty="0"/>
              <a:t>Path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700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16">
            <a:extLst>
              <a:ext uri="{FF2B5EF4-FFF2-40B4-BE49-F238E27FC236}">
                <a16:creationId xmlns:a16="http://schemas.microsoft.com/office/drawing/2014/main" id="{BCA47BBC-AB3C-4605-8E79-099BC9C91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3436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IsGreater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||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&gt;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1F8C1AC-CE9E-4562-8D53-90EB792EAB83}"/>
              </a:ext>
            </a:extLst>
          </p:cNvPr>
          <p:cNvSpPr/>
          <p:nvPr/>
        </p:nvSpPr>
        <p:spPr>
          <a:xfrm>
            <a:off x="1406769" y="2447778"/>
            <a:ext cx="1350499" cy="33410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D8156D4-7AC8-4F51-BD5F-384D69A0E5BC}"/>
              </a:ext>
            </a:extLst>
          </p:cNvPr>
          <p:cNvSpPr/>
          <p:nvPr/>
        </p:nvSpPr>
        <p:spPr>
          <a:xfrm>
            <a:off x="1770184" y="2447778"/>
            <a:ext cx="987084" cy="33410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EEAF2D8-5891-43F7-AD0C-DC99D93D3D7D}"/>
              </a:ext>
            </a:extLst>
          </p:cNvPr>
          <p:cNvSpPr/>
          <p:nvPr/>
        </p:nvSpPr>
        <p:spPr>
          <a:xfrm>
            <a:off x="1406769" y="2781886"/>
            <a:ext cx="2124222" cy="94781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26419B3-EBBA-45D3-893A-049D35CB6E42}"/>
              </a:ext>
            </a:extLst>
          </p:cNvPr>
          <p:cNvSpPr/>
          <p:nvPr/>
        </p:nvSpPr>
        <p:spPr>
          <a:xfrm>
            <a:off x="1406769" y="1837140"/>
            <a:ext cx="3488788" cy="61063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62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5EF4B-EF04-46CA-8173-65587A6B6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class partitioning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Таблица 8">
                <a:extLst>
                  <a:ext uri="{FF2B5EF4-FFF2-40B4-BE49-F238E27FC236}">
                    <a16:creationId xmlns:a16="http://schemas.microsoft.com/office/drawing/2014/main" id="{B43947FA-ADCE-47F0-A28D-4E6E90382889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456087753"/>
                  </p:ext>
                </p:extLst>
              </p:nvPr>
            </p:nvGraphicFramePr>
            <p:xfrm>
              <a:off x="838200" y="1825625"/>
              <a:ext cx="5181595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36319">
                      <a:extLst>
                        <a:ext uri="{9D8B030D-6E8A-4147-A177-3AD203B41FA5}">
                          <a16:colId xmlns:a16="http://schemas.microsoft.com/office/drawing/2014/main" val="837635458"/>
                        </a:ext>
                      </a:extLst>
                    </a:gridCol>
                    <a:gridCol w="1036319">
                      <a:extLst>
                        <a:ext uri="{9D8B030D-6E8A-4147-A177-3AD203B41FA5}">
                          <a16:colId xmlns:a16="http://schemas.microsoft.com/office/drawing/2014/main" val="1593229293"/>
                        </a:ext>
                      </a:extLst>
                    </a:gridCol>
                    <a:gridCol w="1036319">
                      <a:extLst>
                        <a:ext uri="{9D8B030D-6E8A-4147-A177-3AD203B41FA5}">
                          <a16:colId xmlns:a16="http://schemas.microsoft.com/office/drawing/2014/main" val="3149084872"/>
                        </a:ext>
                      </a:extLst>
                    </a:gridCol>
                    <a:gridCol w="1036319">
                      <a:extLst>
                        <a:ext uri="{9D8B030D-6E8A-4147-A177-3AD203B41FA5}">
                          <a16:colId xmlns:a16="http://schemas.microsoft.com/office/drawing/2014/main" val="4006863174"/>
                        </a:ext>
                      </a:extLst>
                    </a:gridCol>
                    <a:gridCol w="1036319">
                      <a:extLst>
                        <a:ext uri="{9D8B030D-6E8A-4147-A177-3AD203B41FA5}">
                          <a16:colId xmlns:a16="http://schemas.microsoft.com/office/drawing/2014/main" val="42922558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  <a:endParaRPr lang="ru-RU" dirty="0"/>
                        </a:p>
                      </a:txBody>
                      <a:tcPr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041458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rowSpan="4"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rowSpan="4"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4"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4"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0803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4"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05946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  <a:endParaRPr lang="ru-RU" dirty="0"/>
                        </a:p>
                      </a:txBody>
                      <a:tcPr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4"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22587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4"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2974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Таблица 8">
                <a:extLst>
                  <a:ext uri="{FF2B5EF4-FFF2-40B4-BE49-F238E27FC236}">
                    <a16:creationId xmlns:a16="http://schemas.microsoft.com/office/drawing/2014/main" id="{B43947FA-ADCE-47F0-A28D-4E6E90382889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456087753"/>
                  </p:ext>
                </p:extLst>
              </p:nvPr>
            </p:nvGraphicFramePr>
            <p:xfrm>
              <a:off x="838200" y="1825625"/>
              <a:ext cx="5181595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36319">
                      <a:extLst>
                        <a:ext uri="{9D8B030D-6E8A-4147-A177-3AD203B41FA5}">
                          <a16:colId xmlns:a16="http://schemas.microsoft.com/office/drawing/2014/main" val="837635458"/>
                        </a:ext>
                      </a:extLst>
                    </a:gridCol>
                    <a:gridCol w="1036319">
                      <a:extLst>
                        <a:ext uri="{9D8B030D-6E8A-4147-A177-3AD203B41FA5}">
                          <a16:colId xmlns:a16="http://schemas.microsoft.com/office/drawing/2014/main" val="1593229293"/>
                        </a:ext>
                      </a:extLst>
                    </a:gridCol>
                    <a:gridCol w="1036319">
                      <a:extLst>
                        <a:ext uri="{9D8B030D-6E8A-4147-A177-3AD203B41FA5}">
                          <a16:colId xmlns:a16="http://schemas.microsoft.com/office/drawing/2014/main" val="3149084872"/>
                        </a:ext>
                      </a:extLst>
                    </a:gridCol>
                    <a:gridCol w="1036319">
                      <a:extLst>
                        <a:ext uri="{9D8B030D-6E8A-4147-A177-3AD203B41FA5}">
                          <a16:colId xmlns:a16="http://schemas.microsoft.com/office/drawing/2014/main" val="4006863174"/>
                        </a:ext>
                      </a:extLst>
                    </a:gridCol>
                    <a:gridCol w="1036319">
                      <a:extLst>
                        <a:ext uri="{9D8B030D-6E8A-4147-A177-3AD203B41FA5}">
                          <a16:colId xmlns:a16="http://schemas.microsoft.com/office/drawing/2014/main" val="42922558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  <a:endParaRPr lang="ru-RU" dirty="0"/>
                        </a:p>
                      </a:txBody>
                      <a:tcPr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588" t="-8197" r="-588" b="-4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41458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rowSpan="4" gridSpan="4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4963" t="-27049" r="-147" b="-410"/>
                          </a:stretch>
                        </a:blipFill>
                      </a:tcPr>
                    </a:tc>
                    <a:tc rowSpan="4"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4"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4"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0803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4"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05946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  <a:endParaRPr lang="ru-RU" dirty="0"/>
                        </a:p>
                      </a:txBody>
                      <a:tcPr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4"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22587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408197" r="-401176" b="-1639"/>
                          </a:stretch>
                        </a:blipFill>
                      </a:tcPr>
                    </a:tc>
                    <a:tc gridSpan="4"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2974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Таблица 8">
                <a:extLst>
                  <a:ext uri="{FF2B5EF4-FFF2-40B4-BE49-F238E27FC236}">
                    <a16:creationId xmlns:a16="http://schemas.microsoft.com/office/drawing/2014/main" id="{BF81764A-0F73-4F74-9DF3-D595C7849D79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166957402"/>
                  </p:ext>
                </p:extLst>
              </p:nvPr>
            </p:nvGraphicFramePr>
            <p:xfrm>
              <a:off x="6172200" y="1825625"/>
              <a:ext cx="4145276" cy="1483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36319">
                      <a:extLst>
                        <a:ext uri="{9D8B030D-6E8A-4147-A177-3AD203B41FA5}">
                          <a16:colId xmlns:a16="http://schemas.microsoft.com/office/drawing/2014/main" val="837635458"/>
                        </a:ext>
                      </a:extLst>
                    </a:gridCol>
                    <a:gridCol w="1036319">
                      <a:extLst>
                        <a:ext uri="{9D8B030D-6E8A-4147-A177-3AD203B41FA5}">
                          <a16:colId xmlns:a16="http://schemas.microsoft.com/office/drawing/2014/main" val="1593229293"/>
                        </a:ext>
                      </a:extLst>
                    </a:gridCol>
                    <a:gridCol w="1036319">
                      <a:extLst>
                        <a:ext uri="{9D8B030D-6E8A-4147-A177-3AD203B41FA5}">
                          <a16:colId xmlns:a16="http://schemas.microsoft.com/office/drawing/2014/main" val="3149084872"/>
                        </a:ext>
                      </a:extLst>
                    </a:gridCol>
                    <a:gridCol w="1036319">
                      <a:extLst>
                        <a:ext uri="{9D8B030D-6E8A-4147-A177-3AD203B41FA5}">
                          <a16:colId xmlns:a16="http://schemas.microsoft.com/office/drawing/2014/main" val="40068631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  <a:endParaRPr lang="ru-RU" dirty="0"/>
                        </a:p>
                      </a:txBody>
                      <a:tcPr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041458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rowSpan="3" gridSpan="3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rowSpan="3"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rowSpan="3"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10803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05946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  <a:endParaRPr lang="ru-RU" dirty="0"/>
                        </a:p>
                      </a:txBody>
                      <a:tcPr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322587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Таблица 8">
                <a:extLst>
                  <a:ext uri="{FF2B5EF4-FFF2-40B4-BE49-F238E27FC236}">
                    <a16:creationId xmlns:a16="http://schemas.microsoft.com/office/drawing/2014/main" id="{BF81764A-0F73-4F74-9DF3-D595C7849D79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166957402"/>
                  </p:ext>
                </p:extLst>
              </p:nvPr>
            </p:nvGraphicFramePr>
            <p:xfrm>
              <a:off x="6172200" y="1825625"/>
              <a:ext cx="4145276" cy="1483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36319">
                      <a:extLst>
                        <a:ext uri="{9D8B030D-6E8A-4147-A177-3AD203B41FA5}">
                          <a16:colId xmlns:a16="http://schemas.microsoft.com/office/drawing/2014/main" val="837635458"/>
                        </a:ext>
                      </a:extLst>
                    </a:gridCol>
                    <a:gridCol w="1036319">
                      <a:extLst>
                        <a:ext uri="{9D8B030D-6E8A-4147-A177-3AD203B41FA5}">
                          <a16:colId xmlns:a16="http://schemas.microsoft.com/office/drawing/2014/main" val="1593229293"/>
                        </a:ext>
                      </a:extLst>
                    </a:gridCol>
                    <a:gridCol w="1036319">
                      <a:extLst>
                        <a:ext uri="{9D8B030D-6E8A-4147-A177-3AD203B41FA5}">
                          <a16:colId xmlns:a16="http://schemas.microsoft.com/office/drawing/2014/main" val="3149084872"/>
                        </a:ext>
                      </a:extLst>
                    </a:gridCol>
                    <a:gridCol w="1036319">
                      <a:extLst>
                        <a:ext uri="{9D8B030D-6E8A-4147-A177-3AD203B41FA5}">
                          <a16:colId xmlns:a16="http://schemas.microsoft.com/office/drawing/2014/main" val="40068631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  <a:endParaRPr lang="ru-RU" dirty="0"/>
                        </a:p>
                      </a:txBody>
                      <a:tcPr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041458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rowSpan="3" gridSpan="3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3268" t="-36066" r="-196" b="-8197"/>
                          </a:stretch>
                        </a:blipFill>
                      </a:tcPr>
                    </a:tc>
                    <a:tc rowSpan="3"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rowSpan="3"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10803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05946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  <a:endParaRPr lang="ru-RU" dirty="0"/>
                        </a:p>
                      </a:txBody>
                      <a:tcPr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322587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8110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667B08-4953-435F-A14C-891615F29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value analysis</a:t>
            </a:r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4164866-04E4-4758-A9A7-D9C1A4A0BAC4}"/>
              </a:ext>
            </a:extLst>
          </p:cNvPr>
          <p:cNvSpPr/>
          <p:nvPr/>
        </p:nvSpPr>
        <p:spPr>
          <a:xfrm>
            <a:off x="3277772" y="1800670"/>
            <a:ext cx="5880295" cy="434051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BD5222F-985D-4AB4-8AE1-EBB44F966A19}"/>
              </a:ext>
            </a:extLst>
          </p:cNvPr>
          <p:cNvSpPr/>
          <p:nvPr/>
        </p:nvSpPr>
        <p:spPr>
          <a:xfrm>
            <a:off x="3770142" y="2965089"/>
            <a:ext cx="2658794" cy="2011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нак умножения 7">
            <a:extLst>
              <a:ext uri="{FF2B5EF4-FFF2-40B4-BE49-F238E27FC236}">
                <a16:creationId xmlns:a16="http://schemas.microsoft.com/office/drawing/2014/main" id="{78C6ED48-CF30-4028-8519-98E70AA9605D}"/>
              </a:ext>
            </a:extLst>
          </p:cNvPr>
          <p:cNvSpPr/>
          <p:nvPr/>
        </p:nvSpPr>
        <p:spPr>
          <a:xfrm>
            <a:off x="4930727" y="3633305"/>
            <a:ext cx="337624" cy="33762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нак умножения 8">
            <a:extLst>
              <a:ext uri="{FF2B5EF4-FFF2-40B4-BE49-F238E27FC236}">
                <a16:creationId xmlns:a16="http://schemas.microsoft.com/office/drawing/2014/main" id="{84FB7D31-E6F7-49D5-BE98-1BA156BE456B}"/>
              </a:ext>
            </a:extLst>
          </p:cNvPr>
          <p:cNvSpPr/>
          <p:nvPr/>
        </p:nvSpPr>
        <p:spPr>
          <a:xfrm>
            <a:off x="5106573" y="4249084"/>
            <a:ext cx="337624" cy="33762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нак умножения 9">
            <a:extLst>
              <a:ext uri="{FF2B5EF4-FFF2-40B4-BE49-F238E27FC236}">
                <a16:creationId xmlns:a16="http://schemas.microsoft.com/office/drawing/2014/main" id="{174EF5DA-DB98-4668-BC09-B9DE10F157C1}"/>
              </a:ext>
            </a:extLst>
          </p:cNvPr>
          <p:cNvSpPr/>
          <p:nvPr/>
        </p:nvSpPr>
        <p:spPr>
          <a:xfrm>
            <a:off x="6752494" y="2788609"/>
            <a:ext cx="337624" cy="33762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нак умножения 10">
            <a:extLst>
              <a:ext uri="{FF2B5EF4-FFF2-40B4-BE49-F238E27FC236}">
                <a16:creationId xmlns:a16="http://schemas.microsoft.com/office/drawing/2014/main" id="{3AAF0DAC-7CF9-47BF-A0FA-ED5FFBBBFF36}"/>
              </a:ext>
            </a:extLst>
          </p:cNvPr>
          <p:cNvSpPr/>
          <p:nvPr/>
        </p:nvSpPr>
        <p:spPr>
          <a:xfrm>
            <a:off x="6907239" y="3711960"/>
            <a:ext cx="337624" cy="33762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Знак умножения 11">
            <a:extLst>
              <a:ext uri="{FF2B5EF4-FFF2-40B4-BE49-F238E27FC236}">
                <a16:creationId xmlns:a16="http://schemas.microsoft.com/office/drawing/2014/main" id="{BD526ED5-E3C7-480A-B31B-75C564C0F3E1}"/>
              </a:ext>
            </a:extLst>
          </p:cNvPr>
          <p:cNvSpPr/>
          <p:nvPr/>
        </p:nvSpPr>
        <p:spPr>
          <a:xfrm>
            <a:off x="5866229" y="3110248"/>
            <a:ext cx="337624" cy="33762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нак умножения 12">
            <a:extLst>
              <a:ext uri="{FF2B5EF4-FFF2-40B4-BE49-F238E27FC236}">
                <a16:creationId xmlns:a16="http://schemas.microsoft.com/office/drawing/2014/main" id="{FA2D76C6-4A02-44F2-9BE5-DCD524E3DEF9}"/>
              </a:ext>
            </a:extLst>
          </p:cNvPr>
          <p:cNvSpPr/>
          <p:nvPr/>
        </p:nvSpPr>
        <p:spPr>
          <a:xfrm>
            <a:off x="5927188" y="3358668"/>
            <a:ext cx="337624" cy="33762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Знак умножения 13">
            <a:extLst>
              <a:ext uri="{FF2B5EF4-FFF2-40B4-BE49-F238E27FC236}">
                <a16:creationId xmlns:a16="http://schemas.microsoft.com/office/drawing/2014/main" id="{63E58EBC-9261-47CC-BD98-1512CED4D45D}"/>
              </a:ext>
            </a:extLst>
          </p:cNvPr>
          <p:cNvSpPr/>
          <p:nvPr/>
        </p:nvSpPr>
        <p:spPr>
          <a:xfrm>
            <a:off x="6178062" y="3189856"/>
            <a:ext cx="337624" cy="33762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56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319</Words>
  <Application>Microsoft Office PowerPoint</Application>
  <PresentationFormat>Широкоэкранный</PresentationFormat>
  <Paragraphs>69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Consolas</vt:lpstr>
      <vt:lpstr>Тема Office</vt:lpstr>
      <vt:lpstr>Testing</vt:lpstr>
      <vt:lpstr>Why test?</vt:lpstr>
      <vt:lpstr>How</vt:lpstr>
      <vt:lpstr>Shortcoming</vt:lpstr>
      <vt:lpstr>Презентация PowerPoint</vt:lpstr>
      <vt:lpstr>White box testing: coverage</vt:lpstr>
      <vt:lpstr>Презентация PowerPoint</vt:lpstr>
      <vt:lpstr>Equivalence class partitioning</vt:lpstr>
      <vt:lpstr>Boundary value analysis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Anton Orekhovskiy</dc:creator>
  <cp:lastModifiedBy>Anton Orekhovskiy</cp:lastModifiedBy>
  <cp:revision>25</cp:revision>
  <dcterms:created xsi:type="dcterms:W3CDTF">2020-04-19T21:02:46Z</dcterms:created>
  <dcterms:modified xsi:type="dcterms:W3CDTF">2020-04-20T11:39:57Z</dcterms:modified>
</cp:coreProperties>
</file>