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62" r:id="rId9"/>
    <p:sldId id="263" r:id="rId10"/>
    <p:sldId id="261" r:id="rId11"/>
    <p:sldId id="266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72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034D36-2B54-40F2-9591-27D0D1199EDD}" v="7" dt="2020-12-28T09:05:52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1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реховский Антон Михайлович" userId="2b0a6326-6327-49dc-bfa9-f2155c4f546e" providerId="ADAL" clId="{D3034D36-2B54-40F2-9591-27D0D1199EDD}"/>
    <pc:docChg chg="modSld">
      <pc:chgData name="Ореховский Антон Михайлович" userId="2b0a6326-6327-49dc-bfa9-f2155c4f546e" providerId="ADAL" clId="{D3034D36-2B54-40F2-9591-27D0D1199EDD}" dt="2020-12-28T09:12:13.271" v="64" actId="20577"/>
      <pc:docMkLst>
        <pc:docMk/>
      </pc:docMkLst>
      <pc:sldChg chg="modSp mod">
        <pc:chgData name="Ореховский Антон Михайлович" userId="2b0a6326-6327-49dc-bfa9-f2155c4f546e" providerId="ADAL" clId="{D3034D36-2B54-40F2-9591-27D0D1199EDD}" dt="2020-12-28T09:12:13.271" v="64" actId="20577"/>
        <pc:sldMkLst>
          <pc:docMk/>
          <pc:sldMk cId="1870383748" sldId="259"/>
        </pc:sldMkLst>
        <pc:spChg chg="mod">
          <ac:chgData name="Ореховский Антон Михайлович" userId="2b0a6326-6327-49dc-bfa9-f2155c4f546e" providerId="ADAL" clId="{D3034D36-2B54-40F2-9591-27D0D1199EDD}" dt="2020-12-28T09:12:13.271" v="64" actId="20577"/>
          <ac:spMkLst>
            <pc:docMk/>
            <pc:sldMk cId="1870383748" sldId="259"/>
            <ac:spMk id="3" creationId="{FCBA0E3D-2F6B-4A91-8665-F724A2C5F016}"/>
          </ac:spMkLst>
        </pc:spChg>
      </pc:sldChg>
      <pc:sldChg chg="modSp mod">
        <pc:chgData name="Ореховский Антон Михайлович" userId="2b0a6326-6327-49dc-bfa9-f2155c4f546e" providerId="ADAL" clId="{D3034D36-2B54-40F2-9591-27D0D1199EDD}" dt="2020-12-28T09:04:38.185" v="26" actId="20577"/>
        <pc:sldMkLst>
          <pc:docMk/>
          <pc:sldMk cId="220915767" sldId="261"/>
        </pc:sldMkLst>
        <pc:graphicFrameChg chg="mod modGraphic">
          <ac:chgData name="Ореховский Антон Михайлович" userId="2b0a6326-6327-49dc-bfa9-f2155c4f546e" providerId="ADAL" clId="{D3034D36-2B54-40F2-9591-27D0D1199EDD}" dt="2020-12-28T09:04:38.185" v="26" actId="20577"/>
          <ac:graphicFrameMkLst>
            <pc:docMk/>
            <pc:sldMk cId="220915767" sldId="261"/>
            <ac:graphicFrameMk id="8" creationId="{8738AD82-5437-4297-97D6-98399BCAA498}"/>
          </ac:graphicFrameMkLst>
        </pc:graphicFrameChg>
      </pc:sldChg>
      <pc:sldChg chg="modSp mod">
        <pc:chgData name="Ореховский Антон Михайлович" userId="2b0a6326-6327-49dc-bfa9-f2155c4f546e" providerId="ADAL" clId="{D3034D36-2B54-40F2-9591-27D0D1199EDD}" dt="2020-12-28T09:09:43.825" v="60" actId="20577"/>
        <pc:sldMkLst>
          <pc:docMk/>
          <pc:sldMk cId="2667380892" sldId="263"/>
        </pc:sldMkLst>
        <pc:graphicFrameChg chg="modGraphic">
          <ac:chgData name="Ореховский Антон Михайлович" userId="2b0a6326-6327-49dc-bfa9-f2155c4f546e" providerId="ADAL" clId="{D3034D36-2B54-40F2-9591-27D0D1199EDD}" dt="2020-12-28T09:09:43.825" v="60" actId="20577"/>
          <ac:graphicFrameMkLst>
            <pc:docMk/>
            <pc:sldMk cId="2667380892" sldId="263"/>
            <ac:graphicFrameMk id="4" creationId="{56810965-81C0-4823-88DD-31617DA752C0}"/>
          </ac:graphicFrameMkLst>
        </pc:graphicFrameChg>
      </pc:sldChg>
      <pc:sldChg chg="modSp mod">
        <pc:chgData name="Ореховский Антон Михайлович" userId="2b0a6326-6327-49dc-bfa9-f2155c4f546e" providerId="ADAL" clId="{D3034D36-2B54-40F2-9591-27D0D1199EDD}" dt="2020-12-28T09:06:29.168" v="53" actId="20577"/>
        <pc:sldMkLst>
          <pc:docMk/>
          <pc:sldMk cId="1193066105" sldId="266"/>
        </pc:sldMkLst>
        <pc:graphicFrameChg chg="mod modGraphic">
          <ac:chgData name="Ореховский Антон Михайлович" userId="2b0a6326-6327-49dc-bfa9-f2155c4f546e" providerId="ADAL" clId="{D3034D36-2B54-40F2-9591-27D0D1199EDD}" dt="2020-12-28T09:06:29.168" v="53" actId="20577"/>
          <ac:graphicFrameMkLst>
            <pc:docMk/>
            <pc:sldMk cId="1193066105" sldId="266"/>
            <ac:graphicFrameMk id="5" creationId="{B0DA467B-AD6C-4579-9849-DE58EDB08C3A}"/>
          </ac:graphicFrameMkLst>
        </pc:graphicFrameChg>
      </pc:sldChg>
      <pc:sldChg chg="modSp">
        <pc:chgData name="Ореховский Антон Михайлович" userId="2b0a6326-6327-49dc-bfa9-f2155c4f546e" providerId="ADAL" clId="{D3034D36-2B54-40F2-9591-27D0D1199EDD}" dt="2020-12-28T09:01:52.836" v="1" actId="20577"/>
        <pc:sldMkLst>
          <pc:docMk/>
          <pc:sldMk cId="516942255" sldId="274"/>
        </pc:sldMkLst>
        <pc:graphicFrameChg chg="mod">
          <ac:chgData name="Ореховский Антон Михайлович" userId="2b0a6326-6327-49dc-bfa9-f2155c4f546e" providerId="ADAL" clId="{D3034D36-2B54-40F2-9591-27D0D1199EDD}" dt="2020-12-28T09:01:52.836" v="1" actId="20577"/>
          <ac:graphicFrameMkLst>
            <pc:docMk/>
            <pc:sldMk cId="516942255" sldId="274"/>
            <ac:graphicFrameMk id="4" creationId="{FBD1A10D-6724-4409-86D0-DFF695D60FFB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niuitmo-my.sharepoint.com/personal/225123_niuitmo_ru/Documents/itmo/7/&#1042;&#1080;&#1079;&#1091;&#1072;&#1083;&#1080;&#1079;&#1072;&#1094;&#1080;&#1103;-&#1059;&#1087;&#1088;&#1072;&#1074;&#1083;&#1077;&#1085;&#1080;&#1077;%20&#1076;&#1072;&#1085;&#1085;&#1099;&#1084;&#1080;/&#1075;&#1088;&#1072;&#1092;&#1080;&#1082;&#108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niuitmo-my.sharepoint.com/personal/225123_niuitmo_ru/Documents/itmo/7/&#1042;&#1080;&#1079;&#1091;&#1072;&#1083;&#1080;&#1079;&#1072;&#1094;&#1080;&#1103;-&#1059;&#1087;&#1088;&#1072;&#1074;&#1083;&#1077;&#1085;&#1080;&#1077;%20&#1076;&#1072;&#1085;&#1085;&#1099;&#1084;&#1080;/&#1075;&#1088;&#1072;&#1092;&#1080;&#1082;&#108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niuitmo-my.sharepoint.com/personal/225123_niuitmo_ru/Documents/itmo/7/&#1042;&#1080;&#1079;&#1091;&#1072;&#1083;&#1080;&#1079;&#1072;&#1094;&#1080;&#1103;-&#1059;&#1087;&#1088;&#1072;&#1074;&#1083;&#1077;&#1085;&#1080;&#1077;%20&#1076;&#1072;&#1085;&#1085;&#1099;&#1084;&#1080;/&#1075;&#1088;&#1072;&#1092;&#1080;&#1082;&#108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niuitmo-my.sharepoint.com/personal/225123_niuitmo_ru/Documents/itmo/7/&#1042;&#1080;&#1079;&#1091;&#1072;&#1083;&#1080;&#1079;&#1072;&#1094;&#1080;&#1103;-&#1059;&#1087;&#1088;&#1072;&#1074;&#1083;&#1077;&#1085;&#1080;&#1077;%20&#1076;&#1072;&#1085;&#1085;&#1099;&#1084;&#1080;/&#1075;&#1088;&#1072;&#1092;&#1080;&#1082;&#1080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niuitmo-my.sharepoint.com/personal/225123_niuitmo_ru/Documents/itmo/7/&#1042;&#1080;&#1079;&#1091;&#1072;&#1083;&#1080;&#1079;&#1072;&#1094;&#1080;&#1103;-&#1059;&#1087;&#1088;&#1072;&#1074;&#1083;&#1077;&#1085;&#1080;&#1077;%20&#1076;&#1072;&#1085;&#1085;&#1099;&#1084;&#1080;/&#1075;&#1088;&#1072;&#1092;&#1080;&#1082;&#108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Частота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услуги</c:v>
                </c:pt>
                <c:pt idx="1">
                  <c:v>книга</c:v>
                </c:pt>
                <c:pt idx="2">
                  <c:v>связь</c:v>
                </c:pt>
                <c:pt idx="3">
                  <c:v>бензин</c:v>
                </c:pt>
                <c:pt idx="4">
                  <c:v>интернет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2633</c:v>
                </c:pt>
                <c:pt idx="1">
                  <c:v>2001</c:v>
                </c:pt>
                <c:pt idx="2">
                  <c:v>547</c:v>
                </c:pt>
                <c:pt idx="3">
                  <c:v>434</c:v>
                </c:pt>
                <c:pt idx="4">
                  <c:v>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FD-4FDA-8FF2-8D9A3128F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1407136"/>
        <c:axId val="1601405056"/>
      </c:barChart>
      <c:catAx>
        <c:axId val="1601407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1405056"/>
        <c:crosses val="autoZero"/>
        <c:auto val="1"/>
        <c:lblAlgn val="ctr"/>
        <c:lblOffset val="100"/>
        <c:noMultiLvlLbl val="0"/>
      </c:catAx>
      <c:valAx>
        <c:axId val="160140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140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Восточно-Казахстанская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Частота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услуги</c:v>
                </c:pt>
                <c:pt idx="1">
                  <c:v>бензин</c:v>
                </c:pt>
                <c:pt idx="2">
                  <c:v>связь</c:v>
                </c:pt>
                <c:pt idx="3">
                  <c:v>сверло</c:v>
                </c:pt>
                <c:pt idx="4">
                  <c:v>шина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228</c:v>
                </c:pt>
                <c:pt idx="1">
                  <c:v>73</c:v>
                </c:pt>
                <c:pt idx="2">
                  <c:v>44</c:v>
                </c:pt>
                <c:pt idx="3">
                  <c:v>39</c:v>
                </c:pt>
                <c:pt idx="4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F-4DCC-886A-EF976ECF13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1407136"/>
        <c:axId val="1601405056"/>
      </c:barChart>
      <c:catAx>
        <c:axId val="1601407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1405056"/>
        <c:crosses val="autoZero"/>
        <c:auto val="1"/>
        <c:lblAlgn val="ctr"/>
        <c:lblOffset val="100"/>
        <c:noMultiLvlLbl val="0"/>
      </c:catAx>
      <c:valAx>
        <c:axId val="160140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140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Карагандинская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Частота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услуги</c:v>
                </c:pt>
                <c:pt idx="1">
                  <c:v>книга</c:v>
                </c:pt>
                <c:pt idx="2">
                  <c:v>крупа</c:v>
                </c:pt>
                <c:pt idx="3">
                  <c:v>игрушка</c:v>
                </c:pt>
                <c:pt idx="4">
                  <c:v>квартира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207</c:v>
                </c:pt>
                <c:pt idx="1">
                  <c:v>98</c:v>
                </c:pt>
                <c:pt idx="2">
                  <c:v>82</c:v>
                </c:pt>
                <c:pt idx="3">
                  <c:v>58</c:v>
                </c:pt>
                <c:pt idx="4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8-453E-9CAC-7830735C33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1407136"/>
        <c:axId val="1601405056"/>
      </c:barChart>
      <c:catAx>
        <c:axId val="1601407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1405056"/>
        <c:crosses val="autoZero"/>
        <c:auto val="1"/>
        <c:lblAlgn val="ctr"/>
        <c:lblOffset val="100"/>
        <c:noMultiLvlLbl val="0"/>
      </c:catAx>
      <c:valAx>
        <c:axId val="160140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140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г.</a:t>
            </a:r>
            <a:r>
              <a:rPr lang="ru-RU" baseline="0" dirty="0"/>
              <a:t> Нур-Султан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Частота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услуги</c:v>
                </c:pt>
                <c:pt idx="1">
                  <c:v>оборудование</c:v>
                </c:pt>
                <c:pt idx="2">
                  <c:v>бумага</c:v>
                </c:pt>
                <c:pt idx="3">
                  <c:v>обслуживание</c:v>
                </c:pt>
                <c:pt idx="4">
                  <c:v>картридж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341</c:v>
                </c:pt>
                <c:pt idx="1">
                  <c:v>107</c:v>
                </c:pt>
                <c:pt idx="2">
                  <c:v>74</c:v>
                </c:pt>
                <c:pt idx="3">
                  <c:v>61</c:v>
                </c:pt>
                <c:pt idx="4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E9-4D07-85E8-8A74ED8013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01407136"/>
        <c:axId val="1601405056"/>
      </c:barChart>
      <c:catAx>
        <c:axId val="1601407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1405056"/>
        <c:crosses val="autoZero"/>
        <c:auto val="1"/>
        <c:lblAlgn val="ctr"/>
        <c:lblOffset val="100"/>
        <c:noMultiLvlLbl val="0"/>
      </c:catAx>
      <c:valAx>
        <c:axId val="160140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0140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Количество тендеров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Лист1!$B$5:$B$22</c:f>
              <c:strCache>
                <c:ptCount val="18"/>
                <c:pt idx="0">
                  <c:v>Акмолинская область</c:v>
                </c:pt>
                <c:pt idx="1">
                  <c:v>Актюбинская область</c:v>
                </c:pt>
                <c:pt idx="2">
                  <c:v>Алматинская область</c:v>
                </c:pt>
                <c:pt idx="3">
                  <c:v>Атырауская область</c:v>
                </c:pt>
                <c:pt idx="4">
                  <c:v>Восточно-Казахстанская область</c:v>
                </c:pt>
                <c:pt idx="5">
                  <c:v>Жамбылская область</c:v>
                </c:pt>
                <c:pt idx="6">
                  <c:v>Западно-Казахстанская область</c:v>
                </c:pt>
                <c:pt idx="7">
                  <c:v>Карагандинская область</c:v>
                </c:pt>
                <c:pt idx="8">
                  <c:v>Костанайская область</c:v>
                </c:pt>
                <c:pt idx="9">
                  <c:v>Кызылординская область</c:v>
                </c:pt>
                <c:pt idx="10">
                  <c:v>Мангистауская область</c:v>
                </c:pt>
                <c:pt idx="11">
                  <c:v>Павлодарская область</c:v>
                </c:pt>
                <c:pt idx="12">
                  <c:v>Северо-Казахстанская область</c:v>
                </c:pt>
                <c:pt idx="13">
                  <c:v>Туркестанская область</c:v>
                </c:pt>
                <c:pt idx="14">
                  <c:v>Южно-Казахстанская область</c:v>
                </c:pt>
                <c:pt idx="15">
                  <c:v>г.Алматы</c:v>
                </c:pt>
                <c:pt idx="16">
                  <c:v>г.Нур-Султан</c:v>
                </c:pt>
                <c:pt idx="17">
                  <c:v>г.Шымкент</c:v>
                </c:pt>
              </c:strCache>
            </c:strRef>
          </c:cat>
          <c:val>
            <c:numRef>
              <c:f>Лист1!$C$5:$C$22</c:f>
              <c:numCache>
                <c:formatCode>General</c:formatCode>
                <c:ptCount val="18"/>
                <c:pt idx="0">
                  <c:v>2029</c:v>
                </c:pt>
                <c:pt idx="1">
                  <c:v>1243</c:v>
                </c:pt>
                <c:pt idx="2">
                  <c:v>1151</c:v>
                </c:pt>
                <c:pt idx="3">
                  <c:v>858</c:v>
                </c:pt>
                <c:pt idx="4">
                  <c:v>1919</c:v>
                </c:pt>
                <c:pt idx="5">
                  <c:v>704</c:v>
                </c:pt>
                <c:pt idx="6">
                  <c:v>1253</c:v>
                </c:pt>
                <c:pt idx="7">
                  <c:v>3242</c:v>
                </c:pt>
                <c:pt idx="8">
                  <c:v>2595</c:v>
                </c:pt>
                <c:pt idx="9">
                  <c:v>1011</c:v>
                </c:pt>
                <c:pt idx="10">
                  <c:v>622</c:v>
                </c:pt>
                <c:pt idx="11">
                  <c:v>2122</c:v>
                </c:pt>
                <c:pt idx="12">
                  <c:v>1650</c:v>
                </c:pt>
                <c:pt idx="13">
                  <c:v>687</c:v>
                </c:pt>
                <c:pt idx="14">
                  <c:v>61</c:v>
                </c:pt>
                <c:pt idx="15">
                  <c:v>4449</c:v>
                </c:pt>
                <c:pt idx="16">
                  <c:v>2764</c:v>
                </c:pt>
                <c:pt idx="17">
                  <c:v>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03-46BF-94CB-D6F288D0C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3579519"/>
        <c:axId val="1803575359"/>
      </c:barChart>
      <c:catAx>
        <c:axId val="1803579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03575359"/>
        <c:crosses val="autoZero"/>
        <c:auto val="1"/>
        <c:lblAlgn val="ctr"/>
        <c:lblOffset val="100"/>
        <c:noMultiLvlLbl val="0"/>
      </c:catAx>
      <c:valAx>
        <c:axId val="1803575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03579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Сумма всех тендеров, </a:t>
            </a:r>
          </a:p>
        </c:rich>
      </c:tx>
      <c:layout>
        <c:manualLayout>
          <c:xMode val="edge"/>
          <c:yMode val="edge"/>
          <c:x val="0.44417122697219763"/>
          <c:y val="2.64484540345320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Лист1!$B$5:$B$22</c:f>
              <c:strCache>
                <c:ptCount val="18"/>
                <c:pt idx="0">
                  <c:v>Акмолинская область</c:v>
                </c:pt>
                <c:pt idx="1">
                  <c:v>Актюбинская область</c:v>
                </c:pt>
                <c:pt idx="2">
                  <c:v>Алматинская область</c:v>
                </c:pt>
                <c:pt idx="3">
                  <c:v>Атырауская область</c:v>
                </c:pt>
                <c:pt idx="4">
                  <c:v>Восточно-Казахстанская область</c:v>
                </c:pt>
                <c:pt idx="5">
                  <c:v>Жамбылская область</c:v>
                </c:pt>
                <c:pt idx="6">
                  <c:v>Западно-Казахстанская область</c:v>
                </c:pt>
                <c:pt idx="7">
                  <c:v>Карагандинская область</c:v>
                </c:pt>
                <c:pt idx="8">
                  <c:v>Костанайская область</c:v>
                </c:pt>
                <c:pt idx="9">
                  <c:v>Кызылординская область</c:v>
                </c:pt>
                <c:pt idx="10">
                  <c:v>Мангистауская область</c:v>
                </c:pt>
                <c:pt idx="11">
                  <c:v>Павлодарская область</c:v>
                </c:pt>
                <c:pt idx="12">
                  <c:v>Северо-Казахстанская область</c:v>
                </c:pt>
                <c:pt idx="13">
                  <c:v>Туркестанская область</c:v>
                </c:pt>
                <c:pt idx="14">
                  <c:v>Южно-Казахстанская область</c:v>
                </c:pt>
                <c:pt idx="15">
                  <c:v>г.Алматы</c:v>
                </c:pt>
                <c:pt idx="16">
                  <c:v>г.Нур-Султан</c:v>
                </c:pt>
                <c:pt idx="17">
                  <c:v>г.Шымкент</c:v>
                </c:pt>
              </c:strCache>
            </c:strRef>
          </c:cat>
          <c:val>
            <c:numRef>
              <c:f>Лист1!$F$5:$F$22</c:f>
              <c:numCache>
                <c:formatCode>General</c:formatCode>
                <c:ptCount val="18"/>
                <c:pt idx="0">
                  <c:v>1.6833267159399901</c:v>
                </c:pt>
                <c:pt idx="1">
                  <c:v>1.20438460208</c:v>
                </c:pt>
                <c:pt idx="2">
                  <c:v>2.0712655100599999</c:v>
                </c:pt>
                <c:pt idx="3">
                  <c:v>1.42558576371</c:v>
                </c:pt>
                <c:pt idx="4">
                  <c:v>2.72562493608</c:v>
                </c:pt>
                <c:pt idx="5">
                  <c:v>0.69916638019999999</c:v>
                </c:pt>
                <c:pt idx="6">
                  <c:v>0.6387604658599989</c:v>
                </c:pt>
                <c:pt idx="7">
                  <c:v>2.2798523532399999</c:v>
                </c:pt>
                <c:pt idx="8">
                  <c:v>3.0303055462800002</c:v>
                </c:pt>
                <c:pt idx="9">
                  <c:v>1.56037649081</c:v>
                </c:pt>
                <c:pt idx="10">
                  <c:v>0.95872251217999993</c:v>
                </c:pt>
                <c:pt idx="11">
                  <c:v>1.6830829973499999</c:v>
                </c:pt>
                <c:pt idx="12">
                  <c:v>1.5290400613599999</c:v>
                </c:pt>
                <c:pt idx="13">
                  <c:v>0.67777826879999992</c:v>
                </c:pt>
                <c:pt idx="14">
                  <c:v>4.085897292E-2</c:v>
                </c:pt>
                <c:pt idx="15">
                  <c:v>4.9368726183199998</c:v>
                </c:pt>
                <c:pt idx="16">
                  <c:v>12.874259256829999</c:v>
                </c:pt>
                <c:pt idx="17">
                  <c:v>11.74349020583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B3-4AEA-A79A-CBE0D38724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2945887"/>
        <c:axId val="1902932575"/>
      </c:barChart>
      <c:catAx>
        <c:axId val="1902945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02932575"/>
        <c:crosses val="autoZero"/>
        <c:auto val="1"/>
        <c:lblAlgn val="ctr"/>
        <c:lblOffset val="100"/>
        <c:noMultiLvlLbl val="0"/>
      </c:catAx>
      <c:valAx>
        <c:axId val="1902932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02945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цена тендера (без г. Шымкент)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Лист1!$B$5:$B$21</c:f>
              <c:strCache>
                <c:ptCount val="17"/>
                <c:pt idx="0">
                  <c:v>Акмолинская область</c:v>
                </c:pt>
                <c:pt idx="1">
                  <c:v>Актюбинская область</c:v>
                </c:pt>
                <c:pt idx="2">
                  <c:v>Алматинская область</c:v>
                </c:pt>
                <c:pt idx="3">
                  <c:v>Атырауская область</c:v>
                </c:pt>
                <c:pt idx="4">
                  <c:v>Восточно-Казахстанская область</c:v>
                </c:pt>
                <c:pt idx="5">
                  <c:v>Жамбылская область</c:v>
                </c:pt>
                <c:pt idx="6">
                  <c:v>Западно-Казахстанская область</c:v>
                </c:pt>
                <c:pt idx="7">
                  <c:v>Карагандинская область</c:v>
                </c:pt>
                <c:pt idx="8">
                  <c:v>Костанайская область</c:v>
                </c:pt>
                <c:pt idx="9">
                  <c:v>Кызылординская область</c:v>
                </c:pt>
                <c:pt idx="10">
                  <c:v>Мангистауская область</c:v>
                </c:pt>
                <c:pt idx="11">
                  <c:v>Павлодарская область</c:v>
                </c:pt>
                <c:pt idx="12">
                  <c:v>Северо-Казахстанская область</c:v>
                </c:pt>
                <c:pt idx="13">
                  <c:v>Туркестанская область</c:v>
                </c:pt>
                <c:pt idx="14">
                  <c:v>Южно-Казахстанская область</c:v>
                </c:pt>
                <c:pt idx="15">
                  <c:v>г.Алматы</c:v>
                </c:pt>
                <c:pt idx="16">
                  <c:v>г.Нур-Султан</c:v>
                </c:pt>
              </c:strCache>
            </c:strRef>
          </c:cat>
          <c:val>
            <c:numRef>
              <c:f>Лист1!$I$5:$I$21</c:f>
              <c:numCache>
                <c:formatCode>General</c:formatCode>
                <c:ptCount val="17"/>
                <c:pt idx="0">
                  <c:v>0.82963366975850095</c:v>
                </c:pt>
                <c:pt idx="1">
                  <c:v>0.968933710442477</c:v>
                </c:pt>
                <c:pt idx="2">
                  <c:v>1.79953562993918</c:v>
                </c:pt>
                <c:pt idx="3">
                  <c:v>1.66152186912587</c:v>
                </c:pt>
                <c:pt idx="4">
                  <c:v>1.4203360792496</c:v>
                </c:pt>
                <c:pt idx="5">
                  <c:v>0.993134062784091</c:v>
                </c:pt>
                <c:pt idx="6">
                  <c:v>0.50978488895450902</c:v>
                </c:pt>
                <c:pt idx="7">
                  <c:v>0.70322404479950595</c:v>
                </c:pt>
                <c:pt idx="8">
                  <c:v>1.1677478020346801</c:v>
                </c:pt>
                <c:pt idx="9">
                  <c:v>1.54339910070227</c:v>
                </c:pt>
                <c:pt idx="10">
                  <c:v>1.5413545211897099</c:v>
                </c:pt>
                <c:pt idx="11">
                  <c:v>0.79315881119227094</c:v>
                </c:pt>
                <c:pt idx="12">
                  <c:v>0.92669094627878701</c:v>
                </c:pt>
                <c:pt idx="13">
                  <c:v>0.98657681048034895</c:v>
                </c:pt>
                <c:pt idx="14">
                  <c:v>0.66981922819672091</c:v>
                </c:pt>
                <c:pt idx="15">
                  <c:v>1.1096589387098199</c:v>
                </c:pt>
                <c:pt idx="16">
                  <c:v>4.6578362000108502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38-4E69-9F70-1A604660FF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899071"/>
        <c:axId val="177889919"/>
      </c:barChart>
      <c:catAx>
        <c:axId val="177899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7889919"/>
        <c:crosses val="autoZero"/>
        <c:auto val="1"/>
        <c:lblAlgn val="ctr"/>
        <c:lblOffset val="100"/>
        <c:noMultiLvlLbl val="0"/>
      </c:catAx>
      <c:valAx>
        <c:axId val="177889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7899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Медианная цена тендера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Лист1!$B$5:$B$22</c:f>
              <c:strCache>
                <c:ptCount val="18"/>
                <c:pt idx="0">
                  <c:v>Акмолинская область</c:v>
                </c:pt>
                <c:pt idx="1">
                  <c:v>Актюбинская область</c:v>
                </c:pt>
                <c:pt idx="2">
                  <c:v>Алматинская область</c:v>
                </c:pt>
                <c:pt idx="3">
                  <c:v>Атырауская область</c:v>
                </c:pt>
                <c:pt idx="4">
                  <c:v>Восточно-Казахстанская область</c:v>
                </c:pt>
                <c:pt idx="5">
                  <c:v>Жамбылская область</c:v>
                </c:pt>
                <c:pt idx="6">
                  <c:v>Западно-Казахстанская область</c:v>
                </c:pt>
                <c:pt idx="7">
                  <c:v>Карагандинская область</c:v>
                </c:pt>
                <c:pt idx="8">
                  <c:v>Костанайская область</c:v>
                </c:pt>
                <c:pt idx="9">
                  <c:v>Кызылординская область</c:v>
                </c:pt>
                <c:pt idx="10">
                  <c:v>Мангистауская область</c:v>
                </c:pt>
                <c:pt idx="11">
                  <c:v>Павлодарская область</c:v>
                </c:pt>
                <c:pt idx="12">
                  <c:v>Северо-Казахстанская область</c:v>
                </c:pt>
                <c:pt idx="13">
                  <c:v>Туркестанская область</c:v>
                </c:pt>
                <c:pt idx="14">
                  <c:v>Южно-Казахстанская область</c:v>
                </c:pt>
                <c:pt idx="15">
                  <c:v>г.Алматы</c:v>
                </c:pt>
                <c:pt idx="16">
                  <c:v>г.Нур-Султан</c:v>
                </c:pt>
                <c:pt idx="17">
                  <c:v>г.Шымкент</c:v>
                </c:pt>
              </c:strCache>
            </c:strRef>
          </c:cat>
          <c:val>
            <c:numRef>
              <c:f>Лист1!$J$5:$J$22</c:f>
              <c:numCache>
                <c:formatCode>General</c:formatCode>
                <c:ptCount val="18"/>
                <c:pt idx="0">
                  <c:v>24000</c:v>
                </c:pt>
                <c:pt idx="1">
                  <c:v>21000</c:v>
                </c:pt>
                <c:pt idx="2">
                  <c:v>50000</c:v>
                </c:pt>
                <c:pt idx="3">
                  <c:v>45000</c:v>
                </c:pt>
                <c:pt idx="4">
                  <c:v>69216</c:v>
                </c:pt>
                <c:pt idx="5">
                  <c:v>58000</c:v>
                </c:pt>
                <c:pt idx="6">
                  <c:v>43920</c:v>
                </c:pt>
                <c:pt idx="7">
                  <c:v>50000</c:v>
                </c:pt>
                <c:pt idx="8">
                  <c:v>42000</c:v>
                </c:pt>
                <c:pt idx="9">
                  <c:v>129990</c:v>
                </c:pt>
                <c:pt idx="10">
                  <c:v>67600</c:v>
                </c:pt>
                <c:pt idx="11">
                  <c:v>25000</c:v>
                </c:pt>
                <c:pt idx="12">
                  <c:v>27366</c:v>
                </c:pt>
                <c:pt idx="13">
                  <c:v>52920</c:v>
                </c:pt>
                <c:pt idx="14">
                  <c:v>32000</c:v>
                </c:pt>
                <c:pt idx="15">
                  <c:v>17589</c:v>
                </c:pt>
                <c:pt idx="16">
                  <c:v>72670</c:v>
                </c:pt>
                <c:pt idx="17">
                  <c:v>67000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31-4DAF-9FE3-C35B3E295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9619935"/>
        <c:axId val="2139618271"/>
      </c:barChart>
      <c:catAx>
        <c:axId val="2139619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39618271"/>
        <c:crosses val="autoZero"/>
        <c:auto val="1"/>
        <c:lblAlgn val="ctr"/>
        <c:lblOffset val="100"/>
        <c:noMultiLvlLbl val="0"/>
      </c:catAx>
      <c:valAx>
        <c:axId val="2139618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39619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Медианная цена часа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Лист1!$B$5:$B$22</c:f>
              <c:strCache>
                <c:ptCount val="18"/>
                <c:pt idx="0">
                  <c:v>Акмолинская область</c:v>
                </c:pt>
                <c:pt idx="1">
                  <c:v>Актюбинская область</c:v>
                </c:pt>
                <c:pt idx="2">
                  <c:v>Алматинская область</c:v>
                </c:pt>
                <c:pt idx="3">
                  <c:v>Атырауская область</c:v>
                </c:pt>
                <c:pt idx="4">
                  <c:v>Восточно-Казахстанская область</c:v>
                </c:pt>
                <c:pt idx="5">
                  <c:v>Жамбылская область</c:v>
                </c:pt>
                <c:pt idx="6">
                  <c:v>Западно-Казахстанская область</c:v>
                </c:pt>
                <c:pt idx="7">
                  <c:v>Карагандинская область</c:v>
                </c:pt>
                <c:pt idx="8">
                  <c:v>Костанайская область</c:v>
                </c:pt>
                <c:pt idx="9">
                  <c:v>Кызылординская область</c:v>
                </c:pt>
                <c:pt idx="10">
                  <c:v>Мангистауская область</c:v>
                </c:pt>
                <c:pt idx="11">
                  <c:v>Павлодарская область</c:v>
                </c:pt>
                <c:pt idx="12">
                  <c:v>Северо-Казахстанская область</c:v>
                </c:pt>
                <c:pt idx="13">
                  <c:v>Туркестанская область</c:v>
                </c:pt>
                <c:pt idx="14">
                  <c:v>Южно-Казахстанская область</c:v>
                </c:pt>
                <c:pt idx="15">
                  <c:v>г.Алматы</c:v>
                </c:pt>
                <c:pt idx="16">
                  <c:v>г.Нур-Султан</c:v>
                </c:pt>
                <c:pt idx="17">
                  <c:v>г.Шымкент</c:v>
                </c:pt>
              </c:strCache>
            </c:strRef>
          </c:cat>
          <c:val>
            <c:numRef>
              <c:f>Лист1!$G$5:$G$22</c:f>
              <c:numCache>
                <c:formatCode>General</c:formatCode>
                <c:ptCount val="18"/>
                <c:pt idx="0">
                  <c:v>142.84297192738799</c:v>
                </c:pt>
                <c:pt idx="1">
                  <c:v>125</c:v>
                </c:pt>
                <c:pt idx="2">
                  <c:v>231.48148148148101</c:v>
                </c:pt>
                <c:pt idx="3">
                  <c:v>208.333333333333</c:v>
                </c:pt>
                <c:pt idx="4">
                  <c:v>412</c:v>
                </c:pt>
                <c:pt idx="5">
                  <c:v>268.51851851851802</c:v>
                </c:pt>
                <c:pt idx="6">
                  <c:v>255.34883720930199</c:v>
                </c:pt>
                <c:pt idx="7">
                  <c:v>189.39393939393901</c:v>
                </c:pt>
                <c:pt idx="8">
                  <c:v>159.09090909090901</c:v>
                </c:pt>
                <c:pt idx="9">
                  <c:v>773.75</c:v>
                </c:pt>
                <c:pt idx="10">
                  <c:v>402.16151901244302</c:v>
                </c:pt>
                <c:pt idx="11">
                  <c:v>148.79476242436201</c:v>
                </c:pt>
                <c:pt idx="12">
                  <c:v>140.83233553477999</c:v>
                </c:pt>
                <c:pt idx="13">
                  <c:v>275.64892785832097</c:v>
                </c:pt>
                <c:pt idx="14">
                  <c:v>190.28741328047499</c:v>
                </c:pt>
                <c:pt idx="15">
                  <c:v>104.69815476190399</c:v>
                </c:pt>
                <c:pt idx="16">
                  <c:v>275.26515151515099</c:v>
                </c:pt>
                <c:pt idx="17">
                  <c:v>310.18518518518499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21-40A5-9222-CF3EBDF6DF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105663"/>
        <c:axId val="173082783"/>
      </c:barChart>
      <c:catAx>
        <c:axId val="173105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082783"/>
        <c:crosses val="autoZero"/>
        <c:auto val="1"/>
        <c:lblAlgn val="ctr"/>
        <c:lblOffset val="100"/>
        <c:noMultiLvlLbl val="0"/>
      </c:catAx>
      <c:valAx>
        <c:axId val="173082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105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BCB77-16BB-4246-8565-42E21037AEC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457623-8C67-42E7-986D-56FB8C05CB4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dirty="0"/>
            <a:t>Непрерывные сбор и анализ данных</a:t>
          </a:r>
          <a:endParaRPr lang="en-US" dirty="0"/>
        </a:p>
      </dgm:t>
    </dgm:pt>
    <dgm:pt modelId="{890E9D27-5E7D-4D26-8AB9-D69BBF903829}" type="parTrans" cxnId="{06FF2794-77FE-4957-94C4-8D3FE10C31FB}">
      <dgm:prSet/>
      <dgm:spPr/>
      <dgm:t>
        <a:bodyPr/>
        <a:lstStyle/>
        <a:p>
          <a:endParaRPr lang="en-US"/>
        </a:p>
      </dgm:t>
    </dgm:pt>
    <dgm:pt modelId="{A1D164EF-BE59-4722-AF61-85A9D61B693F}" type="sibTrans" cxnId="{06FF2794-77FE-4957-94C4-8D3FE10C31FB}">
      <dgm:prSet/>
      <dgm:spPr/>
      <dgm:t>
        <a:bodyPr/>
        <a:lstStyle/>
        <a:p>
          <a:endParaRPr lang="en-US"/>
        </a:p>
      </dgm:t>
    </dgm:pt>
    <dgm:pt modelId="{44BF2C5D-C095-4498-AE46-F396E7F382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Анализ по регионам</a:t>
          </a:r>
          <a:endParaRPr lang="en-US"/>
        </a:p>
      </dgm:t>
    </dgm:pt>
    <dgm:pt modelId="{6A6685A9-35BB-4535-9A10-3B541B7CE985}" type="parTrans" cxnId="{E4F657B7-A297-4801-BE8D-9EB54EA1CD34}">
      <dgm:prSet/>
      <dgm:spPr/>
      <dgm:t>
        <a:bodyPr/>
        <a:lstStyle/>
        <a:p>
          <a:endParaRPr lang="en-US"/>
        </a:p>
      </dgm:t>
    </dgm:pt>
    <dgm:pt modelId="{386DD309-05BC-48C1-B355-E37542BBADB1}" type="sibTrans" cxnId="{E4F657B7-A297-4801-BE8D-9EB54EA1CD34}">
      <dgm:prSet/>
      <dgm:spPr/>
      <dgm:t>
        <a:bodyPr/>
        <a:lstStyle/>
        <a:p>
          <a:endParaRPr lang="en-US"/>
        </a:p>
      </dgm:t>
    </dgm:pt>
    <dgm:pt modelId="{589C7482-7A7C-481A-B122-1244D57AD4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Анализ по всему Казахстану</a:t>
          </a:r>
          <a:endParaRPr lang="en-US"/>
        </a:p>
      </dgm:t>
    </dgm:pt>
    <dgm:pt modelId="{9F195C2D-DF01-4578-94FA-85C066244146}" type="parTrans" cxnId="{76D2F708-6816-4FB7-8B1D-9C1ACD5A60E7}">
      <dgm:prSet/>
      <dgm:spPr/>
      <dgm:t>
        <a:bodyPr/>
        <a:lstStyle/>
        <a:p>
          <a:endParaRPr lang="en-US"/>
        </a:p>
      </dgm:t>
    </dgm:pt>
    <dgm:pt modelId="{6BE94B47-C9B1-4045-BBA3-3710CFBD9D5E}" type="sibTrans" cxnId="{76D2F708-6816-4FB7-8B1D-9C1ACD5A60E7}">
      <dgm:prSet/>
      <dgm:spPr/>
      <dgm:t>
        <a:bodyPr/>
        <a:lstStyle/>
        <a:p>
          <a:endParaRPr lang="en-US"/>
        </a:p>
      </dgm:t>
    </dgm:pt>
    <dgm:pt modelId="{AD170087-4081-472F-9849-B46B2BDD3E1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 dirty="0"/>
            <a:t>Множество численных метрик</a:t>
          </a:r>
          <a:endParaRPr lang="en-US" dirty="0"/>
        </a:p>
      </dgm:t>
    </dgm:pt>
    <dgm:pt modelId="{5BF73939-F472-481C-9F6F-A2EBE16E5183}" type="parTrans" cxnId="{EBA9E3E3-ACB0-4F45-9513-B87DB467D6C9}">
      <dgm:prSet/>
      <dgm:spPr/>
      <dgm:t>
        <a:bodyPr/>
        <a:lstStyle/>
        <a:p>
          <a:endParaRPr lang="en-US"/>
        </a:p>
      </dgm:t>
    </dgm:pt>
    <dgm:pt modelId="{B8396DF6-A799-401C-918E-9295D2B6ADB2}" type="sibTrans" cxnId="{EBA9E3E3-ACB0-4F45-9513-B87DB467D6C9}">
      <dgm:prSet/>
      <dgm:spPr/>
      <dgm:t>
        <a:bodyPr/>
        <a:lstStyle/>
        <a:p>
          <a:endParaRPr lang="en-US"/>
        </a:p>
      </dgm:t>
    </dgm:pt>
    <dgm:pt modelId="{A8841875-EDA2-4C44-87E9-FB0008B2FC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ru-RU"/>
            <a:t>Частотный анализ слов</a:t>
          </a:r>
          <a:endParaRPr lang="en-US"/>
        </a:p>
      </dgm:t>
    </dgm:pt>
    <dgm:pt modelId="{5B4DD3AA-C8F2-4482-9B34-20A9C2C9BDE5}" type="parTrans" cxnId="{BEB1A108-27FD-4CDF-8F51-1A51588273EB}">
      <dgm:prSet/>
      <dgm:spPr/>
      <dgm:t>
        <a:bodyPr/>
        <a:lstStyle/>
        <a:p>
          <a:endParaRPr lang="en-US"/>
        </a:p>
      </dgm:t>
    </dgm:pt>
    <dgm:pt modelId="{BD56D2D9-9225-49F6-B881-0A294DCA451E}" type="sibTrans" cxnId="{BEB1A108-27FD-4CDF-8F51-1A51588273EB}">
      <dgm:prSet/>
      <dgm:spPr/>
      <dgm:t>
        <a:bodyPr/>
        <a:lstStyle/>
        <a:p>
          <a:endParaRPr lang="en-US"/>
        </a:p>
      </dgm:t>
    </dgm:pt>
    <dgm:pt modelId="{32D56540-4257-41D0-8C7F-4B7E6C06F09E}" type="pres">
      <dgm:prSet presAssocID="{4DDBCB77-16BB-4246-8565-42E21037AEC9}" presName="root" presStyleCnt="0">
        <dgm:presLayoutVars>
          <dgm:dir/>
          <dgm:resizeHandles val="exact"/>
        </dgm:presLayoutVars>
      </dgm:prSet>
      <dgm:spPr/>
    </dgm:pt>
    <dgm:pt modelId="{E8D96CD7-7A40-48DC-B3A6-0443011B49D5}" type="pres">
      <dgm:prSet presAssocID="{76457623-8C67-42E7-986D-56FB8C05CB48}" presName="compNode" presStyleCnt="0"/>
      <dgm:spPr/>
    </dgm:pt>
    <dgm:pt modelId="{FF25AD1B-9EBD-4B39-B507-B75210F9A66B}" type="pres">
      <dgm:prSet presAssocID="{76457623-8C67-42E7-986D-56FB8C05CB48}" presName="iconBgRect" presStyleLbl="bgShp" presStyleIdx="0" presStyleCnt="5"/>
      <dgm:spPr/>
    </dgm:pt>
    <dgm:pt modelId="{D8755224-4AFE-420D-9474-AEF8E3F2E7FB}" type="pres">
      <dgm:prSet presAssocID="{76457623-8C67-42E7-986D-56FB8C05CB4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 with solid fill"/>
        </a:ext>
      </dgm:extLst>
    </dgm:pt>
    <dgm:pt modelId="{126CBE39-B279-4171-BD71-DD862D784D9D}" type="pres">
      <dgm:prSet presAssocID="{76457623-8C67-42E7-986D-56FB8C05CB48}" presName="spaceRect" presStyleCnt="0"/>
      <dgm:spPr/>
    </dgm:pt>
    <dgm:pt modelId="{0FBEC4EE-2C56-489B-AA6C-80E41FA7A9AA}" type="pres">
      <dgm:prSet presAssocID="{76457623-8C67-42E7-986D-56FB8C05CB48}" presName="textRect" presStyleLbl="revTx" presStyleIdx="0" presStyleCnt="5">
        <dgm:presLayoutVars>
          <dgm:chMax val="1"/>
          <dgm:chPref val="1"/>
        </dgm:presLayoutVars>
      </dgm:prSet>
      <dgm:spPr/>
    </dgm:pt>
    <dgm:pt modelId="{93E8B12D-33E2-46A4-A68A-1924100AE112}" type="pres">
      <dgm:prSet presAssocID="{A1D164EF-BE59-4722-AF61-85A9D61B693F}" presName="sibTrans" presStyleCnt="0"/>
      <dgm:spPr/>
    </dgm:pt>
    <dgm:pt modelId="{02F159D7-CA80-4147-A7F7-F761F5FFF1FF}" type="pres">
      <dgm:prSet presAssocID="{44BF2C5D-C095-4498-AE46-F396E7F3823C}" presName="compNode" presStyleCnt="0"/>
      <dgm:spPr/>
    </dgm:pt>
    <dgm:pt modelId="{BE5E7BAB-E8B1-42DF-A2CA-131D77D6B188}" type="pres">
      <dgm:prSet presAssocID="{44BF2C5D-C095-4498-AE46-F396E7F3823C}" presName="iconBgRect" presStyleLbl="bgShp" presStyleIdx="1" presStyleCnt="5"/>
      <dgm:spPr/>
    </dgm:pt>
    <dgm:pt modelId="{63F0DCB1-AD19-4B86-B72E-127292BD8B9B}" type="pres">
      <dgm:prSet presAssocID="{44BF2C5D-C095-4498-AE46-F396E7F3823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441B510-0960-43FD-AF18-FA19A0BA92B2}" type="pres">
      <dgm:prSet presAssocID="{44BF2C5D-C095-4498-AE46-F396E7F3823C}" presName="spaceRect" presStyleCnt="0"/>
      <dgm:spPr/>
    </dgm:pt>
    <dgm:pt modelId="{3F64AA33-8B1F-447F-9460-8C889711B47A}" type="pres">
      <dgm:prSet presAssocID="{44BF2C5D-C095-4498-AE46-F396E7F3823C}" presName="textRect" presStyleLbl="revTx" presStyleIdx="1" presStyleCnt="5">
        <dgm:presLayoutVars>
          <dgm:chMax val="1"/>
          <dgm:chPref val="1"/>
        </dgm:presLayoutVars>
      </dgm:prSet>
      <dgm:spPr/>
    </dgm:pt>
    <dgm:pt modelId="{E39B5DCE-4DC5-4C9A-9A7F-E8926063B164}" type="pres">
      <dgm:prSet presAssocID="{386DD309-05BC-48C1-B355-E37542BBADB1}" presName="sibTrans" presStyleCnt="0"/>
      <dgm:spPr/>
    </dgm:pt>
    <dgm:pt modelId="{CC8DD404-F7DE-4EC4-873B-BE37E8B76F4E}" type="pres">
      <dgm:prSet presAssocID="{589C7482-7A7C-481A-B122-1244D57AD4FB}" presName="compNode" presStyleCnt="0"/>
      <dgm:spPr/>
    </dgm:pt>
    <dgm:pt modelId="{FC79438C-4990-469C-B763-6F604D0DCC6B}" type="pres">
      <dgm:prSet presAssocID="{589C7482-7A7C-481A-B122-1244D57AD4FB}" presName="iconBgRect" presStyleLbl="bgShp" presStyleIdx="2" presStyleCnt="5"/>
      <dgm:spPr/>
    </dgm:pt>
    <dgm:pt modelId="{C8A71088-95CD-4DBA-9D36-9E94F682C720}" type="pres">
      <dgm:prSet presAssocID="{589C7482-7A7C-481A-B122-1244D57AD4F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here with solid fill"/>
        </a:ext>
      </dgm:extLst>
    </dgm:pt>
    <dgm:pt modelId="{92BB336D-519B-4FDF-93D5-B3E3B2566DC8}" type="pres">
      <dgm:prSet presAssocID="{589C7482-7A7C-481A-B122-1244D57AD4FB}" presName="spaceRect" presStyleCnt="0"/>
      <dgm:spPr/>
    </dgm:pt>
    <dgm:pt modelId="{DECCC59A-8753-4841-9483-61B0A80C70C2}" type="pres">
      <dgm:prSet presAssocID="{589C7482-7A7C-481A-B122-1244D57AD4FB}" presName="textRect" presStyleLbl="revTx" presStyleIdx="2" presStyleCnt="5">
        <dgm:presLayoutVars>
          <dgm:chMax val="1"/>
          <dgm:chPref val="1"/>
        </dgm:presLayoutVars>
      </dgm:prSet>
      <dgm:spPr/>
    </dgm:pt>
    <dgm:pt modelId="{1056D900-469B-4067-88CA-69D61FE8D20B}" type="pres">
      <dgm:prSet presAssocID="{6BE94B47-C9B1-4045-BBA3-3710CFBD9D5E}" presName="sibTrans" presStyleCnt="0"/>
      <dgm:spPr/>
    </dgm:pt>
    <dgm:pt modelId="{0D337A39-2763-4E45-A62F-EF1E702BA530}" type="pres">
      <dgm:prSet presAssocID="{AD170087-4081-472F-9849-B46B2BDD3E14}" presName="compNode" presStyleCnt="0"/>
      <dgm:spPr/>
    </dgm:pt>
    <dgm:pt modelId="{A87AC5A0-2F73-42B6-AE69-53139C9F2B44}" type="pres">
      <dgm:prSet presAssocID="{AD170087-4081-472F-9849-B46B2BDD3E14}" presName="iconBgRect" presStyleLbl="bgShp" presStyleIdx="3" presStyleCnt="5"/>
      <dgm:spPr/>
    </dgm:pt>
    <dgm:pt modelId="{643D64B3-3A53-4A6F-8077-FDF61D57C9F9}" type="pres">
      <dgm:prSet presAssocID="{AD170087-4081-472F-9849-B46B2BDD3E1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6AC1363C-6B31-4919-A1E7-CB6C85725AF7}" type="pres">
      <dgm:prSet presAssocID="{AD170087-4081-472F-9849-B46B2BDD3E14}" presName="spaceRect" presStyleCnt="0"/>
      <dgm:spPr/>
    </dgm:pt>
    <dgm:pt modelId="{F1112F3B-E5D2-42B6-97E8-2E12E67BF04A}" type="pres">
      <dgm:prSet presAssocID="{AD170087-4081-472F-9849-B46B2BDD3E14}" presName="textRect" presStyleLbl="revTx" presStyleIdx="3" presStyleCnt="5">
        <dgm:presLayoutVars>
          <dgm:chMax val="1"/>
          <dgm:chPref val="1"/>
        </dgm:presLayoutVars>
      </dgm:prSet>
      <dgm:spPr/>
    </dgm:pt>
    <dgm:pt modelId="{A02991A5-F956-4D54-84F5-F2459E06BAD6}" type="pres">
      <dgm:prSet presAssocID="{B8396DF6-A799-401C-918E-9295D2B6ADB2}" presName="sibTrans" presStyleCnt="0"/>
      <dgm:spPr/>
    </dgm:pt>
    <dgm:pt modelId="{094E5165-20F3-4A91-85C1-7E1AA01499A8}" type="pres">
      <dgm:prSet presAssocID="{A8841875-EDA2-4C44-87E9-FB0008B2FCEC}" presName="compNode" presStyleCnt="0"/>
      <dgm:spPr/>
    </dgm:pt>
    <dgm:pt modelId="{DFD0DBC0-78D5-4A99-834F-A97E78CF8F95}" type="pres">
      <dgm:prSet presAssocID="{A8841875-EDA2-4C44-87E9-FB0008B2FCEC}" presName="iconBgRect" presStyleLbl="bgShp" presStyleIdx="4" presStyleCnt="5"/>
      <dgm:spPr/>
    </dgm:pt>
    <dgm:pt modelId="{B3A06521-E31E-4DFE-BFF2-46C16D73C907}" type="pres">
      <dgm:prSet presAssocID="{A8841875-EDA2-4C44-87E9-FB0008B2FCE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265DA6E-CF1B-4A76-821C-4998619412EB}" type="pres">
      <dgm:prSet presAssocID="{A8841875-EDA2-4C44-87E9-FB0008B2FCEC}" presName="spaceRect" presStyleCnt="0"/>
      <dgm:spPr/>
    </dgm:pt>
    <dgm:pt modelId="{64227485-5856-42C8-9871-4E0EB19E165E}" type="pres">
      <dgm:prSet presAssocID="{A8841875-EDA2-4C44-87E9-FB0008B2FCE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A20F005-38B8-4030-860D-04BFF81BFC01}" type="presOf" srcId="{AD170087-4081-472F-9849-B46B2BDD3E14}" destId="{F1112F3B-E5D2-42B6-97E8-2E12E67BF04A}" srcOrd="0" destOrd="0" presId="urn:microsoft.com/office/officeart/2018/5/layout/IconCircleLabelList"/>
    <dgm:cxn modelId="{BEB1A108-27FD-4CDF-8F51-1A51588273EB}" srcId="{4DDBCB77-16BB-4246-8565-42E21037AEC9}" destId="{A8841875-EDA2-4C44-87E9-FB0008B2FCEC}" srcOrd="4" destOrd="0" parTransId="{5B4DD3AA-C8F2-4482-9B34-20A9C2C9BDE5}" sibTransId="{BD56D2D9-9225-49F6-B881-0A294DCA451E}"/>
    <dgm:cxn modelId="{76D2F708-6816-4FB7-8B1D-9C1ACD5A60E7}" srcId="{4DDBCB77-16BB-4246-8565-42E21037AEC9}" destId="{589C7482-7A7C-481A-B122-1244D57AD4FB}" srcOrd="2" destOrd="0" parTransId="{9F195C2D-DF01-4578-94FA-85C066244146}" sibTransId="{6BE94B47-C9B1-4045-BBA3-3710CFBD9D5E}"/>
    <dgm:cxn modelId="{5B951C12-3517-4707-B5F9-6BCAE94E2784}" type="presOf" srcId="{44BF2C5D-C095-4498-AE46-F396E7F3823C}" destId="{3F64AA33-8B1F-447F-9460-8C889711B47A}" srcOrd="0" destOrd="0" presId="urn:microsoft.com/office/officeart/2018/5/layout/IconCircleLabelList"/>
    <dgm:cxn modelId="{5038F915-9EFF-4876-A04B-501DB5BBDA75}" type="presOf" srcId="{589C7482-7A7C-481A-B122-1244D57AD4FB}" destId="{DECCC59A-8753-4841-9483-61B0A80C70C2}" srcOrd="0" destOrd="0" presId="urn:microsoft.com/office/officeart/2018/5/layout/IconCircleLabelList"/>
    <dgm:cxn modelId="{08FB3E3C-E5C3-4FC9-A061-7F4F70335BCE}" type="presOf" srcId="{A8841875-EDA2-4C44-87E9-FB0008B2FCEC}" destId="{64227485-5856-42C8-9871-4E0EB19E165E}" srcOrd="0" destOrd="0" presId="urn:microsoft.com/office/officeart/2018/5/layout/IconCircleLabelList"/>
    <dgm:cxn modelId="{6B50734F-66E3-40DF-B7A4-FEE342824415}" type="presOf" srcId="{76457623-8C67-42E7-986D-56FB8C05CB48}" destId="{0FBEC4EE-2C56-489B-AA6C-80E41FA7A9AA}" srcOrd="0" destOrd="0" presId="urn:microsoft.com/office/officeart/2018/5/layout/IconCircleLabelList"/>
    <dgm:cxn modelId="{6B01357F-CFF4-4A9B-98B5-EEFC0DFA982E}" type="presOf" srcId="{4DDBCB77-16BB-4246-8565-42E21037AEC9}" destId="{32D56540-4257-41D0-8C7F-4B7E6C06F09E}" srcOrd="0" destOrd="0" presId="urn:microsoft.com/office/officeart/2018/5/layout/IconCircleLabelList"/>
    <dgm:cxn modelId="{06FF2794-77FE-4957-94C4-8D3FE10C31FB}" srcId="{4DDBCB77-16BB-4246-8565-42E21037AEC9}" destId="{76457623-8C67-42E7-986D-56FB8C05CB48}" srcOrd="0" destOrd="0" parTransId="{890E9D27-5E7D-4D26-8AB9-D69BBF903829}" sibTransId="{A1D164EF-BE59-4722-AF61-85A9D61B693F}"/>
    <dgm:cxn modelId="{E4F657B7-A297-4801-BE8D-9EB54EA1CD34}" srcId="{4DDBCB77-16BB-4246-8565-42E21037AEC9}" destId="{44BF2C5D-C095-4498-AE46-F396E7F3823C}" srcOrd="1" destOrd="0" parTransId="{6A6685A9-35BB-4535-9A10-3B541B7CE985}" sibTransId="{386DD309-05BC-48C1-B355-E37542BBADB1}"/>
    <dgm:cxn modelId="{EBA9E3E3-ACB0-4F45-9513-B87DB467D6C9}" srcId="{4DDBCB77-16BB-4246-8565-42E21037AEC9}" destId="{AD170087-4081-472F-9849-B46B2BDD3E14}" srcOrd="3" destOrd="0" parTransId="{5BF73939-F472-481C-9F6F-A2EBE16E5183}" sibTransId="{B8396DF6-A799-401C-918E-9295D2B6ADB2}"/>
    <dgm:cxn modelId="{475DFB53-4725-4B8C-AAC8-10F04170EDC0}" type="presParOf" srcId="{32D56540-4257-41D0-8C7F-4B7E6C06F09E}" destId="{E8D96CD7-7A40-48DC-B3A6-0443011B49D5}" srcOrd="0" destOrd="0" presId="urn:microsoft.com/office/officeart/2018/5/layout/IconCircleLabelList"/>
    <dgm:cxn modelId="{68696EF8-AD95-4311-82A8-BCC66477F497}" type="presParOf" srcId="{E8D96CD7-7A40-48DC-B3A6-0443011B49D5}" destId="{FF25AD1B-9EBD-4B39-B507-B75210F9A66B}" srcOrd="0" destOrd="0" presId="urn:microsoft.com/office/officeart/2018/5/layout/IconCircleLabelList"/>
    <dgm:cxn modelId="{F4EFEF37-0A6F-4974-B395-71E1FE00878F}" type="presParOf" srcId="{E8D96CD7-7A40-48DC-B3A6-0443011B49D5}" destId="{D8755224-4AFE-420D-9474-AEF8E3F2E7FB}" srcOrd="1" destOrd="0" presId="urn:microsoft.com/office/officeart/2018/5/layout/IconCircleLabelList"/>
    <dgm:cxn modelId="{D34B0253-6116-44A6-9E6D-0DBE747634AA}" type="presParOf" srcId="{E8D96CD7-7A40-48DC-B3A6-0443011B49D5}" destId="{126CBE39-B279-4171-BD71-DD862D784D9D}" srcOrd="2" destOrd="0" presId="urn:microsoft.com/office/officeart/2018/5/layout/IconCircleLabelList"/>
    <dgm:cxn modelId="{8D7A2295-CB65-400E-8F21-88B0553786B7}" type="presParOf" srcId="{E8D96CD7-7A40-48DC-B3A6-0443011B49D5}" destId="{0FBEC4EE-2C56-489B-AA6C-80E41FA7A9AA}" srcOrd="3" destOrd="0" presId="urn:microsoft.com/office/officeart/2018/5/layout/IconCircleLabelList"/>
    <dgm:cxn modelId="{DFA12165-A2EC-4C7B-85F9-21E8E9880E4F}" type="presParOf" srcId="{32D56540-4257-41D0-8C7F-4B7E6C06F09E}" destId="{93E8B12D-33E2-46A4-A68A-1924100AE112}" srcOrd="1" destOrd="0" presId="urn:microsoft.com/office/officeart/2018/5/layout/IconCircleLabelList"/>
    <dgm:cxn modelId="{68BC09DC-42FF-4EBF-BECF-B5ADD394176C}" type="presParOf" srcId="{32D56540-4257-41D0-8C7F-4B7E6C06F09E}" destId="{02F159D7-CA80-4147-A7F7-F761F5FFF1FF}" srcOrd="2" destOrd="0" presId="urn:microsoft.com/office/officeart/2018/5/layout/IconCircleLabelList"/>
    <dgm:cxn modelId="{AD349E25-443C-45E8-A1E8-2689B74D3BE7}" type="presParOf" srcId="{02F159D7-CA80-4147-A7F7-F761F5FFF1FF}" destId="{BE5E7BAB-E8B1-42DF-A2CA-131D77D6B188}" srcOrd="0" destOrd="0" presId="urn:microsoft.com/office/officeart/2018/5/layout/IconCircleLabelList"/>
    <dgm:cxn modelId="{9ED82605-965B-4BB9-B818-D098BE6CD30E}" type="presParOf" srcId="{02F159D7-CA80-4147-A7F7-F761F5FFF1FF}" destId="{63F0DCB1-AD19-4B86-B72E-127292BD8B9B}" srcOrd="1" destOrd="0" presId="urn:microsoft.com/office/officeart/2018/5/layout/IconCircleLabelList"/>
    <dgm:cxn modelId="{147A24BD-0087-4D8E-8F38-BE81F2F67A20}" type="presParOf" srcId="{02F159D7-CA80-4147-A7F7-F761F5FFF1FF}" destId="{D441B510-0960-43FD-AF18-FA19A0BA92B2}" srcOrd="2" destOrd="0" presId="urn:microsoft.com/office/officeart/2018/5/layout/IconCircleLabelList"/>
    <dgm:cxn modelId="{4D321F6B-FAF9-49DC-AB72-509A2A8F4172}" type="presParOf" srcId="{02F159D7-CA80-4147-A7F7-F761F5FFF1FF}" destId="{3F64AA33-8B1F-447F-9460-8C889711B47A}" srcOrd="3" destOrd="0" presId="urn:microsoft.com/office/officeart/2018/5/layout/IconCircleLabelList"/>
    <dgm:cxn modelId="{B60E85DA-5F93-4693-8B3E-5C1991924499}" type="presParOf" srcId="{32D56540-4257-41D0-8C7F-4B7E6C06F09E}" destId="{E39B5DCE-4DC5-4C9A-9A7F-E8926063B164}" srcOrd="3" destOrd="0" presId="urn:microsoft.com/office/officeart/2018/5/layout/IconCircleLabelList"/>
    <dgm:cxn modelId="{F9A2B3E6-1130-4C23-9300-07032A59227F}" type="presParOf" srcId="{32D56540-4257-41D0-8C7F-4B7E6C06F09E}" destId="{CC8DD404-F7DE-4EC4-873B-BE37E8B76F4E}" srcOrd="4" destOrd="0" presId="urn:microsoft.com/office/officeart/2018/5/layout/IconCircleLabelList"/>
    <dgm:cxn modelId="{EAA96D18-92B0-4B77-B8D8-97E4D8DFA589}" type="presParOf" srcId="{CC8DD404-F7DE-4EC4-873B-BE37E8B76F4E}" destId="{FC79438C-4990-469C-B763-6F604D0DCC6B}" srcOrd="0" destOrd="0" presId="urn:microsoft.com/office/officeart/2018/5/layout/IconCircleLabelList"/>
    <dgm:cxn modelId="{C02A2568-60D3-4811-8E7C-BB906FD71846}" type="presParOf" srcId="{CC8DD404-F7DE-4EC4-873B-BE37E8B76F4E}" destId="{C8A71088-95CD-4DBA-9D36-9E94F682C720}" srcOrd="1" destOrd="0" presId="urn:microsoft.com/office/officeart/2018/5/layout/IconCircleLabelList"/>
    <dgm:cxn modelId="{C9F640B7-385F-4374-A9AA-7A633B41C5C7}" type="presParOf" srcId="{CC8DD404-F7DE-4EC4-873B-BE37E8B76F4E}" destId="{92BB336D-519B-4FDF-93D5-B3E3B2566DC8}" srcOrd="2" destOrd="0" presId="urn:microsoft.com/office/officeart/2018/5/layout/IconCircleLabelList"/>
    <dgm:cxn modelId="{E26ED148-A881-48C5-A395-9192C3D471CB}" type="presParOf" srcId="{CC8DD404-F7DE-4EC4-873B-BE37E8B76F4E}" destId="{DECCC59A-8753-4841-9483-61B0A80C70C2}" srcOrd="3" destOrd="0" presId="urn:microsoft.com/office/officeart/2018/5/layout/IconCircleLabelList"/>
    <dgm:cxn modelId="{9129CE3A-CD05-44D1-AEB4-4B838A0C7B4C}" type="presParOf" srcId="{32D56540-4257-41D0-8C7F-4B7E6C06F09E}" destId="{1056D900-469B-4067-88CA-69D61FE8D20B}" srcOrd="5" destOrd="0" presId="urn:microsoft.com/office/officeart/2018/5/layout/IconCircleLabelList"/>
    <dgm:cxn modelId="{DD056BB5-63FC-4C8C-9212-2D783C0A0FE5}" type="presParOf" srcId="{32D56540-4257-41D0-8C7F-4B7E6C06F09E}" destId="{0D337A39-2763-4E45-A62F-EF1E702BA530}" srcOrd="6" destOrd="0" presId="urn:microsoft.com/office/officeart/2018/5/layout/IconCircleLabelList"/>
    <dgm:cxn modelId="{92431BC6-B151-4B0C-A7B2-BE8B97786E71}" type="presParOf" srcId="{0D337A39-2763-4E45-A62F-EF1E702BA530}" destId="{A87AC5A0-2F73-42B6-AE69-53139C9F2B44}" srcOrd="0" destOrd="0" presId="urn:microsoft.com/office/officeart/2018/5/layout/IconCircleLabelList"/>
    <dgm:cxn modelId="{C7F915E6-D48D-48B2-AACA-6592957B0693}" type="presParOf" srcId="{0D337A39-2763-4E45-A62F-EF1E702BA530}" destId="{643D64B3-3A53-4A6F-8077-FDF61D57C9F9}" srcOrd="1" destOrd="0" presId="urn:microsoft.com/office/officeart/2018/5/layout/IconCircleLabelList"/>
    <dgm:cxn modelId="{B6B522BF-3CEC-4248-B269-D092E625458B}" type="presParOf" srcId="{0D337A39-2763-4E45-A62F-EF1E702BA530}" destId="{6AC1363C-6B31-4919-A1E7-CB6C85725AF7}" srcOrd="2" destOrd="0" presId="urn:microsoft.com/office/officeart/2018/5/layout/IconCircleLabelList"/>
    <dgm:cxn modelId="{1E529E07-58E6-4E5C-8B94-B3E103D88263}" type="presParOf" srcId="{0D337A39-2763-4E45-A62F-EF1E702BA530}" destId="{F1112F3B-E5D2-42B6-97E8-2E12E67BF04A}" srcOrd="3" destOrd="0" presId="urn:microsoft.com/office/officeart/2018/5/layout/IconCircleLabelList"/>
    <dgm:cxn modelId="{5AF244E0-2DEB-4C71-87BD-DF60F5548292}" type="presParOf" srcId="{32D56540-4257-41D0-8C7F-4B7E6C06F09E}" destId="{A02991A5-F956-4D54-84F5-F2459E06BAD6}" srcOrd="7" destOrd="0" presId="urn:microsoft.com/office/officeart/2018/5/layout/IconCircleLabelList"/>
    <dgm:cxn modelId="{993ACC9C-3DE6-4EF5-9281-163CBC12B4FE}" type="presParOf" srcId="{32D56540-4257-41D0-8C7F-4B7E6C06F09E}" destId="{094E5165-20F3-4A91-85C1-7E1AA01499A8}" srcOrd="8" destOrd="0" presId="urn:microsoft.com/office/officeart/2018/5/layout/IconCircleLabelList"/>
    <dgm:cxn modelId="{ADFD49D0-3BE8-4B34-8972-8A56432452B2}" type="presParOf" srcId="{094E5165-20F3-4A91-85C1-7E1AA01499A8}" destId="{DFD0DBC0-78D5-4A99-834F-A97E78CF8F95}" srcOrd="0" destOrd="0" presId="urn:microsoft.com/office/officeart/2018/5/layout/IconCircleLabelList"/>
    <dgm:cxn modelId="{51AB2786-6982-4BE1-BCB8-CC49D68281E9}" type="presParOf" srcId="{094E5165-20F3-4A91-85C1-7E1AA01499A8}" destId="{B3A06521-E31E-4DFE-BFF2-46C16D73C907}" srcOrd="1" destOrd="0" presId="urn:microsoft.com/office/officeart/2018/5/layout/IconCircleLabelList"/>
    <dgm:cxn modelId="{473A7F68-14D4-4AD2-B6B5-92E70964D3F9}" type="presParOf" srcId="{094E5165-20F3-4A91-85C1-7E1AA01499A8}" destId="{D265DA6E-CF1B-4A76-821C-4998619412EB}" srcOrd="2" destOrd="0" presId="urn:microsoft.com/office/officeart/2018/5/layout/IconCircleLabelList"/>
    <dgm:cxn modelId="{49BD4EEE-BA64-4D68-80D2-2CC189C9E0D3}" type="presParOf" srcId="{094E5165-20F3-4A91-85C1-7E1AA01499A8}" destId="{64227485-5856-42C8-9871-4E0EB19E16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5AD1B-9EBD-4B39-B507-B75210F9A66B}">
      <dsp:nvSpPr>
        <dsp:cNvPr id="0" name=""/>
        <dsp:cNvSpPr/>
      </dsp:nvSpPr>
      <dsp:spPr>
        <a:xfrm>
          <a:off x="566905" y="738481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55224-4AFE-420D-9474-AEF8E3F2E7FB}">
      <dsp:nvSpPr>
        <dsp:cNvPr id="0" name=""/>
        <dsp:cNvSpPr/>
      </dsp:nvSpPr>
      <dsp:spPr>
        <a:xfrm>
          <a:off x="800905" y="97248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EC4EE-2C56-489B-AA6C-80E41FA7A9AA}">
      <dsp:nvSpPr>
        <dsp:cNvPr id="0" name=""/>
        <dsp:cNvSpPr/>
      </dsp:nvSpPr>
      <dsp:spPr>
        <a:xfrm>
          <a:off x="215905" y="21784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600" kern="1200" dirty="0"/>
            <a:t>Непрерывные сбор и анализ данных</a:t>
          </a:r>
          <a:endParaRPr lang="en-US" sz="1600" kern="1200" dirty="0"/>
        </a:p>
      </dsp:txBody>
      <dsp:txXfrm>
        <a:off x="215905" y="2178481"/>
        <a:ext cx="1800000" cy="720000"/>
      </dsp:txXfrm>
    </dsp:sp>
    <dsp:sp modelId="{BE5E7BAB-E8B1-42DF-A2CA-131D77D6B188}">
      <dsp:nvSpPr>
        <dsp:cNvPr id="0" name=""/>
        <dsp:cNvSpPr/>
      </dsp:nvSpPr>
      <dsp:spPr>
        <a:xfrm>
          <a:off x="2681905" y="738481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0DCB1-AD19-4B86-B72E-127292BD8B9B}">
      <dsp:nvSpPr>
        <dsp:cNvPr id="0" name=""/>
        <dsp:cNvSpPr/>
      </dsp:nvSpPr>
      <dsp:spPr>
        <a:xfrm>
          <a:off x="2915905" y="97248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4AA33-8B1F-447F-9460-8C889711B47A}">
      <dsp:nvSpPr>
        <dsp:cNvPr id="0" name=""/>
        <dsp:cNvSpPr/>
      </dsp:nvSpPr>
      <dsp:spPr>
        <a:xfrm>
          <a:off x="2330905" y="21784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600" kern="1200"/>
            <a:t>Анализ по регионам</a:t>
          </a:r>
          <a:endParaRPr lang="en-US" sz="1600" kern="1200"/>
        </a:p>
      </dsp:txBody>
      <dsp:txXfrm>
        <a:off x="2330905" y="2178481"/>
        <a:ext cx="1800000" cy="720000"/>
      </dsp:txXfrm>
    </dsp:sp>
    <dsp:sp modelId="{FC79438C-4990-469C-B763-6F604D0DCC6B}">
      <dsp:nvSpPr>
        <dsp:cNvPr id="0" name=""/>
        <dsp:cNvSpPr/>
      </dsp:nvSpPr>
      <dsp:spPr>
        <a:xfrm>
          <a:off x="4796905" y="738481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1088-95CD-4DBA-9D36-9E94F682C720}">
      <dsp:nvSpPr>
        <dsp:cNvPr id="0" name=""/>
        <dsp:cNvSpPr/>
      </dsp:nvSpPr>
      <dsp:spPr>
        <a:xfrm>
          <a:off x="5030905" y="97248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CC59A-8753-4841-9483-61B0A80C70C2}">
      <dsp:nvSpPr>
        <dsp:cNvPr id="0" name=""/>
        <dsp:cNvSpPr/>
      </dsp:nvSpPr>
      <dsp:spPr>
        <a:xfrm>
          <a:off x="4445905" y="21784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600" kern="1200"/>
            <a:t>Анализ по всему Казахстану</a:t>
          </a:r>
          <a:endParaRPr lang="en-US" sz="1600" kern="1200"/>
        </a:p>
      </dsp:txBody>
      <dsp:txXfrm>
        <a:off x="4445905" y="2178481"/>
        <a:ext cx="1800000" cy="720000"/>
      </dsp:txXfrm>
    </dsp:sp>
    <dsp:sp modelId="{A87AC5A0-2F73-42B6-AE69-53139C9F2B44}">
      <dsp:nvSpPr>
        <dsp:cNvPr id="0" name=""/>
        <dsp:cNvSpPr/>
      </dsp:nvSpPr>
      <dsp:spPr>
        <a:xfrm>
          <a:off x="6911906" y="738481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D64B3-3A53-4A6F-8077-FDF61D57C9F9}">
      <dsp:nvSpPr>
        <dsp:cNvPr id="0" name=""/>
        <dsp:cNvSpPr/>
      </dsp:nvSpPr>
      <dsp:spPr>
        <a:xfrm>
          <a:off x="7145906" y="97248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12F3B-E5D2-42B6-97E8-2E12E67BF04A}">
      <dsp:nvSpPr>
        <dsp:cNvPr id="0" name=""/>
        <dsp:cNvSpPr/>
      </dsp:nvSpPr>
      <dsp:spPr>
        <a:xfrm>
          <a:off x="6560905" y="21784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600" kern="1200" dirty="0"/>
            <a:t>Множество численных метрик</a:t>
          </a:r>
          <a:endParaRPr lang="en-US" sz="1600" kern="1200" dirty="0"/>
        </a:p>
      </dsp:txBody>
      <dsp:txXfrm>
        <a:off x="6560905" y="2178481"/>
        <a:ext cx="1800000" cy="720000"/>
      </dsp:txXfrm>
    </dsp:sp>
    <dsp:sp modelId="{DFD0DBC0-78D5-4A99-834F-A97E78CF8F95}">
      <dsp:nvSpPr>
        <dsp:cNvPr id="0" name=""/>
        <dsp:cNvSpPr/>
      </dsp:nvSpPr>
      <dsp:spPr>
        <a:xfrm>
          <a:off x="9026906" y="738481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06521-E31E-4DFE-BFF2-46C16D73C907}">
      <dsp:nvSpPr>
        <dsp:cNvPr id="0" name=""/>
        <dsp:cNvSpPr/>
      </dsp:nvSpPr>
      <dsp:spPr>
        <a:xfrm>
          <a:off x="9260905" y="97248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27485-5856-42C8-9871-4E0EB19E165E}">
      <dsp:nvSpPr>
        <dsp:cNvPr id="0" name=""/>
        <dsp:cNvSpPr/>
      </dsp:nvSpPr>
      <dsp:spPr>
        <a:xfrm>
          <a:off x="8675906" y="21784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1600" kern="1200"/>
            <a:t>Частотный анализ слов</a:t>
          </a:r>
          <a:endParaRPr lang="en-US" sz="1600" kern="1200"/>
        </a:p>
      </dsp:txBody>
      <dsp:txXfrm>
        <a:off x="8675906" y="2178481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D0E4F-EC99-4A4C-BB0B-3ECFCD05B94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7E76B-1767-4F43-8484-7A761318F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7E76B-1767-4F43-8484-7A761318F7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7E76B-1767-4F43-8484-7A761318F7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67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7E76B-1767-4F43-8484-7A761318F7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04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7E76B-1767-4F43-8484-7A761318F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2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8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6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7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7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9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8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4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9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6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91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53" r:id="rId6"/>
    <p:sldLayoutId id="2147483749" r:id="rId7"/>
    <p:sldLayoutId id="2147483750" r:id="rId8"/>
    <p:sldLayoutId id="2147483751" r:id="rId9"/>
    <p:sldLayoutId id="2147483752" r:id="rId10"/>
    <p:sldLayoutId id="214748375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61E86-78C0-475C-8F16-BCB791FF9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914557"/>
            <a:ext cx="10872665" cy="705780"/>
          </a:xfrm>
        </p:spPr>
        <p:txBody>
          <a:bodyPr>
            <a:normAutofit/>
          </a:bodyPr>
          <a:lstStyle/>
          <a:p>
            <a:r>
              <a:rPr lang="en-US" sz="4000" dirty="0"/>
              <a:t>tendermap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441CF-5F19-439A-B8A8-0E9CDD397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085" y="1587172"/>
            <a:ext cx="8497982" cy="456409"/>
          </a:xfrm>
        </p:spPr>
        <p:txBody>
          <a:bodyPr anchor="t">
            <a:normAutofit/>
          </a:bodyPr>
          <a:lstStyle/>
          <a:p>
            <a:r>
              <a:rPr lang="ru-RU" sz="1800" dirty="0"/>
              <a:t>Госзакупки в экономике Казахстана</a:t>
            </a:r>
            <a:endParaRPr lang="en-US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F8D66619-16D2-4F27-9D01-FE346C0FC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6500" y="2292953"/>
            <a:ext cx="7019000" cy="38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0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8677E-2F47-493F-89DD-422F8FAE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ru-RU" dirty="0"/>
              <a:t>метрики: вся страна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3723E-9F73-46B4-878D-F8C5F905F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5237" y="1145909"/>
            <a:ext cx="8951438" cy="4923291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738AD82-5437-4297-97D6-98399BCAA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93180"/>
              </p:ext>
            </p:extLst>
          </p:nvPr>
        </p:nvGraphicFramePr>
        <p:xfrm>
          <a:off x="800100" y="3208020"/>
          <a:ext cx="549670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2452">
                  <a:extLst>
                    <a:ext uri="{9D8B030D-6E8A-4147-A177-3AD203B41FA5}">
                      <a16:colId xmlns:a16="http://schemas.microsoft.com/office/drawing/2014/main" val="433873082"/>
                    </a:ext>
                  </a:extLst>
                </a:gridCol>
                <a:gridCol w="1794256">
                  <a:extLst>
                    <a:ext uri="{9D8B030D-6E8A-4147-A177-3AD203B41FA5}">
                      <a16:colId xmlns:a16="http://schemas.microsoft.com/office/drawing/2014/main" val="1690971896"/>
                    </a:ext>
                  </a:extLst>
                </a:gridCol>
              </a:tblGrid>
              <a:tr h="292529">
                <a:tc gridSpan="2">
                  <a:txBody>
                    <a:bodyPr/>
                    <a:lstStyle/>
                    <a:p>
                      <a:r>
                        <a:rPr lang="ru-RU" dirty="0"/>
                        <a:t>Казахстан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85577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r>
                        <a:rPr lang="ru-RU" dirty="0"/>
                        <a:t>Тендеров, штук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28 836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029372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r>
                        <a:rPr lang="ru-RU" dirty="0"/>
                        <a:t>Средняя цена, тенге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795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49993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r>
                        <a:rPr lang="ru-RU" dirty="0"/>
                        <a:t>Медианная цена, тенге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40 </a:t>
                      </a:r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387698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r>
                        <a:rPr lang="ru-RU" dirty="0"/>
                        <a:t>Сумма цен, тенге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762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753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657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76014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r>
                        <a:rPr lang="ru-RU" dirty="0"/>
                        <a:t>Средняя длительность, часы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20866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r>
                        <a:rPr lang="ru-RU" dirty="0"/>
                        <a:t>Медианная цена часа, тенге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113819"/>
                  </a:ext>
                </a:extLst>
              </a:tr>
              <a:tr h="347545">
                <a:tc gridSpan="2">
                  <a:txBody>
                    <a:bodyPr/>
                    <a:lstStyle/>
                    <a:p>
                      <a:r>
                        <a:rPr lang="ru-RU" dirty="0"/>
                        <a:t>и так далее…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403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1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D8CC6-5791-460B-83E8-01A833C2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700" dirty="0"/>
              <a:t>метрики</a:t>
            </a:r>
            <a:r>
              <a:rPr lang="en-US" sz="3700" dirty="0"/>
              <a:t>: </a:t>
            </a:r>
            <a:r>
              <a:rPr lang="en-US" sz="3700" dirty="0" err="1"/>
              <a:t>регион</a:t>
            </a:r>
            <a:r>
              <a:rPr lang="ru-RU" sz="3700" dirty="0"/>
              <a:t>ы</a:t>
            </a:r>
            <a:endParaRPr lang="en-US" sz="37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7173050-318E-4240-A35F-5804E0038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721470" y="2441513"/>
            <a:ext cx="11043139" cy="6073726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0DA467B-AD6C-4579-9849-DE58EDB08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42165"/>
              </p:ext>
            </p:extLst>
          </p:nvPr>
        </p:nvGraphicFramePr>
        <p:xfrm>
          <a:off x="5895192" y="770499"/>
          <a:ext cx="549670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2452">
                  <a:extLst>
                    <a:ext uri="{9D8B030D-6E8A-4147-A177-3AD203B41FA5}">
                      <a16:colId xmlns:a16="http://schemas.microsoft.com/office/drawing/2014/main" val="433873082"/>
                    </a:ext>
                  </a:extLst>
                </a:gridCol>
                <a:gridCol w="1794256">
                  <a:extLst>
                    <a:ext uri="{9D8B030D-6E8A-4147-A177-3AD203B41FA5}">
                      <a16:colId xmlns:a16="http://schemas.microsoft.com/office/drawing/2014/main" val="1690971896"/>
                    </a:ext>
                  </a:extLst>
                </a:gridCol>
              </a:tblGrid>
              <a:tr h="292529">
                <a:tc gridSpan="2">
                  <a:txBody>
                    <a:bodyPr/>
                    <a:lstStyle/>
                    <a:p>
                      <a:r>
                        <a:rPr lang="ru-RU" dirty="0"/>
                        <a:t>Восточно-Казахстанская Область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85577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r>
                        <a:rPr lang="ru-RU" dirty="0"/>
                        <a:t>Тендеров, штук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029372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r>
                        <a:rPr lang="ru-RU" dirty="0"/>
                        <a:t>Средняя цена, тенге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420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49993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r>
                        <a:rPr lang="ru-RU" dirty="0"/>
                        <a:t>Медианная цена, тенге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387698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r>
                        <a:rPr lang="ru-RU" dirty="0"/>
                        <a:t>Сумма цен, тенге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725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624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476014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r>
                        <a:rPr lang="ru-RU" dirty="0"/>
                        <a:t>Средняя длительность, часы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20866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r>
                        <a:rPr lang="ru-RU" dirty="0"/>
                        <a:t>Медианная цена часа, тенге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113819"/>
                  </a:ext>
                </a:extLst>
              </a:tr>
              <a:tr h="347545">
                <a:tc gridSpan="2">
                  <a:txBody>
                    <a:bodyPr/>
                    <a:lstStyle/>
                    <a:p>
                      <a:r>
                        <a:rPr lang="ru-RU" dirty="0"/>
                        <a:t>и так далее…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403997"/>
                  </a:ext>
                </a:extLst>
              </a:tr>
            </a:tbl>
          </a:graphicData>
        </a:graphic>
      </p:graphicFrame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3F2E13E-5101-41D0-A3CD-2AB2024BA47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679004" y="3696579"/>
            <a:ext cx="3964542" cy="1709960"/>
          </a:xfrm>
          <a:prstGeom prst="curvedConnector2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06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8677E-2F47-493F-89DD-422F8FAE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ru-RU" dirty="0"/>
              <a:t>слова: вся страна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3723E-9F73-46B4-878D-F8C5F905F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5237" y="1145909"/>
            <a:ext cx="8951438" cy="4923291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329A89D-C36E-4F33-BB0E-564997E26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066314"/>
              </p:ext>
            </p:extLst>
          </p:nvPr>
        </p:nvGraphicFramePr>
        <p:xfrm>
          <a:off x="800100" y="2748223"/>
          <a:ext cx="6327644" cy="3320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4913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D8CC6-5791-460B-83E8-01A833C2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700" dirty="0"/>
              <a:t>слова</a:t>
            </a:r>
            <a:r>
              <a:rPr lang="en-US" sz="3700" dirty="0"/>
              <a:t>: </a:t>
            </a:r>
            <a:r>
              <a:rPr lang="en-US" sz="3700" dirty="0" err="1"/>
              <a:t>регион</a:t>
            </a:r>
            <a:r>
              <a:rPr lang="ru-RU" sz="3700" dirty="0"/>
              <a:t>ы</a:t>
            </a:r>
            <a:endParaRPr lang="en-US" sz="37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7173050-318E-4240-A35F-5804E0038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430" y="3380232"/>
            <a:ext cx="11043139" cy="6073726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F195908-53F1-49A4-9229-37524061B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3384009"/>
              </p:ext>
            </p:extLst>
          </p:nvPr>
        </p:nvGraphicFramePr>
        <p:xfrm>
          <a:off x="8032600" y="1259954"/>
          <a:ext cx="3359300" cy="2650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47382F2-107D-4655-A869-36641DA0F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4490275"/>
              </p:ext>
            </p:extLst>
          </p:nvPr>
        </p:nvGraphicFramePr>
        <p:xfrm>
          <a:off x="685800" y="3236068"/>
          <a:ext cx="2928026" cy="2510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9D57D6C-5641-440F-8B8F-E115119CCC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2066079"/>
              </p:ext>
            </p:extLst>
          </p:nvPr>
        </p:nvGraphicFramePr>
        <p:xfrm>
          <a:off x="4336262" y="1259955"/>
          <a:ext cx="3039396" cy="265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5A1196C-64DF-49B3-A33B-1474E6AF67D8}"/>
              </a:ext>
            </a:extLst>
          </p:cNvPr>
          <p:cNvCxnSpPr>
            <a:cxnSpLocks/>
            <a:endCxn id="14" idx="2"/>
          </p:cNvCxnSpPr>
          <p:nvPr/>
        </p:nvCxnSpPr>
        <p:spPr>
          <a:xfrm rot="10800000">
            <a:off x="5855961" y="3910518"/>
            <a:ext cx="1423897" cy="1422401"/>
          </a:xfrm>
          <a:prstGeom prst="curvedConnector2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C40E51E5-547E-413A-A6E6-8E4AD11F3BCE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>
            <a:off x="3613827" y="4491376"/>
            <a:ext cx="3528533" cy="2034825"/>
          </a:xfrm>
          <a:prstGeom prst="curvedConnector3">
            <a:avLst>
              <a:gd name="adj1" fmla="val 50000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71F03EA-AD6B-42B1-B805-4621AC2746F1}"/>
              </a:ext>
            </a:extLst>
          </p:cNvPr>
          <p:cNvCxnSpPr>
            <a:cxnSpLocks/>
            <a:endCxn id="10" idx="2"/>
          </p:cNvCxnSpPr>
          <p:nvPr/>
        </p:nvCxnSpPr>
        <p:spPr>
          <a:xfrm rot="16200000" flipV="1">
            <a:off x="8944412" y="4678319"/>
            <a:ext cx="2078456" cy="542780"/>
          </a:xfrm>
          <a:prstGeom prst="curvedConnector3">
            <a:avLst>
              <a:gd name="adj1" fmla="val 50000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700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D8CC6-5791-460B-83E8-01A833C2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700" dirty="0"/>
              <a:t>Регион-страна</a:t>
            </a:r>
            <a:endParaRPr lang="en-US" sz="37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7173050-318E-4240-A35F-5804E0038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59738" y="1447801"/>
            <a:ext cx="11043139" cy="6073726"/>
          </a:xfrm>
          <a:prstGeom prst="rect">
            <a:avLst/>
          </a:prstGeom>
        </p:spPr>
      </p:pic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C478394-F86E-47DF-9A94-99E246281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5173"/>
              </p:ext>
            </p:extLst>
          </p:nvPr>
        </p:nvGraphicFramePr>
        <p:xfrm>
          <a:off x="7199509" y="3582461"/>
          <a:ext cx="419239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072">
                  <a:extLst>
                    <a:ext uri="{9D8B030D-6E8A-4147-A177-3AD203B41FA5}">
                      <a16:colId xmlns:a16="http://schemas.microsoft.com/office/drawing/2014/main" val="433873082"/>
                    </a:ext>
                  </a:extLst>
                </a:gridCol>
                <a:gridCol w="1167319">
                  <a:extLst>
                    <a:ext uri="{9D8B030D-6E8A-4147-A177-3AD203B41FA5}">
                      <a16:colId xmlns:a16="http://schemas.microsoft.com/office/drawing/2014/main" val="1690971896"/>
                    </a:ext>
                  </a:extLst>
                </a:gridCol>
              </a:tblGrid>
              <a:tr h="292529">
                <a:tc gridSpan="2">
                  <a:txBody>
                    <a:bodyPr/>
                    <a:lstStyle/>
                    <a:p>
                      <a:r>
                        <a:rPr lang="ru-RU" dirty="0"/>
                        <a:t>г. Алматы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85577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r>
                        <a:rPr lang="ru-RU" dirty="0"/>
                        <a:t>Тендеры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029372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Медианная цена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49993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r>
                        <a:rPr lang="ru-RU" dirty="0"/>
                        <a:t>Максимальное время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387698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r>
                        <a:rPr lang="ru-RU" dirty="0"/>
                        <a:t>Минимальная цена часа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20866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r>
                        <a:rPr lang="ru-RU" dirty="0"/>
                        <a:t>Медианная цена часа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113819"/>
                  </a:ext>
                </a:extLst>
              </a:tr>
              <a:tr h="347545">
                <a:tc gridSpan="2">
                  <a:txBody>
                    <a:bodyPr/>
                    <a:lstStyle/>
                    <a:p>
                      <a:r>
                        <a:rPr lang="ru-RU" dirty="0"/>
                        <a:t>и так далее…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403997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F5CF9014-769F-4C22-BFA1-31D473BC8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09489"/>
              </p:ext>
            </p:extLst>
          </p:nvPr>
        </p:nvGraphicFramePr>
        <p:xfrm>
          <a:off x="1485900" y="3582461"/>
          <a:ext cx="419239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072">
                  <a:extLst>
                    <a:ext uri="{9D8B030D-6E8A-4147-A177-3AD203B41FA5}">
                      <a16:colId xmlns:a16="http://schemas.microsoft.com/office/drawing/2014/main" val="433873082"/>
                    </a:ext>
                  </a:extLst>
                </a:gridCol>
                <a:gridCol w="1167319">
                  <a:extLst>
                    <a:ext uri="{9D8B030D-6E8A-4147-A177-3AD203B41FA5}">
                      <a16:colId xmlns:a16="http://schemas.microsoft.com/office/drawing/2014/main" val="1690971896"/>
                    </a:ext>
                  </a:extLst>
                </a:gridCol>
              </a:tblGrid>
              <a:tr h="292529">
                <a:tc gridSpan="2">
                  <a:txBody>
                    <a:bodyPr/>
                    <a:lstStyle/>
                    <a:p>
                      <a:r>
                        <a:rPr lang="ru-RU" dirty="0"/>
                        <a:t>Атырауская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85577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r>
                        <a:rPr lang="ru-RU" dirty="0"/>
                        <a:t>Тендеры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029372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Медианная цена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1.22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49993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r>
                        <a:rPr lang="ru-RU" dirty="0"/>
                        <a:t>Максимальное время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387698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r>
                        <a:rPr lang="ru-RU" dirty="0"/>
                        <a:t>Минимальная цена часа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20866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r>
                        <a:rPr lang="ru-RU" dirty="0"/>
                        <a:t>Медианная цена часа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1.22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113819"/>
                  </a:ext>
                </a:extLst>
              </a:tr>
              <a:tr h="347545">
                <a:tc gridSpan="2">
                  <a:txBody>
                    <a:bodyPr/>
                    <a:lstStyle/>
                    <a:p>
                      <a:r>
                        <a:rPr lang="ru-RU" dirty="0"/>
                        <a:t>и так далее…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403997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F189F49A-049D-4303-B431-21E9C7417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439475"/>
              </p:ext>
            </p:extLst>
          </p:nvPr>
        </p:nvGraphicFramePr>
        <p:xfrm>
          <a:off x="7187205" y="723901"/>
          <a:ext cx="419239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072">
                  <a:extLst>
                    <a:ext uri="{9D8B030D-6E8A-4147-A177-3AD203B41FA5}">
                      <a16:colId xmlns:a16="http://schemas.microsoft.com/office/drawing/2014/main" val="433873082"/>
                    </a:ext>
                  </a:extLst>
                </a:gridCol>
                <a:gridCol w="1167319">
                  <a:extLst>
                    <a:ext uri="{9D8B030D-6E8A-4147-A177-3AD203B41FA5}">
                      <a16:colId xmlns:a16="http://schemas.microsoft.com/office/drawing/2014/main" val="1690971896"/>
                    </a:ext>
                  </a:extLst>
                </a:gridCol>
              </a:tblGrid>
              <a:tr h="292529">
                <a:tc gridSpan="2">
                  <a:txBody>
                    <a:bodyPr/>
                    <a:lstStyle/>
                    <a:p>
                      <a:r>
                        <a:rPr lang="ru-RU" dirty="0"/>
                        <a:t>г. Нур-Султан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85577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r>
                        <a:rPr lang="ru-RU" dirty="0"/>
                        <a:t>Тендеры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029372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Медианная цена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49993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r>
                        <a:rPr lang="ru-RU" dirty="0"/>
                        <a:t>Максимальное время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0.75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387698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r>
                        <a:rPr lang="ru-RU" dirty="0"/>
                        <a:t>Минимальная цена часа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3.75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20866"/>
                  </a:ext>
                </a:extLst>
              </a:tr>
              <a:tr h="347545">
                <a:tc>
                  <a:txBody>
                    <a:bodyPr/>
                    <a:lstStyle/>
                    <a:p>
                      <a:r>
                        <a:rPr lang="ru-RU" dirty="0"/>
                        <a:t>Медианная цена часа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1.14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113819"/>
                  </a:ext>
                </a:extLst>
              </a:tr>
              <a:tr h="347545">
                <a:tc gridSpan="2">
                  <a:txBody>
                    <a:bodyPr/>
                    <a:lstStyle/>
                    <a:p>
                      <a:r>
                        <a:rPr lang="ru-RU" dirty="0"/>
                        <a:t>и так далее…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403997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7E31889-4B4B-4E02-8AC1-D45C8614FFE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31528" y="4862621"/>
            <a:ext cx="1354372" cy="12700"/>
          </a:xfrm>
          <a:prstGeom prst="curvedConnector3">
            <a:avLst>
              <a:gd name="adj1" fmla="val 50000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EBBD09C-AECD-455F-9513-A6184813F57A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 flipH="1" flipV="1">
            <a:off x="6008295" y="5332717"/>
            <a:ext cx="1661310" cy="721118"/>
          </a:xfrm>
          <a:prstGeom prst="curvedConnector2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55DB7F8-DCC0-4691-AB63-EC52409C463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004796" y="2004061"/>
            <a:ext cx="2182409" cy="1341726"/>
          </a:xfrm>
          <a:prstGeom prst="curvedConnector3">
            <a:avLst>
              <a:gd name="adj1" fmla="val 50000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47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BEF4F7E5-4A71-4269-9BFB-5C0D4C9BDF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978784"/>
              </p:ext>
            </p:extLst>
          </p:nvPr>
        </p:nvGraphicFramePr>
        <p:xfrm>
          <a:off x="566286" y="863866"/>
          <a:ext cx="10830026" cy="5248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4505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FBD1A10D-6724-4409-86D0-DFF695D60F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5342549"/>
              </p:ext>
            </p:extLst>
          </p:nvPr>
        </p:nvGraphicFramePr>
        <p:xfrm>
          <a:off x="307870" y="757989"/>
          <a:ext cx="11059566" cy="5296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6942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7D558323-A2CB-4A11-8BB9-310DA0FD87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0981879"/>
              </p:ext>
            </p:extLst>
          </p:nvPr>
        </p:nvGraphicFramePr>
        <p:xfrm>
          <a:off x="665292" y="772026"/>
          <a:ext cx="10861415" cy="5313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97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B984A7DD-FA78-4B12-B91A-EB4E40F2BA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47282"/>
              </p:ext>
            </p:extLst>
          </p:nvPr>
        </p:nvGraphicFramePr>
        <p:xfrm>
          <a:off x="620486" y="814095"/>
          <a:ext cx="10951028" cy="5229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8124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761182BA-6C2A-44A2-9A6F-A3A15B9F79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911409"/>
              </p:ext>
            </p:extLst>
          </p:nvPr>
        </p:nvGraphicFramePr>
        <p:xfrm>
          <a:off x="637673" y="730317"/>
          <a:ext cx="10916653" cy="5397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364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1F64B-7D3B-4557-94FB-73F0C4AE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794205"/>
            <a:ext cx="8884104" cy="32695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 err="1">
                <a:solidFill>
                  <a:schemeClr val="bg2"/>
                </a:solidFill>
              </a:rPr>
              <a:t>Tenderbot</a:t>
            </a:r>
            <a:r>
              <a:rPr lang="en-US" sz="5400" dirty="0">
                <a:solidFill>
                  <a:schemeClr val="bg2"/>
                </a:solidFill>
              </a:rPr>
              <a:t> – </a:t>
            </a:r>
            <a:r>
              <a:rPr lang="en-US" sz="5400" dirty="0" err="1">
                <a:solidFill>
                  <a:schemeClr val="bg2"/>
                </a:solidFill>
              </a:rPr>
              <a:t>это</a:t>
            </a:r>
            <a:r>
              <a:rPr lang="en-US" sz="5400" dirty="0">
                <a:solidFill>
                  <a:schemeClr val="bg2"/>
                </a:solidFill>
              </a:rPr>
              <a:t> </a:t>
            </a:r>
            <a:r>
              <a:rPr lang="en-US" sz="5400" dirty="0" err="1">
                <a:solidFill>
                  <a:schemeClr val="bg2"/>
                </a:solidFill>
              </a:rPr>
              <a:t>инструмент</a:t>
            </a:r>
            <a:r>
              <a:rPr lang="en-US" sz="5400" dirty="0">
                <a:solidFill>
                  <a:schemeClr val="bg2"/>
                </a:solidFill>
              </a:rPr>
              <a:t> </a:t>
            </a:r>
            <a:r>
              <a:rPr lang="en-US" sz="5400" dirty="0" err="1">
                <a:solidFill>
                  <a:schemeClr val="bg2"/>
                </a:solidFill>
              </a:rPr>
              <a:t>сбора</a:t>
            </a:r>
            <a:r>
              <a:rPr lang="en-US" sz="5400" dirty="0">
                <a:solidFill>
                  <a:schemeClr val="bg2"/>
                </a:solidFill>
              </a:rPr>
              <a:t> и </a:t>
            </a:r>
            <a:r>
              <a:rPr lang="en-US" sz="5400" dirty="0" err="1">
                <a:solidFill>
                  <a:schemeClr val="bg2"/>
                </a:solidFill>
              </a:rPr>
              <a:t>анализа</a:t>
            </a:r>
            <a:r>
              <a:rPr lang="en-US" sz="5400" dirty="0">
                <a:solidFill>
                  <a:schemeClr val="bg2"/>
                </a:solidFill>
              </a:rPr>
              <a:t> </a:t>
            </a:r>
            <a:r>
              <a:rPr lang="en-US" sz="5400" dirty="0" err="1">
                <a:solidFill>
                  <a:schemeClr val="bg2"/>
                </a:solidFill>
              </a:rPr>
              <a:t>данных</a:t>
            </a:r>
            <a:r>
              <a:rPr lang="en-US" sz="5400" dirty="0">
                <a:solidFill>
                  <a:schemeClr val="bg2"/>
                </a:solidFill>
              </a:rPr>
              <a:t> о </a:t>
            </a:r>
            <a:r>
              <a:rPr lang="en-US" sz="5400" dirty="0" err="1">
                <a:solidFill>
                  <a:schemeClr val="bg2"/>
                </a:solidFill>
              </a:rPr>
              <a:t>рынке</a:t>
            </a:r>
            <a:r>
              <a:rPr lang="en-US" sz="5400" dirty="0">
                <a:solidFill>
                  <a:schemeClr val="bg2"/>
                </a:solidFill>
              </a:rPr>
              <a:t> </a:t>
            </a:r>
            <a:r>
              <a:rPr lang="en-US" sz="5400" dirty="0" err="1">
                <a:solidFill>
                  <a:schemeClr val="bg2"/>
                </a:solidFill>
              </a:rPr>
              <a:t>госзакупок</a:t>
            </a:r>
            <a:endParaRPr lang="en-US" sz="5400" dirty="0">
              <a:solidFill>
                <a:schemeClr val="bg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202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7ACD6-2DDE-4F58-89FA-7DAC49FF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541" y="870596"/>
            <a:ext cx="4484127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dirty="0" err="1"/>
              <a:t>Практический</a:t>
            </a:r>
            <a:r>
              <a:rPr lang="en-US" sz="4600" dirty="0"/>
              <a:t> </a:t>
            </a:r>
            <a:r>
              <a:rPr lang="en-US" sz="4600" dirty="0" err="1"/>
              <a:t>анализ</a:t>
            </a:r>
            <a:r>
              <a:rPr lang="ru-RU" sz="4600" dirty="0"/>
              <a:t>: бензин</a:t>
            </a:r>
            <a:endParaRPr lang="en-US" sz="4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92C1E-0B5A-4757-82C4-EA0FDD405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00" y="723900"/>
            <a:ext cx="4010509" cy="54102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2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18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0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E8F82-2D84-4782-BB2A-CD74FF13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485103"/>
            <a:ext cx="8884104" cy="32695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 err="1">
                <a:solidFill>
                  <a:schemeClr val="bg2"/>
                </a:solidFill>
              </a:rPr>
              <a:t>Авторы</a:t>
            </a:r>
            <a:r>
              <a:rPr lang="en-US" sz="5400" dirty="0">
                <a:solidFill>
                  <a:schemeClr val="bg2"/>
                </a:solidFill>
              </a:rPr>
              <a:t>:</a:t>
            </a:r>
            <a:br>
              <a:rPr lang="en-US" sz="5400" dirty="0">
                <a:solidFill>
                  <a:schemeClr val="bg2"/>
                </a:solidFill>
              </a:rPr>
            </a:br>
            <a:r>
              <a:rPr lang="en-US" sz="5400" dirty="0" err="1">
                <a:solidFill>
                  <a:schemeClr val="bg2"/>
                </a:solidFill>
              </a:rPr>
              <a:t>Рафиков</a:t>
            </a:r>
            <a:r>
              <a:rPr lang="en-US" sz="5400" dirty="0">
                <a:solidFill>
                  <a:schemeClr val="bg2"/>
                </a:solidFill>
              </a:rPr>
              <a:t> </a:t>
            </a:r>
            <a:r>
              <a:rPr lang="en-US" sz="5400" dirty="0" err="1">
                <a:solidFill>
                  <a:schemeClr val="bg2"/>
                </a:solidFill>
              </a:rPr>
              <a:t>Мират</a:t>
            </a:r>
            <a:r>
              <a:rPr lang="en-US" sz="5400" dirty="0">
                <a:solidFill>
                  <a:schemeClr val="bg2"/>
                </a:solidFill>
              </a:rPr>
              <a:t>, </a:t>
            </a:r>
            <a:r>
              <a:rPr lang="en-US" sz="5400" dirty="0" err="1">
                <a:solidFill>
                  <a:schemeClr val="bg2"/>
                </a:solidFill>
              </a:rPr>
              <a:t>Ореховский</a:t>
            </a:r>
            <a:r>
              <a:rPr lang="en-US" sz="5400" dirty="0">
                <a:solidFill>
                  <a:schemeClr val="bg2"/>
                </a:solidFill>
              </a:rPr>
              <a:t> </a:t>
            </a:r>
            <a:r>
              <a:rPr lang="en-US" sz="5400" dirty="0" err="1">
                <a:solidFill>
                  <a:schemeClr val="bg2"/>
                </a:solidFill>
              </a:rPr>
              <a:t>Антон</a:t>
            </a:r>
            <a:r>
              <a:rPr lang="ru-RU" sz="5400" dirty="0">
                <a:solidFill>
                  <a:schemeClr val="bg2"/>
                </a:solidFill>
              </a:rPr>
              <a:t>, </a:t>
            </a:r>
            <a:br>
              <a:rPr lang="ru-RU" sz="5400" dirty="0">
                <a:solidFill>
                  <a:schemeClr val="bg2"/>
                </a:solidFill>
              </a:rPr>
            </a:br>
            <a:r>
              <a:rPr lang="ru-RU" sz="5400" dirty="0">
                <a:solidFill>
                  <a:schemeClr val="bg2"/>
                </a:solidFill>
              </a:rPr>
              <a:t>Вавулин Никита</a:t>
            </a:r>
            <a:endParaRPr lang="en-US" sz="5400" dirty="0">
              <a:solidFill>
                <a:schemeClr val="bg2"/>
              </a:solidFill>
            </a:endParaRP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86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C18C0-E5E7-4D53-98CC-D485945C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ru-RU"/>
              <a:t>Особенности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66ACBC4-2BFA-49E1-951B-69D58214F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084669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457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4DADD-916B-4F02-B609-A64946C4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</p:spPr>
        <p:txBody>
          <a:bodyPr>
            <a:normAutofit/>
          </a:bodyPr>
          <a:lstStyle/>
          <a:p>
            <a:r>
              <a:rPr lang="ru-RU" dirty="0"/>
              <a:t>Сбор данных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8638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A0E3D-2F6B-4A91-8665-F724A2C5F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2276474"/>
            <a:ext cx="10734675" cy="3943351"/>
          </a:xfrm>
        </p:spPr>
        <p:txBody>
          <a:bodyPr>
            <a:normAutofit/>
          </a:bodyPr>
          <a:lstStyle/>
          <a:p>
            <a:r>
              <a:rPr lang="ru-RU" dirty="0"/>
              <a:t>Собираются собственным краулером на </a:t>
            </a:r>
            <a:r>
              <a:rPr lang="en-US" dirty="0"/>
              <a:t>tenderbot.kz</a:t>
            </a:r>
            <a:endParaRPr lang="ru-RU" dirty="0"/>
          </a:p>
          <a:p>
            <a:r>
              <a:rPr lang="ru-RU" dirty="0"/>
              <a:t>Скорость: 25 тысяч тендеров </a:t>
            </a:r>
            <a:r>
              <a:rPr lang="en-US" dirty="0"/>
              <a:t>/</a:t>
            </a:r>
            <a:r>
              <a:rPr lang="ru-RU" dirty="0"/>
              <a:t> десять минут</a:t>
            </a:r>
          </a:p>
          <a:p>
            <a:r>
              <a:rPr lang="ru-RU" dirty="0"/>
              <a:t>Пустой </a:t>
            </a:r>
            <a:r>
              <a:rPr lang="en-US" dirty="0"/>
              <a:t>r</a:t>
            </a:r>
            <a:r>
              <a:rPr lang="en-US"/>
              <a:t>obots</a:t>
            </a:r>
            <a:r>
              <a:rPr lang="en-US" dirty="0"/>
              <a:t>.txt</a:t>
            </a:r>
          </a:p>
        </p:txBody>
      </p:sp>
    </p:spTree>
    <p:extLst>
      <p:ext uri="{BB962C8B-B14F-4D97-AF65-F5344CB8AC3E}">
        <p14:creationId xmlns:p14="http://schemas.microsoft.com/office/powerpoint/2010/main" val="187038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30665E-D592-446F-98EB-15F172A2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58719-57BD-4001-AE6B-15481962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14" y="4702835"/>
            <a:ext cx="10801350" cy="9787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Вид тендеров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94AB2FB-27BA-41A8-B128-39C8C5024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504055"/>
            <a:ext cx="8497387" cy="390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9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AD919-7CA1-41E3-A02E-B2A601E4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Формат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: tender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98721BB-54F1-47CD-90E4-C344F5B90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2" b="-281"/>
          <a:stretch/>
        </p:blipFill>
        <p:spPr>
          <a:xfrm>
            <a:off x="5568474" y="586492"/>
            <a:ext cx="4451015" cy="346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4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37929-0EB0-4DF6-8FF6-4538F0BB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</p:spPr>
        <p:txBody>
          <a:bodyPr>
            <a:normAutofit/>
          </a:bodyPr>
          <a:lstStyle/>
          <a:p>
            <a:r>
              <a:rPr lang="ru-RU"/>
              <a:t>Алгоритм анализа</a:t>
            </a:r>
            <a:endParaRPr lang="en-US" dirty="0"/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8638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F5C6E-6F9F-42C4-B49D-EA2DFD1D7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2276474"/>
            <a:ext cx="10734675" cy="394335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/>
              <a:t>Подсчет метрик по всем данным</a:t>
            </a:r>
          </a:p>
          <a:p>
            <a:pPr marL="457200" indent="-457200">
              <a:buAutoNum type="arabicPeriod"/>
            </a:pPr>
            <a:r>
              <a:rPr lang="ru-RU"/>
              <a:t>Подсчет метрик по данным каждого региона</a:t>
            </a:r>
          </a:p>
          <a:p>
            <a:pPr marL="457200" indent="-457200">
              <a:buAutoNum type="arabicPeriod"/>
            </a:pPr>
            <a:r>
              <a:rPr lang="ru-RU"/>
              <a:t>Вычисление зависимостей на основании существующих данных</a:t>
            </a:r>
          </a:p>
          <a:p>
            <a:pPr marL="457200" indent="-457200">
              <a:buAutoNum type="arabicPeriod"/>
            </a:pPr>
            <a:r>
              <a:rPr lang="ru-RU"/>
              <a:t>Поиск отношений регион-страна</a:t>
            </a:r>
            <a:endParaRPr lang="en-US"/>
          </a:p>
          <a:p>
            <a:pPr marL="457200" indent="-457200">
              <a:buAutoNum type="arabicPeriod"/>
            </a:pPr>
            <a:r>
              <a:rPr lang="ru-RU"/>
              <a:t>Сохранение результата в БД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C5D5C-5B1F-4B6F-8B73-316FD9002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Формат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: analysis</a:t>
            </a:r>
            <a:br>
              <a:rPr lang="en-US" dirty="0"/>
            </a:br>
            <a:r>
              <a:rPr lang="en-US" dirty="0"/>
              <a:t>result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11EAF73-606D-4A11-A44A-3BA93675C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350" y="723901"/>
            <a:ext cx="449579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7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2038E-C6AC-4A76-BB2D-7B7A2255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</p:spPr>
        <p:txBody>
          <a:bodyPr>
            <a:normAutofit/>
          </a:bodyPr>
          <a:lstStyle/>
          <a:p>
            <a:r>
              <a:rPr lang="ru-RU"/>
              <a:t>Периодичность запуска</a:t>
            </a:r>
            <a:endParaRPr lang="en-US" dirty="0"/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810965-81C0-4823-88DD-31617DA752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482051"/>
              </p:ext>
            </p:extLst>
          </p:nvPr>
        </p:nvGraphicFramePr>
        <p:xfrm>
          <a:off x="800100" y="2916841"/>
          <a:ext cx="10629901" cy="2576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287">
                  <a:extLst>
                    <a:ext uri="{9D8B030D-6E8A-4147-A177-3AD203B41FA5}">
                      <a16:colId xmlns:a16="http://schemas.microsoft.com/office/drawing/2014/main" val="1649877875"/>
                    </a:ext>
                  </a:extLst>
                </a:gridCol>
                <a:gridCol w="3408903">
                  <a:extLst>
                    <a:ext uri="{9D8B030D-6E8A-4147-A177-3AD203B41FA5}">
                      <a16:colId xmlns:a16="http://schemas.microsoft.com/office/drawing/2014/main" val="1236154278"/>
                    </a:ext>
                  </a:extLst>
                </a:gridCol>
                <a:gridCol w="3839711">
                  <a:extLst>
                    <a:ext uri="{9D8B030D-6E8A-4147-A177-3AD203B41FA5}">
                      <a16:colId xmlns:a16="http://schemas.microsoft.com/office/drawing/2014/main" val="63499929"/>
                    </a:ext>
                  </a:extLst>
                </a:gridCol>
              </a:tblGrid>
              <a:tr h="1177099">
                <a:tc>
                  <a:txBody>
                    <a:bodyPr/>
                    <a:lstStyle/>
                    <a:p>
                      <a:r>
                        <a:rPr lang="ru-RU" sz="3100"/>
                        <a:t>Задача</a:t>
                      </a:r>
                      <a:endParaRPr lang="en-US" sz="3100"/>
                    </a:p>
                  </a:txBody>
                  <a:tcPr marL="159067" marR="159067" marT="79534" marB="79534"/>
                </a:tc>
                <a:tc>
                  <a:txBody>
                    <a:bodyPr/>
                    <a:lstStyle/>
                    <a:p>
                      <a:r>
                        <a:rPr lang="ru-RU" sz="3100"/>
                        <a:t>Периодичность</a:t>
                      </a:r>
                      <a:endParaRPr lang="en-US" sz="3100"/>
                    </a:p>
                  </a:txBody>
                  <a:tcPr marL="159067" marR="159067" marT="79534" marB="79534"/>
                </a:tc>
                <a:tc>
                  <a:txBody>
                    <a:bodyPr/>
                    <a:lstStyle/>
                    <a:p>
                      <a:r>
                        <a:rPr lang="ru-RU" sz="3100"/>
                        <a:t>Длительность исполнения</a:t>
                      </a:r>
                      <a:endParaRPr lang="en-US" sz="3100"/>
                    </a:p>
                  </a:txBody>
                  <a:tcPr marL="159067" marR="159067" marT="79534" marB="79534"/>
                </a:tc>
                <a:extLst>
                  <a:ext uri="{0D108BD9-81ED-4DB2-BD59-A6C34878D82A}">
                    <a16:rowId xmlns:a16="http://schemas.microsoft.com/office/drawing/2014/main" val="2118565943"/>
                  </a:ext>
                </a:extLst>
              </a:tr>
              <a:tr h="699897">
                <a:tc>
                  <a:txBody>
                    <a:bodyPr/>
                    <a:lstStyle/>
                    <a:p>
                      <a:r>
                        <a:rPr lang="ru-RU" sz="3100"/>
                        <a:t>Сбор тендеров</a:t>
                      </a:r>
                      <a:endParaRPr lang="en-US" sz="3100"/>
                    </a:p>
                  </a:txBody>
                  <a:tcPr marL="159067" marR="159067" marT="79534" marB="79534"/>
                </a:tc>
                <a:tc>
                  <a:txBody>
                    <a:bodyPr/>
                    <a:lstStyle/>
                    <a:p>
                      <a:r>
                        <a:rPr lang="ru-RU" sz="3100"/>
                        <a:t>Раз в 5 минут</a:t>
                      </a:r>
                      <a:endParaRPr lang="en-US" sz="3100"/>
                    </a:p>
                  </a:txBody>
                  <a:tcPr marL="159067" marR="159067" marT="79534" marB="79534"/>
                </a:tc>
                <a:tc>
                  <a:txBody>
                    <a:bodyPr/>
                    <a:lstStyle/>
                    <a:p>
                      <a:r>
                        <a:rPr lang="ru-RU" sz="3100"/>
                        <a:t>1 минута</a:t>
                      </a:r>
                      <a:endParaRPr lang="en-US" sz="3100"/>
                    </a:p>
                  </a:txBody>
                  <a:tcPr marL="159067" marR="159067" marT="79534" marB="79534"/>
                </a:tc>
                <a:extLst>
                  <a:ext uri="{0D108BD9-81ED-4DB2-BD59-A6C34878D82A}">
                    <a16:rowId xmlns:a16="http://schemas.microsoft.com/office/drawing/2014/main" val="1329263868"/>
                  </a:ext>
                </a:extLst>
              </a:tr>
              <a:tr h="699897">
                <a:tc>
                  <a:txBody>
                    <a:bodyPr/>
                    <a:lstStyle/>
                    <a:p>
                      <a:r>
                        <a:rPr lang="ru-RU" sz="3100"/>
                        <a:t>Анализ данных</a:t>
                      </a:r>
                      <a:endParaRPr lang="en-US" sz="3100"/>
                    </a:p>
                  </a:txBody>
                  <a:tcPr marL="159067" marR="159067" marT="79534" marB="79534"/>
                </a:tc>
                <a:tc>
                  <a:txBody>
                    <a:bodyPr/>
                    <a:lstStyle/>
                    <a:p>
                      <a:r>
                        <a:rPr lang="ru-RU" sz="3100" dirty="0"/>
                        <a:t>Раз в полчаса</a:t>
                      </a:r>
                      <a:endParaRPr lang="en-US" sz="3100" dirty="0"/>
                    </a:p>
                  </a:txBody>
                  <a:tcPr marL="159067" marR="159067" marT="79534" marB="79534"/>
                </a:tc>
                <a:tc>
                  <a:txBody>
                    <a:bodyPr/>
                    <a:lstStyle/>
                    <a:p>
                      <a:r>
                        <a:rPr lang="ru-RU" sz="3100" dirty="0"/>
                        <a:t>Несколько секунд</a:t>
                      </a:r>
                      <a:endParaRPr lang="en-US" sz="3100" dirty="0"/>
                    </a:p>
                  </a:txBody>
                  <a:tcPr marL="159067" marR="159067" marT="79534" marB="79534"/>
                </a:tc>
                <a:extLst>
                  <a:ext uri="{0D108BD9-81ED-4DB2-BD59-A6C34878D82A}">
                    <a16:rowId xmlns:a16="http://schemas.microsoft.com/office/drawing/2014/main" val="966066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38089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329</Words>
  <Application>Microsoft Office PowerPoint</Application>
  <PresentationFormat>Широкоэкранный</PresentationFormat>
  <Paragraphs>115</Paragraphs>
  <Slides>21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Calisto MT</vt:lpstr>
      <vt:lpstr>Univers Condensed</vt:lpstr>
      <vt:lpstr>ChronicleVTI</vt:lpstr>
      <vt:lpstr>tendermap</vt:lpstr>
      <vt:lpstr>Tenderbot – это инструмент сбора и анализа данных о рынке госзакупок</vt:lpstr>
      <vt:lpstr>Особенности</vt:lpstr>
      <vt:lpstr>Сбор данных</vt:lpstr>
      <vt:lpstr>Вид тендеров</vt:lpstr>
      <vt:lpstr>Формат данных: tender</vt:lpstr>
      <vt:lpstr>Алгоритм анализа</vt:lpstr>
      <vt:lpstr>Формат данных: analysis result</vt:lpstr>
      <vt:lpstr>Периодичность запуска</vt:lpstr>
      <vt:lpstr>метрики: вся страна</vt:lpstr>
      <vt:lpstr>метрики: регионы</vt:lpstr>
      <vt:lpstr>слова: вся страна</vt:lpstr>
      <vt:lpstr>слова: регионы</vt:lpstr>
      <vt:lpstr>Регион-страна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Практический анализ: бензин</vt:lpstr>
      <vt:lpstr>Авторы: Рафиков Мират, Ореховский Антон,  Вавулин Никита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tendermap</dc:title>
  <dc:creator>Mirat Rafikov</dc:creator>
  <cp:lastModifiedBy>Ореховский Антон Михайлович</cp:lastModifiedBy>
  <cp:revision>4</cp:revision>
  <dcterms:created xsi:type="dcterms:W3CDTF">2020-12-21T11:56:13Z</dcterms:created>
  <dcterms:modified xsi:type="dcterms:W3CDTF">2020-12-28T09:12:14Z</dcterms:modified>
</cp:coreProperties>
</file>