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omic Sans MS" panose="030F0702030302020204" pitchFamily="66" charset="0"/>
      <p:regular r:id="rId13"/>
      <p:bold r:id="rId14"/>
      <p:italic r:id="rId15"/>
      <p:boldItalic r:id="rId16"/>
    </p:embeddedFont>
    <p:embeddedFont>
      <p:font typeface="Playfair Displ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842fb21e_3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842fb21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b842fb21e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b842fb21e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b842fb21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b842fb21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842fb21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b842fb21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842fb21e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b842fb21e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b842fb21e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b842fb21e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b842fb21e_3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b842fb21e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b842fb21e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b842fb21e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842fb21e_3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b842fb21e_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7jUXFXP3UfnUOBxd7uYmmSuRQe0jtdW-/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858400" y="2342475"/>
            <a:ext cx="3123300" cy="11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sz="3000" b="1" i="1" u="sng">
                <a:latin typeface="Playfair Display"/>
                <a:ea typeface="Playfair Display"/>
                <a:cs typeface="Playfair Display"/>
                <a:sym typeface="Playfair Display"/>
              </a:rPr>
              <a:t>Gamification</a:t>
            </a:r>
            <a:endParaRPr sz="3000" b="1" i="1" u="sng">
              <a:latin typeface="Playfair Display"/>
              <a:ea typeface="Playfair Display"/>
              <a:cs typeface="Playfair Display"/>
              <a:sym typeface="Playfair Display"/>
            </a:endParaRPr>
          </a:p>
        </p:txBody>
      </p:sp>
      <p:pic>
        <p:nvPicPr>
          <p:cNvPr id="55" name="Google Shape;55;p13"/>
          <p:cNvPicPr preferRelativeResize="0"/>
          <p:nvPr/>
        </p:nvPicPr>
        <p:blipFill>
          <a:blip r:embed="rId3">
            <a:alphaModFix/>
          </a:blip>
          <a:stretch>
            <a:fillRect/>
          </a:stretch>
        </p:blipFill>
        <p:spPr>
          <a:xfrm>
            <a:off x="712600" y="639825"/>
            <a:ext cx="3377426" cy="3986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791000" y="317788"/>
            <a:ext cx="2535701" cy="4507924"/>
          </a:xfrm>
          <a:prstGeom prst="rect">
            <a:avLst/>
          </a:prstGeom>
          <a:noFill/>
          <a:ln w="9525" cap="flat" cmpd="sng">
            <a:solidFill>
              <a:srgbClr val="000000"/>
            </a:solidFill>
            <a:prstDash val="solid"/>
            <a:round/>
            <a:headEnd type="none" w="sm" len="sm"/>
            <a:tailEnd type="none" w="sm" len="sm"/>
          </a:ln>
        </p:spPr>
      </p:pic>
      <p:sp>
        <p:nvSpPr>
          <p:cNvPr id="143" name="Google Shape;143;p22"/>
          <p:cNvSpPr txBox="1"/>
          <p:nvPr/>
        </p:nvSpPr>
        <p:spPr>
          <a:xfrm>
            <a:off x="3953825" y="1997300"/>
            <a:ext cx="3423900" cy="176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w"/>
              <a:t>The “Badge list” page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Shows all the badges that the user received in the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82525" y="818025"/>
            <a:ext cx="3061200" cy="48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sz="1800" u="sng">
                <a:latin typeface="Comic Sans MS"/>
                <a:ea typeface="Comic Sans MS"/>
                <a:cs typeface="Comic Sans MS"/>
                <a:sym typeface="Comic Sans MS"/>
              </a:rPr>
              <a:t>What is Gamification?</a:t>
            </a:r>
            <a:endParaRPr sz="1800" u="sng">
              <a:latin typeface="Comic Sans MS"/>
              <a:ea typeface="Comic Sans MS"/>
              <a:cs typeface="Comic Sans MS"/>
              <a:sym typeface="Comic Sans MS"/>
            </a:endParaRPr>
          </a:p>
        </p:txBody>
      </p:sp>
      <p:sp>
        <p:nvSpPr>
          <p:cNvPr id="61" name="Google Shape;61;p14"/>
          <p:cNvSpPr txBox="1"/>
          <p:nvPr/>
        </p:nvSpPr>
        <p:spPr>
          <a:xfrm>
            <a:off x="235475" y="1636000"/>
            <a:ext cx="8663400" cy="2962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iw"/>
              <a:t>Gamification takes the natural desire of the user for socializing, learning, competition, achievement, status and self-expression and analysis him through specific scenarios/situations.</a:t>
            </a:r>
            <a:endParaRPr/>
          </a:p>
          <a:p>
            <a:pPr marL="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iw"/>
              <a:t>Among famous applications that use gamification you can find:</a:t>
            </a:r>
            <a:endParaRPr/>
          </a:p>
          <a:p>
            <a:pPr marL="914400" lvl="0" indent="-317500" algn="l" rtl="0">
              <a:lnSpc>
                <a:spcPct val="115000"/>
              </a:lnSpc>
              <a:spcBef>
                <a:spcPts val="0"/>
              </a:spcBef>
              <a:spcAft>
                <a:spcPts val="0"/>
              </a:spcAft>
              <a:buSzPts val="1400"/>
              <a:buChar char="❖"/>
            </a:pPr>
            <a:r>
              <a:rPr lang="iw"/>
              <a:t>Waze</a:t>
            </a:r>
            <a:endParaRPr/>
          </a:p>
          <a:p>
            <a:pPr marL="914400" lvl="0" indent="-317500" algn="l" rtl="0">
              <a:lnSpc>
                <a:spcPct val="115000"/>
              </a:lnSpc>
              <a:spcBef>
                <a:spcPts val="0"/>
              </a:spcBef>
              <a:spcAft>
                <a:spcPts val="0"/>
              </a:spcAft>
              <a:buSzPts val="1400"/>
              <a:buChar char="❖"/>
            </a:pPr>
            <a:r>
              <a:rPr lang="iw"/>
              <a:t>Facebook</a:t>
            </a:r>
            <a:endParaRPr/>
          </a:p>
          <a:p>
            <a:pPr marL="914400" lvl="0" indent="-317500" algn="l" rtl="0">
              <a:lnSpc>
                <a:spcPct val="115000"/>
              </a:lnSpc>
              <a:spcBef>
                <a:spcPts val="0"/>
              </a:spcBef>
              <a:spcAft>
                <a:spcPts val="0"/>
              </a:spcAft>
              <a:buSzPts val="1400"/>
              <a:buChar char="❖"/>
            </a:pPr>
            <a:r>
              <a:rPr lang="iw"/>
              <a:t>Instagram</a:t>
            </a:r>
            <a:endParaRPr/>
          </a:p>
          <a:p>
            <a:pPr marL="914400" lvl="0" indent="-317500" algn="l" rtl="0">
              <a:lnSpc>
                <a:spcPct val="115000"/>
              </a:lnSpc>
              <a:spcBef>
                <a:spcPts val="0"/>
              </a:spcBef>
              <a:spcAft>
                <a:spcPts val="0"/>
              </a:spcAft>
              <a:buSzPts val="1400"/>
              <a:buChar char="❖"/>
            </a:pPr>
            <a:r>
              <a:rPr lang="iw"/>
              <a:t>Stackoverflow</a:t>
            </a:r>
            <a:endParaRPr/>
          </a:p>
          <a:p>
            <a:pPr marL="13716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iw"/>
              <a:t>Gamification takes the actions that user make in the application and according to set of rules grants him with points and badges.</a:t>
            </a:r>
            <a:endParaRPr sz="1800"/>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421375" y="867575"/>
            <a:ext cx="32967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sz="1800" u="sng">
                <a:latin typeface="Comic Sans MS"/>
                <a:ea typeface="Comic Sans MS"/>
                <a:cs typeface="Comic Sans MS"/>
                <a:sym typeface="Comic Sans MS"/>
              </a:rPr>
              <a:t>Importance of the project</a:t>
            </a:r>
            <a:endParaRPr sz="1800" u="sng">
              <a:latin typeface="Comic Sans MS"/>
              <a:ea typeface="Comic Sans MS"/>
              <a:cs typeface="Comic Sans MS"/>
              <a:sym typeface="Comic Sans MS"/>
            </a:endParaRPr>
          </a:p>
        </p:txBody>
      </p:sp>
      <p:sp>
        <p:nvSpPr>
          <p:cNvPr id="67" name="Google Shape;67;p15"/>
          <p:cNvSpPr txBox="1"/>
          <p:nvPr/>
        </p:nvSpPr>
        <p:spPr>
          <a:xfrm>
            <a:off x="470975" y="1784725"/>
            <a:ext cx="8019000" cy="294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w"/>
              <a:t>Gamification has come to our life in purpose of encouraging active participation of users in online communities.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We want to make members use the social applications positively, frequently and with interest.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This project saves development time for the developer who doesn’t have to worry about re-creating gamification model for his app every time.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Instead of this, we created infrastructure for every kind of application and every type of developing environment and all is needed is for the developer to insert the appropriate data in the web and to attach the </a:t>
            </a:r>
            <a:r>
              <a:rPr lang="iw">
                <a:solidFill>
                  <a:schemeClr val="dk1"/>
                </a:solidFill>
              </a:rPr>
              <a:t>infrastructure to the application.</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iw">
                <a:solidFill>
                  <a:schemeClr val="dk1"/>
                </a:solidFill>
              </a:rPr>
              <a:t>We didn’t see much of this type of project in different places. </a:t>
            </a:r>
            <a:endParaRPr>
              <a:solidFill>
                <a:schemeClr val="dk1"/>
              </a:solidFill>
            </a:endParaRPr>
          </a:p>
          <a:p>
            <a:pPr marL="0" lvl="0" indent="0" algn="r" rtl="1">
              <a:spcBef>
                <a:spcPts val="0"/>
              </a:spcBef>
              <a:spcAft>
                <a:spcPts val="0"/>
              </a:spcAft>
              <a:buNone/>
            </a:pPr>
            <a:endParaRPr/>
          </a:p>
          <a:p>
            <a:pPr marL="0" lvl="0" indent="0" algn="r" rtl="1">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334625" y="842775"/>
            <a:ext cx="3904200" cy="495600"/>
          </a:xfrm>
          <a:prstGeom prst="rect">
            <a:avLst/>
          </a:prstGeom>
          <a:noFill/>
          <a:ln>
            <a:noFill/>
          </a:ln>
        </p:spPr>
        <p:txBody>
          <a:bodyPr spcFirstLastPara="1" wrap="square" lIns="91425" tIns="91425" rIns="91425" bIns="91425" anchor="t" anchorCtr="0">
            <a:noAutofit/>
          </a:bodyPr>
          <a:lstStyle/>
          <a:p>
            <a:pPr marL="152400" marR="190500" lvl="0" indent="0" algn="l" rtl="0">
              <a:lnSpc>
                <a:spcPct val="122727"/>
              </a:lnSpc>
              <a:spcBef>
                <a:spcPts val="0"/>
              </a:spcBef>
              <a:spcAft>
                <a:spcPts val="0"/>
              </a:spcAft>
              <a:buClr>
                <a:schemeClr val="dk1"/>
              </a:buClr>
              <a:buSzPts val="1100"/>
              <a:buFont typeface="Arial"/>
              <a:buNone/>
            </a:pPr>
            <a:r>
              <a:rPr lang="iw" sz="1800" u="sng">
                <a:solidFill>
                  <a:srgbClr val="222222"/>
                </a:solidFill>
                <a:latin typeface="Comic Sans MS"/>
                <a:ea typeface="Comic Sans MS"/>
                <a:cs typeface="Comic Sans MS"/>
                <a:sym typeface="Comic Sans MS"/>
              </a:rPr>
              <a:t>Complexity of the project</a:t>
            </a:r>
            <a:endParaRPr sz="1800" u="sng">
              <a:solidFill>
                <a:srgbClr val="222222"/>
              </a:solidFill>
              <a:latin typeface="Comic Sans MS"/>
              <a:ea typeface="Comic Sans MS"/>
              <a:cs typeface="Comic Sans MS"/>
              <a:sym typeface="Comic Sans MS"/>
            </a:endParaRPr>
          </a:p>
          <a:p>
            <a:pPr marL="152400" marR="152400" lvl="0" indent="0" algn="l" rtl="0">
              <a:lnSpc>
                <a:spcPct val="115000"/>
              </a:lnSpc>
              <a:spcBef>
                <a:spcPts val="0"/>
              </a:spcBef>
              <a:spcAft>
                <a:spcPts val="0"/>
              </a:spcAft>
              <a:buClr>
                <a:schemeClr val="dk1"/>
              </a:buClr>
              <a:buSzPts val="1100"/>
              <a:buFont typeface="Arial"/>
              <a:buNone/>
            </a:pPr>
            <a:endParaRPr sz="100">
              <a:solidFill>
                <a:srgbClr val="222222"/>
              </a:solidFill>
            </a:endParaRPr>
          </a:p>
          <a:p>
            <a:pPr marL="0" lvl="0" indent="0" algn="l" rtl="0">
              <a:spcBef>
                <a:spcPts val="0"/>
              </a:spcBef>
              <a:spcAft>
                <a:spcPts val="0"/>
              </a:spcAft>
              <a:buNone/>
            </a:pPr>
            <a:endParaRPr/>
          </a:p>
        </p:txBody>
      </p:sp>
      <p:sp>
        <p:nvSpPr>
          <p:cNvPr id="73" name="Google Shape;73;p16"/>
          <p:cNvSpPr txBox="1"/>
          <p:nvPr/>
        </p:nvSpPr>
        <p:spPr>
          <a:xfrm>
            <a:off x="334625" y="1821925"/>
            <a:ext cx="8006400" cy="2652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w"/>
              <a:t>In taking this kind of project we needed to investigate the subject.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In order to do this we characterized the requirements according to the research that we chose in to set of tables and functions, as well as adding some new features.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It was needful for us to learn some new technologies in order to succeed in the project:</a:t>
            </a:r>
            <a:endParaRPr/>
          </a:p>
          <a:p>
            <a:pPr marL="914400" lvl="0" indent="-317500" algn="l" rtl="0">
              <a:spcBef>
                <a:spcPts val="0"/>
              </a:spcBef>
              <a:spcAft>
                <a:spcPts val="0"/>
              </a:spcAft>
              <a:buSzPts val="1400"/>
              <a:buChar char="❖"/>
            </a:pPr>
            <a:r>
              <a:rPr lang="iw"/>
              <a:t>Firebase</a:t>
            </a:r>
            <a:endParaRPr/>
          </a:p>
          <a:p>
            <a:pPr marL="914400" lvl="0" indent="-317500" algn="l" rtl="0">
              <a:spcBef>
                <a:spcPts val="0"/>
              </a:spcBef>
              <a:spcAft>
                <a:spcPts val="0"/>
              </a:spcAft>
              <a:buSzPts val="1400"/>
              <a:buChar char="❖"/>
            </a:pPr>
            <a:r>
              <a:rPr lang="iw"/>
              <a:t>Angular</a:t>
            </a:r>
            <a:endParaRPr/>
          </a:p>
          <a:p>
            <a:pPr marL="914400" lvl="0" indent="-317500" algn="l" rtl="0">
              <a:spcBef>
                <a:spcPts val="0"/>
              </a:spcBef>
              <a:spcAft>
                <a:spcPts val="0"/>
              </a:spcAft>
              <a:buSzPts val="1400"/>
              <a:buChar char="❖"/>
            </a:pPr>
            <a:r>
              <a:rPr lang="iw"/>
              <a:t>Swift</a:t>
            </a:r>
            <a:endParaRPr/>
          </a:p>
          <a:p>
            <a:pPr marL="914400" lvl="0" indent="-317500" algn="l" rtl="0">
              <a:spcBef>
                <a:spcPts val="0"/>
              </a:spcBef>
              <a:spcAft>
                <a:spcPts val="0"/>
              </a:spcAft>
              <a:buSzPts val="1400"/>
              <a:buChar char="❖"/>
            </a:pPr>
            <a:r>
              <a:rPr lang="iw"/>
              <a:t>Nodejs</a:t>
            </a:r>
            <a:endParaRPr/>
          </a:p>
          <a:p>
            <a:pPr marL="0" lvl="0" indent="0" algn="l" rtl="0">
              <a:spcBef>
                <a:spcPts val="0"/>
              </a:spcBef>
              <a:spcAft>
                <a:spcPts val="0"/>
              </a:spcAft>
              <a:buNone/>
            </a:pPr>
            <a:endParaRPr/>
          </a:p>
          <a:p>
            <a:pPr marL="0" lvl="0" indent="0" algn="r" rtl="1">
              <a:spcBef>
                <a:spcPts val="0"/>
              </a:spcBef>
              <a:spcAft>
                <a:spcPts val="0"/>
              </a:spcAft>
              <a:buNone/>
            </a:pPr>
            <a:endParaRPr/>
          </a:p>
          <a:p>
            <a:pPr marL="0" lvl="0" indent="0" algn="r" rtl="1">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1685600" y="2571750"/>
            <a:ext cx="5540100" cy="99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w" sz="2400"/>
              <a:t>G = &lt;M, A, C, P, B, Rp, Rb</a:t>
            </a:r>
            <a:r>
              <a:rPr lang="iw" sz="2400">
                <a:solidFill>
                  <a:srgbClr val="FF0000"/>
                </a:solidFill>
              </a:rPr>
              <a:t>,Ch,Rch</a:t>
            </a:r>
            <a:r>
              <a:rPr lang="iw" sz="2400"/>
              <a:t>&gt;</a:t>
            </a:r>
            <a:endParaRPr sz="2400"/>
          </a:p>
          <a:p>
            <a:pPr marL="0" lvl="0" indent="0" algn="l" rtl="0">
              <a:spcBef>
                <a:spcPts val="0"/>
              </a:spcBef>
              <a:spcAft>
                <a:spcPts val="0"/>
              </a:spcAft>
              <a:buNone/>
            </a:pPr>
            <a:endParaRPr/>
          </a:p>
        </p:txBody>
      </p:sp>
      <p:sp>
        <p:nvSpPr>
          <p:cNvPr id="79" name="Google Shape;79;p17"/>
          <p:cNvSpPr txBox="1"/>
          <p:nvPr/>
        </p:nvSpPr>
        <p:spPr>
          <a:xfrm>
            <a:off x="6823500" y="3605000"/>
            <a:ext cx="1945800" cy="6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a:t>set of rules for setting challenges</a:t>
            </a:r>
            <a:endParaRPr/>
          </a:p>
        </p:txBody>
      </p:sp>
      <p:sp>
        <p:nvSpPr>
          <p:cNvPr id="80" name="Google Shape;80;p17"/>
          <p:cNvSpPr txBox="1"/>
          <p:nvPr/>
        </p:nvSpPr>
        <p:spPr>
          <a:xfrm>
            <a:off x="508150" y="731250"/>
            <a:ext cx="2416800" cy="48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sz="1800" u="sng">
                <a:latin typeface="Comic Sans MS"/>
                <a:ea typeface="Comic Sans MS"/>
                <a:cs typeface="Comic Sans MS"/>
                <a:sym typeface="Comic Sans MS"/>
              </a:rPr>
              <a:t>Gamification Model</a:t>
            </a:r>
            <a:endParaRPr sz="1800" u="sng">
              <a:latin typeface="Comic Sans MS"/>
              <a:ea typeface="Comic Sans MS"/>
              <a:cs typeface="Comic Sans MS"/>
              <a:sym typeface="Comic Sans MS"/>
            </a:endParaRPr>
          </a:p>
        </p:txBody>
      </p:sp>
      <p:sp>
        <p:nvSpPr>
          <p:cNvPr id="81" name="Google Shape;81;p17"/>
          <p:cNvSpPr txBox="1"/>
          <p:nvPr/>
        </p:nvSpPr>
        <p:spPr>
          <a:xfrm>
            <a:off x="527525" y="1551000"/>
            <a:ext cx="1362900" cy="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a:t>Members in the community</a:t>
            </a:r>
            <a:endParaRPr/>
          </a:p>
        </p:txBody>
      </p:sp>
      <p:sp>
        <p:nvSpPr>
          <p:cNvPr id="82" name="Google Shape;82;p17"/>
          <p:cNvSpPr txBox="1"/>
          <p:nvPr/>
        </p:nvSpPr>
        <p:spPr>
          <a:xfrm>
            <a:off x="2384925" y="1551000"/>
            <a:ext cx="1538700" cy="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a:t>Possible Actions/Activities</a:t>
            </a:r>
            <a:endParaRPr/>
          </a:p>
        </p:txBody>
      </p:sp>
      <p:sp>
        <p:nvSpPr>
          <p:cNvPr id="83" name="Google Shape;83;p17"/>
          <p:cNvSpPr txBox="1"/>
          <p:nvPr/>
        </p:nvSpPr>
        <p:spPr>
          <a:xfrm>
            <a:off x="4139725" y="1361575"/>
            <a:ext cx="1444200" cy="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a:t>set of rules for giving points</a:t>
            </a:r>
            <a:endParaRPr/>
          </a:p>
        </p:txBody>
      </p:sp>
      <p:sp>
        <p:nvSpPr>
          <p:cNvPr id="84" name="Google Shape;84;p17"/>
          <p:cNvSpPr txBox="1"/>
          <p:nvPr/>
        </p:nvSpPr>
        <p:spPr>
          <a:xfrm>
            <a:off x="698450" y="3475850"/>
            <a:ext cx="849300" cy="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a:t>possible </a:t>
            </a:r>
            <a:endParaRPr/>
          </a:p>
          <a:p>
            <a:pPr marL="0" lvl="0" indent="0" algn="l" rtl="0">
              <a:spcBef>
                <a:spcPts val="0"/>
              </a:spcBef>
              <a:spcAft>
                <a:spcPts val="0"/>
              </a:spcAft>
              <a:buNone/>
            </a:pPr>
            <a:r>
              <a:rPr lang="iw"/>
              <a:t>context</a:t>
            </a:r>
            <a:endParaRPr/>
          </a:p>
        </p:txBody>
      </p:sp>
      <p:sp>
        <p:nvSpPr>
          <p:cNvPr id="85" name="Google Shape;85;p17"/>
          <p:cNvSpPr txBox="1"/>
          <p:nvPr/>
        </p:nvSpPr>
        <p:spPr>
          <a:xfrm>
            <a:off x="1890425" y="3676850"/>
            <a:ext cx="1143000" cy="48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a:t>set of points</a:t>
            </a:r>
            <a:endParaRPr/>
          </a:p>
        </p:txBody>
      </p:sp>
      <p:sp>
        <p:nvSpPr>
          <p:cNvPr id="86" name="Google Shape;86;p17"/>
          <p:cNvSpPr txBox="1"/>
          <p:nvPr/>
        </p:nvSpPr>
        <p:spPr>
          <a:xfrm>
            <a:off x="3531700" y="3899700"/>
            <a:ext cx="1362900" cy="3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a:t>set of badges</a:t>
            </a:r>
            <a:endParaRPr/>
          </a:p>
        </p:txBody>
      </p:sp>
      <p:sp>
        <p:nvSpPr>
          <p:cNvPr id="87" name="Google Shape;87;p17"/>
          <p:cNvSpPr txBox="1"/>
          <p:nvPr/>
        </p:nvSpPr>
        <p:spPr>
          <a:xfrm>
            <a:off x="6147275" y="1703775"/>
            <a:ext cx="1362900" cy="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a:t>set of rules for giving badges</a:t>
            </a:r>
            <a:endParaRPr/>
          </a:p>
        </p:txBody>
      </p:sp>
      <p:sp>
        <p:nvSpPr>
          <p:cNvPr id="88" name="Google Shape;88;p17"/>
          <p:cNvSpPr txBox="1"/>
          <p:nvPr/>
        </p:nvSpPr>
        <p:spPr>
          <a:xfrm>
            <a:off x="5392875" y="3899700"/>
            <a:ext cx="1052100" cy="3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dirty="0"/>
              <a:t>challenges</a:t>
            </a:r>
            <a:endParaRPr dirty="0"/>
          </a:p>
        </p:txBody>
      </p:sp>
      <p:cxnSp>
        <p:nvCxnSpPr>
          <p:cNvPr id="89" name="Google Shape;89;p17"/>
          <p:cNvCxnSpPr/>
          <p:nvPr/>
        </p:nvCxnSpPr>
        <p:spPr>
          <a:xfrm rot="10800000">
            <a:off x="1821825" y="2200775"/>
            <a:ext cx="818100" cy="458700"/>
          </a:xfrm>
          <a:prstGeom prst="straightConnector1">
            <a:avLst/>
          </a:prstGeom>
          <a:noFill/>
          <a:ln w="9525" cap="flat" cmpd="sng">
            <a:solidFill>
              <a:schemeClr val="dk2"/>
            </a:solidFill>
            <a:prstDash val="solid"/>
            <a:round/>
            <a:headEnd type="none" w="med" len="med"/>
            <a:tailEnd type="triangle" w="med" len="med"/>
          </a:ln>
        </p:spPr>
      </p:cxnSp>
      <p:cxnSp>
        <p:nvCxnSpPr>
          <p:cNvPr id="90" name="Google Shape;90;p17"/>
          <p:cNvCxnSpPr/>
          <p:nvPr/>
        </p:nvCxnSpPr>
        <p:spPr>
          <a:xfrm rot="10800000">
            <a:off x="2925075" y="2101800"/>
            <a:ext cx="148500" cy="582600"/>
          </a:xfrm>
          <a:prstGeom prst="straightConnector1">
            <a:avLst/>
          </a:prstGeom>
          <a:noFill/>
          <a:ln w="9525" cap="flat" cmpd="sng">
            <a:solidFill>
              <a:schemeClr val="dk2"/>
            </a:solidFill>
            <a:prstDash val="solid"/>
            <a:round/>
            <a:headEnd type="none" w="med" len="med"/>
            <a:tailEnd type="triangle" w="med" len="med"/>
          </a:ln>
        </p:spPr>
      </p:cxnSp>
      <p:cxnSp>
        <p:nvCxnSpPr>
          <p:cNvPr id="91" name="Google Shape;91;p17"/>
          <p:cNvCxnSpPr/>
          <p:nvPr/>
        </p:nvCxnSpPr>
        <p:spPr>
          <a:xfrm flipH="1">
            <a:off x="1598825" y="3006500"/>
            <a:ext cx="1859100" cy="50820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7"/>
          <p:cNvCxnSpPr/>
          <p:nvPr/>
        </p:nvCxnSpPr>
        <p:spPr>
          <a:xfrm flipH="1">
            <a:off x="2862875" y="3043700"/>
            <a:ext cx="892500" cy="644400"/>
          </a:xfrm>
          <a:prstGeom prst="straightConnector1">
            <a:avLst/>
          </a:prstGeom>
          <a:noFill/>
          <a:ln w="9525" cap="flat" cmpd="sng">
            <a:solidFill>
              <a:schemeClr val="dk2"/>
            </a:solidFill>
            <a:prstDash val="solid"/>
            <a:round/>
            <a:headEnd type="none" w="med" len="med"/>
            <a:tailEnd type="triangle" w="med" len="med"/>
          </a:ln>
        </p:spPr>
      </p:cxnSp>
      <p:cxnSp>
        <p:nvCxnSpPr>
          <p:cNvPr id="93" name="Google Shape;93;p17"/>
          <p:cNvCxnSpPr>
            <a:endCxn id="86" idx="0"/>
          </p:cNvCxnSpPr>
          <p:nvPr/>
        </p:nvCxnSpPr>
        <p:spPr>
          <a:xfrm>
            <a:off x="4189150" y="3018900"/>
            <a:ext cx="24000" cy="880800"/>
          </a:xfrm>
          <a:prstGeom prst="straightConnector1">
            <a:avLst/>
          </a:prstGeom>
          <a:noFill/>
          <a:ln w="9525" cap="flat" cmpd="sng">
            <a:solidFill>
              <a:schemeClr val="dk2"/>
            </a:solidFill>
            <a:prstDash val="solid"/>
            <a:round/>
            <a:headEnd type="none" w="med" len="med"/>
            <a:tailEnd type="triangle" w="med" len="med"/>
          </a:ln>
        </p:spPr>
      </p:cxnSp>
      <p:cxnSp>
        <p:nvCxnSpPr>
          <p:cNvPr id="94" name="Google Shape;94;p17"/>
          <p:cNvCxnSpPr/>
          <p:nvPr/>
        </p:nvCxnSpPr>
        <p:spPr>
          <a:xfrm rot="10800000">
            <a:off x="4610400" y="1990175"/>
            <a:ext cx="99300" cy="669300"/>
          </a:xfrm>
          <a:prstGeom prst="straightConnector1">
            <a:avLst/>
          </a:prstGeom>
          <a:noFill/>
          <a:ln w="9525" cap="flat" cmpd="sng">
            <a:solidFill>
              <a:schemeClr val="dk2"/>
            </a:solidFill>
            <a:prstDash val="solid"/>
            <a:round/>
            <a:headEnd type="none" w="med" len="med"/>
            <a:tailEnd type="triangle" w="med" len="med"/>
          </a:ln>
        </p:spPr>
      </p:cxnSp>
      <p:cxnSp>
        <p:nvCxnSpPr>
          <p:cNvPr id="95" name="Google Shape;95;p17"/>
          <p:cNvCxnSpPr>
            <a:endCxn id="87" idx="1"/>
          </p:cNvCxnSpPr>
          <p:nvPr/>
        </p:nvCxnSpPr>
        <p:spPr>
          <a:xfrm rot="10800000" flipH="1">
            <a:off x="5267375" y="2045925"/>
            <a:ext cx="879900" cy="601200"/>
          </a:xfrm>
          <a:prstGeom prst="straightConnector1">
            <a:avLst/>
          </a:prstGeom>
          <a:noFill/>
          <a:ln w="9525" cap="flat" cmpd="sng">
            <a:solidFill>
              <a:schemeClr val="dk2"/>
            </a:solidFill>
            <a:prstDash val="solid"/>
            <a:round/>
            <a:headEnd type="none" w="med" len="med"/>
            <a:tailEnd type="triangle" w="med" len="med"/>
          </a:ln>
        </p:spPr>
      </p:cxnSp>
      <p:cxnSp>
        <p:nvCxnSpPr>
          <p:cNvPr id="96" name="Google Shape;96;p17"/>
          <p:cNvCxnSpPr>
            <a:endCxn id="88" idx="0"/>
          </p:cNvCxnSpPr>
          <p:nvPr/>
        </p:nvCxnSpPr>
        <p:spPr>
          <a:xfrm>
            <a:off x="5688825" y="3018900"/>
            <a:ext cx="230100" cy="88080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7"/>
          <p:cNvCxnSpPr/>
          <p:nvPr/>
        </p:nvCxnSpPr>
        <p:spPr>
          <a:xfrm>
            <a:off x="6345725" y="3043700"/>
            <a:ext cx="557700" cy="532800"/>
          </a:xfrm>
          <a:prstGeom prst="straightConnector1">
            <a:avLst/>
          </a:prstGeom>
          <a:noFill/>
          <a:ln w="9525" cap="flat" cmpd="sng">
            <a:solidFill>
              <a:schemeClr val="dk2"/>
            </a:solidFill>
            <a:prstDash val="solid"/>
            <a:round/>
            <a:headEnd type="none" w="med" len="med"/>
            <a:tailEnd type="triangle" w="med" len="med"/>
          </a:ln>
        </p:spPr>
      </p:cxnSp>
      <p:sp>
        <p:nvSpPr>
          <p:cNvPr id="98" name="Google Shape;98;p17">
            <a:hlinkClick r:id="rId3"/>
          </p:cNvPr>
          <p:cNvSpPr txBox="1"/>
          <p:nvPr/>
        </p:nvSpPr>
        <p:spPr>
          <a:xfrm>
            <a:off x="170925" y="4393200"/>
            <a:ext cx="1650900" cy="24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u="sng">
                <a:solidFill>
                  <a:schemeClr val="hlink"/>
                </a:solidFill>
                <a:hlinkClick r:id="rId3"/>
              </a:rPr>
              <a:t>link to </a:t>
            </a:r>
            <a:r>
              <a:rPr lang="iw" u="sng">
                <a:solidFill>
                  <a:schemeClr val="hlink"/>
                </a:solidFill>
                <a:hlinkClick r:id="rId3"/>
              </a:rPr>
              <a:t>article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2"/>
        <p:cNvGrpSpPr/>
        <p:nvPr/>
      </p:nvGrpSpPr>
      <p:grpSpPr>
        <a:xfrm>
          <a:off x="0" y="0"/>
          <a:ext cx="0" cy="0"/>
          <a:chOff x="0" y="0"/>
          <a:chExt cx="0" cy="0"/>
        </a:xfrm>
      </p:grpSpPr>
      <p:grpSp>
        <p:nvGrpSpPr>
          <p:cNvPr id="103" name="Google Shape;103;p18"/>
          <p:cNvGrpSpPr/>
          <p:nvPr/>
        </p:nvGrpSpPr>
        <p:grpSpPr>
          <a:xfrm>
            <a:off x="594900" y="713125"/>
            <a:ext cx="7375075" cy="4127440"/>
            <a:chOff x="594900" y="713125"/>
            <a:chExt cx="7375075" cy="4127440"/>
          </a:xfrm>
        </p:grpSpPr>
        <p:sp>
          <p:nvSpPr>
            <p:cNvPr id="104" name="Google Shape;104;p18"/>
            <p:cNvSpPr txBox="1"/>
            <p:nvPr/>
          </p:nvSpPr>
          <p:spPr>
            <a:xfrm>
              <a:off x="594900" y="713125"/>
              <a:ext cx="3296700" cy="560700"/>
            </a:xfrm>
            <a:prstGeom prst="rect">
              <a:avLst/>
            </a:prstGeom>
            <a:noFill/>
            <a:ln>
              <a:noFill/>
            </a:ln>
          </p:spPr>
          <p:txBody>
            <a:bodyPr spcFirstLastPara="1" wrap="square" lIns="91425" tIns="91425" rIns="91425" bIns="91425" anchor="t" anchorCtr="0">
              <a:noAutofit/>
            </a:bodyPr>
            <a:lstStyle/>
            <a:p>
              <a:pPr marL="152400" marR="190500" lvl="0" indent="0" algn="l" rtl="0">
                <a:lnSpc>
                  <a:spcPct val="122727"/>
                </a:lnSpc>
                <a:spcBef>
                  <a:spcPts val="0"/>
                </a:spcBef>
                <a:spcAft>
                  <a:spcPts val="0"/>
                </a:spcAft>
                <a:buClr>
                  <a:schemeClr val="dk1"/>
                </a:buClr>
                <a:buSzPts val="1100"/>
                <a:buFont typeface="Arial"/>
                <a:buNone/>
              </a:pPr>
              <a:r>
                <a:rPr lang="iw" sz="1800" u="sng">
                  <a:solidFill>
                    <a:srgbClr val="222222"/>
                  </a:solidFill>
                  <a:latin typeface="Comic Sans MS"/>
                  <a:ea typeface="Comic Sans MS"/>
                  <a:cs typeface="Comic Sans MS"/>
                  <a:sym typeface="Comic Sans MS"/>
                </a:rPr>
                <a:t>System architecture</a:t>
              </a:r>
              <a:endParaRPr sz="1800" u="sng">
                <a:solidFill>
                  <a:srgbClr val="222222"/>
                </a:solidFill>
                <a:latin typeface="Comic Sans MS"/>
                <a:ea typeface="Comic Sans MS"/>
                <a:cs typeface="Comic Sans MS"/>
                <a:sym typeface="Comic Sans MS"/>
              </a:endParaRPr>
            </a:p>
            <a:p>
              <a:pPr marL="152400" marR="152400" lvl="0" indent="0" algn="l" rtl="0">
                <a:lnSpc>
                  <a:spcPct val="115000"/>
                </a:lnSpc>
                <a:spcBef>
                  <a:spcPts val="0"/>
                </a:spcBef>
                <a:spcAft>
                  <a:spcPts val="0"/>
                </a:spcAft>
                <a:buClr>
                  <a:schemeClr val="dk1"/>
                </a:buClr>
                <a:buSzPts val="1100"/>
                <a:buFont typeface="Arial"/>
                <a:buNone/>
              </a:pPr>
              <a:endParaRPr sz="100">
                <a:solidFill>
                  <a:srgbClr val="222222"/>
                </a:solidFill>
              </a:endParaRPr>
            </a:p>
            <a:p>
              <a:pPr marL="0" lvl="0" indent="0" algn="l" rtl="0">
                <a:spcBef>
                  <a:spcPts val="0"/>
                </a:spcBef>
                <a:spcAft>
                  <a:spcPts val="0"/>
                </a:spcAft>
                <a:buNone/>
              </a:pPr>
              <a:endParaRPr/>
            </a:p>
          </p:txBody>
        </p:sp>
        <p:pic>
          <p:nvPicPr>
            <p:cNvPr id="105" name="Google Shape;105;p18"/>
            <p:cNvPicPr preferRelativeResize="0"/>
            <p:nvPr/>
          </p:nvPicPr>
          <p:blipFill>
            <a:blip r:embed="rId3">
              <a:alphaModFix/>
            </a:blip>
            <a:stretch>
              <a:fillRect/>
            </a:stretch>
          </p:blipFill>
          <p:spPr>
            <a:xfrm>
              <a:off x="1999213" y="3445650"/>
              <a:ext cx="1256774" cy="1256774"/>
            </a:xfrm>
            <a:prstGeom prst="rect">
              <a:avLst/>
            </a:prstGeom>
            <a:noFill/>
            <a:ln>
              <a:noFill/>
            </a:ln>
          </p:spPr>
        </p:pic>
        <p:pic>
          <p:nvPicPr>
            <p:cNvPr id="106" name="Google Shape;106;p18"/>
            <p:cNvPicPr preferRelativeResize="0"/>
            <p:nvPr/>
          </p:nvPicPr>
          <p:blipFill>
            <a:blip r:embed="rId4">
              <a:alphaModFix/>
            </a:blip>
            <a:stretch>
              <a:fillRect/>
            </a:stretch>
          </p:blipFill>
          <p:spPr>
            <a:xfrm>
              <a:off x="2160200" y="1352862"/>
              <a:ext cx="1079475" cy="1079475"/>
            </a:xfrm>
            <a:prstGeom prst="rect">
              <a:avLst/>
            </a:prstGeom>
            <a:noFill/>
            <a:ln>
              <a:noFill/>
            </a:ln>
          </p:spPr>
        </p:pic>
        <p:pic>
          <p:nvPicPr>
            <p:cNvPr id="107" name="Google Shape;107;p18"/>
            <p:cNvPicPr preferRelativeResize="0"/>
            <p:nvPr/>
          </p:nvPicPr>
          <p:blipFill>
            <a:blip r:embed="rId5">
              <a:alphaModFix/>
            </a:blip>
            <a:stretch>
              <a:fillRect/>
            </a:stretch>
          </p:blipFill>
          <p:spPr>
            <a:xfrm>
              <a:off x="5226837" y="1251300"/>
              <a:ext cx="1339050" cy="1339050"/>
            </a:xfrm>
            <a:prstGeom prst="rect">
              <a:avLst/>
            </a:prstGeom>
            <a:noFill/>
            <a:ln>
              <a:noFill/>
            </a:ln>
          </p:spPr>
        </p:pic>
        <p:pic>
          <p:nvPicPr>
            <p:cNvPr id="108" name="Google Shape;108;p18"/>
            <p:cNvPicPr preferRelativeResize="0"/>
            <p:nvPr/>
          </p:nvPicPr>
          <p:blipFill>
            <a:blip r:embed="rId6">
              <a:alphaModFix/>
            </a:blip>
            <a:stretch>
              <a:fillRect/>
            </a:stretch>
          </p:blipFill>
          <p:spPr>
            <a:xfrm>
              <a:off x="5218125" y="3307509"/>
              <a:ext cx="1533075" cy="1533056"/>
            </a:xfrm>
            <a:prstGeom prst="rect">
              <a:avLst/>
            </a:prstGeom>
            <a:noFill/>
            <a:ln>
              <a:noFill/>
            </a:ln>
          </p:spPr>
        </p:pic>
        <p:sp>
          <p:nvSpPr>
            <p:cNvPr id="109" name="Google Shape;109;p18"/>
            <p:cNvSpPr/>
            <p:nvPr/>
          </p:nvSpPr>
          <p:spPr>
            <a:xfrm>
              <a:off x="3439425" y="1824488"/>
              <a:ext cx="1809600" cy="136200"/>
            </a:xfrm>
            <a:prstGeom prst="lef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110" name="Google Shape;110;p18"/>
            <p:cNvSpPr/>
            <p:nvPr/>
          </p:nvSpPr>
          <p:spPr>
            <a:xfrm>
              <a:off x="3470325" y="4127225"/>
              <a:ext cx="1747800" cy="1362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2650288" y="2511338"/>
              <a:ext cx="99300" cy="855300"/>
            </a:xfrm>
            <a:prstGeom prst="upDown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rot="1940590">
              <a:off x="3044494" y="2793458"/>
              <a:ext cx="2492014" cy="135915"/>
            </a:xfrm>
            <a:prstGeom prst="lef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113" name="Google Shape;113;p18"/>
            <p:cNvSpPr txBox="1"/>
            <p:nvPr/>
          </p:nvSpPr>
          <p:spPr>
            <a:xfrm rot="1913549">
              <a:off x="3656355" y="2456422"/>
              <a:ext cx="1533142" cy="3794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b="1"/>
                <a:t>firebase trigger</a:t>
              </a:r>
              <a:endParaRPr b="1"/>
            </a:p>
          </p:txBody>
        </p:sp>
        <p:sp>
          <p:nvSpPr>
            <p:cNvPr id="114" name="Google Shape;114;p18"/>
            <p:cNvSpPr txBox="1"/>
            <p:nvPr/>
          </p:nvSpPr>
          <p:spPr>
            <a:xfrm>
              <a:off x="1287725" y="1536675"/>
              <a:ext cx="934500" cy="5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b="1"/>
                <a:t>Firebase DB</a:t>
              </a:r>
              <a:endParaRPr b="1"/>
            </a:p>
          </p:txBody>
        </p:sp>
        <p:sp>
          <p:nvSpPr>
            <p:cNvPr id="115" name="Google Shape;115;p18"/>
            <p:cNvSpPr txBox="1"/>
            <p:nvPr/>
          </p:nvSpPr>
          <p:spPr>
            <a:xfrm>
              <a:off x="6618750" y="1640475"/>
              <a:ext cx="1079400" cy="5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b="1"/>
                <a:t>Admin Interface</a:t>
              </a:r>
              <a:endParaRPr b="1"/>
            </a:p>
          </p:txBody>
        </p:sp>
        <p:sp>
          <p:nvSpPr>
            <p:cNvPr id="116" name="Google Shape;116;p18"/>
            <p:cNvSpPr txBox="1"/>
            <p:nvPr/>
          </p:nvSpPr>
          <p:spPr>
            <a:xfrm>
              <a:off x="1041100" y="3793700"/>
              <a:ext cx="1177200" cy="5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b="1"/>
                <a:t>IOS</a:t>
              </a:r>
              <a:endParaRPr b="1"/>
            </a:p>
            <a:p>
              <a:pPr marL="0" lvl="0" indent="0" algn="l" rtl="0">
                <a:spcBef>
                  <a:spcPts val="0"/>
                </a:spcBef>
                <a:spcAft>
                  <a:spcPts val="0"/>
                </a:spcAft>
                <a:buNone/>
              </a:pPr>
              <a:r>
                <a:rPr lang="iw" b="1"/>
                <a:t>Application</a:t>
              </a:r>
              <a:endParaRPr b="1"/>
            </a:p>
          </p:txBody>
        </p:sp>
        <p:sp>
          <p:nvSpPr>
            <p:cNvPr id="117" name="Google Shape;117;p18"/>
            <p:cNvSpPr txBox="1"/>
            <p:nvPr/>
          </p:nvSpPr>
          <p:spPr>
            <a:xfrm>
              <a:off x="3971095" y="3762150"/>
              <a:ext cx="5319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b="1"/>
                <a:t>API</a:t>
              </a:r>
              <a:endParaRPr b="1"/>
            </a:p>
          </p:txBody>
        </p:sp>
        <p:sp>
          <p:nvSpPr>
            <p:cNvPr id="118" name="Google Shape;118;p18"/>
            <p:cNvSpPr txBox="1"/>
            <p:nvPr/>
          </p:nvSpPr>
          <p:spPr>
            <a:xfrm>
              <a:off x="6630775" y="3879325"/>
              <a:ext cx="13392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w" b="1"/>
                <a:t>sever</a:t>
              </a:r>
              <a:endParaRPr b="1"/>
            </a:p>
            <a:p>
              <a:pPr marL="0" lvl="0" indent="0" algn="l" rtl="0">
                <a:spcBef>
                  <a:spcPts val="0"/>
                </a:spcBef>
                <a:spcAft>
                  <a:spcPts val="0"/>
                </a:spcAft>
                <a:buNone/>
              </a:pPr>
              <a:r>
                <a:rPr lang="iw" b="1"/>
                <a:t>Node.js</a:t>
              </a:r>
              <a:endParaRPr b="1"/>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750225" y="466475"/>
            <a:ext cx="2415526" cy="4294224"/>
          </a:xfrm>
          <a:prstGeom prst="rect">
            <a:avLst/>
          </a:prstGeom>
          <a:noFill/>
          <a:ln w="9525" cap="flat" cmpd="sng">
            <a:solidFill>
              <a:srgbClr val="000000"/>
            </a:solidFill>
            <a:prstDash val="solid"/>
            <a:round/>
            <a:headEnd type="none" w="sm" len="sm"/>
            <a:tailEnd type="none" w="sm" len="sm"/>
          </a:ln>
        </p:spPr>
      </p:pic>
      <p:sp>
        <p:nvSpPr>
          <p:cNvPr id="124" name="Google Shape;124;p19"/>
          <p:cNvSpPr txBox="1"/>
          <p:nvPr/>
        </p:nvSpPr>
        <p:spPr>
          <a:xfrm>
            <a:off x="3845100" y="2391300"/>
            <a:ext cx="4578900" cy="114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w"/>
              <a:t>The feed of our application.</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Users can post their images and see it on home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492075" y="425563"/>
            <a:ext cx="2497050" cy="4439200"/>
          </a:xfrm>
          <a:prstGeom prst="rect">
            <a:avLst/>
          </a:prstGeom>
          <a:noFill/>
          <a:ln w="9525" cap="flat" cmpd="sng">
            <a:solidFill>
              <a:srgbClr val="000000"/>
            </a:solidFill>
            <a:prstDash val="solid"/>
            <a:round/>
            <a:headEnd type="none" w="sm" len="sm"/>
            <a:tailEnd type="none" w="sm" len="sm"/>
          </a:ln>
        </p:spPr>
      </p:pic>
      <p:pic>
        <p:nvPicPr>
          <p:cNvPr id="130" name="Google Shape;130;p20"/>
          <p:cNvPicPr preferRelativeResize="0"/>
          <p:nvPr/>
        </p:nvPicPr>
        <p:blipFill>
          <a:blip r:embed="rId4">
            <a:alphaModFix/>
          </a:blip>
          <a:stretch>
            <a:fillRect/>
          </a:stretch>
        </p:blipFill>
        <p:spPr>
          <a:xfrm>
            <a:off x="3002426" y="397238"/>
            <a:ext cx="2497050" cy="4495884"/>
          </a:xfrm>
          <a:prstGeom prst="rect">
            <a:avLst/>
          </a:prstGeom>
          <a:noFill/>
          <a:ln w="9525" cap="flat" cmpd="sng">
            <a:solidFill>
              <a:srgbClr val="000000"/>
            </a:solidFill>
            <a:prstDash val="solid"/>
            <a:round/>
            <a:headEnd type="none" w="sm" len="sm"/>
            <a:tailEnd type="none" w="sm" len="sm"/>
          </a:ln>
        </p:spPr>
      </p:pic>
      <p:sp>
        <p:nvSpPr>
          <p:cNvPr id="131" name="Google Shape;131;p20"/>
          <p:cNvSpPr txBox="1"/>
          <p:nvPr/>
        </p:nvSpPr>
        <p:spPr>
          <a:xfrm>
            <a:off x="6263550" y="1983700"/>
            <a:ext cx="2622300" cy="2663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w"/>
              <a:t>The “All challenges” page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shows the all challenges in the application.    (Their names)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After pressing on one of the challenges, it will open all the necessary data about this challenge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736625" y="328000"/>
            <a:ext cx="2524225" cy="4487500"/>
          </a:xfrm>
          <a:prstGeom prst="rect">
            <a:avLst/>
          </a:prstGeom>
          <a:noFill/>
          <a:ln w="9525" cap="flat" cmpd="sng">
            <a:solidFill>
              <a:srgbClr val="000000"/>
            </a:solidFill>
            <a:prstDash val="solid"/>
            <a:round/>
            <a:headEnd type="none" w="sm" len="sm"/>
            <a:tailEnd type="none" w="sm" len="sm"/>
          </a:ln>
        </p:spPr>
      </p:pic>
      <p:sp>
        <p:nvSpPr>
          <p:cNvPr id="137" name="Google Shape;137;p21"/>
          <p:cNvSpPr txBox="1"/>
          <p:nvPr/>
        </p:nvSpPr>
        <p:spPr>
          <a:xfrm>
            <a:off x="3899450" y="2241850"/>
            <a:ext cx="3451200" cy="1603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w"/>
              <a:t>The profile page of the user.</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w"/>
              <a:t>Shows all the data of the user including points and badges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1359</TotalTime>
  <Words>424</Words>
  <Application>Microsoft Office PowerPoint</Application>
  <PresentationFormat>On-screen Show (16:9)</PresentationFormat>
  <Paragraphs>68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Playfair Display</vt:lpstr>
      <vt:lpstr>Comic Sans MS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Orel Ezhakian</cp:lastModifiedBy>
  <cp:revision>2</cp:revision>
  <dcterms:modified xsi:type="dcterms:W3CDTF">2019-11-17T10:15:51Z</dcterms:modified>
</cp:coreProperties>
</file>