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7" r:id="rId2"/>
    <p:sldId id="257" r:id="rId3"/>
    <p:sldId id="260" r:id="rId4"/>
    <p:sldId id="261" r:id="rId5"/>
    <p:sldId id="265" r:id="rId6"/>
    <p:sldId id="266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3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7329B-11BE-441C-A67B-2183E17645AF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AAD11-8EDD-414A-A3F3-27F1FBD5B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C002B-00C5-4685-8D79-44C699CE14B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BA34-0228-4B60-8930-638AAA8D647A}" type="datetimeFigureOut">
              <a:rPr lang="ru-RU" smtClean="0"/>
              <a:pPr/>
              <a:t>12.09.2018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01008"/>
          </a:xfrm>
        </p:spPr>
        <p:txBody>
          <a:bodyPr>
            <a:noAutofit/>
          </a:bodyPr>
          <a:lstStyle/>
          <a:p>
            <a:r>
              <a:rPr lang="ru-RU" sz="5400" dirty="0" smtClean="0"/>
              <a:t>Определение эффективности инфракрасной камеры при работе в спектроскопическом режиме</a:t>
            </a:r>
            <a:endParaRPr lang="ru-RU" sz="54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0" y="4077072"/>
            <a:ext cx="9144000" cy="17526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(Н.А. МИТИЧКИН, И.А. ОРЛОВ)</a:t>
            </a:r>
          </a:p>
          <a:p>
            <a:r>
              <a:rPr lang="ru-RU" sz="2000" dirty="0" smtClean="0"/>
              <a:t>РУКОВОДИТЕЛЬ: А.М. ТАТАРНИКОВ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30932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ГАИШ МГУ имени М.В. Ломоносова, июль 2018 г.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580112" y="5949280"/>
            <a:ext cx="3563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Характеристики фильтров</a:t>
            </a:r>
            <a:endParaRPr lang="ru-RU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64088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0" y="4077072"/>
            <a:ext cx="5373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Общий вид камеры-спектрографа</a:t>
            </a:r>
            <a:endParaRPr lang="ru-RU" sz="2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"/>
            <a:ext cx="3563888" cy="599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dirty="0" smtClean="0"/>
              <a:t>Спектры звезды с использованием спектральной щели SLIT6</a:t>
            </a:r>
            <a:endParaRPr lang="ru-RU" sz="27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933056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dirty="0" smtClean="0"/>
              <a:t>Спектры звезды с использованием спектральной щели SLIT</a:t>
            </a:r>
            <a:r>
              <a:rPr lang="en-US" sz="2700" dirty="0" smtClean="0"/>
              <a:t>7</a:t>
            </a:r>
            <a:endParaRPr lang="ru-RU" sz="27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27784" y="2564904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JOS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76056" y="2564904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76256" y="2564904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pic>
        <p:nvPicPr>
          <p:cNvPr id="16" name="Рисунок 15" descr="SLIT6_Y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8680"/>
            <a:ext cx="2545068" cy="2016225"/>
          </a:xfrm>
          <a:prstGeom prst="rect">
            <a:avLst/>
          </a:prstGeom>
        </p:spPr>
      </p:pic>
      <p:pic>
        <p:nvPicPr>
          <p:cNvPr id="17" name="Рисунок 16" descr="SLIT6_J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548680"/>
            <a:ext cx="2398694" cy="2016224"/>
          </a:xfrm>
          <a:prstGeom prst="rect">
            <a:avLst/>
          </a:prstGeom>
        </p:spPr>
      </p:pic>
      <p:pic>
        <p:nvPicPr>
          <p:cNvPr id="18" name="Рисунок 17" descr="SLIT6_H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548681"/>
            <a:ext cx="1728192" cy="2016224"/>
          </a:xfrm>
          <a:prstGeom prst="rect">
            <a:avLst/>
          </a:prstGeom>
        </p:spPr>
      </p:pic>
      <p:pic>
        <p:nvPicPr>
          <p:cNvPr id="19" name="Рисунок 18" descr="SLIT6_K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86964" y="548679"/>
            <a:ext cx="2257036" cy="201622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0" y="2564904"/>
            <a:ext cx="2555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YOS</a:t>
            </a:r>
            <a:endParaRPr lang="ru-RU" dirty="0"/>
          </a:p>
        </p:txBody>
      </p:sp>
      <p:pic>
        <p:nvPicPr>
          <p:cNvPr id="21" name="Рисунок 20" descr="SLIT7_Y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4509120"/>
            <a:ext cx="2471196" cy="2016224"/>
          </a:xfrm>
          <a:prstGeom prst="rect">
            <a:avLst/>
          </a:prstGeom>
        </p:spPr>
      </p:pic>
      <p:pic>
        <p:nvPicPr>
          <p:cNvPr id="22" name="Рисунок 21" descr="SLIT7_J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4509120"/>
            <a:ext cx="2332622" cy="2016224"/>
          </a:xfrm>
          <a:prstGeom prst="rect">
            <a:avLst/>
          </a:prstGeom>
        </p:spPr>
      </p:pic>
      <p:pic>
        <p:nvPicPr>
          <p:cNvPr id="23" name="Рисунок 22" descr="SLIT7_H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8064" y="4509120"/>
            <a:ext cx="1658240" cy="2016224"/>
          </a:xfrm>
          <a:prstGeom prst="rect">
            <a:avLst/>
          </a:prstGeom>
        </p:spPr>
      </p:pic>
      <p:pic>
        <p:nvPicPr>
          <p:cNvPr id="24" name="Рисунок 23" descr="SLIT7_K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6088" y="4509120"/>
            <a:ext cx="2207912" cy="2016224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0" y="6488668"/>
            <a:ext cx="2483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YOS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627784" y="6488668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JOS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148064" y="6488668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948264" y="6488668"/>
            <a:ext cx="2195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 (</a:t>
            </a:r>
            <a:r>
              <a:rPr lang="ru-RU" sz="2800" dirty="0" smtClean="0"/>
              <a:t>с полосами)</a:t>
            </a:r>
            <a:endParaRPr lang="ru-RU" sz="2800" dirty="0"/>
          </a:p>
        </p:txBody>
      </p:sp>
      <p:pic>
        <p:nvPicPr>
          <p:cNvPr id="3" name="Рисунок 2" descr="J7_phot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6064"/>
            <a:ext cx="2987824" cy="2523879"/>
          </a:xfrm>
          <a:prstGeom prst="rect">
            <a:avLst/>
          </a:prstGeom>
        </p:spPr>
      </p:pic>
      <p:pic>
        <p:nvPicPr>
          <p:cNvPr id="4" name="Рисунок 3" descr="H7_photo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576064"/>
            <a:ext cx="2066116" cy="2474388"/>
          </a:xfrm>
          <a:prstGeom prst="rect">
            <a:avLst/>
          </a:prstGeom>
        </p:spPr>
      </p:pic>
      <p:pic>
        <p:nvPicPr>
          <p:cNvPr id="5" name="Рисунок 4" descr="K7_photo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7239" y="576064"/>
            <a:ext cx="2486761" cy="22269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0" y="3203684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3968" y="302433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380312" y="280831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357301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 (</a:t>
            </a:r>
            <a:r>
              <a:rPr lang="ru-RU" sz="2800" dirty="0" smtClean="0"/>
              <a:t>без полос)</a:t>
            </a:r>
            <a:endParaRPr lang="ru-RU" sz="2800" dirty="0"/>
          </a:p>
        </p:txBody>
      </p:sp>
      <p:pic>
        <p:nvPicPr>
          <p:cNvPr id="10" name="Рисунок 9" descr="Hw_photo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4221088"/>
            <a:ext cx="1633137" cy="1939351"/>
          </a:xfrm>
          <a:prstGeom prst="rect">
            <a:avLst/>
          </a:prstGeom>
        </p:spPr>
      </p:pic>
      <p:pic>
        <p:nvPicPr>
          <p:cNvPr id="11" name="Рисунок 10" descr="Jw_photo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4221088"/>
            <a:ext cx="2347634" cy="1978236"/>
          </a:xfrm>
          <a:prstGeom prst="rect">
            <a:avLst/>
          </a:prstGeom>
        </p:spPr>
      </p:pic>
      <p:pic>
        <p:nvPicPr>
          <p:cNvPr id="12" name="Рисунок 11" descr="Kw_photo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6646" y="4149080"/>
            <a:ext cx="2357354" cy="2080304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11560" y="623731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995936" y="623731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452320" y="623731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5413" y="2996952"/>
            <a:ext cx="1908587" cy="1369745"/>
          </a:xfrm>
          <a:prstGeom prst="rect">
            <a:avLst/>
          </a:prstGeom>
        </p:spPr>
      </p:pic>
      <p:pic>
        <p:nvPicPr>
          <p:cNvPr id="3" name="Рисунок 2" descr="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4365104"/>
            <a:ext cx="1835696" cy="1245223"/>
          </a:xfrm>
          <a:prstGeom prst="rect">
            <a:avLst/>
          </a:prstGeom>
        </p:spPr>
      </p:pic>
      <p:pic>
        <p:nvPicPr>
          <p:cNvPr id="4" name="Рисунок 3" descr="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8304" y="5596929"/>
            <a:ext cx="1835696" cy="1261071"/>
          </a:xfrm>
          <a:prstGeom prst="rect">
            <a:avLst/>
          </a:prstGeom>
        </p:spPr>
      </p:pic>
      <p:pic>
        <p:nvPicPr>
          <p:cNvPr id="5" name="Рисунок 4" descr="ep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915775"/>
            <a:ext cx="4427984" cy="316727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4355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Потоки от Веги в различных фильтрах: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332656"/>
            <a:ext cx="1043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фильтр </a:t>
            </a:r>
            <a:r>
              <a:rPr lang="en-US" sz="1600" dirty="0" smtClean="0"/>
              <a:t>J:</a:t>
            </a:r>
            <a:endParaRPr lang="ru-RU" sz="16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332656"/>
            <a:ext cx="1476375" cy="34290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64704"/>
            <a:ext cx="1043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фильтр </a:t>
            </a:r>
            <a:r>
              <a:rPr lang="en-US" sz="1600" dirty="0" smtClean="0"/>
              <a:t>H:</a:t>
            </a:r>
            <a:endParaRPr lang="ru-RU" sz="1600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764704"/>
            <a:ext cx="1476375" cy="34290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1196752"/>
            <a:ext cx="1043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фильтр </a:t>
            </a:r>
            <a:r>
              <a:rPr lang="en-US" sz="1600" dirty="0" smtClean="0"/>
              <a:t>K:</a:t>
            </a:r>
            <a:endParaRPr lang="ru-RU" sz="1600" dirty="0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1196752"/>
            <a:ext cx="1476375" cy="342900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572000" y="2636912"/>
            <a:ext cx="4788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Кривые пропускания различных фильтров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860032" y="3429000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860032" y="4725144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860032" y="6021288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860032" y="0"/>
            <a:ext cx="428396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Значения звёздной величины звезды </a:t>
            </a:r>
            <a:r>
              <a:rPr lang="en-US" sz="2000" dirty="0" smtClean="0"/>
              <a:t>HIP85382</a:t>
            </a:r>
            <a:r>
              <a:rPr lang="ru-RU" sz="2000" dirty="0" smtClean="0"/>
              <a:t> в различных фильтрах:</a:t>
            </a:r>
          </a:p>
          <a:p>
            <a:r>
              <a:rPr lang="ru-RU" sz="1600" dirty="0" smtClean="0"/>
              <a:t>фильтр </a:t>
            </a:r>
            <a:r>
              <a:rPr lang="en-US" sz="1600" dirty="0" smtClean="0"/>
              <a:t>J</a:t>
            </a:r>
            <a:r>
              <a:rPr lang="ru-RU" sz="1600" dirty="0" smtClean="0"/>
              <a:t>:     5,901</a:t>
            </a:r>
          </a:p>
          <a:p>
            <a:r>
              <a:rPr lang="ru-RU" sz="1600" dirty="0" smtClean="0"/>
              <a:t>фильтр </a:t>
            </a:r>
            <a:r>
              <a:rPr lang="en-US" sz="1600" dirty="0" smtClean="0"/>
              <a:t>H:     5,955</a:t>
            </a:r>
          </a:p>
          <a:p>
            <a:r>
              <a:rPr lang="ru-RU" sz="1600" dirty="0" smtClean="0"/>
              <a:t>фильтр </a:t>
            </a:r>
            <a:r>
              <a:rPr lang="en-US" sz="1600" dirty="0" smtClean="0"/>
              <a:t>K:     5</a:t>
            </a:r>
            <a:r>
              <a:rPr lang="ru-RU" sz="1600" dirty="0" smtClean="0"/>
              <a:t>,915</a:t>
            </a:r>
            <a:endParaRPr lang="en-US" sz="1600" dirty="0" smtClean="0"/>
          </a:p>
          <a:p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0" y="6150114"/>
            <a:ext cx="4355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A Stellar Spectral Flux Library: 1150–25000 Å</a:t>
            </a:r>
          </a:p>
          <a:p>
            <a:r>
              <a:rPr lang="en-US" sz="800" dirty="0" smtClean="0"/>
              <a:t>Author(s): A. J. Pickles</a:t>
            </a:r>
          </a:p>
          <a:p>
            <a:r>
              <a:rPr lang="en-US" sz="800" dirty="0" smtClean="0"/>
              <a:t>Source: Publications of the Astronomical Society of the Pacific, Vol. 110, No. 749 (July 1998),</a:t>
            </a:r>
          </a:p>
          <a:p>
            <a:r>
              <a:rPr lang="en-US" sz="800" dirty="0" smtClean="0"/>
              <a:t>pp. 863-878</a:t>
            </a:r>
          </a:p>
          <a:p>
            <a:r>
              <a:rPr lang="en-US" sz="800" dirty="0" smtClean="0"/>
              <a:t>Published by: The University of Chicago Press on behalf of the Astronomical Society of the Pacific</a:t>
            </a:r>
            <a:endParaRPr lang="ru-RU" sz="8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2276872"/>
            <a:ext cx="4788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Поток Веги в относительных единицах от длины волны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e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36712"/>
            <a:ext cx="7861607" cy="567209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Число фотонов </a:t>
            </a:r>
            <a:r>
              <a:rPr lang="en-US" sz="2000" dirty="0" smtClean="0"/>
              <a:t>,</a:t>
            </a:r>
            <a:r>
              <a:rPr lang="ru-RU" sz="2000" dirty="0" smtClean="0"/>
              <a:t> падающих на границу атмосферы</a:t>
            </a:r>
            <a:r>
              <a:rPr lang="en-US" sz="2000" dirty="0" smtClean="0"/>
              <a:t>,</a:t>
            </a:r>
            <a:r>
              <a:rPr lang="ru-RU" sz="2000" dirty="0" smtClean="0"/>
              <a:t> площадью </a:t>
            </a:r>
            <a:r>
              <a:rPr lang="en-US" sz="2000" dirty="0" smtClean="0"/>
              <a:t>S</a:t>
            </a:r>
            <a:r>
              <a:rPr lang="ru-RU" sz="2000" dirty="0" smtClean="0"/>
              <a:t>, за время экспозиции </a:t>
            </a:r>
            <a:r>
              <a:rPr lang="en-US" sz="2000" dirty="0" smtClean="0"/>
              <a:t>t,</a:t>
            </a:r>
            <a:r>
              <a:rPr lang="ru-RU" sz="2000" dirty="0" smtClean="0"/>
              <a:t> на единичный интервал длин волн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4355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SLIT6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0"/>
            <a:ext cx="4355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</a:t>
            </a:r>
            <a:endParaRPr lang="ru-RU" sz="2800" dirty="0"/>
          </a:p>
        </p:txBody>
      </p:sp>
      <p:pic>
        <p:nvPicPr>
          <p:cNvPr id="7" name="Рисунок 6" descr="J_DSLIT6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0688"/>
            <a:ext cx="4104456" cy="1910799"/>
          </a:xfrm>
          <a:prstGeom prst="rect">
            <a:avLst/>
          </a:prstGeom>
        </p:spPr>
      </p:pic>
      <p:pic>
        <p:nvPicPr>
          <p:cNvPr id="8" name="Рисунок 7" descr="H_DSLIT6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08920"/>
            <a:ext cx="4104456" cy="1919827"/>
          </a:xfrm>
          <a:prstGeom prst="rect">
            <a:avLst/>
          </a:prstGeom>
        </p:spPr>
      </p:pic>
      <p:pic>
        <p:nvPicPr>
          <p:cNvPr id="9" name="Рисунок 8" descr="K_DSLIT6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938369"/>
            <a:ext cx="4104456" cy="1919631"/>
          </a:xfrm>
          <a:prstGeom prst="rect">
            <a:avLst/>
          </a:prstGeom>
        </p:spPr>
      </p:pic>
      <p:pic>
        <p:nvPicPr>
          <p:cNvPr id="10" name="Рисунок 9" descr="J_DSLIT7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8552" y="620688"/>
            <a:ext cx="4175448" cy="1953033"/>
          </a:xfrm>
          <a:prstGeom prst="rect">
            <a:avLst/>
          </a:prstGeom>
        </p:spPr>
      </p:pic>
      <p:pic>
        <p:nvPicPr>
          <p:cNvPr id="11" name="Рисунок 10" descr="H_DSLIT7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68552" y="2708920"/>
            <a:ext cx="4175448" cy="1954465"/>
          </a:xfrm>
          <a:prstGeom prst="rect">
            <a:avLst/>
          </a:prstGeom>
        </p:spPr>
      </p:pic>
      <p:pic>
        <p:nvPicPr>
          <p:cNvPr id="12" name="Рисунок 11" descr="K_DSLIT7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68552" y="4904967"/>
            <a:ext cx="4175448" cy="1953033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067944" y="141277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67944" y="3501008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95936" y="573325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4355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SLIT6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4048" y="0"/>
            <a:ext cx="4139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67944" y="141277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7944" y="3501008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67944" y="573325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pic>
        <p:nvPicPr>
          <p:cNvPr id="7" name="Рисунок 6" descr="J_SLIT6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4102873" cy="1929524"/>
          </a:xfrm>
          <a:prstGeom prst="rect">
            <a:avLst/>
          </a:prstGeom>
        </p:spPr>
      </p:pic>
      <p:pic>
        <p:nvPicPr>
          <p:cNvPr id="8" name="Рисунок 7" descr="H_SLIT6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80928"/>
            <a:ext cx="4102874" cy="1917484"/>
          </a:xfrm>
          <a:prstGeom prst="rect">
            <a:avLst/>
          </a:prstGeom>
        </p:spPr>
      </p:pic>
      <p:pic>
        <p:nvPicPr>
          <p:cNvPr id="9" name="Рисунок 8" descr="K_SLIT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937698"/>
            <a:ext cx="4102874" cy="1920302"/>
          </a:xfrm>
          <a:prstGeom prst="rect">
            <a:avLst/>
          </a:prstGeom>
        </p:spPr>
      </p:pic>
      <p:pic>
        <p:nvPicPr>
          <p:cNvPr id="10" name="Рисунок 9" descr="J_SLIT7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1126" y="476672"/>
            <a:ext cx="4102874" cy="1908243"/>
          </a:xfrm>
          <a:prstGeom prst="rect">
            <a:avLst/>
          </a:prstGeom>
        </p:spPr>
      </p:pic>
      <p:pic>
        <p:nvPicPr>
          <p:cNvPr id="11" name="Рисунок 10" descr="H_SLIT7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1126" y="2709613"/>
            <a:ext cx="4102874" cy="1908243"/>
          </a:xfrm>
          <a:prstGeom prst="rect">
            <a:avLst/>
          </a:prstGeom>
        </p:spPr>
      </p:pic>
      <p:pic>
        <p:nvPicPr>
          <p:cNvPr id="12" name="Рисунок 11" descr="K_SLIT7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41125" y="4950178"/>
            <a:ext cx="4102874" cy="19078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SLIT6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5699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</a:t>
            </a:r>
            <a:endParaRPr lang="ru-RU" sz="2800" dirty="0"/>
          </a:p>
        </p:txBody>
      </p:sp>
      <p:pic>
        <p:nvPicPr>
          <p:cNvPr id="4" name="Рисунок 3" descr="ALL_SLIT6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76672"/>
            <a:ext cx="6047656" cy="2826380"/>
          </a:xfrm>
          <a:prstGeom prst="rect">
            <a:avLst/>
          </a:prstGeom>
        </p:spPr>
      </p:pic>
      <p:pic>
        <p:nvPicPr>
          <p:cNvPr id="5" name="Рисунок 4" descr="ALL_SLIT7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4053483"/>
            <a:ext cx="6047656" cy="28045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261</Words>
  <Application>Microsoft Office PowerPoint</Application>
  <PresentationFormat>Экран (4:3)</PresentationFormat>
  <Paragraphs>56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Определение эффективности инфракрасной камеры при работе в спектроскопическом режиме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эффективности инфракрасной камеры при работе в спектральном режиме</dc:title>
  <dc:creator>Nikita_M</dc:creator>
  <cp:lastModifiedBy>Nikita_M</cp:lastModifiedBy>
  <cp:revision>43</cp:revision>
  <dcterms:created xsi:type="dcterms:W3CDTF">2018-07-16T15:31:50Z</dcterms:created>
  <dcterms:modified xsi:type="dcterms:W3CDTF">2018-09-12T18:31:07Z</dcterms:modified>
</cp:coreProperties>
</file>