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7" r:id="rId2"/>
    <p:sldId id="257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329B-11BE-441C-A67B-2183E17645AF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AAD11-8EDD-414A-A3F3-27F1FBD5B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002B-00C5-4685-8D79-44C699CE14B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1008"/>
          </a:xfrm>
        </p:spPr>
        <p:txBody>
          <a:bodyPr>
            <a:noAutofit/>
          </a:bodyPr>
          <a:lstStyle/>
          <a:p>
            <a:r>
              <a:rPr lang="ru-RU" sz="5400" dirty="0" smtClean="0"/>
              <a:t>Определение эффективности инфракрасной камеры при работе в спектроскопическом режиме</a:t>
            </a:r>
            <a:endParaRPr lang="ru-RU" sz="5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4077072"/>
            <a:ext cx="9144000" cy="1752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(Н.А. МИТИЧКИН, И.А. ОРЛОВ)</a:t>
            </a:r>
          </a:p>
          <a:p>
            <a:r>
              <a:rPr lang="ru-RU" sz="2000" dirty="0" smtClean="0"/>
              <a:t>РУКОВОДИТЕЛЬ: А.М. ТАТАРНИКОВ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3093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ГАИШ МГУ имени М.В. Ломоносова, июль 2018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80112" y="5949280"/>
            <a:ext cx="3563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Характеристики фильтров</a:t>
            </a:r>
            <a:endParaRPr lang="ru-RU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64088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0" y="4077072"/>
            <a:ext cx="537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Общий вид камеры-спектрографа</a:t>
            </a:r>
            <a:endParaRPr lang="ru-RU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"/>
            <a:ext cx="3563888" cy="59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SLIT6</a:t>
            </a:r>
            <a:endParaRPr lang="ru-RU" sz="27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933056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endParaRPr lang="ru-RU" sz="27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256490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76056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2564904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pic>
        <p:nvPicPr>
          <p:cNvPr id="16" name="Рисунок 15" descr="SLIT6_Y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2545068" cy="2016225"/>
          </a:xfrm>
          <a:prstGeom prst="rect">
            <a:avLst/>
          </a:prstGeom>
        </p:spPr>
      </p:pic>
      <p:pic>
        <p:nvPicPr>
          <p:cNvPr id="17" name="Рисунок 16" descr="SLIT6_J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548680"/>
            <a:ext cx="2398694" cy="2016224"/>
          </a:xfrm>
          <a:prstGeom prst="rect">
            <a:avLst/>
          </a:prstGeom>
        </p:spPr>
      </p:pic>
      <p:pic>
        <p:nvPicPr>
          <p:cNvPr id="18" name="Рисунок 17" descr="SLIT6_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548681"/>
            <a:ext cx="1728192" cy="2016224"/>
          </a:xfrm>
          <a:prstGeom prst="rect">
            <a:avLst/>
          </a:prstGeom>
        </p:spPr>
      </p:pic>
      <p:pic>
        <p:nvPicPr>
          <p:cNvPr id="19" name="Рисунок 18" descr="SLIT6_K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6964" y="548679"/>
            <a:ext cx="2257036" cy="201622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0" y="2564904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pic>
        <p:nvPicPr>
          <p:cNvPr id="21" name="Рисунок 20" descr="SLIT7_Y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509120"/>
            <a:ext cx="2471196" cy="2016224"/>
          </a:xfrm>
          <a:prstGeom prst="rect">
            <a:avLst/>
          </a:prstGeom>
        </p:spPr>
      </p:pic>
      <p:pic>
        <p:nvPicPr>
          <p:cNvPr id="22" name="Рисунок 21" descr="SLIT7_J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4509120"/>
            <a:ext cx="2332622" cy="2016224"/>
          </a:xfrm>
          <a:prstGeom prst="rect">
            <a:avLst/>
          </a:prstGeom>
        </p:spPr>
      </p:pic>
      <p:pic>
        <p:nvPicPr>
          <p:cNvPr id="23" name="Рисунок 22" descr="SLIT7_H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4509120"/>
            <a:ext cx="1658240" cy="2016224"/>
          </a:xfrm>
          <a:prstGeom prst="rect">
            <a:avLst/>
          </a:prstGeom>
        </p:spPr>
      </p:pic>
      <p:pic>
        <p:nvPicPr>
          <p:cNvPr id="24" name="Рисунок 23" descr="SLIT7_K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6088" y="4509120"/>
            <a:ext cx="2207912" cy="2016224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0" y="6488668"/>
            <a:ext cx="248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627784" y="648866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148064" y="648866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948264" y="6488668"/>
            <a:ext cx="219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r>
              <a:rPr lang="ru-RU" sz="2700" dirty="0" smtClean="0"/>
              <a:t> (с атмосферными полосами)</a:t>
            </a:r>
            <a:endParaRPr lang="ru-RU" sz="2700" dirty="0"/>
          </a:p>
        </p:txBody>
      </p:sp>
      <p:pic>
        <p:nvPicPr>
          <p:cNvPr id="17" name="Рисунок 16" descr="SLIT7_Y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2471196" cy="2016224"/>
          </a:xfrm>
          <a:prstGeom prst="rect">
            <a:avLst/>
          </a:prstGeom>
        </p:spPr>
      </p:pic>
      <p:pic>
        <p:nvPicPr>
          <p:cNvPr id="18" name="Рисунок 17" descr="SLIT7_J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908720"/>
            <a:ext cx="2332622" cy="2016224"/>
          </a:xfrm>
          <a:prstGeom prst="rect">
            <a:avLst/>
          </a:prstGeom>
        </p:spPr>
      </p:pic>
      <p:pic>
        <p:nvPicPr>
          <p:cNvPr id="19" name="Рисунок 18" descr="SLIT7_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908720"/>
            <a:ext cx="1658240" cy="2016224"/>
          </a:xfrm>
          <a:prstGeom prst="rect">
            <a:avLst/>
          </a:prstGeom>
        </p:spPr>
      </p:pic>
      <p:pic>
        <p:nvPicPr>
          <p:cNvPr id="20" name="Рисунок 19" descr="SLIT7_K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6088" y="908720"/>
            <a:ext cx="2207912" cy="2016224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2888268"/>
            <a:ext cx="248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627784" y="288826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288826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948264" y="2888268"/>
            <a:ext cx="219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6488668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627784" y="6488668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076056" y="6488668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876256" y="648866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50100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r>
              <a:rPr lang="ru-RU" sz="2700" dirty="0" smtClean="0"/>
              <a:t> (без атмосферных полос)</a:t>
            </a:r>
            <a:endParaRPr lang="ru-RU" sz="2700" dirty="0"/>
          </a:p>
        </p:txBody>
      </p:sp>
      <p:pic>
        <p:nvPicPr>
          <p:cNvPr id="31" name="Рисунок 30" descr="SLIT7_Yw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437112"/>
            <a:ext cx="2553567" cy="2016224"/>
          </a:xfrm>
          <a:prstGeom prst="rect">
            <a:avLst/>
          </a:prstGeom>
        </p:spPr>
      </p:pic>
      <p:pic>
        <p:nvPicPr>
          <p:cNvPr id="32" name="Рисунок 31" descr="SLIT7_Jw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4437112"/>
            <a:ext cx="2406155" cy="2030490"/>
          </a:xfrm>
          <a:prstGeom prst="rect">
            <a:avLst/>
          </a:prstGeom>
        </p:spPr>
      </p:pic>
      <p:pic>
        <p:nvPicPr>
          <p:cNvPr id="33" name="Рисунок 32" descr="SLIT7_Hw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6056" y="4437112"/>
            <a:ext cx="1728192" cy="2030490"/>
          </a:xfrm>
          <a:prstGeom prst="rect">
            <a:avLst/>
          </a:prstGeom>
        </p:spPr>
      </p:pic>
      <p:pic>
        <p:nvPicPr>
          <p:cNvPr id="34" name="Рисунок 33" descr="SLIT7_Kw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0993" y="4437112"/>
            <a:ext cx="2273007" cy="203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5413" y="2996952"/>
            <a:ext cx="1908587" cy="1369745"/>
          </a:xfrm>
          <a:prstGeom prst="rect">
            <a:avLst/>
          </a:prstGeom>
        </p:spPr>
      </p:pic>
      <p:pic>
        <p:nvPicPr>
          <p:cNvPr id="3" name="Рисунок 2" descr="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365104"/>
            <a:ext cx="1835696" cy="1245223"/>
          </a:xfrm>
          <a:prstGeom prst="rect">
            <a:avLst/>
          </a:prstGeom>
        </p:spPr>
      </p:pic>
      <p:pic>
        <p:nvPicPr>
          <p:cNvPr id="4" name="Рисунок 3" descr="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04" y="5596929"/>
            <a:ext cx="1835696" cy="1261071"/>
          </a:xfrm>
          <a:prstGeom prst="rect">
            <a:avLst/>
          </a:prstGeom>
        </p:spPr>
      </p:pic>
      <p:pic>
        <p:nvPicPr>
          <p:cNvPr id="5" name="Рисунок 4" descr="ep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915775"/>
            <a:ext cx="4427984" cy="31672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4355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Потоки от Веги в различных фильтрах: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332656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J:</a:t>
            </a:r>
            <a:endParaRPr lang="ru-RU" sz="1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32656"/>
            <a:ext cx="1476375" cy="3429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64704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H:</a:t>
            </a:r>
            <a:endParaRPr lang="ru-RU" sz="16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764704"/>
            <a:ext cx="1476375" cy="3429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1196752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K:</a:t>
            </a:r>
            <a:endParaRPr lang="ru-RU" sz="1600" dirty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196752"/>
            <a:ext cx="1476375" cy="34290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572000" y="2636912"/>
            <a:ext cx="4788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Кривые пропускания различных фильтров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860032" y="342900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860032" y="472514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60032" y="602128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860032" y="0"/>
            <a:ext cx="42839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Значения звёздной величины звезды </a:t>
            </a:r>
            <a:r>
              <a:rPr lang="en-US" sz="2000" dirty="0" smtClean="0"/>
              <a:t>HIP85382</a:t>
            </a:r>
            <a:r>
              <a:rPr lang="ru-RU" sz="2000" dirty="0" smtClean="0"/>
              <a:t> в различных фильтрах: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J</a:t>
            </a:r>
            <a:r>
              <a:rPr lang="ru-RU" sz="1600" dirty="0" smtClean="0"/>
              <a:t>:     5,901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H:     5,955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K:     5</a:t>
            </a:r>
            <a:r>
              <a:rPr lang="ru-RU" sz="1600" dirty="0" smtClean="0"/>
              <a:t>,915</a:t>
            </a:r>
            <a:endParaRPr lang="en-US" sz="1600" dirty="0" smtClean="0"/>
          </a:p>
          <a:p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0" y="6150114"/>
            <a:ext cx="4355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A Stellar Spectral Flux Library: 1150–25000 Å</a:t>
            </a:r>
          </a:p>
          <a:p>
            <a:r>
              <a:rPr lang="en-US" sz="800" dirty="0" smtClean="0"/>
              <a:t>Author(s): A. J. Pickles</a:t>
            </a:r>
          </a:p>
          <a:p>
            <a:r>
              <a:rPr lang="en-US" sz="800" dirty="0" smtClean="0"/>
              <a:t>Source: Publications of the Astronomical Society of the Pacific, Vol. 110, No. 749 (July 1998),</a:t>
            </a:r>
          </a:p>
          <a:p>
            <a:r>
              <a:rPr lang="en-US" sz="800" dirty="0" smtClean="0"/>
              <a:t>pp. 863-878</a:t>
            </a:r>
          </a:p>
          <a:p>
            <a:r>
              <a:rPr lang="en-US" sz="800" dirty="0" smtClean="0"/>
              <a:t>Published by: The University of Chicago Press on behalf of the Astronomical Society of the Pacific</a:t>
            </a:r>
            <a:endParaRPr lang="ru-RU" sz="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2276872"/>
            <a:ext cx="4788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Поток Веги в относительных единицах от длины волны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e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7861607" cy="56720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Число фотонов </a:t>
            </a:r>
            <a:r>
              <a:rPr lang="en-US" sz="2000" dirty="0" smtClean="0"/>
              <a:t>,</a:t>
            </a:r>
            <a:r>
              <a:rPr lang="ru-RU" sz="2000" dirty="0" smtClean="0"/>
              <a:t> падающих на границу атмосферы</a:t>
            </a:r>
            <a:r>
              <a:rPr lang="en-US" sz="2000" dirty="0" smtClean="0"/>
              <a:t>,</a:t>
            </a:r>
            <a:r>
              <a:rPr lang="ru-RU" sz="2000" dirty="0" smtClean="0"/>
              <a:t> площадью </a:t>
            </a:r>
            <a:r>
              <a:rPr lang="en-US" sz="2000" dirty="0" smtClean="0"/>
              <a:t>S</a:t>
            </a:r>
            <a:r>
              <a:rPr lang="ru-RU" sz="2000" dirty="0" smtClean="0"/>
              <a:t>, за время экспозиции </a:t>
            </a:r>
            <a:r>
              <a:rPr lang="en-US" sz="2000" dirty="0" smtClean="0"/>
              <a:t>t,</a:t>
            </a:r>
            <a:r>
              <a:rPr lang="ru-RU" sz="2000" dirty="0" smtClean="0"/>
              <a:t> на единичный интервал длин волн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7" name="Рисунок 6" descr="J_D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4104456" cy="1910799"/>
          </a:xfrm>
          <a:prstGeom prst="rect">
            <a:avLst/>
          </a:prstGeom>
        </p:spPr>
      </p:pic>
      <p:pic>
        <p:nvPicPr>
          <p:cNvPr id="8" name="Рисунок 7" descr="H_DSLIT6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08920"/>
            <a:ext cx="4104456" cy="1919827"/>
          </a:xfrm>
          <a:prstGeom prst="rect">
            <a:avLst/>
          </a:prstGeom>
        </p:spPr>
      </p:pic>
      <p:pic>
        <p:nvPicPr>
          <p:cNvPr id="9" name="Рисунок 8" descr="K_DSLIT6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38369"/>
            <a:ext cx="4104456" cy="1919631"/>
          </a:xfrm>
          <a:prstGeom prst="rect">
            <a:avLst/>
          </a:prstGeom>
        </p:spPr>
      </p:pic>
      <p:pic>
        <p:nvPicPr>
          <p:cNvPr id="10" name="Рисунок 9" descr="J_DSLIT7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8552" y="620688"/>
            <a:ext cx="4175448" cy="1953033"/>
          </a:xfrm>
          <a:prstGeom prst="rect">
            <a:avLst/>
          </a:prstGeom>
        </p:spPr>
      </p:pic>
      <p:pic>
        <p:nvPicPr>
          <p:cNvPr id="11" name="Рисунок 10" descr="H_DSLIT7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68552" y="2708920"/>
            <a:ext cx="4175448" cy="1954465"/>
          </a:xfrm>
          <a:prstGeom prst="rect">
            <a:avLst/>
          </a:prstGeom>
        </p:spPr>
      </p:pic>
      <p:pic>
        <p:nvPicPr>
          <p:cNvPr id="12" name="Рисунок 11" descr="K_DSLIT7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8552" y="4904967"/>
            <a:ext cx="4175448" cy="195303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067944" y="141277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67944" y="350100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95936" y="57332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0"/>
            <a:ext cx="4139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141277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7944" y="350100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57332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pic>
        <p:nvPicPr>
          <p:cNvPr id="7" name="Рисунок 6" descr="J_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4102873" cy="1929524"/>
          </a:xfrm>
          <a:prstGeom prst="rect">
            <a:avLst/>
          </a:prstGeom>
        </p:spPr>
      </p:pic>
      <p:pic>
        <p:nvPicPr>
          <p:cNvPr id="8" name="Рисунок 7" descr="H_SLIT6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80928"/>
            <a:ext cx="4102874" cy="1917484"/>
          </a:xfrm>
          <a:prstGeom prst="rect">
            <a:avLst/>
          </a:prstGeom>
        </p:spPr>
      </p:pic>
      <p:pic>
        <p:nvPicPr>
          <p:cNvPr id="9" name="Рисунок 8" descr="K_SLI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37698"/>
            <a:ext cx="4102874" cy="1920302"/>
          </a:xfrm>
          <a:prstGeom prst="rect">
            <a:avLst/>
          </a:prstGeom>
        </p:spPr>
      </p:pic>
      <p:pic>
        <p:nvPicPr>
          <p:cNvPr id="10" name="Рисунок 9" descr="J_SLIT7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1126" y="476672"/>
            <a:ext cx="4102874" cy="1908243"/>
          </a:xfrm>
          <a:prstGeom prst="rect">
            <a:avLst/>
          </a:prstGeom>
        </p:spPr>
      </p:pic>
      <p:pic>
        <p:nvPicPr>
          <p:cNvPr id="11" name="Рисунок 10" descr="H_SLIT7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1126" y="2709613"/>
            <a:ext cx="4102874" cy="1908243"/>
          </a:xfrm>
          <a:prstGeom prst="rect">
            <a:avLst/>
          </a:prstGeom>
        </p:spPr>
      </p:pic>
      <p:pic>
        <p:nvPicPr>
          <p:cNvPr id="12" name="Рисунок 11" descr="K_SLIT7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1125" y="4950178"/>
            <a:ext cx="4102874" cy="19078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5699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4" name="Рисунок 3" descr="ALL_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76672"/>
            <a:ext cx="6047656" cy="2826380"/>
          </a:xfrm>
          <a:prstGeom prst="rect">
            <a:avLst/>
          </a:prstGeom>
        </p:spPr>
      </p:pic>
      <p:pic>
        <p:nvPicPr>
          <p:cNvPr id="5" name="Рисунок 4" descr="ALL_SLIT7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053483"/>
            <a:ext cx="6047656" cy="2804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277</Words>
  <Application>Microsoft Office PowerPoint</Application>
  <PresentationFormat>Экран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Определение эффективности инфракрасной камеры при работе в спектроскопическом режиме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эффективности инфракрасной камеры при работе в спектральном режиме</dc:title>
  <dc:creator>Nikita_M</dc:creator>
  <cp:lastModifiedBy>Nikita_M</cp:lastModifiedBy>
  <cp:revision>45</cp:revision>
  <dcterms:created xsi:type="dcterms:W3CDTF">2018-07-16T15:31:50Z</dcterms:created>
  <dcterms:modified xsi:type="dcterms:W3CDTF">2018-09-12T18:38:43Z</dcterms:modified>
</cp:coreProperties>
</file>