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67" r:id="rId2"/>
    <p:sldId id="257" r:id="rId3"/>
    <p:sldId id="260" r:id="rId4"/>
    <p:sldId id="261" r:id="rId5"/>
    <p:sldId id="265" r:id="rId6"/>
    <p:sldId id="263" r:id="rId7"/>
    <p:sldId id="268" r:id="rId8"/>
    <p:sldId id="264" r:id="rId9"/>
    <p:sldId id="269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770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7329B-11BE-441C-A67B-2183E17645AF}" type="datetimeFigureOut">
              <a:rPr lang="ru-RU" smtClean="0"/>
              <a:pPr/>
              <a:t>13.09.2018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AAD11-8EDD-414A-A3F3-27F1FBD5B09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C002B-00C5-4685-8D79-44C699CE14BF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BA34-0228-4B60-8930-638AAA8D647A}" type="datetimeFigureOut">
              <a:rPr lang="ru-RU" smtClean="0"/>
              <a:pPr/>
              <a:t>13.09.2018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BA34-0228-4B60-8930-638AAA8D647A}" type="datetimeFigureOut">
              <a:rPr lang="ru-RU" smtClean="0"/>
              <a:pPr/>
              <a:t>13.09.2018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BA34-0228-4B60-8930-638AAA8D647A}" type="datetimeFigureOut">
              <a:rPr lang="ru-RU" smtClean="0"/>
              <a:pPr/>
              <a:t>13.09.2018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BA34-0228-4B60-8930-638AAA8D647A}" type="datetimeFigureOut">
              <a:rPr lang="ru-RU" smtClean="0"/>
              <a:pPr/>
              <a:t>13.09.2018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BA34-0228-4B60-8930-638AAA8D647A}" type="datetimeFigureOut">
              <a:rPr lang="ru-RU" smtClean="0"/>
              <a:pPr/>
              <a:t>13.09.2018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BA34-0228-4B60-8930-638AAA8D647A}" type="datetimeFigureOut">
              <a:rPr lang="ru-RU" smtClean="0"/>
              <a:pPr/>
              <a:t>13.09.2018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BA34-0228-4B60-8930-638AAA8D647A}" type="datetimeFigureOut">
              <a:rPr lang="ru-RU" smtClean="0"/>
              <a:pPr/>
              <a:t>13.09.2018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BA34-0228-4B60-8930-638AAA8D647A}" type="datetimeFigureOut">
              <a:rPr lang="ru-RU" smtClean="0"/>
              <a:pPr/>
              <a:t>13.09.2018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BA34-0228-4B60-8930-638AAA8D647A}" type="datetimeFigureOut">
              <a:rPr lang="ru-RU" smtClean="0"/>
              <a:pPr/>
              <a:t>13.09.2018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BA34-0228-4B60-8930-638AAA8D647A}" type="datetimeFigureOut">
              <a:rPr lang="ru-RU" smtClean="0"/>
              <a:pPr/>
              <a:t>13.09.2018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BA34-0228-4B60-8930-638AAA8D647A}" type="datetimeFigureOut">
              <a:rPr lang="ru-RU" smtClean="0"/>
              <a:pPr/>
              <a:t>13.09.2018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BBA34-0228-4B60-8930-638AAA8D647A}" type="datetimeFigureOut">
              <a:rPr lang="ru-RU" smtClean="0"/>
              <a:pPr/>
              <a:t>13.09.2018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501008"/>
          </a:xfrm>
        </p:spPr>
        <p:txBody>
          <a:bodyPr>
            <a:noAutofit/>
          </a:bodyPr>
          <a:lstStyle/>
          <a:p>
            <a:r>
              <a:rPr lang="ru-RU" sz="5400" dirty="0" smtClean="0"/>
              <a:t>Определение эффективности инфракрасной камеры при работе в спектроскопическом режиме</a:t>
            </a:r>
            <a:endParaRPr lang="ru-RU" sz="5400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0" y="4077072"/>
            <a:ext cx="9144000" cy="175260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(Н.А. МИТИЧКИН, И.А. ОРЛОВ)</a:t>
            </a:r>
          </a:p>
          <a:p>
            <a:r>
              <a:rPr lang="ru-RU" sz="2000" dirty="0" smtClean="0"/>
              <a:t>РУКОВОДИТЕЛЬ: А.М. ТАТАРНИКОВ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30932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ГАИШ МГУ имени М.В. Ломоносова, июль 2018 г.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580112" y="5949280"/>
            <a:ext cx="35638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Характеристики фильтров</a:t>
            </a:r>
            <a:endParaRPr lang="ru-RU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364088" cy="3933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0" y="4077072"/>
            <a:ext cx="5373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Общий вид камеры-спектрографа</a:t>
            </a:r>
            <a:endParaRPr lang="ru-RU" sz="28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"/>
            <a:ext cx="3563888" cy="5994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700" dirty="0" smtClean="0"/>
              <a:t>Спектры звезды с использованием спектральной щели SLIT6</a:t>
            </a:r>
            <a:endParaRPr lang="ru-RU" sz="27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933056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700" dirty="0" smtClean="0"/>
              <a:t>Спектры звезды с использованием спектральной щели SLIT</a:t>
            </a:r>
            <a:r>
              <a:rPr lang="en-US" sz="2700" dirty="0" smtClean="0"/>
              <a:t>7</a:t>
            </a:r>
            <a:endParaRPr lang="ru-RU" sz="27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627784" y="2564904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фильтр </a:t>
            </a:r>
            <a:r>
              <a:rPr lang="en-US" dirty="0" smtClean="0"/>
              <a:t>JOS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076056" y="2564904"/>
            <a:ext cx="1728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фильтр </a:t>
            </a:r>
            <a:r>
              <a:rPr lang="en-US" dirty="0" smtClean="0"/>
              <a:t>H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876256" y="2564904"/>
            <a:ext cx="2267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фильтр </a:t>
            </a:r>
            <a:r>
              <a:rPr lang="en-US" dirty="0" smtClean="0"/>
              <a:t>K</a:t>
            </a:r>
            <a:endParaRPr lang="ru-RU" dirty="0"/>
          </a:p>
        </p:txBody>
      </p:sp>
      <p:pic>
        <p:nvPicPr>
          <p:cNvPr id="16" name="Рисунок 15" descr="SLIT6_Y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48680"/>
            <a:ext cx="2545068" cy="2016225"/>
          </a:xfrm>
          <a:prstGeom prst="rect">
            <a:avLst/>
          </a:prstGeom>
        </p:spPr>
      </p:pic>
      <p:pic>
        <p:nvPicPr>
          <p:cNvPr id="17" name="Рисунок 16" descr="SLIT6_J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7784" y="548680"/>
            <a:ext cx="2398694" cy="2016224"/>
          </a:xfrm>
          <a:prstGeom prst="rect">
            <a:avLst/>
          </a:prstGeom>
        </p:spPr>
      </p:pic>
      <p:pic>
        <p:nvPicPr>
          <p:cNvPr id="18" name="Рисунок 17" descr="SLIT6_H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76056" y="548681"/>
            <a:ext cx="1728192" cy="2016224"/>
          </a:xfrm>
          <a:prstGeom prst="rect">
            <a:avLst/>
          </a:prstGeom>
        </p:spPr>
      </p:pic>
      <p:pic>
        <p:nvPicPr>
          <p:cNvPr id="19" name="Рисунок 18" descr="SLIT6_K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86964" y="548679"/>
            <a:ext cx="2257036" cy="2016225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0" y="2564904"/>
            <a:ext cx="2555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фильтр </a:t>
            </a:r>
            <a:r>
              <a:rPr lang="en-US" dirty="0" smtClean="0"/>
              <a:t>YOS</a:t>
            </a:r>
            <a:endParaRPr lang="ru-RU" dirty="0"/>
          </a:p>
        </p:txBody>
      </p:sp>
      <p:pic>
        <p:nvPicPr>
          <p:cNvPr id="21" name="Рисунок 20" descr="SLIT7_Y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4509120"/>
            <a:ext cx="2471196" cy="2016224"/>
          </a:xfrm>
          <a:prstGeom prst="rect">
            <a:avLst/>
          </a:prstGeom>
        </p:spPr>
      </p:pic>
      <p:pic>
        <p:nvPicPr>
          <p:cNvPr id="22" name="Рисунок 21" descr="SLIT7_J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27784" y="4509120"/>
            <a:ext cx="2332622" cy="2016224"/>
          </a:xfrm>
          <a:prstGeom prst="rect">
            <a:avLst/>
          </a:prstGeom>
        </p:spPr>
      </p:pic>
      <p:pic>
        <p:nvPicPr>
          <p:cNvPr id="23" name="Рисунок 22" descr="SLIT7_H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48064" y="4509120"/>
            <a:ext cx="1658240" cy="2016224"/>
          </a:xfrm>
          <a:prstGeom prst="rect">
            <a:avLst/>
          </a:prstGeom>
        </p:spPr>
      </p:pic>
      <p:pic>
        <p:nvPicPr>
          <p:cNvPr id="24" name="Рисунок 23" descr="SLIT7_K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36088" y="4509120"/>
            <a:ext cx="2207912" cy="2016224"/>
          </a:xfrm>
          <a:prstGeom prst="rect">
            <a:avLst/>
          </a:prstGeom>
        </p:spPr>
      </p:pic>
      <p:sp>
        <p:nvSpPr>
          <p:cNvPr id="25" name="Прямоугольник 24"/>
          <p:cNvSpPr/>
          <p:nvPr/>
        </p:nvSpPr>
        <p:spPr>
          <a:xfrm>
            <a:off x="0" y="6488668"/>
            <a:ext cx="2483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фильтр </a:t>
            </a:r>
            <a:r>
              <a:rPr lang="en-US" dirty="0" smtClean="0"/>
              <a:t>YOS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2627784" y="6488668"/>
            <a:ext cx="230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фильтр </a:t>
            </a:r>
            <a:r>
              <a:rPr lang="en-US" dirty="0" smtClean="0"/>
              <a:t>JOS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5148064" y="6488668"/>
            <a:ext cx="1656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фильтр </a:t>
            </a:r>
            <a:r>
              <a:rPr lang="en-US" dirty="0" smtClean="0"/>
              <a:t>H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6948264" y="6488668"/>
            <a:ext cx="2195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фильтр </a:t>
            </a:r>
            <a:r>
              <a:rPr lang="en-US" dirty="0" smtClean="0"/>
              <a:t>K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700" dirty="0" smtClean="0"/>
              <a:t>Спектры звезды с использованием спектральной щели SLIT</a:t>
            </a:r>
            <a:r>
              <a:rPr lang="en-US" sz="2700" dirty="0" smtClean="0"/>
              <a:t>7</a:t>
            </a:r>
            <a:r>
              <a:rPr lang="ru-RU" sz="2700" dirty="0" smtClean="0"/>
              <a:t> (с атмосферными полосами)</a:t>
            </a:r>
            <a:endParaRPr lang="ru-RU" sz="2700" dirty="0"/>
          </a:p>
        </p:txBody>
      </p:sp>
      <p:pic>
        <p:nvPicPr>
          <p:cNvPr id="17" name="Рисунок 16" descr="SLIT7_Y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08720"/>
            <a:ext cx="2471196" cy="2016224"/>
          </a:xfrm>
          <a:prstGeom prst="rect">
            <a:avLst/>
          </a:prstGeom>
        </p:spPr>
      </p:pic>
      <p:pic>
        <p:nvPicPr>
          <p:cNvPr id="18" name="Рисунок 17" descr="SLIT7_J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7784" y="908720"/>
            <a:ext cx="2332622" cy="2016224"/>
          </a:xfrm>
          <a:prstGeom prst="rect">
            <a:avLst/>
          </a:prstGeom>
        </p:spPr>
      </p:pic>
      <p:pic>
        <p:nvPicPr>
          <p:cNvPr id="19" name="Рисунок 18" descr="SLIT7_H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8064" y="908720"/>
            <a:ext cx="1658240" cy="2016224"/>
          </a:xfrm>
          <a:prstGeom prst="rect">
            <a:avLst/>
          </a:prstGeom>
        </p:spPr>
      </p:pic>
      <p:pic>
        <p:nvPicPr>
          <p:cNvPr id="20" name="Рисунок 19" descr="SLIT7_K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36088" y="908720"/>
            <a:ext cx="2207912" cy="2016224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0" y="2888268"/>
            <a:ext cx="2483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фильтр </a:t>
            </a:r>
            <a:r>
              <a:rPr lang="en-US" dirty="0" smtClean="0"/>
              <a:t>YOS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627784" y="2888268"/>
            <a:ext cx="230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фильтр </a:t>
            </a:r>
            <a:r>
              <a:rPr lang="en-US" dirty="0" smtClean="0"/>
              <a:t>JOS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5148064" y="2888268"/>
            <a:ext cx="1656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фильтр </a:t>
            </a:r>
            <a:r>
              <a:rPr lang="en-US" dirty="0" smtClean="0"/>
              <a:t>H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6948264" y="2888268"/>
            <a:ext cx="2195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фильтр </a:t>
            </a:r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0" y="6488668"/>
            <a:ext cx="2555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фильтр </a:t>
            </a:r>
            <a:r>
              <a:rPr lang="en-US" dirty="0" smtClean="0"/>
              <a:t>YOS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2627784" y="6488668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фильтр </a:t>
            </a:r>
            <a:r>
              <a:rPr lang="en-US" dirty="0" smtClean="0"/>
              <a:t>JOS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5076056" y="6488668"/>
            <a:ext cx="1728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фильтр </a:t>
            </a:r>
            <a:r>
              <a:rPr lang="en-US" dirty="0" smtClean="0"/>
              <a:t>H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6876256" y="6488668"/>
            <a:ext cx="2267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фильтр </a:t>
            </a:r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501008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700" dirty="0" smtClean="0"/>
              <a:t>Спектры звезды с использованием спектральной щели SLIT</a:t>
            </a:r>
            <a:r>
              <a:rPr lang="en-US" sz="2700" dirty="0" smtClean="0"/>
              <a:t>7</a:t>
            </a:r>
            <a:r>
              <a:rPr lang="ru-RU" sz="2700" dirty="0" smtClean="0"/>
              <a:t> (без атмосферных полос)</a:t>
            </a:r>
            <a:endParaRPr lang="ru-RU" sz="2700" dirty="0"/>
          </a:p>
        </p:txBody>
      </p:sp>
      <p:pic>
        <p:nvPicPr>
          <p:cNvPr id="31" name="Рисунок 30" descr="SLIT7_Yw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4437112"/>
            <a:ext cx="2553567" cy="2016224"/>
          </a:xfrm>
          <a:prstGeom prst="rect">
            <a:avLst/>
          </a:prstGeom>
        </p:spPr>
      </p:pic>
      <p:pic>
        <p:nvPicPr>
          <p:cNvPr id="32" name="Рисунок 31" descr="SLIT7_Jw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27784" y="4437112"/>
            <a:ext cx="2406155" cy="2030490"/>
          </a:xfrm>
          <a:prstGeom prst="rect">
            <a:avLst/>
          </a:prstGeom>
        </p:spPr>
      </p:pic>
      <p:pic>
        <p:nvPicPr>
          <p:cNvPr id="33" name="Рисунок 32" descr="SLIT7_Hw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76056" y="4437112"/>
            <a:ext cx="1728192" cy="2030490"/>
          </a:xfrm>
          <a:prstGeom prst="rect">
            <a:avLst/>
          </a:prstGeom>
        </p:spPr>
      </p:pic>
      <p:pic>
        <p:nvPicPr>
          <p:cNvPr id="34" name="Рисунок 33" descr="SLIT7_Kw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70993" y="4437112"/>
            <a:ext cx="2273007" cy="2035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47160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Потоки от звезды </a:t>
            </a:r>
            <a:r>
              <a:rPr lang="el-GR" sz="2000" dirty="0" smtClean="0"/>
              <a:t>α</a:t>
            </a:r>
            <a:r>
              <a:rPr lang="en-US" sz="2000" dirty="0" err="1" smtClean="0"/>
              <a:t>Lyr</a:t>
            </a:r>
            <a:r>
              <a:rPr lang="en-US" sz="2000" dirty="0" smtClean="0"/>
              <a:t> (</a:t>
            </a:r>
            <a:r>
              <a:rPr lang="ru-RU" sz="2000" dirty="0" smtClean="0"/>
              <a:t>Вега</a:t>
            </a:r>
            <a:r>
              <a:rPr lang="en-US" sz="2000" dirty="0" smtClean="0"/>
              <a:t>)</a:t>
            </a:r>
            <a:r>
              <a:rPr lang="ru-RU" sz="2000" dirty="0" smtClean="0"/>
              <a:t> в различных фильтрах:</a:t>
            </a:r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1052736"/>
            <a:ext cx="10081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фильтр </a:t>
            </a:r>
            <a:r>
              <a:rPr lang="en-US" sz="1600" dirty="0" smtClean="0"/>
              <a:t>J:</a:t>
            </a:r>
            <a:endParaRPr lang="ru-RU" sz="1600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1412776"/>
            <a:ext cx="10436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фильтр </a:t>
            </a:r>
            <a:r>
              <a:rPr lang="en-US" sz="1600" dirty="0" smtClean="0"/>
              <a:t>H:</a:t>
            </a:r>
            <a:endParaRPr lang="ru-RU" sz="1600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0" y="1772816"/>
            <a:ext cx="10436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фильтр </a:t>
            </a:r>
            <a:r>
              <a:rPr lang="en-US" sz="1600" dirty="0" smtClean="0"/>
              <a:t>K:</a:t>
            </a:r>
            <a:endParaRPr lang="ru-RU" sz="1600" dirty="0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2636912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4644008" y="0"/>
            <a:ext cx="44999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Значения звёздной величины звезды </a:t>
            </a:r>
            <a:r>
              <a:rPr lang="en-US" sz="2000" dirty="0" smtClean="0"/>
              <a:t>HIP85382</a:t>
            </a:r>
            <a:r>
              <a:rPr lang="ru-RU" sz="2000" dirty="0" smtClean="0"/>
              <a:t> в различных фильтрах:</a:t>
            </a:r>
          </a:p>
          <a:p>
            <a:r>
              <a:rPr lang="ru-RU" sz="1600" dirty="0" smtClean="0"/>
              <a:t>фильтр </a:t>
            </a:r>
            <a:r>
              <a:rPr lang="en-US" sz="1600" dirty="0" smtClean="0"/>
              <a:t>Y:    </a:t>
            </a:r>
            <a:r>
              <a:rPr lang="ru-RU" sz="1600" dirty="0" smtClean="0"/>
              <a:t>  	</a:t>
            </a:r>
            <a:r>
              <a:rPr lang="en-US" sz="1600" dirty="0" smtClean="0"/>
              <a:t>5,924±</a:t>
            </a:r>
            <a:r>
              <a:rPr lang="ru-RU" sz="1600" dirty="0" smtClean="0"/>
              <a:t>0,025</a:t>
            </a:r>
          </a:p>
          <a:p>
            <a:r>
              <a:rPr lang="ru-RU" sz="1600" dirty="0" smtClean="0"/>
              <a:t>фильтр </a:t>
            </a:r>
            <a:r>
              <a:rPr lang="en-US" sz="1600" dirty="0" smtClean="0"/>
              <a:t>J</a:t>
            </a:r>
            <a:r>
              <a:rPr lang="ru-RU" sz="1600" dirty="0" smtClean="0"/>
              <a:t>:      	5,901</a:t>
            </a:r>
            <a:r>
              <a:rPr lang="en-US" sz="1600" dirty="0" smtClean="0"/>
              <a:t>±</a:t>
            </a:r>
            <a:r>
              <a:rPr lang="ru-RU" sz="1600" dirty="0" smtClean="0"/>
              <a:t>0,034</a:t>
            </a:r>
          </a:p>
          <a:p>
            <a:r>
              <a:rPr lang="ru-RU" sz="1600" dirty="0" smtClean="0"/>
              <a:t>фильтр </a:t>
            </a:r>
            <a:r>
              <a:rPr lang="en-US" sz="1600" dirty="0" smtClean="0"/>
              <a:t>H:    </a:t>
            </a:r>
            <a:r>
              <a:rPr lang="ru-RU" sz="1600" dirty="0" smtClean="0"/>
              <a:t>	</a:t>
            </a:r>
            <a:r>
              <a:rPr lang="en-US" sz="1600" dirty="0" smtClean="0"/>
              <a:t>5,955±</a:t>
            </a:r>
            <a:r>
              <a:rPr lang="ru-RU" sz="1600" dirty="0" smtClean="0"/>
              <a:t>0,023</a:t>
            </a:r>
            <a:endParaRPr lang="en-US" sz="1600" dirty="0" smtClean="0"/>
          </a:p>
          <a:p>
            <a:r>
              <a:rPr lang="ru-RU" sz="1600" dirty="0" smtClean="0"/>
              <a:t>фильтр </a:t>
            </a:r>
            <a:r>
              <a:rPr lang="en-US" sz="1600" dirty="0" smtClean="0"/>
              <a:t>K:     </a:t>
            </a:r>
            <a:r>
              <a:rPr lang="ru-RU" sz="1600" dirty="0" smtClean="0"/>
              <a:t> 	</a:t>
            </a:r>
            <a:r>
              <a:rPr lang="en-US" sz="1600" dirty="0" smtClean="0"/>
              <a:t>5</a:t>
            </a:r>
            <a:r>
              <a:rPr lang="ru-RU" sz="1600" dirty="0" smtClean="0"/>
              <a:t>,915</a:t>
            </a:r>
            <a:r>
              <a:rPr lang="en-US" sz="1600" dirty="0" smtClean="0"/>
              <a:t>±</a:t>
            </a:r>
            <a:r>
              <a:rPr lang="ru-RU" sz="1600" dirty="0" smtClean="0"/>
              <a:t>0,017</a:t>
            </a:r>
            <a:endParaRPr lang="en-US" sz="1600" dirty="0" smtClean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0" y="692696"/>
            <a:ext cx="10081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фильтр </a:t>
            </a:r>
            <a:r>
              <a:rPr lang="en-US" sz="1600" dirty="0" smtClean="0"/>
              <a:t>Y:</a:t>
            </a:r>
            <a:endParaRPr lang="ru-RU" sz="1600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616" y="764704"/>
            <a:ext cx="1533525" cy="314325"/>
          </a:xfrm>
          <a:prstGeom prst="rect">
            <a:avLst/>
          </a:prstGeom>
          <a:noFill/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616" y="1124744"/>
            <a:ext cx="1533525" cy="314325"/>
          </a:xfrm>
          <a:prstGeom prst="rect">
            <a:avLst/>
          </a:prstGeom>
          <a:noFill/>
        </p:spPr>
      </p:pic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616" y="1484784"/>
            <a:ext cx="1533525" cy="314325"/>
          </a:xfrm>
          <a:prstGeom prst="rect">
            <a:avLst/>
          </a:prstGeom>
          <a:noFill/>
        </p:spPr>
      </p:pic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616" y="1844824"/>
            <a:ext cx="1533525" cy="314325"/>
          </a:xfrm>
          <a:prstGeom prst="rect">
            <a:avLst/>
          </a:prstGeom>
          <a:noFill/>
        </p:spPr>
      </p:pic>
      <p:pic>
        <p:nvPicPr>
          <p:cNvPr id="24" name="Рисунок 23" descr="ep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53534" y="2636912"/>
            <a:ext cx="5490466" cy="4221089"/>
          </a:xfrm>
          <a:prstGeom prst="rect">
            <a:avLst/>
          </a:prstGeom>
        </p:spPr>
      </p:pic>
      <p:sp>
        <p:nvSpPr>
          <p:cNvPr id="25" name="Прямоугольник 24"/>
          <p:cNvSpPr/>
          <p:nvPr/>
        </p:nvSpPr>
        <p:spPr>
          <a:xfrm>
            <a:off x="3635896" y="1916832"/>
            <a:ext cx="55081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Число фотонов </a:t>
            </a:r>
            <a:r>
              <a:rPr lang="en-US" sz="2000" dirty="0" smtClean="0"/>
              <a:t>,</a:t>
            </a:r>
            <a:r>
              <a:rPr lang="ru-RU" sz="2000" dirty="0" smtClean="0"/>
              <a:t> падающих на границу атмосферы</a:t>
            </a:r>
            <a:r>
              <a:rPr lang="en-US" sz="2000" dirty="0" smtClean="0"/>
              <a:t>,</a:t>
            </a:r>
            <a:r>
              <a:rPr lang="ru-RU" sz="2000" dirty="0" smtClean="0"/>
              <a:t> площадью </a:t>
            </a:r>
            <a:r>
              <a:rPr lang="en-US" sz="2000" dirty="0" smtClean="0"/>
              <a:t>S</a:t>
            </a:r>
            <a:r>
              <a:rPr lang="ru-RU" sz="2000" dirty="0" smtClean="0"/>
              <a:t>, за время экспозиции </a:t>
            </a:r>
            <a:r>
              <a:rPr lang="en-US" sz="2000" dirty="0" smtClean="0"/>
              <a:t>t,</a:t>
            </a:r>
            <a:r>
              <a:rPr lang="ru-RU" sz="2000" dirty="0" smtClean="0"/>
              <a:t> на единичный интервал длин волн:</a:t>
            </a:r>
            <a:endParaRPr lang="ru-RU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5301208"/>
            <a:ext cx="3635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Формула </a:t>
            </a:r>
            <a:r>
              <a:rPr lang="ru-RU" sz="2000" dirty="0" err="1" smtClean="0"/>
              <a:t>Погсона</a:t>
            </a:r>
            <a:r>
              <a:rPr lang="ru-RU" sz="2000" dirty="0" smtClean="0"/>
              <a:t> для Веги и звезды</a:t>
            </a:r>
            <a:r>
              <a:rPr lang="en-US" sz="2000" dirty="0" smtClean="0"/>
              <a:t> HIP85382</a:t>
            </a:r>
            <a:r>
              <a:rPr lang="ru-RU" sz="2000" dirty="0" smtClean="0"/>
              <a:t>:</a:t>
            </a:r>
            <a:endParaRPr lang="ru-RU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5949281"/>
            <a:ext cx="3635896" cy="417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44999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Спектральная щель </a:t>
            </a:r>
            <a:r>
              <a:rPr lang="en-US" sz="2800" dirty="0" smtClean="0"/>
              <a:t>SLIT6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44008" y="0"/>
            <a:ext cx="44999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Спектральная щель </a:t>
            </a:r>
            <a:r>
              <a:rPr lang="en-US" sz="2800" dirty="0" smtClean="0"/>
              <a:t>SLIT7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51920" y="3861048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фильтр </a:t>
            </a:r>
            <a:r>
              <a:rPr lang="en-US" dirty="0" smtClean="0"/>
              <a:t>JOS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851920" y="476672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фильтр </a:t>
            </a:r>
            <a:r>
              <a:rPr lang="en-US" dirty="0" smtClean="0"/>
              <a:t>YOS</a:t>
            </a:r>
            <a:endParaRPr lang="ru-RU" dirty="0"/>
          </a:p>
        </p:txBody>
      </p:sp>
      <p:pic>
        <p:nvPicPr>
          <p:cNvPr id="14" name="Рисунок 13" descr="SLIT6_interpolated_teor_to_prac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36712"/>
            <a:ext cx="4448606" cy="2669163"/>
          </a:xfrm>
          <a:prstGeom prst="rect">
            <a:avLst/>
          </a:prstGeom>
        </p:spPr>
      </p:pic>
      <p:pic>
        <p:nvPicPr>
          <p:cNvPr id="15" name="Рисунок 14" descr="SLIT6_interpolated_teor_to_pracJ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188837"/>
            <a:ext cx="4448606" cy="2669163"/>
          </a:xfrm>
          <a:prstGeom prst="rect">
            <a:avLst/>
          </a:prstGeom>
        </p:spPr>
      </p:pic>
      <p:pic>
        <p:nvPicPr>
          <p:cNvPr id="18" name="Рисунок 17" descr="SLIT7_interpolated_teor_to_prac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95394" y="836712"/>
            <a:ext cx="4448606" cy="2669163"/>
          </a:xfrm>
          <a:prstGeom prst="rect">
            <a:avLst/>
          </a:prstGeom>
        </p:spPr>
      </p:pic>
      <p:pic>
        <p:nvPicPr>
          <p:cNvPr id="19" name="Рисунок 18" descr="SLIT7_interpolated_teor_to_pracJ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95394" y="4188837"/>
            <a:ext cx="4448606" cy="2669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44999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Спектральная щель </a:t>
            </a:r>
            <a:r>
              <a:rPr lang="en-US" sz="2800" dirty="0" smtClean="0"/>
              <a:t>SLIT6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44008" y="0"/>
            <a:ext cx="44999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Спектральная щель </a:t>
            </a:r>
            <a:r>
              <a:rPr lang="en-US" sz="2800" dirty="0" smtClean="0"/>
              <a:t>SLIT7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851920" y="3861048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фильтр </a:t>
            </a:r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851920" y="476672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фильтр </a:t>
            </a:r>
            <a:r>
              <a:rPr lang="en-US" dirty="0" smtClean="0"/>
              <a:t>H</a:t>
            </a:r>
            <a:endParaRPr lang="ru-RU" dirty="0"/>
          </a:p>
        </p:txBody>
      </p:sp>
      <p:pic>
        <p:nvPicPr>
          <p:cNvPr id="11" name="Рисунок 10" descr="SLIT7_interpolated_teor_to_prac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6016" y="764704"/>
            <a:ext cx="4427984" cy="2656790"/>
          </a:xfrm>
          <a:prstGeom prst="rect">
            <a:avLst/>
          </a:prstGeom>
        </p:spPr>
      </p:pic>
      <p:pic>
        <p:nvPicPr>
          <p:cNvPr id="12" name="Рисунок 11" descr="SLIT7_interpolated_teor_to_pr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4201210"/>
            <a:ext cx="4427984" cy="2656790"/>
          </a:xfrm>
          <a:prstGeom prst="rect">
            <a:avLst/>
          </a:prstGeom>
        </p:spPr>
      </p:pic>
      <p:pic>
        <p:nvPicPr>
          <p:cNvPr id="13" name="Рисунок 12" descr="SLIT6_interpolated_teor_to_prac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06491"/>
            <a:ext cx="4427984" cy="2656790"/>
          </a:xfrm>
          <a:prstGeom prst="rect">
            <a:avLst/>
          </a:prstGeom>
        </p:spPr>
      </p:pic>
      <p:pic>
        <p:nvPicPr>
          <p:cNvPr id="14" name="Рисунок 13" descr="SLIT6_interpolated_teor_to_pracK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4201211"/>
            <a:ext cx="4427984" cy="2656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Спектральная щель </a:t>
            </a:r>
            <a:r>
              <a:rPr lang="en-US" sz="2800" dirty="0" smtClean="0"/>
              <a:t>SLIT6</a:t>
            </a:r>
            <a:endParaRPr lang="ru-RU" sz="2800" dirty="0"/>
          </a:p>
        </p:txBody>
      </p:sp>
      <p:pic>
        <p:nvPicPr>
          <p:cNvPr id="6" name="Рисунок 5" descr="SLIT6_all_in_r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404664"/>
            <a:ext cx="4800532" cy="288032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3788416"/>
            <a:ext cx="5112568" cy="306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0" y="3501008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Спектральная щель </a:t>
            </a:r>
            <a:r>
              <a:rPr lang="en-US" sz="2800" dirty="0" smtClean="0"/>
              <a:t>SLIT7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764704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В результате обработки спектров были получены зависимости величины эффективности (или пропускания) системы "</a:t>
            </a:r>
            <a:r>
              <a:rPr lang="ru-RU" sz="2400" dirty="0" err="1" smtClean="0"/>
              <a:t>атмосфера+телескоп+камера</a:t>
            </a:r>
            <a:r>
              <a:rPr lang="ru-RU" sz="2400" dirty="0" smtClean="0"/>
              <a:t>", в зависимости от длины волны для различных фильтров YOS, JOS, H, K, и для спектральных щелей SLIT6 и SLIT7 соответственно. Также имеем следующие численные оценки для верхних границ: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ИТОГИ РАБОТЫ:</a:t>
            </a:r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996952"/>
            <a:ext cx="6622341" cy="364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260</Words>
  <Application>Microsoft Office PowerPoint</Application>
  <PresentationFormat>Экран (4:3)</PresentationFormat>
  <Paragraphs>52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Определение эффективности инфракрасной камеры при работе в спектроскопическом режиме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Определение эффективности инфракрасной камеры при работе в спектральном режиме</dc:title>
  <dc:creator>Nikita_M</dc:creator>
  <cp:lastModifiedBy>Nikita_M</cp:lastModifiedBy>
  <cp:revision>55</cp:revision>
  <dcterms:created xsi:type="dcterms:W3CDTF">2018-07-16T15:31:50Z</dcterms:created>
  <dcterms:modified xsi:type="dcterms:W3CDTF">2018-09-13T10:29:25Z</dcterms:modified>
</cp:coreProperties>
</file>