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5" r:id="rId6"/>
    <p:sldId id="266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18.07.2018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18.07.2018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18.07.2018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18.07.2018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18.07.2018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BA34-0228-4B60-8930-638AAA8D647A}" type="datetimeFigureOut">
              <a:rPr lang="ru-RU" smtClean="0"/>
              <a:pPr/>
              <a:t>18.07.2018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BBA34-0228-4B60-8930-638AAA8D647A}" type="datetimeFigureOut">
              <a:rPr lang="ru-RU" smtClean="0"/>
              <a:pPr/>
              <a:t>18.07.2018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AA12-7886-423F-9266-488535918CD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221088"/>
          </a:xfrm>
        </p:spPr>
        <p:txBody>
          <a:bodyPr>
            <a:noAutofit/>
          </a:bodyPr>
          <a:lstStyle/>
          <a:p>
            <a:r>
              <a:rPr lang="ru-RU" sz="5400" dirty="0" smtClean="0"/>
              <a:t>Определение эффективности инфракрасной камеры при работе в спектральном режиме</a:t>
            </a:r>
            <a:endParaRPr lang="ru-RU" sz="54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580112" y="5949280"/>
            <a:ext cx="3563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Характеристики фильтров</a:t>
            </a:r>
            <a:endParaRPr lang="ru-RU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64088" cy="46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0" y="5445224"/>
            <a:ext cx="5373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Общий вид камеры-спектрографа</a:t>
            </a:r>
            <a:endParaRPr lang="ru-RU" sz="2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"/>
            <a:ext cx="3563888" cy="599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SLIT6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28498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SLIT7</a:t>
            </a:r>
            <a:endParaRPr lang="ru-RU" sz="2800" dirty="0"/>
          </a:p>
        </p:txBody>
      </p:sp>
      <p:pic>
        <p:nvPicPr>
          <p:cNvPr id="4" name="Рисунок 3" descr="J_photo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48680"/>
            <a:ext cx="2771800" cy="2330832"/>
          </a:xfrm>
          <a:prstGeom prst="rect">
            <a:avLst/>
          </a:prstGeom>
        </p:spPr>
      </p:pic>
      <p:pic>
        <p:nvPicPr>
          <p:cNvPr id="5" name="Рисунок 4" descr="H_photo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548680"/>
            <a:ext cx="1918498" cy="2285017"/>
          </a:xfrm>
          <a:prstGeom prst="rect">
            <a:avLst/>
          </a:prstGeom>
        </p:spPr>
      </p:pic>
      <p:pic>
        <p:nvPicPr>
          <p:cNvPr id="6" name="Рисунок 5" descr="K_photo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41802" y="548680"/>
            <a:ext cx="2302198" cy="2067396"/>
          </a:xfrm>
          <a:prstGeom prst="rect">
            <a:avLst/>
          </a:prstGeom>
        </p:spPr>
      </p:pic>
      <p:pic>
        <p:nvPicPr>
          <p:cNvPr id="7" name="Рисунок 6" descr="J7_photo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861048"/>
            <a:ext cx="2987824" cy="2523879"/>
          </a:xfrm>
          <a:prstGeom prst="rect">
            <a:avLst/>
          </a:prstGeom>
        </p:spPr>
      </p:pic>
      <p:pic>
        <p:nvPicPr>
          <p:cNvPr id="8" name="Рисунок 7" descr="H7_photo_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9912" y="3861048"/>
            <a:ext cx="2066116" cy="2474388"/>
          </a:xfrm>
          <a:prstGeom prst="rect">
            <a:avLst/>
          </a:prstGeom>
        </p:spPr>
      </p:pic>
      <p:pic>
        <p:nvPicPr>
          <p:cNvPr id="9" name="Рисунок 8" descr="K7_photo_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57239" y="3861048"/>
            <a:ext cx="2486761" cy="222695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99592" y="2924944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211960" y="2852936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452320" y="2636912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71600" y="6488668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283968" y="6309320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380312" y="6093296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SLIT7 (</a:t>
            </a:r>
            <a:r>
              <a:rPr lang="ru-RU" sz="2800" dirty="0" smtClean="0"/>
              <a:t>с полосами)</a:t>
            </a:r>
            <a:endParaRPr lang="ru-RU" sz="2800" dirty="0"/>
          </a:p>
        </p:txBody>
      </p:sp>
      <p:pic>
        <p:nvPicPr>
          <p:cNvPr id="3" name="Рисунок 2" descr="J7_photo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6064"/>
            <a:ext cx="2987824" cy="2523879"/>
          </a:xfrm>
          <a:prstGeom prst="rect">
            <a:avLst/>
          </a:prstGeom>
        </p:spPr>
      </p:pic>
      <p:pic>
        <p:nvPicPr>
          <p:cNvPr id="4" name="Рисунок 3" descr="H7_photo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576064"/>
            <a:ext cx="2066116" cy="2474388"/>
          </a:xfrm>
          <a:prstGeom prst="rect">
            <a:avLst/>
          </a:prstGeom>
        </p:spPr>
      </p:pic>
      <p:pic>
        <p:nvPicPr>
          <p:cNvPr id="5" name="Рисунок 4" descr="K7_photo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7239" y="576064"/>
            <a:ext cx="2486761" cy="22269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71600" y="3203684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83968" y="3024336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380312" y="2808312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3573016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SLIT7 (</a:t>
            </a:r>
            <a:r>
              <a:rPr lang="ru-RU" sz="2800" dirty="0" smtClean="0"/>
              <a:t>без полос)</a:t>
            </a:r>
            <a:endParaRPr lang="ru-RU" sz="2800" dirty="0"/>
          </a:p>
        </p:txBody>
      </p:sp>
      <p:pic>
        <p:nvPicPr>
          <p:cNvPr id="10" name="Рисунок 9" descr="Hw_photo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7904" y="4221088"/>
            <a:ext cx="1633137" cy="1939351"/>
          </a:xfrm>
          <a:prstGeom prst="rect">
            <a:avLst/>
          </a:prstGeom>
        </p:spPr>
      </p:pic>
      <p:pic>
        <p:nvPicPr>
          <p:cNvPr id="11" name="Рисунок 10" descr="Jw_photo_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4221088"/>
            <a:ext cx="2347634" cy="1978236"/>
          </a:xfrm>
          <a:prstGeom prst="rect">
            <a:avLst/>
          </a:prstGeom>
        </p:spPr>
      </p:pic>
      <p:pic>
        <p:nvPicPr>
          <p:cNvPr id="12" name="Рисунок 11" descr="Kw_photo_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86646" y="4149080"/>
            <a:ext cx="2357354" cy="2080304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11560" y="6237312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995936" y="6237312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452320" y="6237312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5413" y="2996952"/>
            <a:ext cx="1908587" cy="1369745"/>
          </a:xfrm>
          <a:prstGeom prst="rect">
            <a:avLst/>
          </a:prstGeom>
        </p:spPr>
      </p:pic>
      <p:pic>
        <p:nvPicPr>
          <p:cNvPr id="3" name="Рисунок 2" descr="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8304" y="4365104"/>
            <a:ext cx="1835696" cy="1245223"/>
          </a:xfrm>
          <a:prstGeom prst="rect">
            <a:avLst/>
          </a:prstGeom>
        </p:spPr>
      </p:pic>
      <p:pic>
        <p:nvPicPr>
          <p:cNvPr id="4" name="Рисунок 3" descr="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8304" y="5596929"/>
            <a:ext cx="1835696" cy="1261071"/>
          </a:xfrm>
          <a:prstGeom prst="rect">
            <a:avLst/>
          </a:prstGeom>
        </p:spPr>
      </p:pic>
      <p:pic>
        <p:nvPicPr>
          <p:cNvPr id="5" name="Рисунок 4" descr="ep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2915775"/>
            <a:ext cx="4427984" cy="316727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4355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Потоки от Веги в различных фильтрах: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332656"/>
            <a:ext cx="1043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фильтр </a:t>
            </a:r>
            <a:r>
              <a:rPr lang="en-US" sz="1600" dirty="0" smtClean="0"/>
              <a:t>J:</a:t>
            </a:r>
            <a:endParaRPr lang="ru-RU" sz="16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332656"/>
            <a:ext cx="1476375" cy="34290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64704"/>
            <a:ext cx="1043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фильтр </a:t>
            </a:r>
            <a:r>
              <a:rPr lang="en-US" sz="1600" dirty="0" smtClean="0"/>
              <a:t>H:</a:t>
            </a:r>
            <a:endParaRPr lang="ru-RU" sz="1600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764704"/>
            <a:ext cx="1476375" cy="342900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1196752"/>
            <a:ext cx="1043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фильтр </a:t>
            </a:r>
            <a:r>
              <a:rPr lang="en-US" sz="1600" dirty="0" smtClean="0"/>
              <a:t>K:</a:t>
            </a:r>
            <a:endParaRPr lang="ru-RU" sz="1600" dirty="0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1196752"/>
            <a:ext cx="1476375" cy="342900"/>
          </a:xfrm>
          <a:prstGeom prst="rect">
            <a:avLst/>
          </a:prstGeom>
          <a:noFill/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572000" y="2636912"/>
            <a:ext cx="4788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Кривые пропускания различных фильтров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860032" y="3429000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860032" y="4725144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860032" y="6021288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860032" y="0"/>
            <a:ext cx="428396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Значения звёздной величины звезды </a:t>
            </a:r>
            <a:r>
              <a:rPr lang="en-US" sz="2000" dirty="0" smtClean="0"/>
              <a:t>HIP85382</a:t>
            </a:r>
            <a:r>
              <a:rPr lang="ru-RU" sz="2000" dirty="0" smtClean="0"/>
              <a:t> в различных фильтрах:</a:t>
            </a:r>
          </a:p>
          <a:p>
            <a:r>
              <a:rPr lang="ru-RU" sz="1600" dirty="0" smtClean="0"/>
              <a:t>фильтр </a:t>
            </a:r>
            <a:r>
              <a:rPr lang="en-US" sz="1600" dirty="0" smtClean="0"/>
              <a:t>J</a:t>
            </a:r>
            <a:r>
              <a:rPr lang="ru-RU" sz="1600" dirty="0" smtClean="0"/>
              <a:t>:     5,901</a:t>
            </a:r>
          </a:p>
          <a:p>
            <a:r>
              <a:rPr lang="ru-RU" sz="1600" dirty="0" smtClean="0"/>
              <a:t>фильтр </a:t>
            </a:r>
            <a:r>
              <a:rPr lang="en-US" sz="1600" dirty="0" smtClean="0"/>
              <a:t>H:     5,955</a:t>
            </a:r>
          </a:p>
          <a:p>
            <a:r>
              <a:rPr lang="ru-RU" sz="1600" dirty="0" smtClean="0"/>
              <a:t>фильтр </a:t>
            </a:r>
            <a:r>
              <a:rPr lang="en-US" sz="1600" dirty="0" smtClean="0"/>
              <a:t>K:     5</a:t>
            </a:r>
            <a:r>
              <a:rPr lang="ru-RU" sz="1600" dirty="0" smtClean="0"/>
              <a:t>,915</a:t>
            </a:r>
            <a:endParaRPr lang="en-US" sz="1600" dirty="0" smtClean="0"/>
          </a:p>
          <a:p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0" y="6150114"/>
            <a:ext cx="4355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A Stellar Spectral Flux Library: 1150–25000 Å</a:t>
            </a:r>
          </a:p>
          <a:p>
            <a:r>
              <a:rPr lang="en-US" sz="800" dirty="0" smtClean="0"/>
              <a:t>Author(s): A. J. Pickles</a:t>
            </a:r>
          </a:p>
          <a:p>
            <a:r>
              <a:rPr lang="en-US" sz="800" dirty="0" smtClean="0"/>
              <a:t>Source: Publications of the Astronomical Society of the Pacific, Vol. 110, No. 749 (July 1998),</a:t>
            </a:r>
          </a:p>
          <a:p>
            <a:r>
              <a:rPr lang="en-US" sz="800" dirty="0" smtClean="0"/>
              <a:t>pp. 863-878</a:t>
            </a:r>
          </a:p>
          <a:p>
            <a:r>
              <a:rPr lang="en-US" sz="800" dirty="0" smtClean="0"/>
              <a:t>Published by: The University of Chicago Press on behalf of the Astronomical Society of the Pacific</a:t>
            </a:r>
            <a:endParaRPr lang="ru-RU" sz="8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2276872"/>
            <a:ext cx="4788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Поток Веги в относительных единицах от длины волны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e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836712"/>
            <a:ext cx="7861607" cy="567209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Число фотонов </a:t>
            </a:r>
            <a:r>
              <a:rPr lang="en-US" sz="2000" dirty="0" smtClean="0"/>
              <a:t>,</a:t>
            </a:r>
            <a:r>
              <a:rPr lang="ru-RU" sz="2000" dirty="0" smtClean="0"/>
              <a:t> падающих на границу атмосферы</a:t>
            </a:r>
            <a:r>
              <a:rPr lang="en-US" sz="2000" dirty="0" smtClean="0"/>
              <a:t>,</a:t>
            </a:r>
            <a:r>
              <a:rPr lang="ru-RU" sz="2000" dirty="0" smtClean="0"/>
              <a:t> площадью </a:t>
            </a:r>
            <a:r>
              <a:rPr lang="en-US" sz="2000" dirty="0" smtClean="0"/>
              <a:t>S</a:t>
            </a:r>
            <a:r>
              <a:rPr lang="ru-RU" sz="2000" dirty="0" smtClean="0"/>
              <a:t>, за время экспозиции </a:t>
            </a:r>
            <a:r>
              <a:rPr lang="en-US" sz="2000" dirty="0" smtClean="0"/>
              <a:t>t,</a:t>
            </a:r>
            <a:r>
              <a:rPr lang="ru-RU" sz="2000" dirty="0" smtClean="0"/>
              <a:t> на единичный интервал длин волн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4355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SLIT6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88024" y="0"/>
            <a:ext cx="4355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SLIT7</a:t>
            </a:r>
            <a:endParaRPr lang="ru-RU" sz="2800" dirty="0"/>
          </a:p>
        </p:txBody>
      </p:sp>
      <p:pic>
        <p:nvPicPr>
          <p:cNvPr id="7" name="Рисунок 6" descr="J_DSLIT6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0688"/>
            <a:ext cx="4104456" cy="1910799"/>
          </a:xfrm>
          <a:prstGeom prst="rect">
            <a:avLst/>
          </a:prstGeom>
        </p:spPr>
      </p:pic>
      <p:pic>
        <p:nvPicPr>
          <p:cNvPr id="8" name="Рисунок 7" descr="H_DSLIT6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08920"/>
            <a:ext cx="4104456" cy="1919827"/>
          </a:xfrm>
          <a:prstGeom prst="rect">
            <a:avLst/>
          </a:prstGeom>
        </p:spPr>
      </p:pic>
      <p:pic>
        <p:nvPicPr>
          <p:cNvPr id="9" name="Рисунок 8" descr="K_DSLIT6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938369"/>
            <a:ext cx="4104456" cy="1919631"/>
          </a:xfrm>
          <a:prstGeom prst="rect">
            <a:avLst/>
          </a:prstGeom>
        </p:spPr>
      </p:pic>
      <p:pic>
        <p:nvPicPr>
          <p:cNvPr id="10" name="Рисунок 9" descr="J_DSLIT7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68552" y="620688"/>
            <a:ext cx="4175448" cy="1953033"/>
          </a:xfrm>
          <a:prstGeom prst="rect">
            <a:avLst/>
          </a:prstGeom>
        </p:spPr>
      </p:pic>
      <p:pic>
        <p:nvPicPr>
          <p:cNvPr id="11" name="Рисунок 10" descr="H_DSLIT7_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68552" y="2708920"/>
            <a:ext cx="4175448" cy="1954465"/>
          </a:xfrm>
          <a:prstGeom prst="rect">
            <a:avLst/>
          </a:prstGeom>
        </p:spPr>
      </p:pic>
      <p:pic>
        <p:nvPicPr>
          <p:cNvPr id="12" name="Рисунок 11" descr="K_DSLIT7_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68552" y="4904967"/>
            <a:ext cx="4175448" cy="1953033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4067944" y="1412776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67944" y="3501008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95936" y="5733256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4355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SLIT6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04048" y="0"/>
            <a:ext cx="4139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SLIT7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67944" y="1412776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7944" y="3501008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H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67944" y="5733256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фильтр </a:t>
            </a:r>
            <a:r>
              <a:rPr lang="en-US" dirty="0" smtClean="0"/>
              <a:t>K</a:t>
            </a:r>
            <a:endParaRPr lang="ru-RU" dirty="0"/>
          </a:p>
        </p:txBody>
      </p:sp>
      <p:pic>
        <p:nvPicPr>
          <p:cNvPr id="7" name="Рисунок 6" descr="J_SLIT6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6672"/>
            <a:ext cx="4102873" cy="1929524"/>
          </a:xfrm>
          <a:prstGeom prst="rect">
            <a:avLst/>
          </a:prstGeom>
        </p:spPr>
      </p:pic>
      <p:pic>
        <p:nvPicPr>
          <p:cNvPr id="8" name="Рисунок 7" descr="H_SLIT6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80928"/>
            <a:ext cx="4102874" cy="1917484"/>
          </a:xfrm>
          <a:prstGeom prst="rect">
            <a:avLst/>
          </a:prstGeom>
        </p:spPr>
      </p:pic>
      <p:pic>
        <p:nvPicPr>
          <p:cNvPr id="9" name="Рисунок 8" descr="K_SLIT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937698"/>
            <a:ext cx="4102874" cy="1920302"/>
          </a:xfrm>
          <a:prstGeom prst="rect">
            <a:avLst/>
          </a:prstGeom>
        </p:spPr>
      </p:pic>
      <p:pic>
        <p:nvPicPr>
          <p:cNvPr id="10" name="Рисунок 9" descr="J_SLIT7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1126" y="476672"/>
            <a:ext cx="4102874" cy="1908243"/>
          </a:xfrm>
          <a:prstGeom prst="rect">
            <a:avLst/>
          </a:prstGeom>
        </p:spPr>
      </p:pic>
      <p:pic>
        <p:nvPicPr>
          <p:cNvPr id="11" name="Рисунок 10" descr="H_SLIT7_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1126" y="2709613"/>
            <a:ext cx="4102874" cy="1908243"/>
          </a:xfrm>
          <a:prstGeom prst="rect">
            <a:avLst/>
          </a:prstGeom>
        </p:spPr>
      </p:pic>
      <p:pic>
        <p:nvPicPr>
          <p:cNvPr id="12" name="Рисунок 11" descr="K_SLIT7_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41125" y="4950178"/>
            <a:ext cx="4102874" cy="19078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SLIT6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35699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Спектральная щель </a:t>
            </a:r>
            <a:r>
              <a:rPr lang="en-US" sz="2800" dirty="0" smtClean="0"/>
              <a:t>SLIT7</a:t>
            </a:r>
            <a:endParaRPr lang="ru-RU" sz="2800" dirty="0"/>
          </a:p>
        </p:txBody>
      </p:sp>
      <p:pic>
        <p:nvPicPr>
          <p:cNvPr id="4" name="Рисунок 3" descr="ALL_SLIT6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476672"/>
            <a:ext cx="6047656" cy="2826380"/>
          </a:xfrm>
          <a:prstGeom prst="rect">
            <a:avLst/>
          </a:prstGeom>
        </p:spPr>
      </p:pic>
      <p:pic>
        <p:nvPicPr>
          <p:cNvPr id="5" name="Рисунок 4" descr="ALL_SLIT7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4053483"/>
            <a:ext cx="6047656" cy="28045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222</Words>
  <Application>Microsoft Office PowerPoint</Application>
  <PresentationFormat>Экран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Определение эффективности инфракрасной камеры при работе в спектральном режиме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эффективности инфракрасной камеры при работе в спектральном режиме</dc:title>
  <dc:creator>Nikita_M</dc:creator>
  <cp:lastModifiedBy>Nikita_M</cp:lastModifiedBy>
  <cp:revision>40</cp:revision>
  <dcterms:created xsi:type="dcterms:W3CDTF">2018-07-16T15:31:50Z</dcterms:created>
  <dcterms:modified xsi:type="dcterms:W3CDTF">2018-07-18T17:04:20Z</dcterms:modified>
</cp:coreProperties>
</file>