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nva Sans" panose="020B0604020202020204" charset="0"/>
      <p:regular r:id="rId16"/>
    </p:embeddedFont>
    <p:embeddedFont>
      <p:font typeface="Canva Sans Bold" panose="020B0604020202020204" charset="0"/>
      <p:regular r:id="rId17"/>
    </p:embeddedFont>
    <p:embeddedFont>
      <p:font typeface="Libre Baskerville" panose="02000000000000000000" pitchFamily="2" charset="0"/>
      <p:regular r:id="rId18"/>
      <p:bold r:id="rId19"/>
    </p:embeddedFont>
    <p:embeddedFont>
      <p:font typeface="Libre Baskerville Bold" panose="02000000000000000000"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260" y="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grpSp>
        <p:nvGrpSpPr>
          <p:cNvPr id="2" name="Group 2"/>
          <p:cNvGrpSpPr/>
          <p:nvPr/>
        </p:nvGrpSpPr>
        <p:grpSpPr>
          <a:xfrm>
            <a:off x="15608652" y="-793466"/>
            <a:ext cx="1650648" cy="3086100"/>
            <a:chOff x="0" y="0"/>
            <a:chExt cx="434738" cy="812800"/>
          </a:xfrm>
        </p:grpSpPr>
        <p:sp>
          <p:nvSpPr>
            <p:cNvPr id="3" name="Freeform 3"/>
            <p:cNvSpPr/>
            <p:nvPr/>
          </p:nvSpPr>
          <p:spPr>
            <a:xfrm>
              <a:off x="0" y="0"/>
              <a:ext cx="434738" cy="812800"/>
            </a:xfrm>
            <a:custGeom>
              <a:avLst/>
              <a:gdLst/>
              <a:ahLst/>
              <a:cxnLst/>
              <a:rect l="l" t="t" r="r" b="b"/>
              <a:pathLst>
                <a:path w="434738" h="812800">
                  <a:moveTo>
                    <a:pt x="0" y="0"/>
                  </a:moveTo>
                  <a:lnTo>
                    <a:pt x="434738" y="0"/>
                  </a:lnTo>
                  <a:lnTo>
                    <a:pt x="434738" y="812800"/>
                  </a:lnTo>
                  <a:lnTo>
                    <a:pt x="0" y="812800"/>
                  </a:lnTo>
                  <a:close/>
                </a:path>
              </a:pathLst>
            </a:custGeom>
            <a:solidFill>
              <a:srgbClr val="FFFFFF"/>
            </a:solidFill>
          </p:spPr>
          <p:txBody>
            <a:bodyPr/>
            <a:lstStyle/>
            <a:p>
              <a:endParaRPr lang="en-SG"/>
            </a:p>
          </p:txBody>
        </p:sp>
        <p:sp>
          <p:nvSpPr>
            <p:cNvPr id="4" name="TextBox 4"/>
            <p:cNvSpPr txBox="1"/>
            <p:nvPr/>
          </p:nvSpPr>
          <p:spPr>
            <a:xfrm>
              <a:off x="0" y="-38100"/>
              <a:ext cx="434738" cy="850900"/>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15999726" y="1035334"/>
            <a:ext cx="868501" cy="798652"/>
          </a:xfrm>
          <a:custGeom>
            <a:avLst/>
            <a:gdLst/>
            <a:ahLst/>
            <a:cxnLst/>
            <a:rect l="l" t="t" r="r" b="b"/>
            <a:pathLst>
              <a:path w="868501" h="798652">
                <a:moveTo>
                  <a:pt x="0" y="0"/>
                </a:moveTo>
                <a:lnTo>
                  <a:pt x="868501" y="0"/>
                </a:lnTo>
                <a:lnTo>
                  <a:pt x="868501" y="798652"/>
                </a:lnTo>
                <a:lnTo>
                  <a:pt x="0" y="7986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6" name="TextBox 6"/>
          <p:cNvSpPr txBox="1"/>
          <p:nvPr/>
        </p:nvSpPr>
        <p:spPr>
          <a:xfrm>
            <a:off x="3298642" y="3992563"/>
            <a:ext cx="11502250" cy="1783714"/>
          </a:xfrm>
          <a:prstGeom prst="rect">
            <a:avLst/>
          </a:prstGeom>
        </p:spPr>
        <p:txBody>
          <a:bodyPr lIns="0" tIns="0" rIns="0" bIns="0" rtlCol="0" anchor="t">
            <a:spAutoFit/>
          </a:bodyPr>
          <a:lstStyle/>
          <a:p>
            <a:pPr algn="l">
              <a:lnSpc>
                <a:spcPts val="14560"/>
              </a:lnSpc>
              <a:spcBef>
                <a:spcPct val="0"/>
              </a:spcBef>
            </a:pPr>
            <a:r>
              <a:rPr lang="en-US" sz="10400" b="1">
                <a:solidFill>
                  <a:srgbClr val="061313"/>
                </a:solidFill>
                <a:latin typeface="Libre Baskerville Bold"/>
                <a:ea typeface="Libre Baskerville Bold"/>
                <a:cs typeface="Libre Baskerville Bold"/>
                <a:sym typeface="Libre Baskerville Bold"/>
              </a:rPr>
              <a:t>CNN Part A</a:t>
            </a:r>
          </a:p>
        </p:txBody>
      </p:sp>
      <p:sp>
        <p:nvSpPr>
          <p:cNvPr id="7" name="TextBox 7"/>
          <p:cNvSpPr txBox="1"/>
          <p:nvPr/>
        </p:nvSpPr>
        <p:spPr>
          <a:xfrm>
            <a:off x="3392875" y="5738177"/>
            <a:ext cx="7148414" cy="356235"/>
          </a:xfrm>
          <a:prstGeom prst="rect">
            <a:avLst/>
          </a:prstGeom>
        </p:spPr>
        <p:txBody>
          <a:bodyPr lIns="0" tIns="0" rIns="0" bIns="0" rtlCol="0" anchor="t">
            <a:spAutoFit/>
          </a:bodyPr>
          <a:lstStyle/>
          <a:p>
            <a:pPr algn="l">
              <a:lnSpc>
                <a:spcPts val="2940"/>
              </a:lnSpc>
              <a:spcBef>
                <a:spcPct val="0"/>
              </a:spcBef>
            </a:pPr>
            <a:r>
              <a:rPr lang="en-US" sz="2100" spc="231">
                <a:solidFill>
                  <a:srgbClr val="061313"/>
                </a:solidFill>
                <a:latin typeface="Libre Baskerville"/>
                <a:ea typeface="Libre Baskerville"/>
                <a:cs typeface="Libre Baskerville"/>
                <a:sym typeface="Libre Baskerville"/>
              </a:rPr>
              <a:t>WE START WITH CLEANING THE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7189766" y="1315292"/>
            <a:ext cx="5387373" cy="4766068"/>
          </a:xfrm>
          <a:custGeom>
            <a:avLst/>
            <a:gdLst/>
            <a:ahLst/>
            <a:cxnLst/>
            <a:rect l="l" t="t" r="r" b="b"/>
            <a:pathLst>
              <a:path w="5387373" h="4766068">
                <a:moveTo>
                  <a:pt x="0" y="0"/>
                </a:moveTo>
                <a:lnTo>
                  <a:pt x="5387373" y="0"/>
                </a:lnTo>
                <a:lnTo>
                  <a:pt x="5387373" y="4766067"/>
                </a:lnTo>
                <a:lnTo>
                  <a:pt x="0" y="4766067"/>
                </a:lnTo>
                <a:lnTo>
                  <a:pt x="0" y="0"/>
                </a:lnTo>
                <a:close/>
              </a:path>
            </a:pathLst>
          </a:custGeom>
          <a:blipFill>
            <a:blip r:embed="rId2"/>
            <a:stretch>
              <a:fillRect/>
            </a:stretch>
          </a:blipFill>
        </p:spPr>
        <p:txBody>
          <a:bodyPr/>
          <a:lstStyle/>
          <a:p>
            <a:endParaRPr lang="en-SG"/>
          </a:p>
        </p:txBody>
      </p:sp>
      <p:sp>
        <p:nvSpPr>
          <p:cNvPr id="3" name="Freeform 3"/>
          <p:cNvSpPr/>
          <p:nvPr/>
        </p:nvSpPr>
        <p:spPr>
          <a:xfrm>
            <a:off x="12577139" y="1363019"/>
            <a:ext cx="5153779" cy="4670612"/>
          </a:xfrm>
          <a:custGeom>
            <a:avLst/>
            <a:gdLst/>
            <a:ahLst/>
            <a:cxnLst/>
            <a:rect l="l" t="t" r="r" b="b"/>
            <a:pathLst>
              <a:path w="5153779" h="4670612">
                <a:moveTo>
                  <a:pt x="0" y="0"/>
                </a:moveTo>
                <a:lnTo>
                  <a:pt x="5153779" y="0"/>
                </a:lnTo>
                <a:lnTo>
                  <a:pt x="5153779" y="4670613"/>
                </a:lnTo>
                <a:lnTo>
                  <a:pt x="0" y="4670613"/>
                </a:lnTo>
                <a:lnTo>
                  <a:pt x="0" y="0"/>
                </a:lnTo>
                <a:close/>
              </a:path>
            </a:pathLst>
          </a:custGeom>
          <a:blipFill>
            <a:blip r:embed="rId3"/>
            <a:stretch>
              <a:fillRect/>
            </a:stretch>
          </a:blipFill>
        </p:spPr>
        <p:txBody>
          <a:bodyPr/>
          <a:lstStyle/>
          <a:p>
            <a:endParaRPr lang="en-SG"/>
          </a:p>
        </p:txBody>
      </p:sp>
      <p:sp>
        <p:nvSpPr>
          <p:cNvPr id="4" name="Freeform 4"/>
          <p:cNvSpPr/>
          <p:nvPr/>
        </p:nvSpPr>
        <p:spPr>
          <a:xfrm>
            <a:off x="7463518" y="5992322"/>
            <a:ext cx="10227241" cy="3541182"/>
          </a:xfrm>
          <a:custGeom>
            <a:avLst/>
            <a:gdLst/>
            <a:ahLst/>
            <a:cxnLst/>
            <a:rect l="l" t="t" r="r" b="b"/>
            <a:pathLst>
              <a:path w="10227241" h="3541182">
                <a:moveTo>
                  <a:pt x="0" y="0"/>
                </a:moveTo>
                <a:lnTo>
                  <a:pt x="10227241" y="0"/>
                </a:lnTo>
                <a:lnTo>
                  <a:pt x="10227241" y="3541182"/>
                </a:lnTo>
                <a:lnTo>
                  <a:pt x="0" y="3541182"/>
                </a:lnTo>
                <a:lnTo>
                  <a:pt x="0" y="0"/>
                </a:lnTo>
                <a:close/>
              </a:path>
            </a:pathLst>
          </a:custGeom>
          <a:blipFill>
            <a:blip r:embed="rId4"/>
            <a:stretch>
              <a:fillRect/>
            </a:stretch>
          </a:blipFill>
        </p:spPr>
        <p:txBody>
          <a:bodyPr/>
          <a:lstStyle/>
          <a:p>
            <a:endParaRPr lang="en-SG"/>
          </a:p>
        </p:txBody>
      </p:sp>
      <p:sp>
        <p:nvSpPr>
          <p:cNvPr id="5" name="TextBox 5"/>
          <p:cNvSpPr txBox="1"/>
          <p:nvPr/>
        </p:nvSpPr>
        <p:spPr>
          <a:xfrm>
            <a:off x="718176" y="141605"/>
            <a:ext cx="17012742"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Best model for 101 by 101 (grayscaled + hypertuned) </a:t>
            </a:r>
          </a:p>
        </p:txBody>
      </p:sp>
      <p:sp>
        <p:nvSpPr>
          <p:cNvPr id="6" name="TextBox 6"/>
          <p:cNvSpPr txBox="1"/>
          <p:nvPr/>
        </p:nvSpPr>
        <p:spPr>
          <a:xfrm>
            <a:off x="718176" y="2101684"/>
            <a:ext cx="6106336" cy="4587240"/>
          </a:xfrm>
          <a:prstGeom prst="rect">
            <a:avLst/>
          </a:prstGeom>
        </p:spPr>
        <p:txBody>
          <a:bodyPr lIns="0" tIns="0" rIns="0" bIns="0" rtlCol="0" anchor="t">
            <a:spAutoFit/>
          </a:bodyPr>
          <a:lstStyle/>
          <a:p>
            <a:pPr algn="l">
              <a:lnSpc>
                <a:spcPts val="3359"/>
              </a:lnSpc>
            </a:pPr>
            <a:r>
              <a:rPr lang="en-US" sz="2400" b="1">
                <a:solidFill>
                  <a:srgbClr val="000000"/>
                </a:solidFill>
                <a:latin typeface="Libre Baskerville Bold"/>
                <a:ea typeface="Libre Baskerville Bold"/>
                <a:cs typeface="Libre Baskerville Bold"/>
                <a:sym typeface="Libre Baskerville Bold"/>
              </a:rPr>
              <a:t>Accuracy Curve:</a:t>
            </a:r>
          </a:p>
          <a:p>
            <a:pPr marL="518160" lvl="1" indent="-259080" algn="l">
              <a:lnSpc>
                <a:spcPts val="3359"/>
              </a:lnSpc>
              <a:buFont typeface="Arial"/>
              <a:buChar char="•"/>
            </a:pPr>
            <a:r>
              <a:rPr lang="en-US" sz="2400">
                <a:solidFill>
                  <a:srgbClr val="000000"/>
                </a:solidFill>
                <a:latin typeface="Libre Baskerville"/>
                <a:ea typeface="Libre Baskerville"/>
                <a:cs typeface="Libre Baskerville"/>
                <a:sym typeface="Libre Baskerville"/>
              </a:rPr>
              <a:t>Smooth and consistent climb to 95% accuracy, no severe overfitting.</a:t>
            </a:r>
          </a:p>
          <a:p>
            <a:pPr marL="518160" lvl="1" indent="-259080" algn="l">
              <a:lnSpc>
                <a:spcPts val="3359"/>
              </a:lnSpc>
              <a:buFont typeface="Arial"/>
              <a:buChar char="•"/>
            </a:pPr>
            <a:r>
              <a:rPr lang="en-US" sz="2400">
                <a:solidFill>
                  <a:srgbClr val="000000"/>
                </a:solidFill>
                <a:latin typeface="Libre Baskerville"/>
                <a:ea typeface="Libre Baskerville"/>
                <a:cs typeface="Libre Baskerville"/>
                <a:sym typeface="Libre Baskerville"/>
              </a:rPr>
              <a:t>Validation closely follows training — very good generalization.</a:t>
            </a:r>
          </a:p>
          <a:p>
            <a:pPr algn="l">
              <a:lnSpc>
                <a:spcPts val="3359"/>
              </a:lnSpc>
            </a:pPr>
            <a:endParaRPr lang="en-US" sz="2400">
              <a:solidFill>
                <a:srgbClr val="000000"/>
              </a:solidFill>
              <a:latin typeface="Libre Baskerville"/>
              <a:ea typeface="Libre Baskerville"/>
              <a:cs typeface="Libre Baskerville"/>
              <a:sym typeface="Libre Baskerville"/>
            </a:endParaRPr>
          </a:p>
          <a:p>
            <a:pPr algn="l">
              <a:lnSpc>
                <a:spcPts val="3359"/>
              </a:lnSpc>
            </a:pPr>
            <a:r>
              <a:rPr lang="en-US" sz="2400" b="1">
                <a:solidFill>
                  <a:srgbClr val="000000"/>
                </a:solidFill>
                <a:latin typeface="Libre Baskerville Bold"/>
                <a:ea typeface="Libre Baskerville Bold"/>
                <a:cs typeface="Libre Baskerville Bold"/>
                <a:sym typeface="Libre Baskerville Bold"/>
              </a:rPr>
              <a:t>Loss Curve:</a:t>
            </a:r>
          </a:p>
          <a:p>
            <a:pPr marL="518160" lvl="1" indent="-259080" algn="l">
              <a:lnSpc>
                <a:spcPts val="3359"/>
              </a:lnSpc>
              <a:buFont typeface="Arial"/>
              <a:buChar char="•"/>
            </a:pPr>
            <a:r>
              <a:rPr lang="en-US" sz="2400">
                <a:solidFill>
                  <a:srgbClr val="000000"/>
                </a:solidFill>
                <a:latin typeface="Libre Baskerville"/>
                <a:ea typeface="Libre Baskerville"/>
                <a:cs typeface="Libre Baskerville"/>
                <a:sym typeface="Libre Baskerville"/>
              </a:rPr>
              <a:t>Both losses drop and converge steadily.</a:t>
            </a:r>
          </a:p>
          <a:p>
            <a:pPr marL="518160" lvl="1" indent="-259080" algn="l">
              <a:lnSpc>
                <a:spcPts val="3359"/>
              </a:lnSpc>
              <a:buFont typeface="Arial"/>
              <a:buChar char="•"/>
            </a:pPr>
            <a:r>
              <a:rPr lang="en-US" sz="2400">
                <a:solidFill>
                  <a:srgbClr val="000000"/>
                </a:solidFill>
                <a:latin typeface="Libre Baskerville"/>
                <a:ea typeface="Libre Baskerville"/>
                <a:cs typeface="Libre Baskerville"/>
                <a:sym typeface="Libre Baskerville"/>
              </a:rPr>
              <a:t>Minor validation spikes (common), but overall shows stable training.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TextBox 2"/>
          <p:cNvSpPr txBox="1"/>
          <p:nvPr/>
        </p:nvSpPr>
        <p:spPr>
          <a:xfrm>
            <a:off x="1178758" y="5229536"/>
            <a:ext cx="7121446" cy="2491740"/>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Canva Sans"/>
                <a:ea typeface="Canva Sans"/>
                <a:cs typeface="Canva Sans"/>
                <a:sym typeface="Canva Sans"/>
              </a:rPr>
              <a:t>In training, Random Erasing randomly selects a rectangle region in an image and erases its pixels with random values. In this process, training images with various levels of occlusion are generated, which reduces the risk of over-fitting and makes the model robust to occlusion.</a:t>
            </a:r>
          </a:p>
        </p:txBody>
      </p:sp>
      <p:sp>
        <p:nvSpPr>
          <p:cNvPr id="3" name="Freeform 3"/>
          <p:cNvSpPr/>
          <p:nvPr/>
        </p:nvSpPr>
        <p:spPr>
          <a:xfrm>
            <a:off x="9342464" y="2749042"/>
            <a:ext cx="8412109" cy="5228668"/>
          </a:xfrm>
          <a:custGeom>
            <a:avLst/>
            <a:gdLst/>
            <a:ahLst/>
            <a:cxnLst/>
            <a:rect l="l" t="t" r="r" b="b"/>
            <a:pathLst>
              <a:path w="8412109" h="5228668">
                <a:moveTo>
                  <a:pt x="0" y="0"/>
                </a:moveTo>
                <a:lnTo>
                  <a:pt x="8412109" y="0"/>
                </a:lnTo>
                <a:lnTo>
                  <a:pt x="8412109" y="5228668"/>
                </a:lnTo>
                <a:lnTo>
                  <a:pt x="0" y="5228668"/>
                </a:lnTo>
                <a:lnTo>
                  <a:pt x="0" y="0"/>
                </a:lnTo>
                <a:close/>
              </a:path>
            </a:pathLst>
          </a:custGeom>
          <a:blipFill>
            <a:blip r:embed="rId2"/>
            <a:stretch>
              <a:fillRect/>
            </a:stretch>
          </a:blipFill>
        </p:spPr>
        <p:txBody>
          <a:bodyPr/>
          <a:lstStyle/>
          <a:p>
            <a:endParaRPr lang="en-SG"/>
          </a:p>
        </p:txBody>
      </p:sp>
      <p:sp>
        <p:nvSpPr>
          <p:cNvPr id="4" name="TextBox 4"/>
          <p:cNvSpPr txBox="1"/>
          <p:nvPr/>
        </p:nvSpPr>
        <p:spPr>
          <a:xfrm>
            <a:off x="3638202" y="113777"/>
            <a:ext cx="11011595" cy="752476"/>
          </a:xfrm>
          <a:prstGeom prst="rect">
            <a:avLst/>
          </a:prstGeom>
        </p:spPr>
        <p:txBody>
          <a:bodyPr lIns="0" tIns="0" rIns="0" bIns="0" rtlCol="0" anchor="t">
            <a:spAutoFit/>
          </a:bodyPr>
          <a:lstStyle/>
          <a:p>
            <a:pPr algn="ctr">
              <a:lnSpc>
                <a:spcPts val="6299"/>
              </a:lnSpc>
              <a:spcBef>
                <a:spcPct val="0"/>
              </a:spcBef>
            </a:pPr>
            <a:r>
              <a:rPr lang="en-US" sz="4499" b="1">
                <a:solidFill>
                  <a:srgbClr val="000000"/>
                </a:solidFill>
                <a:latin typeface="Libre Baskerville Bold"/>
                <a:ea typeface="Libre Baskerville Bold"/>
                <a:cs typeface="Libre Baskerville Bold"/>
                <a:sym typeface="Libre Baskerville Bold"/>
              </a:rPr>
              <a:t>FURTHER DATA AUGMENTATION</a:t>
            </a:r>
          </a:p>
        </p:txBody>
      </p:sp>
      <p:sp>
        <p:nvSpPr>
          <p:cNvPr id="5" name="TextBox 5"/>
          <p:cNvSpPr txBox="1"/>
          <p:nvPr/>
        </p:nvSpPr>
        <p:spPr>
          <a:xfrm>
            <a:off x="1178758" y="2710942"/>
            <a:ext cx="7121446" cy="2072640"/>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Canva Sans"/>
                <a:ea typeface="Canva Sans"/>
                <a:cs typeface="Canva Sans"/>
                <a:sym typeface="Canva Sans"/>
              </a:rPr>
              <a:t>When thinking of which of  the many data augmentations to use, I decided on random erasing because i wanted to try something unique instead of using class weights or any others.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7459139" y="1462918"/>
            <a:ext cx="5339220" cy="4265573"/>
          </a:xfrm>
          <a:custGeom>
            <a:avLst/>
            <a:gdLst/>
            <a:ahLst/>
            <a:cxnLst/>
            <a:rect l="l" t="t" r="r" b="b"/>
            <a:pathLst>
              <a:path w="5339220" h="4265573">
                <a:moveTo>
                  <a:pt x="0" y="0"/>
                </a:moveTo>
                <a:lnTo>
                  <a:pt x="5339220" y="0"/>
                </a:lnTo>
                <a:lnTo>
                  <a:pt x="5339220" y="4265573"/>
                </a:lnTo>
                <a:lnTo>
                  <a:pt x="0" y="4265573"/>
                </a:lnTo>
                <a:lnTo>
                  <a:pt x="0" y="0"/>
                </a:lnTo>
                <a:close/>
              </a:path>
            </a:pathLst>
          </a:custGeom>
          <a:blipFill>
            <a:blip r:embed="rId2"/>
            <a:stretch>
              <a:fillRect/>
            </a:stretch>
          </a:blipFill>
        </p:spPr>
        <p:txBody>
          <a:bodyPr/>
          <a:lstStyle/>
          <a:p>
            <a:endParaRPr lang="en-SG"/>
          </a:p>
        </p:txBody>
      </p:sp>
      <p:sp>
        <p:nvSpPr>
          <p:cNvPr id="3" name="Freeform 3"/>
          <p:cNvSpPr/>
          <p:nvPr/>
        </p:nvSpPr>
        <p:spPr>
          <a:xfrm>
            <a:off x="12798359" y="1223813"/>
            <a:ext cx="4950196" cy="4504678"/>
          </a:xfrm>
          <a:custGeom>
            <a:avLst/>
            <a:gdLst/>
            <a:ahLst/>
            <a:cxnLst/>
            <a:rect l="l" t="t" r="r" b="b"/>
            <a:pathLst>
              <a:path w="4950196" h="4504678">
                <a:moveTo>
                  <a:pt x="0" y="0"/>
                </a:moveTo>
                <a:lnTo>
                  <a:pt x="4950196" y="0"/>
                </a:lnTo>
                <a:lnTo>
                  <a:pt x="4950196" y="4504678"/>
                </a:lnTo>
                <a:lnTo>
                  <a:pt x="0" y="4504678"/>
                </a:lnTo>
                <a:lnTo>
                  <a:pt x="0" y="0"/>
                </a:lnTo>
                <a:close/>
              </a:path>
            </a:pathLst>
          </a:custGeom>
          <a:blipFill>
            <a:blip r:embed="rId3"/>
            <a:stretch>
              <a:fillRect/>
            </a:stretch>
          </a:blipFill>
        </p:spPr>
        <p:txBody>
          <a:bodyPr/>
          <a:lstStyle/>
          <a:p>
            <a:endParaRPr lang="en-SG"/>
          </a:p>
        </p:txBody>
      </p:sp>
      <p:sp>
        <p:nvSpPr>
          <p:cNvPr id="4" name="Freeform 4"/>
          <p:cNvSpPr/>
          <p:nvPr/>
        </p:nvSpPr>
        <p:spPr>
          <a:xfrm>
            <a:off x="7506102" y="5728491"/>
            <a:ext cx="10584514" cy="3731041"/>
          </a:xfrm>
          <a:custGeom>
            <a:avLst/>
            <a:gdLst/>
            <a:ahLst/>
            <a:cxnLst/>
            <a:rect l="l" t="t" r="r" b="b"/>
            <a:pathLst>
              <a:path w="10584514" h="3731041">
                <a:moveTo>
                  <a:pt x="0" y="0"/>
                </a:moveTo>
                <a:lnTo>
                  <a:pt x="10584514" y="0"/>
                </a:lnTo>
                <a:lnTo>
                  <a:pt x="10584514" y="3731041"/>
                </a:lnTo>
                <a:lnTo>
                  <a:pt x="0" y="3731041"/>
                </a:lnTo>
                <a:lnTo>
                  <a:pt x="0" y="0"/>
                </a:lnTo>
                <a:close/>
              </a:path>
            </a:pathLst>
          </a:custGeom>
          <a:blipFill>
            <a:blip r:embed="rId4"/>
            <a:stretch>
              <a:fillRect/>
            </a:stretch>
          </a:blipFill>
        </p:spPr>
        <p:txBody>
          <a:bodyPr/>
          <a:lstStyle/>
          <a:p>
            <a:endParaRPr lang="en-SG"/>
          </a:p>
        </p:txBody>
      </p:sp>
      <p:sp>
        <p:nvSpPr>
          <p:cNvPr id="5" name="TextBox 5"/>
          <p:cNvSpPr txBox="1"/>
          <p:nvPr/>
        </p:nvSpPr>
        <p:spPr>
          <a:xfrm>
            <a:off x="3638202" y="113777"/>
            <a:ext cx="12897198" cy="752476"/>
          </a:xfrm>
          <a:prstGeom prst="rect">
            <a:avLst/>
          </a:prstGeom>
        </p:spPr>
        <p:txBody>
          <a:bodyPr wrap="square" lIns="0" tIns="0" rIns="0" bIns="0" rtlCol="0" anchor="t">
            <a:spAutoFit/>
          </a:bodyPr>
          <a:lstStyle/>
          <a:p>
            <a:pPr algn="ctr">
              <a:lnSpc>
                <a:spcPts val="6299"/>
              </a:lnSpc>
              <a:spcBef>
                <a:spcPct val="0"/>
              </a:spcBef>
            </a:pPr>
            <a:r>
              <a:rPr lang="en-US" sz="4499" b="1" dirty="0">
                <a:solidFill>
                  <a:srgbClr val="000000"/>
                </a:solidFill>
                <a:latin typeface="Libre Baskerville Bold"/>
                <a:ea typeface="Libre Baskerville Bold"/>
                <a:cs typeface="Libre Baskerville Bold"/>
                <a:sym typeface="Libre Baskerville Bold"/>
              </a:rPr>
              <a:t>FURTHER DATA AUGMENTATION</a:t>
            </a:r>
          </a:p>
        </p:txBody>
      </p:sp>
      <p:sp>
        <p:nvSpPr>
          <p:cNvPr id="6" name="TextBox 6"/>
          <p:cNvSpPr txBox="1"/>
          <p:nvPr/>
        </p:nvSpPr>
        <p:spPr>
          <a:xfrm>
            <a:off x="376930" y="2690346"/>
            <a:ext cx="6823031" cy="4216400"/>
          </a:xfrm>
          <a:prstGeom prst="rect">
            <a:avLst/>
          </a:prstGeom>
        </p:spPr>
        <p:txBody>
          <a:bodyPr lIns="0" tIns="0" rIns="0" bIns="0" rtlCol="0" anchor="t">
            <a:spAutoFit/>
          </a:bodyPr>
          <a:lstStyle/>
          <a:p>
            <a:pPr algn="l">
              <a:lnSpc>
                <a:spcPts val="2800"/>
              </a:lnSpc>
              <a:spcBef>
                <a:spcPct val="0"/>
              </a:spcBef>
            </a:pPr>
            <a:r>
              <a:rPr lang="en-US" sz="2000" b="1">
                <a:solidFill>
                  <a:srgbClr val="000000"/>
                </a:solidFill>
                <a:latin typeface="Libre Baskerville Bold"/>
                <a:ea typeface="Libre Baskerville Bold"/>
                <a:cs typeface="Libre Baskerville Bold"/>
                <a:sym typeface="Libre Baskerville Bold"/>
              </a:rPr>
              <a:t>Observation after retraining with random erasing</a:t>
            </a:r>
          </a:p>
          <a:p>
            <a:pPr algn="l">
              <a:lnSpc>
                <a:spcPts val="2800"/>
              </a:lnSpc>
              <a:spcBef>
                <a:spcPct val="0"/>
              </a:spcBef>
            </a:pPr>
            <a:r>
              <a:rPr lang="en-US" sz="2000" b="1">
                <a:solidFill>
                  <a:srgbClr val="000000"/>
                </a:solidFill>
                <a:latin typeface="Libre Baskerville Bold"/>
                <a:ea typeface="Libre Baskerville Bold"/>
                <a:cs typeface="Libre Baskerville Bold"/>
                <a:sym typeface="Libre Baskerville Bold"/>
              </a:rPr>
              <a:t>for 23 by 23:</a:t>
            </a:r>
          </a:p>
          <a:p>
            <a:pPr algn="l">
              <a:lnSpc>
                <a:spcPts val="2800"/>
              </a:lnSpc>
              <a:spcBef>
                <a:spcPct val="0"/>
              </a:spcBef>
            </a:pPr>
            <a:endParaRPr lang="en-US" sz="2000" b="1">
              <a:solidFill>
                <a:srgbClr val="000000"/>
              </a:solidFill>
              <a:latin typeface="Libre Baskerville Bold"/>
              <a:ea typeface="Libre Baskerville Bold"/>
              <a:cs typeface="Libre Baskerville Bold"/>
              <a:sym typeface="Libre Baskerville Bold"/>
            </a:endParaRPr>
          </a:p>
          <a:p>
            <a:pPr marL="431802" lvl="1" indent="-215901" algn="l">
              <a:lnSpc>
                <a:spcPts val="2800"/>
              </a:lnSpc>
              <a:spcBef>
                <a:spcPct val="0"/>
              </a:spcBef>
              <a:buFont typeface="Arial"/>
              <a:buChar char="•"/>
            </a:pPr>
            <a:r>
              <a:rPr lang="en-US" sz="2000" b="1">
                <a:solidFill>
                  <a:srgbClr val="000000"/>
                </a:solidFill>
                <a:latin typeface="Libre Baskerville Bold"/>
                <a:ea typeface="Libre Baskerville Bold"/>
                <a:cs typeface="Libre Baskerville Bold"/>
                <a:sym typeface="Libre Baskerville Bold"/>
              </a:rPr>
              <a:t>A</a:t>
            </a:r>
            <a:r>
              <a:rPr lang="en-US" sz="2000">
                <a:solidFill>
                  <a:srgbClr val="000000"/>
                </a:solidFill>
                <a:latin typeface="Libre Baskerville"/>
                <a:ea typeface="Libre Baskerville"/>
                <a:cs typeface="Libre Baskerville"/>
                <a:sym typeface="Libre Baskerville"/>
              </a:rPr>
              <a:t>fter using the function random erasing on the train dataset, we can see that it has the performance has slightly improved</a:t>
            </a:r>
          </a:p>
          <a:p>
            <a:pPr algn="l">
              <a:lnSpc>
                <a:spcPts val="2800"/>
              </a:lnSpc>
              <a:spcBef>
                <a:spcPct val="0"/>
              </a:spcBef>
            </a:pPr>
            <a:endParaRPr lang="en-US" sz="2000">
              <a:solidFill>
                <a:srgbClr val="000000"/>
              </a:solidFill>
              <a:latin typeface="Libre Baskerville"/>
              <a:ea typeface="Libre Baskerville"/>
              <a:cs typeface="Libre Baskerville"/>
              <a:sym typeface="Libre Baskerville"/>
            </a:endParaRPr>
          </a:p>
          <a:p>
            <a:pPr marL="431802" lvl="1" indent="-215901" algn="l">
              <a:lnSpc>
                <a:spcPts val="2800"/>
              </a:lnSpc>
              <a:spcBef>
                <a:spcPct val="0"/>
              </a:spcBef>
              <a:buFont typeface="Arial"/>
              <a:buChar char="•"/>
            </a:pPr>
            <a:r>
              <a:rPr lang="en-US" sz="2000">
                <a:solidFill>
                  <a:srgbClr val="000000"/>
                </a:solidFill>
                <a:latin typeface="Libre Baskerville"/>
                <a:ea typeface="Libre Baskerville"/>
                <a:cs typeface="Libre Baskerville"/>
                <a:sym typeface="Libre Baskerville"/>
              </a:rPr>
              <a:t>We can assume that the model potentially overfitting to specific aspects of the training data</a:t>
            </a:r>
          </a:p>
          <a:p>
            <a:pPr algn="l">
              <a:lnSpc>
                <a:spcPts val="2800"/>
              </a:lnSpc>
              <a:spcBef>
                <a:spcPct val="0"/>
              </a:spcBef>
            </a:pPr>
            <a:endParaRPr lang="en-US" sz="2000">
              <a:solidFill>
                <a:srgbClr val="000000"/>
              </a:solidFill>
              <a:latin typeface="Libre Baskerville"/>
              <a:ea typeface="Libre Baskerville"/>
              <a:cs typeface="Libre Baskerville"/>
              <a:sym typeface="Libre Baskerville"/>
            </a:endParaRPr>
          </a:p>
          <a:p>
            <a:pPr marL="431802" lvl="1" indent="-215901" algn="l">
              <a:lnSpc>
                <a:spcPts val="2800"/>
              </a:lnSpc>
              <a:spcBef>
                <a:spcPct val="0"/>
              </a:spcBef>
              <a:buFont typeface="Arial"/>
              <a:buChar char="•"/>
            </a:pPr>
            <a:r>
              <a:rPr lang="en-US" sz="2000">
                <a:solidFill>
                  <a:srgbClr val="000000"/>
                </a:solidFill>
                <a:latin typeface="Libre Baskerville"/>
                <a:ea typeface="Libre Baskerville"/>
                <a:cs typeface="Libre Baskerville"/>
                <a:sym typeface="Libre Baskerville"/>
              </a:rPr>
              <a:t>We have solved the issue that our model was not robust enough to handle variations or occlusions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7634487" y="1342697"/>
            <a:ext cx="5081078" cy="4406129"/>
          </a:xfrm>
          <a:custGeom>
            <a:avLst/>
            <a:gdLst/>
            <a:ahLst/>
            <a:cxnLst/>
            <a:rect l="l" t="t" r="r" b="b"/>
            <a:pathLst>
              <a:path w="5081078" h="4406129">
                <a:moveTo>
                  <a:pt x="0" y="0"/>
                </a:moveTo>
                <a:lnTo>
                  <a:pt x="5081079" y="0"/>
                </a:lnTo>
                <a:lnTo>
                  <a:pt x="5081079" y="4406129"/>
                </a:lnTo>
                <a:lnTo>
                  <a:pt x="0" y="4406129"/>
                </a:lnTo>
                <a:lnTo>
                  <a:pt x="0" y="0"/>
                </a:lnTo>
                <a:close/>
              </a:path>
            </a:pathLst>
          </a:custGeom>
          <a:blipFill>
            <a:blip r:embed="rId2"/>
            <a:stretch>
              <a:fillRect/>
            </a:stretch>
          </a:blipFill>
        </p:spPr>
        <p:txBody>
          <a:bodyPr/>
          <a:lstStyle/>
          <a:p>
            <a:endParaRPr lang="en-SG"/>
          </a:p>
        </p:txBody>
      </p:sp>
      <p:sp>
        <p:nvSpPr>
          <p:cNvPr id="3" name="Freeform 3"/>
          <p:cNvSpPr/>
          <p:nvPr/>
        </p:nvSpPr>
        <p:spPr>
          <a:xfrm>
            <a:off x="12715566" y="1342697"/>
            <a:ext cx="4900313" cy="4434783"/>
          </a:xfrm>
          <a:custGeom>
            <a:avLst/>
            <a:gdLst/>
            <a:ahLst/>
            <a:cxnLst/>
            <a:rect l="l" t="t" r="r" b="b"/>
            <a:pathLst>
              <a:path w="4900313" h="4434783">
                <a:moveTo>
                  <a:pt x="0" y="0"/>
                </a:moveTo>
                <a:lnTo>
                  <a:pt x="4900313" y="0"/>
                </a:lnTo>
                <a:lnTo>
                  <a:pt x="4900313" y="4434784"/>
                </a:lnTo>
                <a:lnTo>
                  <a:pt x="0" y="4434784"/>
                </a:lnTo>
                <a:lnTo>
                  <a:pt x="0" y="0"/>
                </a:lnTo>
                <a:close/>
              </a:path>
            </a:pathLst>
          </a:custGeom>
          <a:blipFill>
            <a:blip r:embed="rId3"/>
            <a:stretch>
              <a:fillRect/>
            </a:stretch>
          </a:blipFill>
        </p:spPr>
        <p:txBody>
          <a:bodyPr/>
          <a:lstStyle/>
          <a:p>
            <a:endParaRPr lang="en-SG"/>
          </a:p>
        </p:txBody>
      </p:sp>
      <p:sp>
        <p:nvSpPr>
          <p:cNvPr id="4" name="Freeform 4"/>
          <p:cNvSpPr/>
          <p:nvPr/>
        </p:nvSpPr>
        <p:spPr>
          <a:xfrm>
            <a:off x="7634487" y="5810816"/>
            <a:ext cx="9992708" cy="3447484"/>
          </a:xfrm>
          <a:custGeom>
            <a:avLst/>
            <a:gdLst/>
            <a:ahLst/>
            <a:cxnLst/>
            <a:rect l="l" t="t" r="r" b="b"/>
            <a:pathLst>
              <a:path w="9992708" h="3447484">
                <a:moveTo>
                  <a:pt x="0" y="0"/>
                </a:moveTo>
                <a:lnTo>
                  <a:pt x="9992709" y="0"/>
                </a:lnTo>
                <a:lnTo>
                  <a:pt x="9992709" y="3447484"/>
                </a:lnTo>
                <a:lnTo>
                  <a:pt x="0" y="3447484"/>
                </a:lnTo>
                <a:lnTo>
                  <a:pt x="0" y="0"/>
                </a:lnTo>
                <a:close/>
              </a:path>
            </a:pathLst>
          </a:custGeom>
          <a:blipFill>
            <a:blip r:embed="rId4"/>
            <a:stretch>
              <a:fillRect/>
            </a:stretch>
          </a:blipFill>
        </p:spPr>
        <p:txBody>
          <a:bodyPr/>
          <a:lstStyle/>
          <a:p>
            <a:endParaRPr lang="en-SG"/>
          </a:p>
        </p:txBody>
      </p:sp>
      <p:sp>
        <p:nvSpPr>
          <p:cNvPr id="5" name="TextBox 5"/>
          <p:cNvSpPr txBox="1"/>
          <p:nvPr/>
        </p:nvSpPr>
        <p:spPr>
          <a:xfrm>
            <a:off x="2895600" y="32004"/>
            <a:ext cx="13049598" cy="752476"/>
          </a:xfrm>
          <a:prstGeom prst="rect">
            <a:avLst/>
          </a:prstGeom>
        </p:spPr>
        <p:txBody>
          <a:bodyPr wrap="square" lIns="0" tIns="0" rIns="0" bIns="0" rtlCol="0" anchor="t">
            <a:spAutoFit/>
          </a:bodyPr>
          <a:lstStyle/>
          <a:p>
            <a:pPr algn="ctr">
              <a:lnSpc>
                <a:spcPts val="6299"/>
              </a:lnSpc>
              <a:spcBef>
                <a:spcPct val="0"/>
              </a:spcBef>
            </a:pPr>
            <a:r>
              <a:rPr lang="en-US" sz="4499" b="1" dirty="0">
                <a:solidFill>
                  <a:srgbClr val="000000"/>
                </a:solidFill>
                <a:latin typeface="Libre Baskerville Bold"/>
                <a:ea typeface="Libre Baskerville Bold"/>
                <a:cs typeface="Libre Baskerville Bold"/>
                <a:sym typeface="Libre Baskerville Bold"/>
              </a:rPr>
              <a:t>FURTHER DATA AUGMENTATION</a:t>
            </a:r>
          </a:p>
        </p:txBody>
      </p:sp>
      <p:sp>
        <p:nvSpPr>
          <p:cNvPr id="6" name="TextBox 6"/>
          <p:cNvSpPr txBox="1"/>
          <p:nvPr/>
        </p:nvSpPr>
        <p:spPr>
          <a:xfrm>
            <a:off x="172760" y="2298635"/>
            <a:ext cx="7304673" cy="5840095"/>
          </a:xfrm>
          <a:prstGeom prst="rect">
            <a:avLst/>
          </a:prstGeom>
        </p:spPr>
        <p:txBody>
          <a:bodyPr lIns="0" tIns="0" rIns="0" bIns="0" rtlCol="0" anchor="t">
            <a:spAutoFit/>
          </a:bodyPr>
          <a:lstStyle/>
          <a:p>
            <a:pPr algn="l">
              <a:lnSpc>
                <a:spcPts val="3079"/>
              </a:lnSpc>
              <a:spcBef>
                <a:spcPct val="0"/>
              </a:spcBef>
            </a:pPr>
            <a:r>
              <a:rPr lang="en-US" sz="2199" b="1">
                <a:solidFill>
                  <a:srgbClr val="000000"/>
                </a:solidFill>
                <a:latin typeface="Canva Sans Bold"/>
                <a:ea typeface="Canva Sans Bold"/>
                <a:cs typeface="Canva Sans Bold"/>
                <a:sym typeface="Canva Sans Bold"/>
              </a:rPr>
              <a:t>Observations after retraining with random erasing for 101 by 101:</a:t>
            </a:r>
          </a:p>
          <a:p>
            <a:pPr algn="l">
              <a:lnSpc>
                <a:spcPts val="3079"/>
              </a:lnSpc>
              <a:spcBef>
                <a:spcPct val="0"/>
              </a:spcBef>
            </a:pPr>
            <a:endParaRPr lang="en-US" sz="2199" b="1">
              <a:solidFill>
                <a:srgbClr val="000000"/>
              </a:solidFill>
              <a:latin typeface="Canva Sans Bold"/>
              <a:ea typeface="Canva Sans Bold"/>
              <a:cs typeface="Canva Sans Bold"/>
              <a:sym typeface="Canva Sans Bold"/>
            </a:endParaRPr>
          </a:p>
          <a:p>
            <a:pPr marL="474979" lvl="1" indent="-237490" algn="l">
              <a:lnSpc>
                <a:spcPts val="3079"/>
              </a:lnSpc>
              <a:spcBef>
                <a:spcPct val="0"/>
              </a:spcBef>
              <a:buFont typeface="Arial"/>
              <a:buChar char="•"/>
            </a:pPr>
            <a:r>
              <a:rPr lang="en-US" sz="2199" b="1">
                <a:solidFill>
                  <a:srgbClr val="000000"/>
                </a:solidFill>
                <a:latin typeface="Canva Sans Bold"/>
                <a:ea typeface="Canva Sans Bold"/>
                <a:cs typeface="Canva Sans Bold"/>
                <a:sym typeface="Canva Sans Bold"/>
              </a:rPr>
              <a:t>O</a:t>
            </a:r>
            <a:r>
              <a:rPr lang="en-US" sz="2199">
                <a:solidFill>
                  <a:srgbClr val="000000"/>
                </a:solidFill>
                <a:latin typeface="Canva Sans"/>
                <a:ea typeface="Canva Sans"/>
                <a:cs typeface="Canva Sans"/>
                <a:sym typeface="Canva Sans"/>
              </a:rPr>
              <a:t>ur model's performance significantly decreased after applying random erasing</a:t>
            </a:r>
          </a:p>
          <a:p>
            <a:pPr algn="l">
              <a:lnSpc>
                <a:spcPts val="3079"/>
              </a:lnSpc>
              <a:spcBef>
                <a:spcPct val="0"/>
              </a:spcBef>
            </a:pPr>
            <a:endParaRPr lang="en-US" sz="2199">
              <a:solidFill>
                <a:srgbClr val="000000"/>
              </a:solidFill>
              <a:latin typeface="Canva Sans"/>
              <a:ea typeface="Canva Sans"/>
              <a:cs typeface="Canva Sans"/>
              <a:sym typeface="Canva Sans"/>
            </a:endParaRPr>
          </a:p>
          <a:p>
            <a:pPr marL="474979" lvl="1" indent="-237490" algn="l">
              <a:lnSpc>
                <a:spcPts val="3079"/>
              </a:lnSpc>
              <a:spcBef>
                <a:spcPct val="0"/>
              </a:spcBef>
              <a:buFont typeface="Arial"/>
              <a:buChar char="•"/>
            </a:pPr>
            <a:r>
              <a:rPr lang="en-US" sz="2199">
                <a:solidFill>
                  <a:srgbClr val="000000"/>
                </a:solidFill>
                <a:latin typeface="Canva Sans"/>
                <a:ea typeface="Canva Sans"/>
                <a:cs typeface="Canva Sans"/>
                <a:sym typeface="Canva Sans"/>
              </a:rPr>
              <a:t>This might indicate that the data augmentation technique is not suitable for the specific model or the dataset. As evident from the horrendous performance</a:t>
            </a:r>
          </a:p>
          <a:p>
            <a:pPr algn="l">
              <a:lnSpc>
                <a:spcPts val="3079"/>
              </a:lnSpc>
              <a:spcBef>
                <a:spcPct val="0"/>
              </a:spcBef>
            </a:pPr>
            <a:endParaRPr lang="en-US" sz="2199">
              <a:solidFill>
                <a:srgbClr val="000000"/>
              </a:solidFill>
              <a:latin typeface="Canva Sans"/>
              <a:ea typeface="Canva Sans"/>
              <a:cs typeface="Canva Sans"/>
              <a:sym typeface="Canva Sans"/>
            </a:endParaRPr>
          </a:p>
          <a:p>
            <a:pPr marL="474979" lvl="1" indent="-237490" algn="l">
              <a:lnSpc>
                <a:spcPts val="3079"/>
              </a:lnSpc>
              <a:spcBef>
                <a:spcPct val="0"/>
              </a:spcBef>
              <a:buFont typeface="Arial"/>
              <a:buChar char="•"/>
            </a:pPr>
            <a:r>
              <a:rPr lang="en-US" sz="2199">
                <a:solidFill>
                  <a:srgbClr val="000000"/>
                </a:solidFill>
                <a:latin typeface="Canva Sans"/>
                <a:ea typeface="Canva Sans"/>
                <a:cs typeface="Canva Sans"/>
                <a:sym typeface="Canva Sans"/>
              </a:rPr>
              <a:t>This could have been caused by our model's complexity, due to how many layers we have, we could have amplified its weakness and decreased our 101 by 101 model's performance significantly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grpSp>
        <p:nvGrpSpPr>
          <p:cNvPr id="2" name="Group 2"/>
          <p:cNvGrpSpPr/>
          <p:nvPr/>
        </p:nvGrpSpPr>
        <p:grpSpPr>
          <a:xfrm>
            <a:off x="15608652" y="-793466"/>
            <a:ext cx="1650648" cy="3086100"/>
            <a:chOff x="0" y="0"/>
            <a:chExt cx="434738" cy="812800"/>
          </a:xfrm>
        </p:grpSpPr>
        <p:sp>
          <p:nvSpPr>
            <p:cNvPr id="3" name="Freeform 3"/>
            <p:cNvSpPr/>
            <p:nvPr/>
          </p:nvSpPr>
          <p:spPr>
            <a:xfrm>
              <a:off x="0" y="0"/>
              <a:ext cx="434738" cy="812800"/>
            </a:xfrm>
            <a:custGeom>
              <a:avLst/>
              <a:gdLst/>
              <a:ahLst/>
              <a:cxnLst/>
              <a:rect l="l" t="t" r="r" b="b"/>
              <a:pathLst>
                <a:path w="434738" h="812800">
                  <a:moveTo>
                    <a:pt x="0" y="0"/>
                  </a:moveTo>
                  <a:lnTo>
                    <a:pt x="434738" y="0"/>
                  </a:lnTo>
                  <a:lnTo>
                    <a:pt x="434738" y="812800"/>
                  </a:lnTo>
                  <a:lnTo>
                    <a:pt x="0" y="812800"/>
                  </a:lnTo>
                  <a:close/>
                </a:path>
              </a:pathLst>
            </a:custGeom>
            <a:solidFill>
              <a:srgbClr val="FFFFFF"/>
            </a:solidFill>
          </p:spPr>
          <p:txBody>
            <a:bodyPr/>
            <a:lstStyle/>
            <a:p>
              <a:endParaRPr lang="en-SG"/>
            </a:p>
          </p:txBody>
        </p:sp>
        <p:sp>
          <p:nvSpPr>
            <p:cNvPr id="4" name="TextBox 4"/>
            <p:cNvSpPr txBox="1"/>
            <p:nvPr/>
          </p:nvSpPr>
          <p:spPr>
            <a:xfrm>
              <a:off x="0" y="-38100"/>
              <a:ext cx="434738" cy="850900"/>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15999726" y="1035334"/>
            <a:ext cx="868501" cy="798652"/>
          </a:xfrm>
          <a:custGeom>
            <a:avLst/>
            <a:gdLst/>
            <a:ahLst/>
            <a:cxnLst/>
            <a:rect l="l" t="t" r="r" b="b"/>
            <a:pathLst>
              <a:path w="868501" h="798652">
                <a:moveTo>
                  <a:pt x="0" y="0"/>
                </a:moveTo>
                <a:lnTo>
                  <a:pt x="868501" y="0"/>
                </a:lnTo>
                <a:lnTo>
                  <a:pt x="868501" y="798652"/>
                </a:lnTo>
                <a:lnTo>
                  <a:pt x="0" y="7986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6" name="TextBox 6"/>
          <p:cNvSpPr txBox="1"/>
          <p:nvPr/>
        </p:nvSpPr>
        <p:spPr>
          <a:xfrm>
            <a:off x="3840480" y="3183890"/>
            <a:ext cx="10607040" cy="1783714"/>
          </a:xfrm>
          <a:prstGeom prst="rect">
            <a:avLst/>
          </a:prstGeom>
        </p:spPr>
        <p:txBody>
          <a:bodyPr lIns="0" tIns="0" rIns="0" bIns="0" rtlCol="0" anchor="t">
            <a:spAutoFit/>
          </a:bodyPr>
          <a:lstStyle/>
          <a:p>
            <a:pPr algn="l">
              <a:lnSpc>
                <a:spcPts val="14560"/>
              </a:lnSpc>
              <a:spcBef>
                <a:spcPct val="0"/>
              </a:spcBef>
            </a:pPr>
            <a:r>
              <a:rPr lang="en-US" sz="10400" b="1">
                <a:solidFill>
                  <a:srgbClr val="061313"/>
                </a:solidFill>
                <a:latin typeface="Libre Baskerville Bold"/>
                <a:ea typeface="Libre Baskerville Bold"/>
                <a:cs typeface="Libre Baskerville Bold"/>
                <a:sym typeface="Libre Baskerville Bold"/>
              </a:rPr>
              <a:t>The End</a:t>
            </a:r>
          </a:p>
        </p:txBody>
      </p:sp>
      <p:sp>
        <p:nvSpPr>
          <p:cNvPr id="7" name="TextBox 7"/>
          <p:cNvSpPr txBox="1"/>
          <p:nvPr/>
        </p:nvSpPr>
        <p:spPr>
          <a:xfrm>
            <a:off x="3840480" y="4929505"/>
            <a:ext cx="10607040" cy="356235"/>
          </a:xfrm>
          <a:prstGeom prst="rect">
            <a:avLst/>
          </a:prstGeom>
        </p:spPr>
        <p:txBody>
          <a:bodyPr lIns="0" tIns="0" rIns="0" bIns="0" rtlCol="0" anchor="t">
            <a:spAutoFit/>
          </a:bodyPr>
          <a:lstStyle/>
          <a:p>
            <a:pPr algn="l">
              <a:lnSpc>
                <a:spcPts val="2940"/>
              </a:lnSpc>
              <a:spcBef>
                <a:spcPct val="0"/>
              </a:spcBef>
            </a:pPr>
            <a:r>
              <a:rPr lang="en-US" sz="2100" spc="231">
                <a:solidFill>
                  <a:srgbClr val="061313"/>
                </a:solidFill>
                <a:latin typeface="Libre Baskerville"/>
                <a:ea typeface="Libre Baskerville"/>
                <a:cs typeface="Libre Baskerville"/>
                <a:sym typeface="Libre Baskerville"/>
              </a:rPr>
              <a:t>THANK YOU FOR LISTENING, NOW ON TO PART B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1028700" y="1584700"/>
            <a:ext cx="4346853" cy="5856474"/>
          </a:xfrm>
          <a:custGeom>
            <a:avLst/>
            <a:gdLst/>
            <a:ahLst/>
            <a:cxnLst/>
            <a:rect l="l" t="t" r="r" b="b"/>
            <a:pathLst>
              <a:path w="4346853" h="5856474">
                <a:moveTo>
                  <a:pt x="0" y="0"/>
                </a:moveTo>
                <a:lnTo>
                  <a:pt x="4346853" y="0"/>
                </a:lnTo>
                <a:lnTo>
                  <a:pt x="4346853" y="5856475"/>
                </a:lnTo>
                <a:lnTo>
                  <a:pt x="0" y="5856475"/>
                </a:lnTo>
                <a:lnTo>
                  <a:pt x="0" y="0"/>
                </a:lnTo>
                <a:close/>
              </a:path>
            </a:pathLst>
          </a:custGeom>
          <a:blipFill>
            <a:blip r:embed="rId2"/>
            <a:stretch>
              <a:fillRect/>
            </a:stretch>
          </a:blipFill>
        </p:spPr>
        <p:txBody>
          <a:bodyPr/>
          <a:lstStyle/>
          <a:p>
            <a:endParaRPr lang="en-SG"/>
          </a:p>
        </p:txBody>
      </p:sp>
      <p:sp>
        <p:nvSpPr>
          <p:cNvPr id="3" name="Freeform 3"/>
          <p:cNvSpPr/>
          <p:nvPr/>
        </p:nvSpPr>
        <p:spPr>
          <a:xfrm>
            <a:off x="6811929" y="1584700"/>
            <a:ext cx="4614574" cy="5874057"/>
          </a:xfrm>
          <a:custGeom>
            <a:avLst/>
            <a:gdLst/>
            <a:ahLst/>
            <a:cxnLst/>
            <a:rect l="l" t="t" r="r" b="b"/>
            <a:pathLst>
              <a:path w="4614574" h="5874057">
                <a:moveTo>
                  <a:pt x="0" y="0"/>
                </a:moveTo>
                <a:lnTo>
                  <a:pt x="4614575" y="0"/>
                </a:lnTo>
                <a:lnTo>
                  <a:pt x="4614575" y="5874057"/>
                </a:lnTo>
                <a:lnTo>
                  <a:pt x="0" y="5874057"/>
                </a:lnTo>
                <a:lnTo>
                  <a:pt x="0" y="0"/>
                </a:lnTo>
                <a:close/>
              </a:path>
            </a:pathLst>
          </a:custGeom>
          <a:blipFill>
            <a:blip r:embed="rId3"/>
            <a:stretch>
              <a:fillRect/>
            </a:stretch>
          </a:blipFill>
        </p:spPr>
        <p:txBody>
          <a:bodyPr/>
          <a:lstStyle/>
          <a:p>
            <a:endParaRPr lang="en-SG"/>
          </a:p>
        </p:txBody>
      </p:sp>
      <p:sp>
        <p:nvSpPr>
          <p:cNvPr id="4" name="Freeform 4"/>
          <p:cNvSpPr/>
          <p:nvPr/>
        </p:nvSpPr>
        <p:spPr>
          <a:xfrm>
            <a:off x="13019934" y="1584700"/>
            <a:ext cx="4506358" cy="5838767"/>
          </a:xfrm>
          <a:custGeom>
            <a:avLst/>
            <a:gdLst/>
            <a:ahLst/>
            <a:cxnLst/>
            <a:rect l="l" t="t" r="r" b="b"/>
            <a:pathLst>
              <a:path w="4506358" h="5838767">
                <a:moveTo>
                  <a:pt x="0" y="0"/>
                </a:moveTo>
                <a:lnTo>
                  <a:pt x="4506358" y="0"/>
                </a:lnTo>
                <a:lnTo>
                  <a:pt x="4506358" y="5838767"/>
                </a:lnTo>
                <a:lnTo>
                  <a:pt x="0" y="5838767"/>
                </a:lnTo>
                <a:lnTo>
                  <a:pt x="0" y="0"/>
                </a:lnTo>
                <a:close/>
              </a:path>
            </a:pathLst>
          </a:custGeom>
          <a:blipFill>
            <a:blip r:embed="rId4"/>
            <a:stretch>
              <a:fillRect/>
            </a:stretch>
          </a:blipFill>
        </p:spPr>
        <p:txBody>
          <a:bodyPr/>
          <a:lstStyle/>
          <a:p>
            <a:endParaRPr lang="en-SG"/>
          </a:p>
        </p:txBody>
      </p:sp>
      <p:sp>
        <p:nvSpPr>
          <p:cNvPr id="5" name="TextBox 5"/>
          <p:cNvSpPr txBox="1"/>
          <p:nvPr/>
        </p:nvSpPr>
        <p:spPr>
          <a:xfrm>
            <a:off x="8589793" y="990600"/>
            <a:ext cx="1121668"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Libre Baskerville"/>
                <a:ea typeface="Libre Baskerville"/>
                <a:cs typeface="Libre Baskerville"/>
                <a:sym typeface="Libre Baskerville"/>
              </a:rPr>
              <a:t>TRAIN</a:t>
            </a:r>
          </a:p>
        </p:txBody>
      </p:sp>
      <p:sp>
        <p:nvSpPr>
          <p:cNvPr id="6" name="TextBox 6"/>
          <p:cNvSpPr txBox="1"/>
          <p:nvPr/>
        </p:nvSpPr>
        <p:spPr>
          <a:xfrm>
            <a:off x="2655822" y="990600"/>
            <a:ext cx="905272"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Libre Baskerville"/>
                <a:ea typeface="Libre Baskerville"/>
                <a:cs typeface="Libre Baskerville"/>
                <a:sym typeface="Libre Baskerville"/>
              </a:rPr>
              <a:t>TEST</a:t>
            </a:r>
          </a:p>
        </p:txBody>
      </p:sp>
      <p:sp>
        <p:nvSpPr>
          <p:cNvPr id="7" name="TextBox 7"/>
          <p:cNvSpPr txBox="1"/>
          <p:nvPr/>
        </p:nvSpPr>
        <p:spPr>
          <a:xfrm>
            <a:off x="14090282" y="990600"/>
            <a:ext cx="2199184"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Libre Baskerville"/>
                <a:ea typeface="Libre Baskerville"/>
                <a:cs typeface="Libre Baskerville"/>
                <a:sym typeface="Libre Baskerville"/>
              </a:rPr>
              <a:t>VALIDATION</a:t>
            </a:r>
          </a:p>
        </p:txBody>
      </p:sp>
      <p:sp>
        <p:nvSpPr>
          <p:cNvPr id="8" name="TextBox 8"/>
          <p:cNvSpPr txBox="1"/>
          <p:nvPr/>
        </p:nvSpPr>
        <p:spPr>
          <a:xfrm>
            <a:off x="4854695" y="82366"/>
            <a:ext cx="8529042" cy="662941"/>
          </a:xfrm>
          <a:prstGeom prst="rect">
            <a:avLst/>
          </a:prstGeom>
        </p:spPr>
        <p:txBody>
          <a:bodyPr lIns="0" tIns="0" rIns="0" bIns="0" rtlCol="0" anchor="t">
            <a:spAutoFit/>
          </a:bodyPr>
          <a:lstStyle/>
          <a:p>
            <a:pPr algn="ctr">
              <a:lnSpc>
                <a:spcPts val="5459"/>
              </a:lnSpc>
              <a:spcBef>
                <a:spcPct val="0"/>
              </a:spcBef>
            </a:pPr>
            <a:r>
              <a:rPr lang="en-US" sz="3899" b="1">
                <a:solidFill>
                  <a:srgbClr val="000000"/>
                </a:solidFill>
                <a:latin typeface="Libre Baskerville Bold"/>
                <a:ea typeface="Libre Baskerville Bold"/>
                <a:cs typeface="Libre Baskerville Bold"/>
                <a:sym typeface="Libre Baskerville Bold"/>
              </a:rPr>
              <a:t>FILE DIRECTORY IN DATASET</a:t>
            </a:r>
          </a:p>
        </p:txBody>
      </p:sp>
      <p:sp>
        <p:nvSpPr>
          <p:cNvPr id="9" name="AutoShape 9"/>
          <p:cNvSpPr/>
          <p:nvPr/>
        </p:nvSpPr>
        <p:spPr>
          <a:xfrm>
            <a:off x="5897880" y="809625"/>
            <a:ext cx="6492240" cy="0"/>
          </a:xfrm>
          <a:prstGeom prst="line">
            <a:avLst/>
          </a:prstGeom>
          <a:ln w="38100" cap="flat">
            <a:solidFill>
              <a:srgbClr val="000000"/>
            </a:solidFill>
            <a:prstDash val="solid"/>
            <a:headEnd type="none" w="sm" len="sm"/>
            <a:tailEnd type="none" w="sm" len="sm"/>
          </a:ln>
        </p:spPr>
        <p:txBody>
          <a:bodyPr/>
          <a:lstStyle/>
          <a:p>
            <a:endParaRPr lang="en-SG"/>
          </a:p>
        </p:txBody>
      </p:sp>
      <p:sp>
        <p:nvSpPr>
          <p:cNvPr id="10" name="TextBox 10"/>
          <p:cNvSpPr txBox="1"/>
          <p:nvPr/>
        </p:nvSpPr>
        <p:spPr>
          <a:xfrm>
            <a:off x="2945302" y="8023860"/>
            <a:ext cx="12410650" cy="2072640"/>
          </a:xfrm>
          <a:prstGeom prst="rect">
            <a:avLst/>
          </a:prstGeom>
        </p:spPr>
        <p:txBody>
          <a:bodyPr lIns="0" tIns="0" rIns="0" bIns="0" rtlCol="0" anchor="t">
            <a:spAutoFit/>
          </a:bodyPr>
          <a:lstStyle/>
          <a:p>
            <a:pPr algn="just">
              <a:lnSpc>
                <a:spcPts val="3359"/>
              </a:lnSpc>
            </a:pPr>
            <a:r>
              <a:rPr lang="en-US" sz="2400">
                <a:solidFill>
                  <a:srgbClr val="000000"/>
                </a:solidFill>
                <a:latin typeface="Libre Baskerville"/>
                <a:ea typeface="Libre Baskerville"/>
                <a:cs typeface="Libre Baskerville"/>
                <a:sym typeface="Libre Baskerville"/>
              </a:rPr>
              <a:t>Problem after analysis: </a:t>
            </a:r>
          </a:p>
          <a:p>
            <a:pPr marL="518160" lvl="1" indent="-259080" algn="just">
              <a:lnSpc>
                <a:spcPts val="3359"/>
              </a:lnSpc>
              <a:buFont typeface="Arial"/>
              <a:buChar char="•"/>
            </a:pPr>
            <a:r>
              <a:rPr lang="en-US" sz="2400">
                <a:solidFill>
                  <a:srgbClr val="000000"/>
                </a:solidFill>
                <a:latin typeface="Libre Baskerville"/>
                <a:ea typeface="Libre Baskerville"/>
                <a:cs typeface="Libre Baskerville"/>
                <a:sym typeface="Libre Baskerville"/>
              </a:rPr>
              <a:t>As we can see, some file names that contain images of the vegetables are not kept consistent across the dataset. </a:t>
            </a:r>
          </a:p>
          <a:p>
            <a:pPr algn="just">
              <a:lnSpc>
                <a:spcPts val="3359"/>
              </a:lnSpc>
            </a:pPr>
            <a:r>
              <a:rPr lang="en-US" sz="2400">
                <a:solidFill>
                  <a:srgbClr val="000000"/>
                </a:solidFill>
                <a:latin typeface="Libre Baskerville"/>
                <a:ea typeface="Libre Baskerville"/>
                <a:cs typeface="Libre Baskerville"/>
                <a:sym typeface="Libre Baskerville"/>
              </a:rPr>
              <a:t>Fix: </a:t>
            </a:r>
          </a:p>
          <a:p>
            <a:pPr marL="518160" lvl="1" indent="-259080" algn="just">
              <a:lnSpc>
                <a:spcPts val="3359"/>
              </a:lnSpc>
              <a:spcBef>
                <a:spcPct val="0"/>
              </a:spcBef>
              <a:buFont typeface="Arial"/>
              <a:buChar char="•"/>
            </a:pPr>
            <a:r>
              <a:rPr lang="en-US" sz="2400">
                <a:solidFill>
                  <a:srgbClr val="000000"/>
                </a:solidFill>
                <a:latin typeface="Libre Baskerville"/>
                <a:ea typeface="Libre Baskerville"/>
                <a:cs typeface="Libre Baskerville"/>
                <a:sym typeface="Libre Baskerville"/>
              </a:rPr>
              <a:t>Changed the name of the files that are not consistent across all three files.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541831" y="1337770"/>
            <a:ext cx="7642029" cy="4967319"/>
          </a:xfrm>
          <a:custGeom>
            <a:avLst/>
            <a:gdLst/>
            <a:ahLst/>
            <a:cxnLst/>
            <a:rect l="l" t="t" r="r" b="b"/>
            <a:pathLst>
              <a:path w="7642029" h="4967319">
                <a:moveTo>
                  <a:pt x="0" y="0"/>
                </a:moveTo>
                <a:lnTo>
                  <a:pt x="7642030" y="0"/>
                </a:lnTo>
                <a:lnTo>
                  <a:pt x="7642030" y="4967320"/>
                </a:lnTo>
                <a:lnTo>
                  <a:pt x="0" y="4967320"/>
                </a:lnTo>
                <a:lnTo>
                  <a:pt x="0" y="0"/>
                </a:lnTo>
                <a:close/>
              </a:path>
            </a:pathLst>
          </a:custGeom>
          <a:blipFill>
            <a:blip r:embed="rId2"/>
            <a:stretch>
              <a:fillRect/>
            </a:stretch>
          </a:blipFill>
        </p:spPr>
        <p:txBody>
          <a:bodyPr/>
          <a:lstStyle/>
          <a:p>
            <a:endParaRPr lang="en-SG"/>
          </a:p>
        </p:txBody>
      </p:sp>
      <p:sp>
        <p:nvSpPr>
          <p:cNvPr id="3" name="Freeform 3"/>
          <p:cNvSpPr/>
          <p:nvPr/>
        </p:nvSpPr>
        <p:spPr>
          <a:xfrm>
            <a:off x="9775284" y="1337770"/>
            <a:ext cx="7083521" cy="4967319"/>
          </a:xfrm>
          <a:custGeom>
            <a:avLst/>
            <a:gdLst/>
            <a:ahLst/>
            <a:cxnLst/>
            <a:rect l="l" t="t" r="r" b="b"/>
            <a:pathLst>
              <a:path w="7083521" h="4967319">
                <a:moveTo>
                  <a:pt x="0" y="0"/>
                </a:moveTo>
                <a:lnTo>
                  <a:pt x="7083521" y="0"/>
                </a:lnTo>
                <a:lnTo>
                  <a:pt x="7083521" y="4967320"/>
                </a:lnTo>
                <a:lnTo>
                  <a:pt x="0" y="4967320"/>
                </a:lnTo>
                <a:lnTo>
                  <a:pt x="0" y="0"/>
                </a:lnTo>
                <a:close/>
              </a:path>
            </a:pathLst>
          </a:custGeom>
          <a:blipFill>
            <a:blip r:embed="rId3"/>
            <a:stretch>
              <a:fillRect/>
            </a:stretch>
          </a:blipFill>
        </p:spPr>
        <p:txBody>
          <a:bodyPr/>
          <a:lstStyle/>
          <a:p>
            <a:endParaRPr lang="en-SG"/>
          </a:p>
        </p:txBody>
      </p:sp>
      <p:sp>
        <p:nvSpPr>
          <p:cNvPr id="4" name="TextBox 4"/>
          <p:cNvSpPr txBox="1"/>
          <p:nvPr/>
        </p:nvSpPr>
        <p:spPr>
          <a:xfrm>
            <a:off x="4990604" y="75565"/>
            <a:ext cx="8306792" cy="1811020"/>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Exploratory Data Analysis</a:t>
            </a:r>
          </a:p>
          <a:p>
            <a:pPr algn="ctr">
              <a:lnSpc>
                <a:spcPts val="7279"/>
              </a:lnSpc>
            </a:pPr>
            <a:endParaRPr lang="en-US" sz="5199" b="1">
              <a:solidFill>
                <a:srgbClr val="000000"/>
              </a:solidFill>
              <a:latin typeface="Canva Sans Bold"/>
              <a:ea typeface="Canva Sans Bold"/>
              <a:cs typeface="Canva Sans Bold"/>
              <a:sym typeface="Canva Sans Bold"/>
            </a:endParaRPr>
          </a:p>
        </p:txBody>
      </p:sp>
      <p:sp>
        <p:nvSpPr>
          <p:cNvPr id="5" name="AutoShape 5"/>
          <p:cNvSpPr/>
          <p:nvPr/>
        </p:nvSpPr>
        <p:spPr>
          <a:xfrm>
            <a:off x="5897880" y="1047750"/>
            <a:ext cx="6492240" cy="0"/>
          </a:xfrm>
          <a:prstGeom prst="line">
            <a:avLst/>
          </a:prstGeom>
          <a:ln w="38100" cap="flat">
            <a:solidFill>
              <a:srgbClr val="000000"/>
            </a:solidFill>
            <a:prstDash val="solid"/>
            <a:headEnd type="none" w="sm" len="sm"/>
            <a:tailEnd type="none" w="sm" len="sm"/>
          </a:ln>
        </p:spPr>
        <p:txBody>
          <a:bodyPr/>
          <a:lstStyle/>
          <a:p>
            <a:endParaRPr lang="en-SG"/>
          </a:p>
        </p:txBody>
      </p:sp>
      <p:sp>
        <p:nvSpPr>
          <p:cNvPr id="6" name="TextBox 6"/>
          <p:cNvSpPr txBox="1"/>
          <p:nvPr/>
        </p:nvSpPr>
        <p:spPr>
          <a:xfrm>
            <a:off x="1303368" y="6266990"/>
            <a:ext cx="15681265" cy="3749040"/>
          </a:xfrm>
          <a:prstGeom prst="rect">
            <a:avLst/>
          </a:prstGeom>
        </p:spPr>
        <p:txBody>
          <a:bodyPr lIns="0" tIns="0" rIns="0" bIns="0" rtlCol="0" anchor="t">
            <a:spAutoFit/>
          </a:bodyPr>
          <a:lstStyle/>
          <a:p>
            <a:pPr algn="l">
              <a:lnSpc>
                <a:spcPts val="3359"/>
              </a:lnSpc>
            </a:pPr>
            <a:r>
              <a:rPr lang="en-US" sz="2400">
                <a:solidFill>
                  <a:srgbClr val="000000"/>
                </a:solidFill>
                <a:latin typeface="Libre Baskerville"/>
                <a:ea typeface="Libre Baskerville"/>
                <a:cs typeface="Libre Baskerville"/>
                <a:sym typeface="Libre Baskerville"/>
              </a:rPr>
              <a:t>Observation: </a:t>
            </a:r>
          </a:p>
          <a:p>
            <a:pPr marL="518160" lvl="1" indent="-259080" algn="l">
              <a:lnSpc>
                <a:spcPts val="3359"/>
              </a:lnSpc>
              <a:buFont typeface="Arial"/>
              <a:buChar char="•"/>
            </a:pPr>
            <a:r>
              <a:rPr lang="en-US" sz="2400">
                <a:solidFill>
                  <a:srgbClr val="000000"/>
                </a:solidFill>
                <a:latin typeface="Libre Baskerville"/>
                <a:ea typeface="Libre Baskerville"/>
                <a:cs typeface="Libre Baskerville"/>
                <a:sym typeface="Libre Baskerville"/>
              </a:rPr>
              <a:t>From initial dataset visualisation, from the bar graph and the heatmap our data is split unevenly.</a:t>
            </a:r>
          </a:p>
          <a:p>
            <a:pPr algn="l">
              <a:lnSpc>
                <a:spcPts val="3359"/>
              </a:lnSpc>
            </a:pPr>
            <a:r>
              <a:rPr lang="en-US" sz="2400">
                <a:solidFill>
                  <a:srgbClr val="000000"/>
                </a:solidFill>
                <a:latin typeface="Libre Baskerville"/>
                <a:ea typeface="Libre Baskerville"/>
                <a:cs typeface="Libre Baskerville"/>
                <a:sym typeface="Libre Baskerville"/>
              </a:rPr>
              <a:t>Problem after analysis: </a:t>
            </a:r>
          </a:p>
          <a:p>
            <a:pPr marL="518160" lvl="1" indent="-259080" algn="l">
              <a:lnSpc>
                <a:spcPts val="3359"/>
              </a:lnSpc>
              <a:buAutoNum type="arabicPeriod"/>
            </a:pPr>
            <a:r>
              <a:rPr lang="en-US" sz="2400">
                <a:solidFill>
                  <a:srgbClr val="000000"/>
                </a:solidFill>
                <a:latin typeface="Libre Baskerville"/>
                <a:ea typeface="Libre Baskerville"/>
                <a:cs typeface="Libre Baskerville"/>
                <a:sym typeface="Libre Baskerville"/>
              </a:rPr>
              <a:t>Some files are using different image formats</a:t>
            </a:r>
          </a:p>
          <a:p>
            <a:pPr marL="518160" lvl="1" indent="-259080" algn="l">
              <a:lnSpc>
                <a:spcPts val="3359"/>
              </a:lnSpc>
              <a:buAutoNum type="arabicPeriod"/>
            </a:pPr>
            <a:r>
              <a:rPr lang="en-US" sz="2400">
                <a:solidFill>
                  <a:srgbClr val="000000"/>
                </a:solidFill>
                <a:latin typeface="Libre Baskerville"/>
                <a:ea typeface="Libre Baskerville"/>
                <a:cs typeface="Libre Baskerville"/>
                <a:sym typeface="Libre Baskerville"/>
              </a:rPr>
              <a:t>Different files have varying no. of images</a:t>
            </a:r>
          </a:p>
          <a:p>
            <a:pPr marL="518160" lvl="1" indent="-259080" algn="l">
              <a:lnSpc>
                <a:spcPts val="3359"/>
              </a:lnSpc>
              <a:buAutoNum type="arabicPeriod"/>
            </a:pPr>
            <a:r>
              <a:rPr lang="en-US" sz="2400">
                <a:solidFill>
                  <a:srgbClr val="000000"/>
                </a:solidFill>
                <a:latin typeface="Libre Baskerville"/>
                <a:ea typeface="Libre Baskerville"/>
                <a:cs typeface="Libre Baskerville"/>
                <a:sym typeface="Libre Baskerville"/>
              </a:rPr>
              <a:t>Some images are duplicates</a:t>
            </a:r>
          </a:p>
          <a:p>
            <a:pPr algn="l">
              <a:lnSpc>
                <a:spcPts val="3359"/>
              </a:lnSpc>
            </a:pPr>
            <a:r>
              <a:rPr lang="en-US" sz="2400">
                <a:solidFill>
                  <a:srgbClr val="000000"/>
                </a:solidFill>
                <a:latin typeface="Libre Baskerville"/>
                <a:ea typeface="Libre Baskerville"/>
                <a:cs typeface="Libre Baskerville"/>
                <a:sym typeface="Libre Baskerville"/>
              </a:rPr>
              <a:t>Fix:</a:t>
            </a:r>
          </a:p>
          <a:p>
            <a:pPr marL="518160" lvl="1" indent="-259080" algn="l">
              <a:lnSpc>
                <a:spcPts val="3359"/>
              </a:lnSpc>
              <a:spcBef>
                <a:spcPct val="0"/>
              </a:spcBef>
              <a:buFont typeface="Arial"/>
              <a:buChar char="•"/>
            </a:pPr>
            <a:r>
              <a:rPr lang="en-US" sz="2400">
                <a:solidFill>
                  <a:srgbClr val="000000"/>
                </a:solidFill>
                <a:latin typeface="Libre Baskerville"/>
                <a:ea typeface="Libre Baskerville"/>
                <a:cs typeface="Libre Baskerville"/>
                <a:sym typeface="Libre Baskerville"/>
              </a:rPr>
              <a:t>Do data augmentation, include all image formats (eg. png, jpg, jpeg), remove duplicates.</a:t>
            </a:r>
          </a:p>
          <a:p>
            <a:pPr algn="l">
              <a:lnSpc>
                <a:spcPts val="3359"/>
              </a:lnSpc>
              <a:spcBef>
                <a:spcPct val="0"/>
              </a:spcBef>
            </a:pPr>
            <a:endParaRPr lang="en-US" sz="2400">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AutoShape 2"/>
          <p:cNvSpPr/>
          <p:nvPr/>
        </p:nvSpPr>
        <p:spPr>
          <a:xfrm>
            <a:off x="5897880" y="1047750"/>
            <a:ext cx="6492240" cy="0"/>
          </a:xfrm>
          <a:prstGeom prst="line">
            <a:avLst/>
          </a:prstGeom>
          <a:ln w="38100" cap="flat">
            <a:solidFill>
              <a:srgbClr val="000000"/>
            </a:solidFill>
            <a:prstDash val="solid"/>
            <a:headEnd type="none" w="sm" len="sm"/>
            <a:tailEnd type="none" w="sm" len="sm"/>
          </a:ln>
        </p:spPr>
        <p:txBody>
          <a:bodyPr/>
          <a:lstStyle/>
          <a:p>
            <a:endParaRPr lang="en-SG"/>
          </a:p>
        </p:txBody>
      </p:sp>
      <p:sp>
        <p:nvSpPr>
          <p:cNvPr id="3" name="Freeform 3"/>
          <p:cNvSpPr/>
          <p:nvPr/>
        </p:nvSpPr>
        <p:spPr>
          <a:xfrm>
            <a:off x="376930" y="2651869"/>
            <a:ext cx="7666627" cy="3569773"/>
          </a:xfrm>
          <a:custGeom>
            <a:avLst/>
            <a:gdLst/>
            <a:ahLst/>
            <a:cxnLst/>
            <a:rect l="l" t="t" r="r" b="b"/>
            <a:pathLst>
              <a:path w="7666627" h="3569773">
                <a:moveTo>
                  <a:pt x="0" y="0"/>
                </a:moveTo>
                <a:lnTo>
                  <a:pt x="7666627" y="0"/>
                </a:lnTo>
                <a:lnTo>
                  <a:pt x="7666627" y="3569773"/>
                </a:lnTo>
                <a:lnTo>
                  <a:pt x="0" y="3569773"/>
                </a:lnTo>
                <a:lnTo>
                  <a:pt x="0" y="0"/>
                </a:lnTo>
                <a:close/>
              </a:path>
            </a:pathLst>
          </a:custGeom>
          <a:blipFill>
            <a:blip r:embed="rId2"/>
            <a:stretch>
              <a:fillRect/>
            </a:stretch>
          </a:blipFill>
        </p:spPr>
        <p:txBody>
          <a:bodyPr/>
          <a:lstStyle/>
          <a:p>
            <a:endParaRPr lang="en-SG"/>
          </a:p>
        </p:txBody>
      </p:sp>
      <p:sp>
        <p:nvSpPr>
          <p:cNvPr id="4" name="Freeform 4"/>
          <p:cNvSpPr/>
          <p:nvPr/>
        </p:nvSpPr>
        <p:spPr>
          <a:xfrm>
            <a:off x="9957288" y="2395024"/>
            <a:ext cx="6894997" cy="4191563"/>
          </a:xfrm>
          <a:custGeom>
            <a:avLst/>
            <a:gdLst/>
            <a:ahLst/>
            <a:cxnLst/>
            <a:rect l="l" t="t" r="r" b="b"/>
            <a:pathLst>
              <a:path w="6894997" h="4191563">
                <a:moveTo>
                  <a:pt x="0" y="0"/>
                </a:moveTo>
                <a:lnTo>
                  <a:pt x="6894997" y="0"/>
                </a:lnTo>
                <a:lnTo>
                  <a:pt x="6894997" y="4191563"/>
                </a:lnTo>
                <a:lnTo>
                  <a:pt x="0" y="4191563"/>
                </a:lnTo>
                <a:lnTo>
                  <a:pt x="0" y="0"/>
                </a:lnTo>
                <a:close/>
              </a:path>
            </a:pathLst>
          </a:custGeom>
          <a:blipFill>
            <a:blip r:embed="rId3"/>
            <a:stretch>
              <a:fillRect/>
            </a:stretch>
          </a:blipFill>
        </p:spPr>
        <p:txBody>
          <a:bodyPr/>
          <a:lstStyle/>
          <a:p>
            <a:endParaRPr lang="en-SG"/>
          </a:p>
        </p:txBody>
      </p:sp>
      <p:sp>
        <p:nvSpPr>
          <p:cNvPr id="5" name="TextBox 5"/>
          <p:cNvSpPr txBox="1"/>
          <p:nvPr/>
        </p:nvSpPr>
        <p:spPr>
          <a:xfrm>
            <a:off x="1963430" y="-114300"/>
            <a:ext cx="14361140" cy="1085215"/>
          </a:xfrm>
          <a:prstGeom prst="rect">
            <a:avLst/>
          </a:prstGeom>
        </p:spPr>
        <p:txBody>
          <a:bodyPr lIns="0" tIns="0" rIns="0" bIns="0" rtlCol="0" anchor="t">
            <a:spAutoFit/>
          </a:bodyPr>
          <a:lstStyle/>
          <a:p>
            <a:pPr algn="l">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Data Cleaning and preprocessing</a:t>
            </a:r>
          </a:p>
        </p:txBody>
      </p:sp>
      <p:sp>
        <p:nvSpPr>
          <p:cNvPr id="6" name="TextBox 6"/>
          <p:cNvSpPr txBox="1"/>
          <p:nvPr/>
        </p:nvSpPr>
        <p:spPr>
          <a:xfrm>
            <a:off x="1449769" y="6548487"/>
            <a:ext cx="5520950" cy="815340"/>
          </a:xfrm>
          <a:prstGeom prst="rect">
            <a:avLst/>
          </a:prstGeom>
        </p:spPr>
        <p:txBody>
          <a:bodyPr lIns="0" tIns="0" rIns="0" bIns="0" rtlCol="0" anchor="t">
            <a:spAutoFit/>
          </a:bodyPr>
          <a:lstStyle/>
          <a:p>
            <a:pPr algn="ctr">
              <a:lnSpc>
                <a:spcPts val="3359"/>
              </a:lnSpc>
              <a:spcBef>
                <a:spcPct val="0"/>
              </a:spcBef>
            </a:pPr>
            <a:r>
              <a:rPr lang="en-US" sz="2400">
                <a:solidFill>
                  <a:srgbClr val="061313"/>
                </a:solidFill>
                <a:latin typeface="Libre Baskerville"/>
                <a:ea typeface="Libre Baskerville"/>
                <a:cs typeface="Libre Baskerville"/>
                <a:sym typeface="Libre Baskerville"/>
              </a:rPr>
              <a:t>Used image hashing to remove duplicate images </a:t>
            </a:r>
          </a:p>
        </p:txBody>
      </p:sp>
      <p:sp>
        <p:nvSpPr>
          <p:cNvPr id="7" name="TextBox 7"/>
          <p:cNvSpPr txBox="1"/>
          <p:nvPr/>
        </p:nvSpPr>
        <p:spPr>
          <a:xfrm>
            <a:off x="9501777" y="6766560"/>
            <a:ext cx="8063773" cy="2491740"/>
          </a:xfrm>
          <a:prstGeom prst="rect">
            <a:avLst/>
          </a:prstGeom>
        </p:spPr>
        <p:txBody>
          <a:bodyPr lIns="0" tIns="0" rIns="0" bIns="0" rtlCol="0" anchor="t">
            <a:spAutoFit/>
          </a:bodyPr>
          <a:lstStyle/>
          <a:p>
            <a:pPr algn="l">
              <a:lnSpc>
                <a:spcPts val="3359"/>
              </a:lnSpc>
              <a:spcBef>
                <a:spcPct val="0"/>
              </a:spcBef>
            </a:pPr>
            <a:r>
              <a:rPr lang="en-US" sz="2400">
                <a:solidFill>
                  <a:srgbClr val="061313"/>
                </a:solidFill>
                <a:latin typeface="Libre Baskerville"/>
                <a:ea typeface="Libre Baskerville"/>
                <a:cs typeface="Libre Baskerville"/>
                <a:sym typeface="Libre Baskerville"/>
              </a:rPr>
              <a:t>We can start by increasing the amount of training data for each class until they all have 954 images by using data augmentation.</a:t>
            </a:r>
          </a:p>
          <a:p>
            <a:pPr algn="l">
              <a:lnSpc>
                <a:spcPts val="3359"/>
              </a:lnSpc>
              <a:spcBef>
                <a:spcPct val="0"/>
              </a:spcBef>
            </a:pPr>
            <a:r>
              <a:rPr lang="en-US" sz="2400">
                <a:solidFill>
                  <a:srgbClr val="061313"/>
                </a:solidFill>
                <a:latin typeface="Libre Baskerville"/>
                <a:ea typeface="Libre Baskerville"/>
                <a:cs typeface="Libre Baskerville"/>
                <a:sym typeface="Libre Baskerville"/>
              </a:rPr>
              <a:t>  - Rotating</a:t>
            </a:r>
          </a:p>
          <a:p>
            <a:pPr algn="l">
              <a:lnSpc>
                <a:spcPts val="3359"/>
              </a:lnSpc>
              <a:spcBef>
                <a:spcPct val="0"/>
              </a:spcBef>
            </a:pPr>
            <a:r>
              <a:rPr lang="en-US" sz="2400">
                <a:solidFill>
                  <a:srgbClr val="061313"/>
                </a:solidFill>
                <a:latin typeface="Libre Baskerville"/>
                <a:ea typeface="Libre Baskerville"/>
                <a:cs typeface="Libre Baskerville"/>
                <a:sym typeface="Libre Baskerville"/>
              </a:rPr>
              <a:t>  - Transformation</a:t>
            </a:r>
          </a:p>
          <a:p>
            <a:pPr algn="l">
              <a:lnSpc>
                <a:spcPts val="3359"/>
              </a:lnSpc>
              <a:spcBef>
                <a:spcPct val="0"/>
              </a:spcBef>
            </a:pPr>
            <a:r>
              <a:rPr lang="en-US" sz="2400">
                <a:solidFill>
                  <a:srgbClr val="061313"/>
                </a:solidFill>
                <a:latin typeface="Libre Baskerville"/>
                <a:ea typeface="Libre Baskerville"/>
                <a:cs typeface="Libre Baskerville"/>
                <a:sym typeface="Libre Baskerville"/>
              </a:rPr>
              <a:t>  - Flipping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AutoShape 2"/>
          <p:cNvSpPr/>
          <p:nvPr/>
        </p:nvSpPr>
        <p:spPr>
          <a:xfrm>
            <a:off x="5897880" y="1047750"/>
            <a:ext cx="6492240" cy="0"/>
          </a:xfrm>
          <a:prstGeom prst="line">
            <a:avLst/>
          </a:prstGeom>
          <a:ln w="38100" cap="flat">
            <a:solidFill>
              <a:srgbClr val="000000"/>
            </a:solidFill>
            <a:prstDash val="solid"/>
            <a:headEnd type="none" w="sm" len="sm"/>
            <a:tailEnd type="none" w="sm" len="sm"/>
          </a:ln>
        </p:spPr>
        <p:txBody>
          <a:bodyPr/>
          <a:lstStyle/>
          <a:p>
            <a:endParaRPr lang="en-SG"/>
          </a:p>
        </p:txBody>
      </p:sp>
      <p:sp>
        <p:nvSpPr>
          <p:cNvPr id="3" name="Freeform 3"/>
          <p:cNvSpPr/>
          <p:nvPr/>
        </p:nvSpPr>
        <p:spPr>
          <a:xfrm>
            <a:off x="293759" y="1609054"/>
            <a:ext cx="11208242" cy="7999882"/>
          </a:xfrm>
          <a:custGeom>
            <a:avLst/>
            <a:gdLst/>
            <a:ahLst/>
            <a:cxnLst/>
            <a:rect l="l" t="t" r="r" b="b"/>
            <a:pathLst>
              <a:path w="11208242" h="7999882">
                <a:moveTo>
                  <a:pt x="0" y="0"/>
                </a:moveTo>
                <a:lnTo>
                  <a:pt x="11208242" y="0"/>
                </a:lnTo>
                <a:lnTo>
                  <a:pt x="11208242" y="7999882"/>
                </a:lnTo>
                <a:lnTo>
                  <a:pt x="0" y="7999882"/>
                </a:lnTo>
                <a:lnTo>
                  <a:pt x="0" y="0"/>
                </a:lnTo>
                <a:close/>
              </a:path>
            </a:pathLst>
          </a:custGeom>
          <a:blipFill>
            <a:blip r:embed="rId2"/>
            <a:stretch>
              <a:fillRect/>
            </a:stretch>
          </a:blipFill>
        </p:spPr>
        <p:txBody>
          <a:bodyPr/>
          <a:lstStyle/>
          <a:p>
            <a:endParaRPr lang="en-SG"/>
          </a:p>
        </p:txBody>
      </p:sp>
      <p:sp>
        <p:nvSpPr>
          <p:cNvPr id="4" name="Freeform 4"/>
          <p:cNvSpPr/>
          <p:nvPr/>
        </p:nvSpPr>
        <p:spPr>
          <a:xfrm>
            <a:off x="12623841" y="1609054"/>
            <a:ext cx="4726791" cy="5280777"/>
          </a:xfrm>
          <a:custGeom>
            <a:avLst/>
            <a:gdLst/>
            <a:ahLst/>
            <a:cxnLst/>
            <a:rect l="l" t="t" r="r" b="b"/>
            <a:pathLst>
              <a:path w="4726791" h="5280777">
                <a:moveTo>
                  <a:pt x="0" y="0"/>
                </a:moveTo>
                <a:lnTo>
                  <a:pt x="4726791" y="0"/>
                </a:lnTo>
                <a:lnTo>
                  <a:pt x="4726791" y="5280776"/>
                </a:lnTo>
                <a:lnTo>
                  <a:pt x="0" y="5280776"/>
                </a:lnTo>
                <a:lnTo>
                  <a:pt x="0" y="0"/>
                </a:lnTo>
                <a:close/>
              </a:path>
            </a:pathLst>
          </a:custGeom>
          <a:blipFill>
            <a:blip r:embed="rId3"/>
            <a:stretch>
              <a:fillRect t="-888" b="-888"/>
            </a:stretch>
          </a:blipFill>
        </p:spPr>
        <p:txBody>
          <a:bodyPr/>
          <a:lstStyle/>
          <a:p>
            <a:endParaRPr lang="en-SG"/>
          </a:p>
        </p:txBody>
      </p:sp>
      <p:sp>
        <p:nvSpPr>
          <p:cNvPr id="5" name="TextBox 5"/>
          <p:cNvSpPr txBox="1"/>
          <p:nvPr/>
        </p:nvSpPr>
        <p:spPr>
          <a:xfrm>
            <a:off x="1963430" y="-114300"/>
            <a:ext cx="14361140" cy="1085215"/>
          </a:xfrm>
          <a:prstGeom prst="rect">
            <a:avLst/>
          </a:prstGeom>
        </p:spPr>
        <p:txBody>
          <a:bodyPr lIns="0" tIns="0" rIns="0" bIns="0" rtlCol="0" anchor="t">
            <a:spAutoFit/>
          </a:bodyPr>
          <a:lstStyle/>
          <a:p>
            <a:pPr algn="l">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Data Cleaning and preprocessing</a:t>
            </a:r>
          </a:p>
        </p:txBody>
      </p:sp>
      <p:sp>
        <p:nvSpPr>
          <p:cNvPr id="6" name="TextBox 6"/>
          <p:cNvSpPr txBox="1"/>
          <p:nvPr/>
        </p:nvSpPr>
        <p:spPr>
          <a:xfrm>
            <a:off x="11686474" y="7350029"/>
            <a:ext cx="6601526" cy="1009502"/>
          </a:xfrm>
          <a:prstGeom prst="rect">
            <a:avLst/>
          </a:prstGeom>
        </p:spPr>
        <p:txBody>
          <a:bodyPr lIns="0" tIns="0" rIns="0" bIns="0" rtlCol="0" anchor="t">
            <a:spAutoFit/>
          </a:bodyPr>
          <a:lstStyle/>
          <a:p>
            <a:pPr algn="ctr">
              <a:lnSpc>
                <a:spcPts val="2728"/>
              </a:lnSpc>
              <a:spcBef>
                <a:spcPct val="0"/>
              </a:spcBef>
            </a:pPr>
            <a:r>
              <a:rPr lang="en-US" sz="1948">
                <a:solidFill>
                  <a:srgbClr val="061313"/>
                </a:solidFill>
                <a:latin typeface="Libre Baskerville"/>
                <a:ea typeface="Libre Baskerville"/>
                <a:cs typeface="Libre Baskerville"/>
                <a:sym typeface="Libre Baskerville"/>
              </a:rPr>
              <a:t>Now that we have our dataset ready and balanced we can start importing them to be grayscaled and resized according to project requirements.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967251" y="2057713"/>
            <a:ext cx="8070363" cy="4731250"/>
          </a:xfrm>
          <a:custGeom>
            <a:avLst/>
            <a:gdLst/>
            <a:ahLst/>
            <a:cxnLst/>
            <a:rect l="l" t="t" r="r" b="b"/>
            <a:pathLst>
              <a:path w="8070363" h="4731250">
                <a:moveTo>
                  <a:pt x="0" y="0"/>
                </a:moveTo>
                <a:lnTo>
                  <a:pt x="8070362" y="0"/>
                </a:lnTo>
                <a:lnTo>
                  <a:pt x="8070362" y="4731250"/>
                </a:lnTo>
                <a:lnTo>
                  <a:pt x="0" y="4731250"/>
                </a:lnTo>
                <a:lnTo>
                  <a:pt x="0" y="0"/>
                </a:lnTo>
                <a:close/>
              </a:path>
            </a:pathLst>
          </a:custGeom>
          <a:blipFill>
            <a:blip r:embed="rId2"/>
            <a:stretch>
              <a:fillRect/>
            </a:stretch>
          </a:blipFill>
        </p:spPr>
        <p:txBody>
          <a:bodyPr/>
          <a:lstStyle/>
          <a:p>
            <a:endParaRPr lang="en-SG"/>
          </a:p>
        </p:txBody>
      </p:sp>
      <p:sp>
        <p:nvSpPr>
          <p:cNvPr id="3" name="Freeform 3"/>
          <p:cNvSpPr/>
          <p:nvPr/>
        </p:nvSpPr>
        <p:spPr>
          <a:xfrm>
            <a:off x="9416530" y="2057713"/>
            <a:ext cx="7946748" cy="4877316"/>
          </a:xfrm>
          <a:custGeom>
            <a:avLst/>
            <a:gdLst/>
            <a:ahLst/>
            <a:cxnLst/>
            <a:rect l="l" t="t" r="r" b="b"/>
            <a:pathLst>
              <a:path w="7946748" h="4877316">
                <a:moveTo>
                  <a:pt x="0" y="0"/>
                </a:moveTo>
                <a:lnTo>
                  <a:pt x="7946748" y="0"/>
                </a:lnTo>
                <a:lnTo>
                  <a:pt x="7946748" y="4877317"/>
                </a:lnTo>
                <a:lnTo>
                  <a:pt x="0" y="4877317"/>
                </a:lnTo>
                <a:lnTo>
                  <a:pt x="0" y="0"/>
                </a:lnTo>
                <a:close/>
              </a:path>
            </a:pathLst>
          </a:custGeom>
          <a:blipFill>
            <a:blip r:embed="rId3"/>
            <a:stretch>
              <a:fillRect/>
            </a:stretch>
          </a:blipFill>
        </p:spPr>
        <p:txBody>
          <a:bodyPr/>
          <a:lstStyle/>
          <a:p>
            <a:endParaRPr lang="en-SG"/>
          </a:p>
        </p:txBody>
      </p:sp>
      <p:sp>
        <p:nvSpPr>
          <p:cNvPr id="4" name="AutoShape 4"/>
          <p:cNvSpPr/>
          <p:nvPr/>
        </p:nvSpPr>
        <p:spPr>
          <a:xfrm>
            <a:off x="5897880" y="1047750"/>
            <a:ext cx="6492240" cy="0"/>
          </a:xfrm>
          <a:prstGeom prst="line">
            <a:avLst/>
          </a:prstGeom>
          <a:ln w="38100" cap="flat">
            <a:solidFill>
              <a:srgbClr val="000000"/>
            </a:solidFill>
            <a:prstDash val="solid"/>
            <a:headEnd type="none" w="sm" len="sm"/>
            <a:tailEnd type="none" w="sm" len="sm"/>
          </a:ln>
        </p:spPr>
        <p:txBody>
          <a:bodyPr/>
          <a:lstStyle/>
          <a:p>
            <a:endParaRPr lang="en-SG"/>
          </a:p>
        </p:txBody>
      </p:sp>
      <p:sp>
        <p:nvSpPr>
          <p:cNvPr id="5" name="TextBox 5"/>
          <p:cNvSpPr txBox="1"/>
          <p:nvPr/>
        </p:nvSpPr>
        <p:spPr>
          <a:xfrm>
            <a:off x="5002432" y="-114300"/>
            <a:ext cx="8283136" cy="1085215"/>
          </a:xfrm>
          <a:prstGeom prst="rect">
            <a:avLst/>
          </a:prstGeom>
        </p:spPr>
        <p:txBody>
          <a:bodyPr lIns="0" tIns="0" rIns="0" bIns="0" rtlCol="0" anchor="t">
            <a:spAutoFit/>
          </a:bodyPr>
          <a:lstStyle/>
          <a:p>
            <a:pPr algn="l">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Data preprocessing</a:t>
            </a:r>
          </a:p>
        </p:txBody>
      </p:sp>
      <p:sp>
        <p:nvSpPr>
          <p:cNvPr id="6" name="TextBox 6"/>
          <p:cNvSpPr txBox="1"/>
          <p:nvPr/>
        </p:nvSpPr>
        <p:spPr>
          <a:xfrm>
            <a:off x="3449014" y="1581072"/>
            <a:ext cx="3106837" cy="396240"/>
          </a:xfrm>
          <a:prstGeom prst="rect">
            <a:avLst/>
          </a:prstGeom>
        </p:spPr>
        <p:txBody>
          <a:bodyPr lIns="0" tIns="0" rIns="0" bIns="0" rtlCol="0" anchor="t">
            <a:spAutoFit/>
          </a:bodyPr>
          <a:lstStyle/>
          <a:p>
            <a:pPr algn="ctr">
              <a:lnSpc>
                <a:spcPts val="3359"/>
              </a:lnSpc>
              <a:spcBef>
                <a:spcPct val="0"/>
              </a:spcBef>
            </a:pPr>
            <a:r>
              <a:rPr lang="en-US" sz="2400">
                <a:solidFill>
                  <a:srgbClr val="061313"/>
                </a:solidFill>
                <a:latin typeface="Libre Baskerville"/>
                <a:ea typeface="Libre Baskerville"/>
                <a:cs typeface="Libre Baskerville"/>
                <a:sym typeface="Libre Baskerville"/>
              </a:rPr>
              <a:t>23 by 23, grayscaled</a:t>
            </a:r>
          </a:p>
        </p:txBody>
      </p:sp>
      <p:sp>
        <p:nvSpPr>
          <p:cNvPr id="7" name="TextBox 7"/>
          <p:cNvSpPr txBox="1"/>
          <p:nvPr/>
        </p:nvSpPr>
        <p:spPr>
          <a:xfrm>
            <a:off x="11331661" y="1581072"/>
            <a:ext cx="3907814" cy="396240"/>
          </a:xfrm>
          <a:prstGeom prst="rect">
            <a:avLst/>
          </a:prstGeom>
        </p:spPr>
        <p:txBody>
          <a:bodyPr lIns="0" tIns="0" rIns="0" bIns="0" rtlCol="0" anchor="t">
            <a:spAutoFit/>
          </a:bodyPr>
          <a:lstStyle/>
          <a:p>
            <a:pPr algn="ctr">
              <a:lnSpc>
                <a:spcPts val="3359"/>
              </a:lnSpc>
              <a:spcBef>
                <a:spcPct val="0"/>
              </a:spcBef>
            </a:pPr>
            <a:r>
              <a:rPr lang="en-US" sz="2400">
                <a:solidFill>
                  <a:srgbClr val="061313"/>
                </a:solidFill>
                <a:latin typeface="Libre Baskerville"/>
                <a:ea typeface="Libre Baskerville"/>
                <a:cs typeface="Libre Baskerville"/>
                <a:sym typeface="Libre Baskerville"/>
              </a:rPr>
              <a:t>101 by 101, grayscaled</a:t>
            </a:r>
          </a:p>
        </p:txBody>
      </p:sp>
      <p:sp>
        <p:nvSpPr>
          <p:cNvPr id="8" name="TextBox 8"/>
          <p:cNvSpPr txBox="1"/>
          <p:nvPr/>
        </p:nvSpPr>
        <p:spPr>
          <a:xfrm>
            <a:off x="7694681" y="6954080"/>
            <a:ext cx="2452787" cy="396240"/>
          </a:xfrm>
          <a:prstGeom prst="rect">
            <a:avLst/>
          </a:prstGeom>
        </p:spPr>
        <p:txBody>
          <a:bodyPr lIns="0" tIns="0" rIns="0" bIns="0" rtlCol="0" anchor="t">
            <a:spAutoFit/>
          </a:bodyPr>
          <a:lstStyle/>
          <a:p>
            <a:pPr algn="ctr">
              <a:lnSpc>
                <a:spcPts val="3359"/>
              </a:lnSpc>
              <a:spcBef>
                <a:spcPct val="0"/>
              </a:spcBef>
            </a:pPr>
            <a:r>
              <a:rPr lang="en-US" sz="2400" b="1" u="sng">
                <a:solidFill>
                  <a:srgbClr val="061313"/>
                </a:solidFill>
                <a:latin typeface="Libre Baskerville Bold"/>
                <a:ea typeface="Libre Baskerville Bold"/>
                <a:cs typeface="Libre Baskerville Bold"/>
                <a:sym typeface="Libre Baskerville Bold"/>
              </a:rPr>
              <a:t>Useful insights:</a:t>
            </a:r>
          </a:p>
        </p:txBody>
      </p:sp>
      <p:graphicFrame>
        <p:nvGraphicFramePr>
          <p:cNvPr id="9" name="Object 9"/>
          <p:cNvGraphicFramePr/>
          <p:nvPr/>
        </p:nvGraphicFramePr>
        <p:xfrm>
          <a:off x="1028700" y="7597605"/>
          <a:ext cx="3771900" cy="1676400"/>
        </p:xfrm>
        <a:graphic>
          <a:graphicData uri="http://schemas.openxmlformats.org/presentationml/2006/ole">
            <mc:AlternateContent xmlns:mc="http://schemas.openxmlformats.org/markup-compatibility/2006">
              <mc:Choice xmlns:v="urn:schemas-microsoft-com:vml" Requires="v">
                <p:oleObj name="Worksheet" r:id="rId4" imgW="4521200" imgH="2425700" progId="Excel.Sheet.12">
                  <p:embed/>
                </p:oleObj>
              </mc:Choice>
              <mc:Fallback>
                <p:oleObj name="Worksheet" r:id="rId4" imgW="4521200" imgH="2425700" progId="Excel.Sheet.12">
                  <p:embed/>
                  <p:pic>
                    <p:nvPicPr>
                      <p:cNvPr id="0" name=""/>
                      <p:cNvPicPr/>
                      <p:nvPr/>
                    </p:nvPicPr>
                    <p:blipFill>
                      <a:blip r:embed="rId5"/>
                      <a:stretch>
                        <a:fillRect/>
                      </a:stretch>
                    </p:blipFill>
                    <p:spPr>
                      <a:xfrm>
                        <a:off x="1028700" y="7597605"/>
                        <a:ext cx="3771900" cy="1676400"/>
                      </a:xfrm>
                      <a:prstGeom prst="rect">
                        <a:avLst/>
                      </a:prstGeom>
                    </p:spPr>
                  </p:pic>
                </p:oleObj>
              </mc:Fallback>
            </mc:AlternateContent>
          </a:graphicData>
        </a:graphic>
      </p:graphicFrame>
      <p:sp>
        <p:nvSpPr>
          <p:cNvPr id="10" name="TextBox 10"/>
          <p:cNvSpPr txBox="1"/>
          <p:nvPr/>
        </p:nvSpPr>
        <p:spPr>
          <a:xfrm>
            <a:off x="7694681" y="7612731"/>
            <a:ext cx="10139761" cy="1601869"/>
          </a:xfrm>
          <a:prstGeom prst="rect">
            <a:avLst/>
          </a:prstGeom>
        </p:spPr>
        <p:txBody>
          <a:bodyPr lIns="0" tIns="0" rIns="0" bIns="0" rtlCol="0" anchor="t">
            <a:spAutoFit/>
          </a:bodyPr>
          <a:lstStyle/>
          <a:p>
            <a:pPr algn="l">
              <a:lnSpc>
                <a:spcPts val="2598"/>
              </a:lnSpc>
            </a:pPr>
            <a:r>
              <a:rPr lang="en-US" sz="1855">
                <a:solidFill>
                  <a:srgbClr val="061313"/>
                </a:solidFill>
                <a:latin typeface="Libre Baskerville"/>
                <a:ea typeface="Libre Baskerville"/>
                <a:cs typeface="Libre Baskerville"/>
                <a:sym typeface="Libre Baskerville"/>
              </a:rPr>
              <a:t>Generalization vs. Overfitting Risk</a:t>
            </a:r>
          </a:p>
          <a:p>
            <a:pPr marL="400689" lvl="1" indent="-200345" algn="l">
              <a:lnSpc>
                <a:spcPts val="2598"/>
              </a:lnSpc>
              <a:buFont typeface="Arial"/>
              <a:buChar char="•"/>
            </a:pPr>
            <a:r>
              <a:rPr lang="en-US" sz="1855">
                <a:solidFill>
                  <a:srgbClr val="061313"/>
                </a:solidFill>
                <a:latin typeface="Libre Baskerville"/>
                <a:ea typeface="Libre Baskerville"/>
                <a:cs typeface="Libre Baskerville"/>
                <a:sym typeface="Libre Baskerville"/>
              </a:rPr>
              <a:t>23×23 has less information, reducing the chance of overfitting, but might underfit (not enough signal).</a:t>
            </a:r>
          </a:p>
          <a:p>
            <a:pPr marL="400689" lvl="1" indent="-200345" algn="l">
              <a:lnSpc>
                <a:spcPts val="2598"/>
              </a:lnSpc>
              <a:buFont typeface="Arial"/>
              <a:buChar char="•"/>
            </a:pPr>
            <a:r>
              <a:rPr lang="en-US" sz="1855">
                <a:solidFill>
                  <a:srgbClr val="061313"/>
                </a:solidFill>
                <a:latin typeface="Libre Baskerville"/>
                <a:ea typeface="Libre Baskerville"/>
                <a:cs typeface="Libre Baskerville"/>
                <a:sym typeface="Libre Baskerville"/>
              </a:rPr>
              <a:t>101×101 has richer features, but may risk overfitting on small training sets unless regularization (dropout, L2) and augmentation are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13367145" y="1894523"/>
            <a:ext cx="4813700" cy="4362415"/>
          </a:xfrm>
          <a:custGeom>
            <a:avLst/>
            <a:gdLst/>
            <a:ahLst/>
            <a:cxnLst/>
            <a:rect l="l" t="t" r="r" b="b"/>
            <a:pathLst>
              <a:path w="4813700" h="4362415">
                <a:moveTo>
                  <a:pt x="0" y="0"/>
                </a:moveTo>
                <a:lnTo>
                  <a:pt x="4813699" y="0"/>
                </a:lnTo>
                <a:lnTo>
                  <a:pt x="4813699" y="4362415"/>
                </a:lnTo>
                <a:lnTo>
                  <a:pt x="0" y="4362415"/>
                </a:lnTo>
                <a:lnTo>
                  <a:pt x="0" y="0"/>
                </a:lnTo>
                <a:close/>
              </a:path>
            </a:pathLst>
          </a:custGeom>
          <a:blipFill>
            <a:blip r:embed="rId2"/>
            <a:stretch>
              <a:fillRect/>
            </a:stretch>
          </a:blipFill>
        </p:spPr>
        <p:txBody>
          <a:bodyPr/>
          <a:lstStyle/>
          <a:p>
            <a:endParaRPr lang="en-SG"/>
          </a:p>
        </p:txBody>
      </p:sp>
      <p:sp>
        <p:nvSpPr>
          <p:cNvPr id="3" name="Freeform 3"/>
          <p:cNvSpPr/>
          <p:nvPr/>
        </p:nvSpPr>
        <p:spPr>
          <a:xfrm>
            <a:off x="7963292" y="6256938"/>
            <a:ext cx="10217552" cy="3588915"/>
          </a:xfrm>
          <a:custGeom>
            <a:avLst/>
            <a:gdLst/>
            <a:ahLst/>
            <a:cxnLst/>
            <a:rect l="l" t="t" r="r" b="b"/>
            <a:pathLst>
              <a:path w="10217552" h="3588915">
                <a:moveTo>
                  <a:pt x="0" y="0"/>
                </a:moveTo>
                <a:lnTo>
                  <a:pt x="10217552" y="0"/>
                </a:lnTo>
                <a:lnTo>
                  <a:pt x="10217552" y="3588915"/>
                </a:lnTo>
                <a:lnTo>
                  <a:pt x="0" y="3588915"/>
                </a:lnTo>
                <a:lnTo>
                  <a:pt x="0" y="0"/>
                </a:lnTo>
                <a:close/>
              </a:path>
            </a:pathLst>
          </a:custGeom>
          <a:blipFill>
            <a:blip r:embed="rId3"/>
            <a:stretch>
              <a:fillRect/>
            </a:stretch>
          </a:blipFill>
        </p:spPr>
        <p:txBody>
          <a:bodyPr/>
          <a:lstStyle/>
          <a:p>
            <a:endParaRPr lang="en-SG"/>
          </a:p>
        </p:txBody>
      </p:sp>
      <p:sp>
        <p:nvSpPr>
          <p:cNvPr id="4" name="Freeform 4"/>
          <p:cNvSpPr/>
          <p:nvPr/>
        </p:nvSpPr>
        <p:spPr>
          <a:xfrm>
            <a:off x="7963292" y="1942106"/>
            <a:ext cx="5403852" cy="4314832"/>
          </a:xfrm>
          <a:custGeom>
            <a:avLst/>
            <a:gdLst/>
            <a:ahLst/>
            <a:cxnLst/>
            <a:rect l="l" t="t" r="r" b="b"/>
            <a:pathLst>
              <a:path w="5403852" h="4314832">
                <a:moveTo>
                  <a:pt x="0" y="0"/>
                </a:moveTo>
                <a:lnTo>
                  <a:pt x="5403853" y="0"/>
                </a:lnTo>
                <a:lnTo>
                  <a:pt x="5403853" y="4314832"/>
                </a:lnTo>
                <a:lnTo>
                  <a:pt x="0" y="4314832"/>
                </a:lnTo>
                <a:lnTo>
                  <a:pt x="0" y="0"/>
                </a:lnTo>
                <a:close/>
              </a:path>
            </a:pathLst>
          </a:custGeom>
          <a:blipFill>
            <a:blip r:embed="rId4"/>
            <a:stretch>
              <a:fillRect/>
            </a:stretch>
          </a:blipFill>
        </p:spPr>
        <p:txBody>
          <a:bodyPr/>
          <a:lstStyle/>
          <a:p>
            <a:endParaRPr lang="en-SG"/>
          </a:p>
        </p:txBody>
      </p:sp>
      <p:sp>
        <p:nvSpPr>
          <p:cNvPr id="5" name="TextBox 5"/>
          <p:cNvSpPr txBox="1"/>
          <p:nvPr/>
        </p:nvSpPr>
        <p:spPr>
          <a:xfrm>
            <a:off x="3273475" y="141605"/>
            <a:ext cx="11741051"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Base model for 23 by 23 (grayscaled)</a:t>
            </a:r>
          </a:p>
        </p:txBody>
      </p:sp>
      <p:sp>
        <p:nvSpPr>
          <p:cNvPr id="6" name="TextBox 6"/>
          <p:cNvSpPr txBox="1"/>
          <p:nvPr/>
        </p:nvSpPr>
        <p:spPr>
          <a:xfrm>
            <a:off x="939767" y="3820868"/>
            <a:ext cx="6168360" cy="2436070"/>
          </a:xfrm>
          <a:prstGeom prst="rect">
            <a:avLst/>
          </a:prstGeom>
        </p:spPr>
        <p:txBody>
          <a:bodyPr lIns="0" tIns="0" rIns="0" bIns="0" rtlCol="0" anchor="t">
            <a:spAutoFit/>
          </a:bodyPr>
          <a:lstStyle/>
          <a:p>
            <a:pPr algn="l">
              <a:lnSpc>
                <a:spcPts val="3278"/>
              </a:lnSpc>
              <a:spcBef>
                <a:spcPct val="0"/>
              </a:spcBef>
            </a:pPr>
            <a:r>
              <a:rPr lang="en-US" sz="2341" b="1">
                <a:solidFill>
                  <a:srgbClr val="000000"/>
                </a:solidFill>
                <a:latin typeface="Libre Baskerville Bold"/>
                <a:ea typeface="Libre Baskerville Bold"/>
                <a:cs typeface="Libre Baskerville Bold"/>
                <a:sym typeface="Libre Baskerville Bold"/>
              </a:rPr>
              <a:t>What to Consider for Hypertuning:</a:t>
            </a:r>
          </a:p>
          <a:p>
            <a:pPr marL="505577" lvl="1" indent="-252788" algn="l">
              <a:lnSpc>
                <a:spcPts val="3278"/>
              </a:lnSpc>
              <a:buFont typeface="Arial"/>
              <a:buChar char="•"/>
            </a:pPr>
            <a:r>
              <a:rPr lang="en-US" sz="2341">
                <a:solidFill>
                  <a:srgbClr val="000000"/>
                </a:solidFill>
                <a:latin typeface="Libre Baskerville"/>
                <a:ea typeface="Libre Baskerville"/>
                <a:cs typeface="Libre Baskerville"/>
                <a:sym typeface="Libre Baskerville"/>
              </a:rPr>
              <a:t>Increase Model Complexity: Add more layers or filters.</a:t>
            </a:r>
          </a:p>
          <a:p>
            <a:pPr marL="505577" lvl="1" indent="-252788" algn="l">
              <a:lnSpc>
                <a:spcPts val="3278"/>
              </a:lnSpc>
              <a:buFont typeface="Arial"/>
              <a:buChar char="•"/>
            </a:pPr>
            <a:r>
              <a:rPr lang="en-US" sz="2341">
                <a:solidFill>
                  <a:srgbClr val="000000"/>
                </a:solidFill>
                <a:latin typeface="Libre Baskerville"/>
                <a:ea typeface="Libre Baskerville"/>
                <a:cs typeface="Libre Baskerville"/>
                <a:sym typeface="Libre Baskerville"/>
              </a:rPr>
              <a:t>Add more Dropout or BatchNormalization to reduce overfitting.</a:t>
            </a:r>
          </a:p>
        </p:txBody>
      </p:sp>
      <p:sp>
        <p:nvSpPr>
          <p:cNvPr id="7" name="TextBox 7"/>
          <p:cNvSpPr txBox="1"/>
          <p:nvPr/>
        </p:nvSpPr>
        <p:spPr>
          <a:xfrm>
            <a:off x="851903" y="1916153"/>
            <a:ext cx="6344090" cy="1653540"/>
          </a:xfrm>
          <a:prstGeom prst="rect">
            <a:avLst/>
          </a:prstGeom>
        </p:spPr>
        <p:txBody>
          <a:bodyPr lIns="0" tIns="0" rIns="0" bIns="0" rtlCol="0" anchor="t">
            <a:spAutoFit/>
          </a:bodyPr>
          <a:lstStyle/>
          <a:p>
            <a:pPr algn="l">
              <a:lnSpc>
                <a:spcPts val="3359"/>
              </a:lnSpc>
            </a:pPr>
            <a:r>
              <a:rPr lang="en-US" sz="2400" b="1">
                <a:solidFill>
                  <a:srgbClr val="000000"/>
                </a:solidFill>
                <a:latin typeface="Libre Baskerville Bold"/>
                <a:ea typeface="Libre Baskerville Bold"/>
                <a:cs typeface="Libre Baskerville Bold"/>
                <a:sym typeface="Libre Baskerville Bold"/>
              </a:rPr>
              <a:t>Inference and Next Steps</a:t>
            </a:r>
          </a:p>
          <a:p>
            <a:pPr marL="518160" lvl="1" indent="-259080" algn="l">
              <a:lnSpc>
                <a:spcPts val="3359"/>
              </a:lnSpc>
              <a:buFont typeface="Arial"/>
              <a:buChar char="•"/>
            </a:pPr>
            <a:r>
              <a:rPr lang="en-US" sz="2400">
                <a:solidFill>
                  <a:srgbClr val="000000"/>
                </a:solidFill>
                <a:latin typeface="Libre Baskerville"/>
                <a:ea typeface="Libre Baskerville"/>
                <a:cs typeface="Libre Baskerville"/>
                <a:sym typeface="Libre Baskerville"/>
              </a:rPr>
              <a:t>Overfitting → train vs validation gap</a:t>
            </a:r>
          </a:p>
          <a:p>
            <a:pPr marL="518160" lvl="1" indent="-259080" algn="l">
              <a:lnSpc>
                <a:spcPts val="3359"/>
              </a:lnSpc>
              <a:buFont typeface="Arial"/>
              <a:buChar char="•"/>
            </a:pPr>
            <a:r>
              <a:rPr lang="en-US" sz="2400">
                <a:solidFill>
                  <a:srgbClr val="000000"/>
                </a:solidFill>
                <a:latin typeface="Libre Baskerville"/>
                <a:ea typeface="Libre Baskerville"/>
                <a:cs typeface="Libre Baskerville"/>
                <a:sym typeface="Libre Baskerville"/>
              </a:rPr>
              <a:t>Limited input resolution (23×23) may have hindered feature extraction.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8493983" y="1516155"/>
            <a:ext cx="4906746" cy="3923908"/>
          </a:xfrm>
          <a:custGeom>
            <a:avLst/>
            <a:gdLst/>
            <a:ahLst/>
            <a:cxnLst/>
            <a:rect l="l" t="t" r="r" b="b"/>
            <a:pathLst>
              <a:path w="4906746" h="3923908">
                <a:moveTo>
                  <a:pt x="0" y="0"/>
                </a:moveTo>
                <a:lnTo>
                  <a:pt x="4906746" y="0"/>
                </a:lnTo>
                <a:lnTo>
                  <a:pt x="4906746" y="3923907"/>
                </a:lnTo>
                <a:lnTo>
                  <a:pt x="0" y="3923907"/>
                </a:lnTo>
                <a:lnTo>
                  <a:pt x="0" y="0"/>
                </a:lnTo>
                <a:close/>
              </a:path>
            </a:pathLst>
          </a:custGeom>
          <a:blipFill>
            <a:blip r:embed="rId2"/>
            <a:stretch>
              <a:fillRect/>
            </a:stretch>
          </a:blipFill>
        </p:spPr>
        <p:txBody>
          <a:bodyPr/>
          <a:lstStyle/>
          <a:p>
            <a:endParaRPr lang="en-SG"/>
          </a:p>
        </p:txBody>
      </p:sp>
      <p:sp>
        <p:nvSpPr>
          <p:cNvPr id="3" name="Freeform 3"/>
          <p:cNvSpPr/>
          <p:nvPr/>
        </p:nvSpPr>
        <p:spPr>
          <a:xfrm>
            <a:off x="13400729" y="1516155"/>
            <a:ext cx="4460955" cy="4042740"/>
          </a:xfrm>
          <a:custGeom>
            <a:avLst/>
            <a:gdLst/>
            <a:ahLst/>
            <a:cxnLst/>
            <a:rect l="l" t="t" r="r" b="b"/>
            <a:pathLst>
              <a:path w="4460955" h="4042740">
                <a:moveTo>
                  <a:pt x="0" y="0"/>
                </a:moveTo>
                <a:lnTo>
                  <a:pt x="4460955" y="0"/>
                </a:lnTo>
                <a:lnTo>
                  <a:pt x="4460955" y="4042740"/>
                </a:lnTo>
                <a:lnTo>
                  <a:pt x="0" y="4042740"/>
                </a:lnTo>
                <a:lnTo>
                  <a:pt x="0" y="0"/>
                </a:lnTo>
                <a:close/>
              </a:path>
            </a:pathLst>
          </a:custGeom>
          <a:blipFill>
            <a:blip r:embed="rId3"/>
            <a:stretch>
              <a:fillRect/>
            </a:stretch>
          </a:blipFill>
        </p:spPr>
        <p:txBody>
          <a:bodyPr/>
          <a:lstStyle/>
          <a:p>
            <a:endParaRPr lang="en-SG"/>
          </a:p>
        </p:txBody>
      </p:sp>
      <p:sp>
        <p:nvSpPr>
          <p:cNvPr id="4" name="Freeform 4"/>
          <p:cNvSpPr/>
          <p:nvPr/>
        </p:nvSpPr>
        <p:spPr>
          <a:xfrm>
            <a:off x="8493983" y="5440062"/>
            <a:ext cx="9516522" cy="3330783"/>
          </a:xfrm>
          <a:custGeom>
            <a:avLst/>
            <a:gdLst/>
            <a:ahLst/>
            <a:cxnLst/>
            <a:rect l="l" t="t" r="r" b="b"/>
            <a:pathLst>
              <a:path w="9516522" h="3330783">
                <a:moveTo>
                  <a:pt x="0" y="0"/>
                </a:moveTo>
                <a:lnTo>
                  <a:pt x="9516522" y="0"/>
                </a:lnTo>
                <a:lnTo>
                  <a:pt x="9516522" y="3330783"/>
                </a:lnTo>
                <a:lnTo>
                  <a:pt x="0" y="3330783"/>
                </a:lnTo>
                <a:lnTo>
                  <a:pt x="0" y="0"/>
                </a:lnTo>
                <a:close/>
              </a:path>
            </a:pathLst>
          </a:custGeom>
          <a:blipFill>
            <a:blip r:embed="rId4"/>
            <a:stretch>
              <a:fillRect/>
            </a:stretch>
          </a:blipFill>
        </p:spPr>
        <p:txBody>
          <a:bodyPr/>
          <a:lstStyle/>
          <a:p>
            <a:endParaRPr lang="en-SG"/>
          </a:p>
        </p:txBody>
      </p:sp>
      <p:sp>
        <p:nvSpPr>
          <p:cNvPr id="5" name="TextBox 5"/>
          <p:cNvSpPr txBox="1"/>
          <p:nvPr/>
        </p:nvSpPr>
        <p:spPr>
          <a:xfrm>
            <a:off x="1089521" y="141605"/>
            <a:ext cx="17122279" cy="887095"/>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Best model for 23 by 23 (</a:t>
            </a:r>
            <a:r>
              <a:rPr lang="en-US" sz="5199" b="1" dirty="0" err="1">
                <a:solidFill>
                  <a:srgbClr val="000000"/>
                </a:solidFill>
                <a:latin typeface="Canva Sans Bold"/>
                <a:ea typeface="Canva Sans Bold"/>
                <a:cs typeface="Canva Sans Bold"/>
                <a:sym typeface="Canva Sans Bold"/>
              </a:rPr>
              <a:t>grayscaled</a:t>
            </a:r>
            <a:r>
              <a:rPr lang="en-US" sz="5199" b="1" dirty="0">
                <a:solidFill>
                  <a:srgbClr val="000000"/>
                </a:solidFill>
                <a:latin typeface="Canva Sans Bold"/>
                <a:ea typeface="Canva Sans Bold"/>
                <a:cs typeface="Canva Sans Bold"/>
                <a:sym typeface="Canva Sans Bold"/>
              </a:rPr>
              <a:t> + </a:t>
            </a:r>
            <a:r>
              <a:rPr lang="en-US" sz="5199" b="1" dirty="0" err="1">
                <a:solidFill>
                  <a:srgbClr val="000000"/>
                </a:solidFill>
                <a:latin typeface="Canva Sans Bold"/>
                <a:ea typeface="Canva Sans Bold"/>
                <a:cs typeface="Canva Sans Bold"/>
                <a:sym typeface="Canva Sans Bold"/>
              </a:rPr>
              <a:t>hypertuned</a:t>
            </a:r>
            <a:r>
              <a:rPr lang="en-US" sz="5199" b="1" dirty="0">
                <a:solidFill>
                  <a:srgbClr val="000000"/>
                </a:solidFill>
                <a:latin typeface="Canva Sans Bold"/>
                <a:ea typeface="Canva Sans Bold"/>
                <a:cs typeface="Canva Sans Bold"/>
                <a:sym typeface="Canva Sans Bold"/>
              </a:rPr>
              <a:t>)</a:t>
            </a:r>
          </a:p>
        </p:txBody>
      </p:sp>
      <p:sp>
        <p:nvSpPr>
          <p:cNvPr id="6" name="TextBox 6"/>
          <p:cNvSpPr txBox="1"/>
          <p:nvPr/>
        </p:nvSpPr>
        <p:spPr>
          <a:xfrm>
            <a:off x="777413" y="1478055"/>
            <a:ext cx="7513340" cy="1234440"/>
          </a:xfrm>
          <a:prstGeom prst="rect">
            <a:avLst/>
          </a:prstGeom>
        </p:spPr>
        <p:txBody>
          <a:bodyPr lIns="0" tIns="0" rIns="0" bIns="0" rtlCol="0" anchor="t">
            <a:spAutoFit/>
          </a:bodyPr>
          <a:lstStyle/>
          <a:p>
            <a:pPr algn="l">
              <a:lnSpc>
                <a:spcPts val="3359"/>
              </a:lnSpc>
            </a:pPr>
            <a:r>
              <a:rPr lang="en-US" sz="2400" b="1">
                <a:solidFill>
                  <a:srgbClr val="000000"/>
                </a:solidFill>
                <a:latin typeface="Libre Baskerville Bold"/>
                <a:ea typeface="Libre Baskerville Bold"/>
                <a:cs typeface="Libre Baskerville Bold"/>
                <a:sym typeface="Libre Baskerville Bold"/>
              </a:rPr>
              <a:t>Performance Gains:</a:t>
            </a:r>
          </a:p>
          <a:p>
            <a:pPr marL="518160" lvl="1" indent="-259080" algn="l">
              <a:lnSpc>
                <a:spcPts val="3359"/>
              </a:lnSpc>
              <a:buFont typeface="Arial"/>
              <a:buChar char="•"/>
            </a:pPr>
            <a:r>
              <a:rPr lang="en-US" sz="2400">
                <a:solidFill>
                  <a:srgbClr val="000000"/>
                </a:solidFill>
                <a:latin typeface="Libre Baskerville"/>
                <a:ea typeface="Libre Baskerville"/>
                <a:cs typeface="Libre Baskerville"/>
                <a:sym typeface="Libre Baskerville"/>
              </a:rPr>
              <a:t>Test Accuracy improved from 80.1% ➝ 91.45%</a:t>
            </a:r>
          </a:p>
          <a:p>
            <a:pPr marL="518160" lvl="1" indent="-259080" algn="l">
              <a:lnSpc>
                <a:spcPts val="3359"/>
              </a:lnSpc>
              <a:buFont typeface="Arial"/>
              <a:buChar char="•"/>
            </a:pPr>
            <a:r>
              <a:rPr lang="en-US" sz="2400">
                <a:solidFill>
                  <a:srgbClr val="000000"/>
                </a:solidFill>
                <a:latin typeface="Libre Baskerville"/>
                <a:ea typeface="Libre Baskerville"/>
                <a:cs typeface="Libre Baskerville"/>
                <a:sym typeface="Libre Baskerville"/>
              </a:rPr>
              <a:t>Test Loss reduced from 0.717 ➝ 0.408</a:t>
            </a:r>
          </a:p>
        </p:txBody>
      </p:sp>
      <p:sp>
        <p:nvSpPr>
          <p:cNvPr id="7" name="TextBox 7"/>
          <p:cNvSpPr txBox="1"/>
          <p:nvPr/>
        </p:nvSpPr>
        <p:spPr>
          <a:xfrm>
            <a:off x="777413" y="3018821"/>
            <a:ext cx="7513340" cy="4587240"/>
          </a:xfrm>
          <a:prstGeom prst="rect">
            <a:avLst/>
          </a:prstGeom>
        </p:spPr>
        <p:txBody>
          <a:bodyPr lIns="0" tIns="0" rIns="0" bIns="0" rtlCol="0" anchor="t">
            <a:spAutoFit/>
          </a:bodyPr>
          <a:lstStyle/>
          <a:p>
            <a:pPr algn="l">
              <a:lnSpc>
                <a:spcPts val="3359"/>
              </a:lnSpc>
              <a:spcBef>
                <a:spcPct val="0"/>
              </a:spcBef>
            </a:pPr>
            <a:r>
              <a:rPr lang="en-US" sz="2400" b="1">
                <a:solidFill>
                  <a:srgbClr val="000000"/>
                </a:solidFill>
                <a:latin typeface="Libre Baskerville Bold"/>
                <a:ea typeface="Libre Baskerville Bold"/>
                <a:cs typeface="Libre Baskerville Bold"/>
                <a:sym typeface="Libre Baskerville Bold"/>
              </a:rPr>
              <a:t>Accuracy Curve:</a:t>
            </a:r>
          </a:p>
          <a:p>
            <a:pPr marL="518160" lvl="1" indent="-259080" algn="l">
              <a:lnSpc>
                <a:spcPts val="3359"/>
              </a:lnSpc>
              <a:buFont typeface="Arial"/>
              <a:buChar char="•"/>
            </a:pPr>
            <a:r>
              <a:rPr lang="en-US" sz="2400">
                <a:solidFill>
                  <a:srgbClr val="000000"/>
                </a:solidFill>
                <a:latin typeface="Libre Baskerville"/>
                <a:ea typeface="Libre Baskerville"/>
                <a:cs typeface="Libre Baskerville"/>
                <a:sym typeface="Libre Baskerville"/>
              </a:rPr>
              <a:t>Both train and val accuracy steadily improve and plateau around 91–92%.</a:t>
            </a:r>
          </a:p>
          <a:p>
            <a:pPr marL="518160" lvl="1" indent="-259080" algn="l">
              <a:lnSpc>
                <a:spcPts val="3359"/>
              </a:lnSpc>
              <a:buFont typeface="Arial"/>
              <a:buChar char="•"/>
            </a:pPr>
            <a:r>
              <a:rPr lang="en-US" sz="2400">
                <a:solidFill>
                  <a:srgbClr val="000000"/>
                </a:solidFill>
                <a:latin typeface="Libre Baskerville"/>
                <a:ea typeface="Libre Baskerville"/>
                <a:cs typeface="Libre Baskerville"/>
                <a:sym typeface="Libre Baskerville"/>
              </a:rPr>
              <a:t>No overfitting: the validation accuracy is close to training accuracy.</a:t>
            </a:r>
          </a:p>
          <a:p>
            <a:pPr algn="l">
              <a:lnSpc>
                <a:spcPts val="3359"/>
              </a:lnSpc>
            </a:pPr>
            <a:endParaRPr lang="en-US" sz="2400">
              <a:solidFill>
                <a:srgbClr val="000000"/>
              </a:solidFill>
              <a:latin typeface="Libre Baskerville"/>
              <a:ea typeface="Libre Baskerville"/>
              <a:cs typeface="Libre Baskerville"/>
              <a:sym typeface="Libre Baskerville"/>
            </a:endParaRPr>
          </a:p>
          <a:p>
            <a:pPr algn="l">
              <a:lnSpc>
                <a:spcPts val="3359"/>
              </a:lnSpc>
              <a:spcBef>
                <a:spcPct val="0"/>
              </a:spcBef>
            </a:pPr>
            <a:r>
              <a:rPr lang="en-US" sz="2400" b="1">
                <a:solidFill>
                  <a:srgbClr val="000000"/>
                </a:solidFill>
                <a:latin typeface="Libre Baskerville Bold"/>
                <a:ea typeface="Libre Baskerville Bold"/>
                <a:cs typeface="Libre Baskerville Bold"/>
                <a:sym typeface="Libre Baskerville Bold"/>
              </a:rPr>
              <a:t>Loss Curve:</a:t>
            </a:r>
          </a:p>
          <a:p>
            <a:pPr marL="518160" lvl="1" indent="-259080" algn="l">
              <a:lnSpc>
                <a:spcPts val="3359"/>
              </a:lnSpc>
              <a:buFont typeface="Arial"/>
              <a:buChar char="•"/>
            </a:pPr>
            <a:r>
              <a:rPr lang="en-US" sz="2400">
                <a:solidFill>
                  <a:srgbClr val="000000"/>
                </a:solidFill>
                <a:latin typeface="Libre Baskerville"/>
                <a:ea typeface="Libre Baskerville"/>
                <a:cs typeface="Libre Baskerville"/>
                <a:sym typeface="Libre Baskerville"/>
              </a:rPr>
              <a:t>Loss reduces sharply at first, then converges nicely — indicating stable learning.</a:t>
            </a:r>
          </a:p>
          <a:p>
            <a:pPr marL="518160" lvl="1" indent="-259080" algn="l">
              <a:lnSpc>
                <a:spcPts val="3359"/>
              </a:lnSpc>
              <a:buFont typeface="Arial"/>
              <a:buChar char="•"/>
            </a:pPr>
            <a:r>
              <a:rPr lang="en-US" sz="2400">
                <a:solidFill>
                  <a:srgbClr val="000000"/>
                </a:solidFill>
                <a:latin typeface="Libre Baskerville"/>
                <a:ea typeface="Libre Baskerville"/>
                <a:cs typeface="Libre Baskerville"/>
                <a:sym typeface="Libre Baskerville"/>
              </a:rPr>
              <a:t>Validation loss closely follows training loss (good generalization).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7279987" y="1652132"/>
            <a:ext cx="5524499" cy="4449824"/>
          </a:xfrm>
          <a:custGeom>
            <a:avLst/>
            <a:gdLst/>
            <a:ahLst/>
            <a:cxnLst/>
            <a:rect l="l" t="t" r="r" b="b"/>
            <a:pathLst>
              <a:path w="5524499" h="4449824">
                <a:moveTo>
                  <a:pt x="0" y="0"/>
                </a:moveTo>
                <a:lnTo>
                  <a:pt x="5524499" y="0"/>
                </a:lnTo>
                <a:lnTo>
                  <a:pt x="5524499" y="4449825"/>
                </a:lnTo>
                <a:lnTo>
                  <a:pt x="0" y="4449825"/>
                </a:lnTo>
                <a:lnTo>
                  <a:pt x="0" y="0"/>
                </a:lnTo>
                <a:close/>
              </a:path>
            </a:pathLst>
          </a:custGeom>
          <a:blipFill>
            <a:blip r:embed="rId2"/>
            <a:stretch>
              <a:fillRect/>
            </a:stretch>
          </a:blipFill>
        </p:spPr>
        <p:txBody>
          <a:bodyPr/>
          <a:lstStyle/>
          <a:p>
            <a:endParaRPr lang="en-SG"/>
          </a:p>
        </p:txBody>
      </p:sp>
      <p:sp>
        <p:nvSpPr>
          <p:cNvPr id="3" name="Freeform 3"/>
          <p:cNvSpPr/>
          <p:nvPr/>
        </p:nvSpPr>
        <p:spPr>
          <a:xfrm>
            <a:off x="12804486" y="1528369"/>
            <a:ext cx="5046718" cy="4573588"/>
          </a:xfrm>
          <a:custGeom>
            <a:avLst/>
            <a:gdLst/>
            <a:ahLst/>
            <a:cxnLst/>
            <a:rect l="l" t="t" r="r" b="b"/>
            <a:pathLst>
              <a:path w="5046718" h="4573588">
                <a:moveTo>
                  <a:pt x="0" y="0"/>
                </a:moveTo>
                <a:lnTo>
                  <a:pt x="5046718" y="0"/>
                </a:lnTo>
                <a:lnTo>
                  <a:pt x="5046718" y="4573588"/>
                </a:lnTo>
                <a:lnTo>
                  <a:pt x="0" y="4573588"/>
                </a:lnTo>
                <a:lnTo>
                  <a:pt x="0" y="0"/>
                </a:lnTo>
                <a:close/>
              </a:path>
            </a:pathLst>
          </a:custGeom>
          <a:blipFill>
            <a:blip r:embed="rId3"/>
            <a:stretch>
              <a:fillRect/>
            </a:stretch>
          </a:blipFill>
        </p:spPr>
        <p:txBody>
          <a:bodyPr/>
          <a:lstStyle/>
          <a:p>
            <a:endParaRPr lang="en-SG"/>
          </a:p>
        </p:txBody>
      </p:sp>
      <p:sp>
        <p:nvSpPr>
          <p:cNvPr id="4" name="Freeform 4"/>
          <p:cNvSpPr/>
          <p:nvPr/>
        </p:nvSpPr>
        <p:spPr>
          <a:xfrm>
            <a:off x="7441779" y="6101957"/>
            <a:ext cx="10502394" cy="3636454"/>
          </a:xfrm>
          <a:custGeom>
            <a:avLst/>
            <a:gdLst/>
            <a:ahLst/>
            <a:cxnLst/>
            <a:rect l="l" t="t" r="r" b="b"/>
            <a:pathLst>
              <a:path w="10502394" h="3636454">
                <a:moveTo>
                  <a:pt x="0" y="0"/>
                </a:moveTo>
                <a:lnTo>
                  <a:pt x="10502394" y="0"/>
                </a:lnTo>
                <a:lnTo>
                  <a:pt x="10502394" y="3636454"/>
                </a:lnTo>
                <a:lnTo>
                  <a:pt x="0" y="3636454"/>
                </a:lnTo>
                <a:lnTo>
                  <a:pt x="0" y="0"/>
                </a:lnTo>
                <a:close/>
              </a:path>
            </a:pathLst>
          </a:custGeom>
          <a:blipFill>
            <a:blip r:embed="rId4"/>
            <a:stretch>
              <a:fillRect/>
            </a:stretch>
          </a:blipFill>
        </p:spPr>
        <p:txBody>
          <a:bodyPr/>
          <a:lstStyle/>
          <a:p>
            <a:endParaRPr lang="en-SG"/>
          </a:p>
        </p:txBody>
      </p:sp>
      <p:sp>
        <p:nvSpPr>
          <p:cNvPr id="5" name="TextBox 5"/>
          <p:cNvSpPr txBox="1"/>
          <p:nvPr/>
        </p:nvSpPr>
        <p:spPr>
          <a:xfrm>
            <a:off x="3323516" y="141605"/>
            <a:ext cx="12489061"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Base model for 101 by 101 (grayscaled)</a:t>
            </a:r>
          </a:p>
        </p:txBody>
      </p:sp>
      <p:sp>
        <p:nvSpPr>
          <p:cNvPr id="6" name="TextBox 6"/>
          <p:cNvSpPr txBox="1"/>
          <p:nvPr/>
        </p:nvSpPr>
        <p:spPr>
          <a:xfrm>
            <a:off x="591062" y="1719670"/>
            <a:ext cx="6688924" cy="3647440"/>
          </a:xfrm>
          <a:prstGeom prst="rect">
            <a:avLst/>
          </a:prstGeom>
        </p:spPr>
        <p:txBody>
          <a:bodyPr lIns="0" tIns="0" rIns="0" bIns="0" rtlCol="0" anchor="t">
            <a:spAutoFit/>
          </a:bodyPr>
          <a:lstStyle/>
          <a:p>
            <a:pPr algn="l">
              <a:lnSpc>
                <a:spcPts val="2660"/>
              </a:lnSpc>
              <a:spcBef>
                <a:spcPct val="0"/>
              </a:spcBef>
            </a:pPr>
            <a:r>
              <a:rPr lang="en-US" sz="1900" b="1">
                <a:solidFill>
                  <a:srgbClr val="000000"/>
                </a:solidFill>
                <a:latin typeface="Libre Baskerville Bold"/>
                <a:ea typeface="Libre Baskerville Bold"/>
                <a:cs typeface="Libre Baskerville Bold"/>
                <a:sym typeface="Libre Baskerville Bold"/>
              </a:rPr>
              <a:t>Why performance didn't improve from 23×23 base model? </a:t>
            </a:r>
          </a:p>
          <a:p>
            <a:pPr marL="410213" lvl="1" indent="-205106" algn="l">
              <a:lnSpc>
                <a:spcPts val="2660"/>
              </a:lnSpc>
              <a:buFont typeface="Arial"/>
              <a:buChar char="•"/>
            </a:pPr>
            <a:r>
              <a:rPr lang="en-US" sz="1900">
                <a:solidFill>
                  <a:srgbClr val="000000"/>
                </a:solidFill>
                <a:latin typeface="Libre Baskerville"/>
                <a:ea typeface="Libre Baskerville"/>
                <a:cs typeface="Libre Baskerville"/>
                <a:sym typeface="Libre Baskerville"/>
              </a:rPr>
              <a:t>Model depth unchanged → same shallow architecture as 23×23, now overwhelmed by more data.</a:t>
            </a:r>
          </a:p>
          <a:p>
            <a:pPr marL="410213" lvl="1" indent="-205106" algn="l">
              <a:lnSpc>
                <a:spcPts val="2660"/>
              </a:lnSpc>
              <a:buFont typeface="Arial"/>
              <a:buChar char="•"/>
            </a:pPr>
            <a:r>
              <a:rPr lang="en-US" sz="1900">
                <a:solidFill>
                  <a:srgbClr val="000000"/>
                </a:solidFill>
                <a:latin typeface="Libre Baskerville"/>
                <a:ea typeface="Libre Baskerville"/>
                <a:cs typeface="Libre Baskerville"/>
                <a:sym typeface="Libre Baskerville"/>
              </a:rPr>
              <a:t>Lack of regularization → no Dropout, BatchNorm, or L2 to stabilize deeper learning.</a:t>
            </a:r>
          </a:p>
          <a:p>
            <a:pPr marL="410213" lvl="1" indent="-205106" algn="l">
              <a:lnSpc>
                <a:spcPts val="2660"/>
              </a:lnSpc>
              <a:buFont typeface="Arial"/>
              <a:buChar char="•"/>
            </a:pPr>
            <a:r>
              <a:rPr lang="en-US" sz="1900">
                <a:solidFill>
                  <a:srgbClr val="000000"/>
                </a:solidFill>
                <a:latin typeface="Libre Baskerville"/>
                <a:ea typeface="Libre Baskerville"/>
                <a:cs typeface="Libre Baskerville"/>
                <a:sym typeface="Libre Baskerville"/>
              </a:rPr>
              <a:t>Flatten layer limitation → leads to large parameter count and weak generalization on large inputs.</a:t>
            </a:r>
          </a:p>
          <a:p>
            <a:pPr marL="410213" lvl="1" indent="-205106" algn="l">
              <a:lnSpc>
                <a:spcPts val="2660"/>
              </a:lnSpc>
              <a:buFont typeface="Arial"/>
              <a:buChar char="•"/>
            </a:pPr>
            <a:r>
              <a:rPr lang="en-US" sz="1900">
                <a:solidFill>
                  <a:srgbClr val="000000"/>
                </a:solidFill>
                <a:latin typeface="Libre Baskerville"/>
                <a:ea typeface="Libre Baskerville"/>
                <a:cs typeface="Libre Baskerville"/>
                <a:sym typeface="Libre Baskerville"/>
              </a:rPr>
              <a:t>Training plateaus early → more training time or dynamic learning rate might be required.</a:t>
            </a:r>
          </a:p>
        </p:txBody>
      </p:sp>
      <p:sp>
        <p:nvSpPr>
          <p:cNvPr id="7" name="TextBox 7"/>
          <p:cNvSpPr txBox="1"/>
          <p:nvPr/>
        </p:nvSpPr>
        <p:spPr>
          <a:xfrm>
            <a:off x="676058" y="5685785"/>
            <a:ext cx="6518933" cy="2454275"/>
          </a:xfrm>
          <a:prstGeom prst="rect">
            <a:avLst/>
          </a:prstGeom>
        </p:spPr>
        <p:txBody>
          <a:bodyPr lIns="0" tIns="0" rIns="0" bIns="0" rtlCol="0" anchor="t">
            <a:spAutoFit/>
          </a:bodyPr>
          <a:lstStyle/>
          <a:p>
            <a:pPr algn="l">
              <a:lnSpc>
                <a:spcPts val="2800"/>
              </a:lnSpc>
            </a:pPr>
            <a:r>
              <a:rPr lang="en-US" sz="2000" b="1">
                <a:solidFill>
                  <a:srgbClr val="000000"/>
                </a:solidFill>
                <a:latin typeface="Libre Baskerville Bold"/>
                <a:ea typeface="Libre Baskerville Bold"/>
                <a:cs typeface="Libre Baskerville Bold"/>
                <a:sym typeface="Libre Baskerville Bold"/>
              </a:rPr>
              <a:t>What we need to strengthen our model:</a:t>
            </a:r>
          </a:p>
          <a:p>
            <a:pPr marL="431802" lvl="1" indent="-215901" algn="l">
              <a:lnSpc>
                <a:spcPts val="2800"/>
              </a:lnSpc>
              <a:buFont typeface="Arial"/>
              <a:buChar char="•"/>
            </a:pPr>
            <a:r>
              <a:rPr lang="en-US" sz="2000">
                <a:solidFill>
                  <a:srgbClr val="000000"/>
                </a:solidFill>
                <a:latin typeface="Libre Baskerville"/>
                <a:ea typeface="Libre Baskerville"/>
                <a:cs typeface="Libre Baskerville"/>
                <a:sym typeface="Libre Baskerville"/>
              </a:rPr>
              <a:t>Deeper (more conv layers)</a:t>
            </a:r>
          </a:p>
          <a:p>
            <a:pPr marL="431802" lvl="1" indent="-215901" algn="l">
              <a:lnSpc>
                <a:spcPts val="2800"/>
              </a:lnSpc>
              <a:buFont typeface="Arial"/>
              <a:buChar char="•"/>
            </a:pPr>
            <a:r>
              <a:rPr lang="en-US" sz="2000">
                <a:solidFill>
                  <a:srgbClr val="000000"/>
                </a:solidFill>
                <a:latin typeface="Libre Baskerville"/>
                <a:ea typeface="Libre Baskerville"/>
                <a:cs typeface="Libre Baskerville"/>
                <a:sym typeface="Libre Baskerville"/>
              </a:rPr>
              <a:t>More regularized (dropout, L2, batchnorm)</a:t>
            </a:r>
          </a:p>
          <a:p>
            <a:pPr marL="431802" lvl="1" indent="-215901" algn="l">
              <a:lnSpc>
                <a:spcPts val="2800"/>
              </a:lnSpc>
              <a:buFont typeface="Arial"/>
              <a:buChar char="•"/>
            </a:pPr>
            <a:r>
              <a:rPr lang="en-US" sz="2000">
                <a:solidFill>
                  <a:srgbClr val="000000"/>
                </a:solidFill>
                <a:latin typeface="Libre Baskerville"/>
                <a:ea typeface="Libre Baskerville"/>
                <a:cs typeface="Libre Baskerville"/>
                <a:sym typeface="Libre Baskerville"/>
              </a:rPr>
              <a:t>More structured (like GlobalAveragePooling instead of Flatten)</a:t>
            </a:r>
          </a:p>
          <a:p>
            <a:pPr marL="431802" lvl="1" indent="-215901" algn="l">
              <a:lnSpc>
                <a:spcPts val="2800"/>
              </a:lnSpc>
              <a:buFont typeface="Arial"/>
              <a:buChar char="•"/>
            </a:pPr>
            <a:r>
              <a:rPr lang="en-US" sz="2000">
                <a:solidFill>
                  <a:srgbClr val="000000"/>
                </a:solidFill>
                <a:latin typeface="Libre Baskerville"/>
                <a:ea typeface="Libre Baskerville"/>
                <a:cs typeface="Libre Baskerville"/>
                <a:sym typeface="Libre Baskerville"/>
              </a:rPr>
              <a:t>Better optimized (lower LR, early stopping, LR scheduling)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834</Words>
  <Application>Microsoft Office PowerPoint</Application>
  <PresentationFormat>Custom</PresentationFormat>
  <Paragraphs>93</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Libre Baskerville</vt:lpstr>
      <vt:lpstr>Arial</vt:lpstr>
      <vt:lpstr>Canva Sans</vt:lpstr>
      <vt:lpstr>Canva Sans Bold</vt:lpstr>
      <vt:lpstr>Libre Baskerville Bold</vt:lpstr>
      <vt:lpstr>Calibri</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CA1 CNN Part A</dc:title>
  <cp:lastModifiedBy>LEE ZHUO MIN XAVIER</cp:lastModifiedBy>
  <cp:revision>2</cp:revision>
  <dcterms:created xsi:type="dcterms:W3CDTF">2006-08-16T00:00:00Z</dcterms:created>
  <dcterms:modified xsi:type="dcterms:W3CDTF">2025-05-26T03:36:03Z</dcterms:modified>
  <dc:identifier>DAGn0BgdnJs</dc:identifier>
</cp:coreProperties>
</file>