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Libre Baskerville" panose="02000000000000000000" pitchFamily="2" charset="0"/>
      <p:regular r:id="rId27"/>
      <p:bold r:id="rId28"/>
    </p:embeddedFont>
    <p:embeddedFont>
      <p:font typeface="Libre Baskerville Bold" panose="02000000000000000000"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260" y="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sv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grpSp>
        <p:nvGrpSpPr>
          <p:cNvPr id="2" name="Group 2"/>
          <p:cNvGrpSpPr/>
          <p:nvPr/>
        </p:nvGrpSpPr>
        <p:grpSpPr>
          <a:xfrm>
            <a:off x="15608652" y="-793466"/>
            <a:ext cx="1650648" cy="3086100"/>
            <a:chOff x="0" y="0"/>
            <a:chExt cx="434738" cy="812800"/>
          </a:xfrm>
        </p:grpSpPr>
        <p:sp>
          <p:nvSpPr>
            <p:cNvPr id="3" name="Freeform 3"/>
            <p:cNvSpPr/>
            <p:nvPr/>
          </p:nvSpPr>
          <p:spPr>
            <a:xfrm>
              <a:off x="0" y="0"/>
              <a:ext cx="434738" cy="812800"/>
            </a:xfrm>
            <a:custGeom>
              <a:avLst/>
              <a:gdLst/>
              <a:ahLst/>
              <a:cxnLst/>
              <a:rect l="l" t="t" r="r" b="b"/>
              <a:pathLst>
                <a:path w="434738" h="812800">
                  <a:moveTo>
                    <a:pt x="0" y="0"/>
                  </a:moveTo>
                  <a:lnTo>
                    <a:pt x="434738" y="0"/>
                  </a:lnTo>
                  <a:lnTo>
                    <a:pt x="434738" y="812800"/>
                  </a:lnTo>
                  <a:lnTo>
                    <a:pt x="0" y="812800"/>
                  </a:lnTo>
                  <a:close/>
                </a:path>
              </a:pathLst>
            </a:custGeom>
            <a:solidFill>
              <a:srgbClr val="FFFFFF"/>
            </a:solidFill>
          </p:spPr>
          <p:txBody>
            <a:bodyPr/>
            <a:lstStyle/>
            <a:p>
              <a:endParaRPr lang="en-SG"/>
            </a:p>
          </p:txBody>
        </p:sp>
        <p:sp>
          <p:nvSpPr>
            <p:cNvPr id="4" name="TextBox 4"/>
            <p:cNvSpPr txBox="1"/>
            <p:nvPr/>
          </p:nvSpPr>
          <p:spPr>
            <a:xfrm>
              <a:off x="0" y="-38100"/>
              <a:ext cx="434738" cy="850900"/>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15999726" y="1035334"/>
            <a:ext cx="868501" cy="798652"/>
          </a:xfrm>
          <a:custGeom>
            <a:avLst/>
            <a:gdLst/>
            <a:ahLst/>
            <a:cxnLst/>
            <a:rect l="l" t="t" r="r" b="b"/>
            <a:pathLst>
              <a:path w="868501" h="798652">
                <a:moveTo>
                  <a:pt x="0" y="0"/>
                </a:moveTo>
                <a:lnTo>
                  <a:pt x="868501" y="0"/>
                </a:lnTo>
                <a:lnTo>
                  <a:pt x="868501" y="798652"/>
                </a:lnTo>
                <a:lnTo>
                  <a:pt x="0" y="7986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6" name="TextBox 6"/>
          <p:cNvSpPr txBox="1"/>
          <p:nvPr/>
        </p:nvSpPr>
        <p:spPr>
          <a:xfrm>
            <a:off x="3840480" y="3183890"/>
            <a:ext cx="10607040" cy="1783714"/>
          </a:xfrm>
          <a:prstGeom prst="rect">
            <a:avLst/>
          </a:prstGeom>
        </p:spPr>
        <p:txBody>
          <a:bodyPr lIns="0" tIns="0" rIns="0" bIns="0" rtlCol="0" anchor="t">
            <a:spAutoFit/>
          </a:bodyPr>
          <a:lstStyle/>
          <a:p>
            <a:pPr algn="l">
              <a:lnSpc>
                <a:spcPts val="14560"/>
              </a:lnSpc>
              <a:spcBef>
                <a:spcPct val="0"/>
              </a:spcBef>
            </a:pPr>
            <a:r>
              <a:rPr lang="en-US" sz="10400" b="1">
                <a:solidFill>
                  <a:srgbClr val="061313"/>
                </a:solidFill>
                <a:latin typeface="Libre Baskerville Bold"/>
                <a:ea typeface="Libre Baskerville Bold"/>
                <a:cs typeface="Libre Baskerville Bold"/>
                <a:sym typeface="Libre Baskerville Bold"/>
              </a:rPr>
              <a:t>RNN part B</a:t>
            </a:r>
          </a:p>
        </p:txBody>
      </p:sp>
      <p:sp>
        <p:nvSpPr>
          <p:cNvPr id="7" name="TextBox 7"/>
          <p:cNvSpPr txBox="1"/>
          <p:nvPr/>
        </p:nvSpPr>
        <p:spPr>
          <a:xfrm>
            <a:off x="3840480" y="4929505"/>
            <a:ext cx="10607040" cy="356235"/>
          </a:xfrm>
          <a:prstGeom prst="rect">
            <a:avLst/>
          </a:prstGeom>
        </p:spPr>
        <p:txBody>
          <a:bodyPr lIns="0" tIns="0" rIns="0" bIns="0" rtlCol="0" anchor="t">
            <a:spAutoFit/>
          </a:bodyPr>
          <a:lstStyle/>
          <a:p>
            <a:pPr algn="l">
              <a:lnSpc>
                <a:spcPts val="2940"/>
              </a:lnSpc>
              <a:spcBef>
                <a:spcPct val="0"/>
              </a:spcBef>
            </a:pPr>
            <a:r>
              <a:rPr lang="en-US" sz="2100" spc="231">
                <a:solidFill>
                  <a:srgbClr val="061313"/>
                </a:solidFill>
                <a:latin typeface="Libre Baskerville"/>
                <a:ea typeface="Libre Baskerville"/>
                <a:cs typeface="Libre Baskerville"/>
                <a:sym typeface="Libre Baskerville"/>
              </a:rPr>
              <a:t>WHERE THINGS START TO GET TRICKY...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12979453" y="3556310"/>
            <a:ext cx="3642879" cy="3959651"/>
          </a:xfrm>
          <a:custGeom>
            <a:avLst/>
            <a:gdLst/>
            <a:ahLst/>
            <a:cxnLst/>
            <a:rect l="l" t="t" r="r" b="b"/>
            <a:pathLst>
              <a:path w="3642879" h="3959651">
                <a:moveTo>
                  <a:pt x="0" y="0"/>
                </a:moveTo>
                <a:lnTo>
                  <a:pt x="3642879" y="0"/>
                </a:lnTo>
                <a:lnTo>
                  <a:pt x="3642879" y="3959651"/>
                </a:lnTo>
                <a:lnTo>
                  <a:pt x="0" y="39596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3" name="TextBox 3"/>
          <p:cNvSpPr txBox="1"/>
          <p:nvPr/>
        </p:nvSpPr>
        <p:spPr>
          <a:xfrm>
            <a:off x="3487108" y="-114300"/>
            <a:ext cx="11313785"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Exploratory Data Analysis </a:t>
            </a:r>
          </a:p>
        </p:txBody>
      </p:sp>
      <p:sp>
        <p:nvSpPr>
          <p:cNvPr id="4" name="TextBox 4"/>
          <p:cNvSpPr txBox="1"/>
          <p:nvPr/>
        </p:nvSpPr>
        <p:spPr>
          <a:xfrm>
            <a:off x="1028700" y="1718372"/>
            <a:ext cx="10314061" cy="7402201"/>
          </a:xfrm>
          <a:prstGeom prst="rect">
            <a:avLst/>
          </a:prstGeom>
        </p:spPr>
        <p:txBody>
          <a:bodyPr lIns="0" tIns="0" rIns="0" bIns="0" rtlCol="0" anchor="t">
            <a:spAutoFit/>
          </a:bodyPr>
          <a:lstStyle/>
          <a:p>
            <a:pPr algn="just">
              <a:lnSpc>
                <a:spcPts val="3079"/>
              </a:lnSpc>
              <a:spcBef>
                <a:spcPct val="0"/>
              </a:spcBef>
            </a:pPr>
            <a:r>
              <a:rPr lang="en-US" sz="2199" b="1">
                <a:solidFill>
                  <a:srgbClr val="061313"/>
                </a:solidFill>
                <a:latin typeface="Libre Baskerville Bold"/>
                <a:ea typeface="Libre Baskerville Bold"/>
                <a:cs typeface="Libre Baskerville Bold"/>
                <a:sym typeface="Libre Baskerville Bold"/>
              </a:rPr>
              <a:t>Further analysis on duplicates</a:t>
            </a:r>
          </a:p>
          <a:p>
            <a:pPr marL="474929" lvl="1" indent="-237465" algn="just">
              <a:lnSpc>
                <a:spcPts val="3079"/>
              </a:lnSpc>
              <a:spcBef>
                <a:spcPct val="0"/>
              </a:spcBef>
              <a:buFont typeface="Arial"/>
              <a:buChar char="•"/>
            </a:pPr>
            <a:r>
              <a:rPr lang="en-US" sz="2199">
                <a:solidFill>
                  <a:srgbClr val="061313"/>
                </a:solidFill>
                <a:latin typeface="Libre Baskerville"/>
                <a:ea typeface="Libre Baskerville"/>
                <a:cs typeface="Libre Baskerville"/>
                <a:sym typeface="Libre Baskerville"/>
              </a:rPr>
              <a:t>After cleaning duplicates using our method. we can see that our data it alot cleaner now. with duplicate words not having syncategorematic words from both languages.</a:t>
            </a:r>
          </a:p>
          <a:p>
            <a:pPr algn="just">
              <a:lnSpc>
                <a:spcPts val="3079"/>
              </a:lnSpc>
              <a:spcBef>
                <a:spcPct val="0"/>
              </a:spcBef>
            </a:pPr>
            <a:endParaRPr lang="en-US" sz="2199">
              <a:solidFill>
                <a:srgbClr val="061313"/>
              </a:solidFill>
              <a:latin typeface="Libre Baskerville"/>
              <a:ea typeface="Libre Baskerville"/>
              <a:cs typeface="Libre Baskerville"/>
              <a:sym typeface="Libre Baskerville"/>
            </a:endParaRPr>
          </a:p>
          <a:p>
            <a:pPr marL="474929" lvl="1" indent="-237465" algn="just">
              <a:lnSpc>
                <a:spcPts val="3079"/>
              </a:lnSpc>
              <a:spcBef>
                <a:spcPct val="0"/>
              </a:spcBef>
              <a:buFont typeface="Arial"/>
              <a:buChar char="•"/>
            </a:pPr>
            <a:r>
              <a:rPr lang="en-US" sz="2199">
                <a:solidFill>
                  <a:srgbClr val="061313"/>
                </a:solidFill>
                <a:latin typeface="Libre Baskerville"/>
                <a:ea typeface="Libre Baskerville"/>
                <a:cs typeface="Libre Baskerville"/>
                <a:sym typeface="Libre Baskerville"/>
              </a:rPr>
              <a:t>There are still some duplicated words and sentences.</a:t>
            </a:r>
          </a:p>
          <a:p>
            <a:pPr algn="just">
              <a:lnSpc>
                <a:spcPts val="3079"/>
              </a:lnSpc>
              <a:spcBef>
                <a:spcPct val="0"/>
              </a:spcBef>
            </a:pPr>
            <a:endParaRPr lang="en-US" sz="2199">
              <a:solidFill>
                <a:srgbClr val="061313"/>
              </a:solidFill>
              <a:latin typeface="Libre Baskerville"/>
              <a:ea typeface="Libre Baskerville"/>
              <a:cs typeface="Libre Baskerville"/>
              <a:sym typeface="Libre Baskerville"/>
            </a:endParaRPr>
          </a:p>
          <a:p>
            <a:pPr marL="474929" lvl="1" indent="-237465" algn="just">
              <a:lnSpc>
                <a:spcPts val="3079"/>
              </a:lnSpc>
              <a:spcBef>
                <a:spcPct val="0"/>
              </a:spcBef>
              <a:buFont typeface="Arial"/>
              <a:buChar char="•"/>
            </a:pPr>
            <a:r>
              <a:rPr lang="en-US" sz="2199">
                <a:solidFill>
                  <a:srgbClr val="061313"/>
                </a:solidFill>
                <a:latin typeface="Libre Baskerville"/>
                <a:ea typeface="Libre Baskerville"/>
                <a:cs typeface="Libre Baskerville"/>
                <a:sym typeface="Libre Baskerville"/>
              </a:rPr>
              <a:t>However, the duplicate words are well within reason to be included when training as they provide context  that is essential for sentiment analysis. thus, we no longer need to do anything with the duplicate words ✅✅✅</a:t>
            </a:r>
          </a:p>
          <a:p>
            <a:pPr algn="just">
              <a:lnSpc>
                <a:spcPts val="3079"/>
              </a:lnSpc>
              <a:spcBef>
                <a:spcPct val="0"/>
              </a:spcBef>
            </a:pPr>
            <a:endParaRPr lang="en-US" sz="2199">
              <a:solidFill>
                <a:srgbClr val="061313"/>
              </a:solidFill>
              <a:latin typeface="Libre Baskerville"/>
              <a:ea typeface="Libre Baskerville"/>
              <a:cs typeface="Libre Baskerville"/>
              <a:sym typeface="Libre Baskerville"/>
            </a:endParaRPr>
          </a:p>
          <a:p>
            <a:pPr marL="474929" lvl="1" indent="-237465" algn="just">
              <a:lnSpc>
                <a:spcPts val="3079"/>
              </a:lnSpc>
              <a:spcBef>
                <a:spcPct val="0"/>
              </a:spcBef>
              <a:buFont typeface="Arial"/>
              <a:buChar char="•"/>
            </a:pPr>
            <a:r>
              <a:rPr lang="en-US" sz="2199">
                <a:solidFill>
                  <a:srgbClr val="061313"/>
                </a:solidFill>
                <a:latin typeface="Libre Baskerville"/>
                <a:ea typeface="Libre Baskerville"/>
                <a:cs typeface="Libre Baskerville"/>
                <a:sym typeface="Libre Baskerville"/>
              </a:rPr>
              <a:t>As for the duplicate sentences however, i found it interesting as to why these 4 stood out from our dataset. and i asked myself these questions:</a:t>
            </a:r>
          </a:p>
          <a:p>
            <a:pPr marL="949859" lvl="2" indent="-316620" algn="just">
              <a:lnSpc>
                <a:spcPts val="3079"/>
              </a:lnSpc>
              <a:spcBef>
                <a:spcPct val="0"/>
              </a:spcBef>
              <a:buFont typeface="Arial"/>
              <a:buChar char="⚬"/>
            </a:pPr>
            <a:r>
              <a:rPr lang="en-US" sz="2199">
                <a:solidFill>
                  <a:srgbClr val="061313"/>
                </a:solidFill>
                <a:latin typeface="Libre Baskerville"/>
                <a:ea typeface="Libre Baskerville"/>
                <a:cs typeface="Libre Baskerville"/>
                <a:sym typeface="Libre Baskerville"/>
              </a:rPr>
              <a:t>1. why were there one worded sentences? and how could there be 2 different sentiment labels on the same word?</a:t>
            </a:r>
          </a:p>
          <a:p>
            <a:pPr marL="949859" lvl="2" indent="-316620" algn="just">
              <a:lnSpc>
                <a:spcPts val="3079"/>
              </a:lnSpc>
              <a:spcBef>
                <a:spcPct val="0"/>
              </a:spcBef>
              <a:buFont typeface="Arial"/>
              <a:buChar char="⚬"/>
            </a:pPr>
            <a:r>
              <a:rPr lang="en-US" sz="2199">
                <a:solidFill>
                  <a:srgbClr val="061313"/>
                </a:solidFill>
                <a:latin typeface="Libre Baskerville"/>
                <a:ea typeface="Libre Baskerville"/>
                <a:cs typeface="Libre Baskerville"/>
                <a:sym typeface="Libre Baskerville"/>
              </a:rPr>
              <a:t>2. how could the same exact sentence have 3 possible sentiment labels as well?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3242191" y="6211292"/>
            <a:ext cx="10413037" cy="3228041"/>
          </a:xfrm>
          <a:custGeom>
            <a:avLst/>
            <a:gdLst/>
            <a:ahLst/>
            <a:cxnLst/>
            <a:rect l="l" t="t" r="r" b="b"/>
            <a:pathLst>
              <a:path w="10413037" h="3228041">
                <a:moveTo>
                  <a:pt x="0" y="0"/>
                </a:moveTo>
                <a:lnTo>
                  <a:pt x="10413037" y="0"/>
                </a:lnTo>
                <a:lnTo>
                  <a:pt x="10413037" y="3228041"/>
                </a:lnTo>
                <a:lnTo>
                  <a:pt x="0" y="3228041"/>
                </a:lnTo>
                <a:lnTo>
                  <a:pt x="0" y="0"/>
                </a:lnTo>
                <a:close/>
              </a:path>
            </a:pathLst>
          </a:custGeom>
          <a:blipFill>
            <a:blip r:embed="rId2"/>
            <a:stretch>
              <a:fillRect/>
            </a:stretch>
          </a:blipFill>
        </p:spPr>
        <p:txBody>
          <a:bodyPr/>
          <a:lstStyle/>
          <a:p>
            <a:endParaRPr lang="en-SG"/>
          </a:p>
        </p:txBody>
      </p:sp>
      <p:sp>
        <p:nvSpPr>
          <p:cNvPr id="3" name="TextBox 3"/>
          <p:cNvSpPr txBox="1"/>
          <p:nvPr/>
        </p:nvSpPr>
        <p:spPr>
          <a:xfrm>
            <a:off x="3487108" y="-114300"/>
            <a:ext cx="11313785"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Exploratory Data Analysis </a:t>
            </a:r>
          </a:p>
        </p:txBody>
      </p:sp>
      <p:sp>
        <p:nvSpPr>
          <p:cNvPr id="4" name="TextBox 4"/>
          <p:cNvSpPr txBox="1"/>
          <p:nvPr/>
        </p:nvSpPr>
        <p:spPr>
          <a:xfrm>
            <a:off x="8974676" y="1842701"/>
            <a:ext cx="8896149" cy="3887470"/>
          </a:xfrm>
          <a:prstGeom prst="rect">
            <a:avLst/>
          </a:prstGeom>
        </p:spPr>
        <p:txBody>
          <a:bodyPr lIns="0" tIns="0" rIns="0" bIns="0" rtlCol="0" anchor="t">
            <a:spAutoFit/>
          </a:bodyPr>
          <a:lstStyle/>
          <a:p>
            <a:pPr marL="474979" lvl="1" indent="-237490" algn="l">
              <a:lnSpc>
                <a:spcPts val="3079"/>
              </a:lnSpc>
              <a:spcBef>
                <a:spcPct val="0"/>
              </a:spcBef>
              <a:buFont typeface="Arial"/>
              <a:buChar char="•"/>
            </a:pPr>
            <a:r>
              <a:rPr lang="en-US" sz="2199">
                <a:solidFill>
                  <a:srgbClr val="061313"/>
                </a:solidFill>
                <a:latin typeface="Libre Baskerville"/>
                <a:ea typeface="Libre Baskerville"/>
                <a:cs typeface="Libre Baskerville"/>
                <a:sym typeface="Libre Baskerville"/>
              </a:rPr>
              <a:t>after looking at the dataset, i realise that the sentences with 3 sentiment labels are from the same sentence just with varying scores.</a:t>
            </a:r>
          </a:p>
          <a:p>
            <a:pPr algn="l">
              <a:lnSpc>
                <a:spcPts val="3079"/>
              </a:lnSpc>
              <a:spcBef>
                <a:spcPct val="0"/>
              </a:spcBef>
            </a:pPr>
            <a:endParaRPr lang="en-US" sz="2199">
              <a:solidFill>
                <a:srgbClr val="061313"/>
              </a:solidFill>
              <a:latin typeface="Libre Baskerville"/>
              <a:ea typeface="Libre Baskerville"/>
              <a:cs typeface="Libre Baskerville"/>
              <a:sym typeface="Libre Baskerville"/>
            </a:endParaRPr>
          </a:p>
          <a:p>
            <a:pPr marL="474979" lvl="1" indent="-237490" algn="l">
              <a:lnSpc>
                <a:spcPts val="3079"/>
              </a:lnSpc>
              <a:spcBef>
                <a:spcPct val="0"/>
              </a:spcBef>
              <a:buFont typeface="Arial"/>
              <a:buChar char="•"/>
            </a:pPr>
            <a:r>
              <a:rPr lang="en-US" sz="2199">
                <a:solidFill>
                  <a:srgbClr val="061313"/>
                </a:solidFill>
                <a:latin typeface="Libre Baskerville"/>
                <a:ea typeface="Libre Baskerville"/>
                <a:cs typeface="Libre Baskerville"/>
                <a:sym typeface="Libre Baskerville"/>
              </a:rPr>
              <a:t>and after running the sentence through a quick google translate, it actually meant "This movie is great! Thrilling action and a surprising plot." which is very obviously a positive sentiment. Thus, i will drop the 2 of the same review that are neutral and negative and we are only left with one that has a score of 0.1 (positive sentiment).</a:t>
            </a:r>
          </a:p>
        </p:txBody>
      </p:sp>
      <p:sp>
        <p:nvSpPr>
          <p:cNvPr id="5" name="TextBox 5"/>
          <p:cNvSpPr txBox="1"/>
          <p:nvPr/>
        </p:nvSpPr>
        <p:spPr>
          <a:xfrm>
            <a:off x="251287" y="1573598"/>
            <a:ext cx="7859590" cy="3496945"/>
          </a:xfrm>
          <a:prstGeom prst="rect">
            <a:avLst/>
          </a:prstGeom>
        </p:spPr>
        <p:txBody>
          <a:bodyPr lIns="0" tIns="0" rIns="0" bIns="0" rtlCol="0" anchor="t">
            <a:spAutoFit/>
          </a:bodyPr>
          <a:lstStyle/>
          <a:p>
            <a:pPr algn="just">
              <a:lnSpc>
                <a:spcPts val="3079"/>
              </a:lnSpc>
              <a:spcBef>
                <a:spcPct val="0"/>
              </a:spcBef>
            </a:pPr>
            <a:r>
              <a:rPr lang="en-US" sz="2199" b="1">
                <a:solidFill>
                  <a:srgbClr val="061313"/>
                </a:solidFill>
                <a:latin typeface="Libre Baskerville Bold"/>
                <a:ea typeface="Libre Baskerville Bold"/>
                <a:cs typeface="Libre Baskerville Bold"/>
                <a:sym typeface="Libre Baskerville Bold"/>
              </a:rPr>
              <a:t>What should we do to handle them?</a:t>
            </a:r>
          </a:p>
          <a:p>
            <a:pPr marL="474979" lvl="1" indent="-237490" algn="just">
              <a:lnSpc>
                <a:spcPts val="3079"/>
              </a:lnSpc>
              <a:spcBef>
                <a:spcPct val="0"/>
              </a:spcBef>
              <a:buFont typeface="Arial"/>
              <a:buChar char="•"/>
            </a:pPr>
            <a:r>
              <a:rPr lang="en-US" sz="2199">
                <a:solidFill>
                  <a:srgbClr val="061313"/>
                </a:solidFill>
                <a:latin typeface="Libre Baskerville"/>
                <a:ea typeface="Libre Baskerville"/>
                <a:cs typeface="Libre Baskerville"/>
                <a:sym typeface="Libre Baskerville"/>
              </a:rPr>
              <a:t>we need to find out how many of these one worded reviews there are and give them the correct sentiment label</a:t>
            </a:r>
          </a:p>
          <a:p>
            <a:pPr algn="just">
              <a:lnSpc>
                <a:spcPts val="3079"/>
              </a:lnSpc>
              <a:spcBef>
                <a:spcPct val="0"/>
              </a:spcBef>
            </a:pPr>
            <a:endParaRPr lang="en-US" sz="2199">
              <a:solidFill>
                <a:srgbClr val="061313"/>
              </a:solidFill>
              <a:latin typeface="Libre Baskerville"/>
              <a:ea typeface="Libre Baskerville"/>
              <a:cs typeface="Libre Baskerville"/>
              <a:sym typeface="Libre Baskerville"/>
            </a:endParaRPr>
          </a:p>
          <a:p>
            <a:pPr marL="474979" lvl="1" indent="-237490" algn="just">
              <a:lnSpc>
                <a:spcPts val="3079"/>
              </a:lnSpc>
              <a:spcBef>
                <a:spcPct val="0"/>
              </a:spcBef>
              <a:buFont typeface="Arial"/>
              <a:buChar char="•"/>
            </a:pPr>
            <a:r>
              <a:rPr lang="en-US" sz="2199">
                <a:solidFill>
                  <a:srgbClr val="061313"/>
                </a:solidFill>
                <a:latin typeface="Libre Baskerville"/>
                <a:ea typeface="Libre Baskerville"/>
                <a:cs typeface="Libre Baskerville"/>
                <a:sym typeface="Libre Baskerville"/>
              </a:rPr>
              <a:t>i suspect there to be sarcasm involved when the same review was given a score. we find a way to correctly label those sentences with 3 sentiment labels with the correct sentiment.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11239300" y="1500694"/>
            <a:ext cx="4684655" cy="4377684"/>
          </a:xfrm>
          <a:custGeom>
            <a:avLst/>
            <a:gdLst/>
            <a:ahLst/>
            <a:cxnLst/>
            <a:rect l="l" t="t" r="r" b="b"/>
            <a:pathLst>
              <a:path w="4684655" h="4377684">
                <a:moveTo>
                  <a:pt x="0" y="0"/>
                </a:moveTo>
                <a:lnTo>
                  <a:pt x="4684655" y="0"/>
                </a:lnTo>
                <a:lnTo>
                  <a:pt x="4684655" y="4377683"/>
                </a:lnTo>
                <a:lnTo>
                  <a:pt x="0" y="4377683"/>
                </a:lnTo>
                <a:lnTo>
                  <a:pt x="0" y="0"/>
                </a:lnTo>
                <a:close/>
              </a:path>
            </a:pathLst>
          </a:custGeom>
          <a:blipFill>
            <a:blip r:embed="rId2"/>
            <a:stretch>
              <a:fillRect/>
            </a:stretch>
          </a:blipFill>
        </p:spPr>
        <p:txBody>
          <a:bodyPr/>
          <a:lstStyle/>
          <a:p>
            <a:endParaRPr lang="en-SG"/>
          </a:p>
        </p:txBody>
      </p:sp>
      <p:sp>
        <p:nvSpPr>
          <p:cNvPr id="3" name="TextBox 3"/>
          <p:cNvSpPr txBox="1"/>
          <p:nvPr/>
        </p:nvSpPr>
        <p:spPr>
          <a:xfrm>
            <a:off x="3487108" y="-114300"/>
            <a:ext cx="11313785"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Exploratory Data Analysis </a:t>
            </a:r>
          </a:p>
        </p:txBody>
      </p:sp>
      <p:sp>
        <p:nvSpPr>
          <p:cNvPr id="4" name="TextBox 4"/>
          <p:cNvSpPr txBox="1"/>
          <p:nvPr/>
        </p:nvSpPr>
        <p:spPr>
          <a:xfrm>
            <a:off x="1499863" y="2210798"/>
            <a:ext cx="8958970" cy="2715895"/>
          </a:xfrm>
          <a:prstGeom prst="rect">
            <a:avLst/>
          </a:prstGeom>
        </p:spPr>
        <p:txBody>
          <a:bodyPr lIns="0" tIns="0" rIns="0" bIns="0" rtlCol="0" anchor="t">
            <a:spAutoFit/>
          </a:bodyPr>
          <a:lstStyle/>
          <a:p>
            <a:pPr marL="474979" lvl="1" indent="-237490" algn="just">
              <a:lnSpc>
                <a:spcPts val="3079"/>
              </a:lnSpc>
              <a:spcBef>
                <a:spcPct val="0"/>
              </a:spcBef>
              <a:buFont typeface="Arial"/>
              <a:buChar char="•"/>
            </a:pPr>
            <a:r>
              <a:rPr lang="en-US" sz="2199" dirty="0">
                <a:solidFill>
                  <a:srgbClr val="061313"/>
                </a:solidFill>
                <a:latin typeface="Libre Baskerville"/>
                <a:ea typeface="Libre Baskerville"/>
                <a:cs typeface="Libre Baskerville"/>
                <a:sym typeface="Libre Baskerville"/>
              </a:rPr>
              <a:t>After manually dropping the sentences that are labelled with the wrong sentiment, now we can also move onto doing the same with the one worded reviews.</a:t>
            </a:r>
          </a:p>
          <a:p>
            <a:pPr algn="just">
              <a:lnSpc>
                <a:spcPts val="3079"/>
              </a:lnSpc>
              <a:spcBef>
                <a:spcPct val="0"/>
              </a:spcBef>
            </a:pPr>
            <a:endParaRPr lang="en-US" sz="2199" dirty="0">
              <a:solidFill>
                <a:srgbClr val="061313"/>
              </a:solidFill>
              <a:latin typeface="Libre Baskerville"/>
              <a:ea typeface="Libre Baskerville"/>
              <a:cs typeface="Libre Baskerville"/>
              <a:sym typeface="Libre Baskerville"/>
            </a:endParaRPr>
          </a:p>
          <a:p>
            <a:pPr marL="474979" lvl="1" indent="-237490" algn="just">
              <a:lnSpc>
                <a:spcPts val="3079"/>
              </a:lnSpc>
              <a:spcBef>
                <a:spcPct val="0"/>
              </a:spcBef>
              <a:buFont typeface="Arial"/>
              <a:buChar char="•"/>
            </a:pPr>
            <a:r>
              <a:rPr lang="en-US" sz="2199" dirty="0">
                <a:solidFill>
                  <a:srgbClr val="061313"/>
                </a:solidFill>
                <a:latin typeface="Libre Baskerville"/>
                <a:ea typeface="Libre Baskerville"/>
                <a:cs typeface="Libre Baskerville"/>
                <a:sym typeface="Libre Baskerville"/>
              </a:rPr>
              <a:t>For example:</a:t>
            </a:r>
          </a:p>
          <a:p>
            <a:pPr marL="949959" lvl="2" indent="-316653" algn="just">
              <a:lnSpc>
                <a:spcPts val="3079"/>
              </a:lnSpc>
              <a:spcBef>
                <a:spcPct val="0"/>
              </a:spcBef>
              <a:buFont typeface="Arial"/>
              <a:buChar char="⚬"/>
            </a:pPr>
            <a:r>
              <a:rPr lang="en-US" sz="2199" dirty="0">
                <a:solidFill>
                  <a:srgbClr val="061313"/>
                </a:solidFill>
                <a:latin typeface="Libre Baskerville"/>
                <a:ea typeface="Libre Baskerville"/>
                <a:cs typeface="Libre Baskerville"/>
                <a:sym typeface="Libre Baskerville"/>
              </a:rPr>
              <a:t>spectacular -&gt; positive</a:t>
            </a:r>
          </a:p>
          <a:p>
            <a:pPr marL="949959" lvl="2" indent="-316653" algn="just">
              <a:lnSpc>
                <a:spcPts val="3079"/>
              </a:lnSpc>
              <a:spcBef>
                <a:spcPct val="0"/>
              </a:spcBef>
              <a:buFont typeface="Arial"/>
              <a:buChar char="⚬"/>
            </a:pPr>
            <a:r>
              <a:rPr lang="en-US" sz="2199" dirty="0">
                <a:solidFill>
                  <a:srgbClr val="061313"/>
                </a:solidFill>
                <a:latin typeface="Libre Baskerville"/>
                <a:ea typeface="Libre Baskerville"/>
                <a:cs typeface="Libre Baskerville"/>
                <a:sym typeface="Libre Baskerville"/>
              </a:rPr>
              <a:t>weak -&gt; negative</a:t>
            </a:r>
          </a:p>
        </p:txBody>
      </p:sp>
      <p:sp>
        <p:nvSpPr>
          <p:cNvPr id="5" name="TextBox 5"/>
          <p:cNvSpPr txBox="1"/>
          <p:nvPr/>
        </p:nvSpPr>
        <p:spPr>
          <a:xfrm>
            <a:off x="2364045" y="6370056"/>
            <a:ext cx="13559910" cy="3552191"/>
          </a:xfrm>
          <a:prstGeom prst="rect">
            <a:avLst/>
          </a:prstGeom>
        </p:spPr>
        <p:txBody>
          <a:bodyPr lIns="0" tIns="0" rIns="0" bIns="0" rtlCol="0" anchor="t">
            <a:spAutoFit/>
          </a:bodyPr>
          <a:lstStyle/>
          <a:p>
            <a:pPr algn="l">
              <a:lnSpc>
                <a:spcPts val="3079"/>
              </a:lnSpc>
              <a:spcBef>
                <a:spcPct val="0"/>
              </a:spcBef>
            </a:pPr>
            <a:r>
              <a:rPr lang="en-US" sz="2199" b="1" dirty="0">
                <a:solidFill>
                  <a:srgbClr val="061313"/>
                </a:solidFill>
                <a:latin typeface="Libre Baskerville Bold"/>
                <a:ea typeface="Libre Baskerville Bold"/>
                <a:cs typeface="Libre Baskerville Bold"/>
                <a:sym typeface="Libre Baskerville Bold"/>
              </a:rPr>
              <a:t>An observation when manually dropping duplicates:</a:t>
            </a:r>
          </a:p>
          <a:p>
            <a:pPr marL="474979" lvl="1" indent="-237490" algn="l">
              <a:lnSpc>
                <a:spcPts val="3079"/>
              </a:lnSpc>
              <a:spcBef>
                <a:spcPct val="0"/>
              </a:spcBef>
              <a:buFont typeface="Arial"/>
              <a:buChar char="•"/>
            </a:pPr>
            <a:r>
              <a:rPr lang="en-US" sz="2199" b="1" dirty="0">
                <a:solidFill>
                  <a:srgbClr val="061313"/>
                </a:solidFill>
                <a:latin typeface="Libre Baskerville Bold"/>
                <a:ea typeface="Libre Baskerville Bold"/>
                <a:cs typeface="Libre Baskerville Bold"/>
                <a:sym typeface="Libre Baskerville Bold"/>
              </a:rPr>
              <a:t>t</a:t>
            </a:r>
            <a:r>
              <a:rPr lang="en-US" sz="2199" dirty="0">
                <a:solidFill>
                  <a:srgbClr val="061313"/>
                </a:solidFill>
                <a:latin typeface="Libre Baskerville"/>
                <a:ea typeface="Libre Baskerville"/>
                <a:cs typeface="Libre Baskerville"/>
                <a:sym typeface="Libre Baskerville"/>
              </a:rPr>
              <a:t>he one-worded "complex" had a duplicate but it was hard assigning it a sentiment as it is the type of word that needs to be put in a sentence for it to make sense whether it was negative, positive or neutral.</a:t>
            </a:r>
          </a:p>
          <a:p>
            <a:pPr marL="237489" lvl="1" algn="l">
              <a:lnSpc>
                <a:spcPts val="3079"/>
              </a:lnSpc>
              <a:spcBef>
                <a:spcPct val="0"/>
              </a:spcBef>
            </a:pPr>
            <a:endParaRPr lang="en-US" sz="2199" dirty="0">
              <a:solidFill>
                <a:srgbClr val="061313"/>
              </a:solidFill>
              <a:latin typeface="Libre Baskerville"/>
              <a:ea typeface="Libre Baskerville"/>
              <a:cs typeface="Libre Baskerville"/>
              <a:sym typeface="Libre Baskerville"/>
            </a:endParaRPr>
          </a:p>
          <a:p>
            <a:pPr marL="474979" lvl="1" indent="-237490" algn="l">
              <a:lnSpc>
                <a:spcPts val="3079"/>
              </a:lnSpc>
              <a:spcBef>
                <a:spcPct val="0"/>
              </a:spcBef>
              <a:buFont typeface="Arial"/>
              <a:buChar char="•"/>
            </a:pPr>
            <a:r>
              <a:rPr lang="en-US" sz="2199" dirty="0">
                <a:solidFill>
                  <a:srgbClr val="061313"/>
                </a:solidFill>
                <a:latin typeface="Libre Baskerville"/>
                <a:ea typeface="Libre Baskerville"/>
                <a:cs typeface="Libre Baskerville"/>
                <a:sym typeface="Libre Baskerville"/>
              </a:rPr>
              <a:t>so after some scraping in the dataset row by row, majority of the sentences that had "complex" seem to be always neutral. thus, </a:t>
            </a:r>
            <a:r>
              <a:rPr lang="en-US" sz="2199" dirty="0" err="1">
                <a:solidFill>
                  <a:srgbClr val="061313"/>
                </a:solidFill>
                <a:latin typeface="Libre Baskerville"/>
                <a:ea typeface="Libre Baskerville"/>
                <a:cs typeface="Libre Baskerville"/>
                <a:sym typeface="Libre Baskerville"/>
              </a:rPr>
              <a:t>i</a:t>
            </a:r>
            <a:r>
              <a:rPr lang="en-US" sz="2199" dirty="0">
                <a:solidFill>
                  <a:srgbClr val="061313"/>
                </a:solidFill>
                <a:latin typeface="Libre Baskerville"/>
                <a:ea typeface="Libre Baskerville"/>
                <a:cs typeface="Libre Baskerville"/>
                <a:sym typeface="Libre Baskerville"/>
              </a:rPr>
              <a:t> am assigning "complex" to be a neutral sentiment.</a:t>
            </a:r>
          </a:p>
          <a:p>
            <a:pPr algn="l">
              <a:lnSpc>
                <a:spcPts val="3079"/>
              </a:lnSpc>
              <a:spcBef>
                <a:spcPct val="0"/>
              </a:spcBef>
            </a:pPr>
            <a:endParaRPr lang="en-US" sz="2199" dirty="0">
              <a:solidFill>
                <a:srgbClr val="061313"/>
              </a:solidFill>
              <a:latin typeface="Libre Baskerville"/>
              <a:ea typeface="Libre Baskerville"/>
              <a:cs typeface="Libre Baskerville"/>
              <a:sym typeface="Libre Basker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TextBox 2"/>
          <p:cNvSpPr txBox="1"/>
          <p:nvPr/>
        </p:nvSpPr>
        <p:spPr>
          <a:xfrm>
            <a:off x="3180351" y="1455979"/>
            <a:ext cx="11927298" cy="6155691"/>
          </a:xfrm>
          <a:prstGeom prst="rect">
            <a:avLst/>
          </a:prstGeom>
        </p:spPr>
        <p:txBody>
          <a:bodyPr lIns="0" tIns="0" rIns="0" bIns="0" rtlCol="0" anchor="t">
            <a:spAutoFit/>
          </a:bodyPr>
          <a:lstStyle/>
          <a:p>
            <a:pPr algn="l">
              <a:lnSpc>
                <a:spcPts val="4059"/>
              </a:lnSpc>
              <a:spcBef>
                <a:spcPct val="0"/>
              </a:spcBef>
            </a:pPr>
            <a:r>
              <a:rPr lang="en-US" sz="2899" b="1">
                <a:solidFill>
                  <a:srgbClr val="000000"/>
                </a:solidFill>
                <a:latin typeface="Libre Baskerville Bold"/>
                <a:ea typeface="Libre Baskerville Bold"/>
                <a:cs typeface="Libre Baskerville Bold"/>
                <a:sym typeface="Libre Baskerville Bold"/>
              </a:rPr>
              <a:t>Ending statments for exploratory data analysis and data preprocessing:</a:t>
            </a:r>
          </a:p>
          <a:p>
            <a:pPr marL="626106" lvl="1" indent="-313053" algn="l">
              <a:lnSpc>
                <a:spcPts val="4059"/>
              </a:lnSpc>
              <a:spcBef>
                <a:spcPct val="0"/>
              </a:spcBef>
              <a:buFont typeface="Arial"/>
              <a:buChar char="•"/>
            </a:pPr>
            <a:r>
              <a:rPr lang="en-US" sz="2899">
                <a:solidFill>
                  <a:srgbClr val="000000"/>
                </a:solidFill>
                <a:latin typeface="Libre Baskerville"/>
                <a:ea typeface="Libre Baskerville"/>
                <a:cs typeface="Libre Baskerville"/>
                <a:sym typeface="Libre Baskerville"/>
              </a:rPr>
              <a:t>we have so far managed to:</a:t>
            </a:r>
          </a:p>
          <a:p>
            <a:pPr marL="1252211" lvl="2" indent="-417404" algn="l">
              <a:lnSpc>
                <a:spcPts val="4059"/>
              </a:lnSpc>
              <a:spcBef>
                <a:spcPct val="0"/>
              </a:spcBef>
              <a:buFont typeface="Arial"/>
              <a:buChar char="⚬"/>
            </a:pPr>
            <a:r>
              <a:rPr lang="en-US" sz="2899">
                <a:solidFill>
                  <a:srgbClr val="000000"/>
                </a:solidFill>
                <a:latin typeface="Libre Baskerville"/>
                <a:ea typeface="Libre Baskerville"/>
                <a:cs typeface="Libre Baskerville"/>
                <a:sym typeface="Libre Baskerville"/>
              </a:rPr>
              <a:t>filter out words that have no meaning and are strictly for sentence structure</a:t>
            </a:r>
          </a:p>
          <a:p>
            <a:pPr marL="1252211" lvl="2" indent="-417404" algn="l">
              <a:lnSpc>
                <a:spcPts val="4059"/>
              </a:lnSpc>
              <a:spcBef>
                <a:spcPct val="0"/>
              </a:spcBef>
              <a:buFont typeface="Arial"/>
              <a:buChar char="⚬"/>
            </a:pPr>
            <a:r>
              <a:rPr lang="en-US" sz="2899">
                <a:solidFill>
                  <a:srgbClr val="000000"/>
                </a:solidFill>
                <a:latin typeface="Libre Baskerville"/>
                <a:ea typeface="Libre Baskerville"/>
                <a:cs typeface="Libre Baskerville"/>
                <a:sym typeface="Libre Baskerville"/>
              </a:rPr>
              <a:t>filter gibberish data (chinese and nippon)</a:t>
            </a:r>
          </a:p>
          <a:p>
            <a:pPr marL="1252211" lvl="2" indent="-417404" algn="l">
              <a:lnSpc>
                <a:spcPts val="4059"/>
              </a:lnSpc>
              <a:spcBef>
                <a:spcPct val="0"/>
              </a:spcBef>
              <a:buFont typeface="Arial"/>
              <a:buChar char="⚬"/>
            </a:pPr>
            <a:r>
              <a:rPr lang="en-US" sz="2899">
                <a:solidFill>
                  <a:srgbClr val="000000"/>
                </a:solidFill>
                <a:latin typeface="Libre Baskerville"/>
                <a:ea typeface="Libre Baskerville"/>
                <a:cs typeface="Libre Baskerville"/>
                <a:sym typeface="Libre Baskerville"/>
              </a:rPr>
              <a:t>solve and handle straight-forward and weird duplicates</a:t>
            </a:r>
          </a:p>
          <a:p>
            <a:pPr marL="1252211" lvl="2" indent="-417404" algn="l">
              <a:lnSpc>
                <a:spcPts val="4059"/>
              </a:lnSpc>
              <a:spcBef>
                <a:spcPct val="0"/>
              </a:spcBef>
              <a:buFont typeface="Arial"/>
              <a:buChar char="⚬"/>
            </a:pPr>
            <a:r>
              <a:rPr lang="en-US" sz="2899">
                <a:solidFill>
                  <a:srgbClr val="000000"/>
                </a:solidFill>
                <a:latin typeface="Libre Baskerville"/>
                <a:ea typeface="Libre Baskerville"/>
                <a:cs typeface="Libre Baskerville"/>
                <a:sym typeface="Libre Baskerville"/>
              </a:rPr>
              <a:t>manually label reviews with wrong sentiments</a:t>
            </a:r>
          </a:p>
          <a:p>
            <a:pPr algn="l">
              <a:lnSpc>
                <a:spcPts val="4059"/>
              </a:lnSpc>
              <a:spcBef>
                <a:spcPct val="0"/>
              </a:spcBef>
            </a:pPr>
            <a:endParaRPr lang="en-US" sz="2899">
              <a:solidFill>
                <a:srgbClr val="000000"/>
              </a:solidFill>
              <a:latin typeface="Libre Baskerville"/>
              <a:ea typeface="Libre Baskerville"/>
              <a:cs typeface="Libre Baskerville"/>
              <a:sym typeface="Libre Baskerville"/>
            </a:endParaRPr>
          </a:p>
          <a:p>
            <a:pPr algn="l">
              <a:lnSpc>
                <a:spcPts val="4059"/>
              </a:lnSpc>
              <a:spcBef>
                <a:spcPct val="0"/>
              </a:spcBef>
            </a:pPr>
            <a:r>
              <a:rPr lang="en-US" sz="2899">
                <a:solidFill>
                  <a:srgbClr val="000000"/>
                </a:solidFill>
                <a:latin typeface="Libre Baskerville"/>
                <a:ea typeface="Libre Baskerville"/>
                <a:cs typeface="Libre Baskerville"/>
                <a:sym typeface="Libre Baskerville"/>
              </a:rPr>
              <a:t>HOWEVER, the one-worded reviews caught my eye. And it made me think of what i could do for my feature engineering later. How can we use them to create more data?</a:t>
            </a:r>
          </a:p>
        </p:txBody>
      </p:sp>
      <p:sp>
        <p:nvSpPr>
          <p:cNvPr id="3" name="TextBox 3"/>
          <p:cNvSpPr txBox="1"/>
          <p:nvPr/>
        </p:nvSpPr>
        <p:spPr>
          <a:xfrm>
            <a:off x="3487108" y="-114300"/>
            <a:ext cx="11313785"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Exploratory Data Analysis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8972648" y="1240511"/>
            <a:ext cx="8806015" cy="3742556"/>
          </a:xfrm>
          <a:custGeom>
            <a:avLst/>
            <a:gdLst/>
            <a:ahLst/>
            <a:cxnLst/>
            <a:rect l="l" t="t" r="r" b="b"/>
            <a:pathLst>
              <a:path w="8806015" h="3742556">
                <a:moveTo>
                  <a:pt x="0" y="0"/>
                </a:moveTo>
                <a:lnTo>
                  <a:pt x="8806015" y="0"/>
                </a:lnTo>
                <a:lnTo>
                  <a:pt x="8806015" y="3742557"/>
                </a:lnTo>
                <a:lnTo>
                  <a:pt x="0" y="3742557"/>
                </a:lnTo>
                <a:lnTo>
                  <a:pt x="0" y="0"/>
                </a:lnTo>
                <a:close/>
              </a:path>
            </a:pathLst>
          </a:custGeom>
          <a:blipFill>
            <a:blip r:embed="rId2"/>
            <a:stretch>
              <a:fillRect/>
            </a:stretch>
          </a:blipFill>
        </p:spPr>
        <p:txBody>
          <a:bodyPr/>
          <a:lstStyle/>
          <a:p>
            <a:endParaRPr lang="en-SG"/>
          </a:p>
        </p:txBody>
      </p:sp>
      <p:sp>
        <p:nvSpPr>
          <p:cNvPr id="3" name="Freeform 3"/>
          <p:cNvSpPr/>
          <p:nvPr/>
        </p:nvSpPr>
        <p:spPr>
          <a:xfrm>
            <a:off x="6369815" y="5880579"/>
            <a:ext cx="6179402" cy="3792608"/>
          </a:xfrm>
          <a:custGeom>
            <a:avLst/>
            <a:gdLst/>
            <a:ahLst/>
            <a:cxnLst/>
            <a:rect l="l" t="t" r="r" b="b"/>
            <a:pathLst>
              <a:path w="6179402" h="3792608">
                <a:moveTo>
                  <a:pt x="0" y="0"/>
                </a:moveTo>
                <a:lnTo>
                  <a:pt x="6179402" y="0"/>
                </a:lnTo>
                <a:lnTo>
                  <a:pt x="6179402" y="3792608"/>
                </a:lnTo>
                <a:lnTo>
                  <a:pt x="0" y="3792608"/>
                </a:lnTo>
                <a:lnTo>
                  <a:pt x="0" y="0"/>
                </a:lnTo>
                <a:close/>
              </a:path>
            </a:pathLst>
          </a:custGeom>
          <a:blipFill>
            <a:blip r:embed="rId3"/>
            <a:stretch>
              <a:fillRect/>
            </a:stretch>
          </a:blipFill>
        </p:spPr>
        <p:txBody>
          <a:bodyPr/>
          <a:lstStyle/>
          <a:p>
            <a:endParaRPr lang="en-SG"/>
          </a:p>
        </p:txBody>
      </p:sp>
      <p:sp>
        <p:nvSpPr>
          <p:cNvPr id="4" name="Freeform 4"/>
          <p:cNvSpPr/>
          <p:nvPr/>
        </p:nvSpPr>
        <p:spPr>
          <a:xfrm>
            <a:off x="13326993" y="5373995"/>
            <a:ext cx="4451670" cy="4440541"/>
          </a:xfrm>
          <a:custGeom>
            <a:avLst/>
            <a:gdLst/>
            <a:ahLst/>
            <a:cxnLst/>
            <a:rect l="l" t="t" r="r" b="b"/>
            <a:pathLst>
              <a:path w="4451670" h="4440541">
                <a:moveTo>
                  <a:pt x="0" y="0"/>
                </a:moveTo>
                <a:lnTo>
                  <a:pt x="4451670" y="0"/>
                </a:lnTo>
                <a:lnTo>
                  <a:pt x="4451670" y="4440541"/>
                </a:lnTo>
                <a:lnTo>
                  <a:pt x="0" y="4440541"/>
                </a:lnTo>
                <a:lnTo>
                  <a:pt x="0" y="0"/>
                </a:lnTo>
                <a:close/>
              </a:path>
            </a:pathLst>
          </a:custGeom>
          <a:blipFill>
            <a:blip r:embed="rId4"/>
            <a:stretch>
              <a:fillRect/>
            </a:stretch>
          </a:blipFill>
        </p:spPr>
        <p:txBody>
          <a:bodyPr/>
          <a:lstStyle/>
          <a:p>
            <a:endParaRPr lang="en-SG"/>
          </a:p>
        </p:txBody>
      </p:sp>
      <p:sp>
        <p:nvSpPr>
          <p:cNvPr id="5" name="TextBox 5"/>
          <p:cNvSpPr txBox="1"/>
          <p:nvPr/>
        </p:nvSpPr>
        <p:spPr>
          <a:xfrm>
            <a:off x="3487108" y="-114300"/>
            <a:ext cx="11313785" cy="1085215"/>
          </a:xfrm>
          <a:prstGeom prst="rect">
            <a:avLst/>
          </a:prstGeom>
        </p:spPr>
        <p:txBody>
          <a:bodyPr lIns="0" tIns="0" rIns="0" bIns="0" rtlCol="0" anchor="t">
            <a:spAutoFit/>
          </a:bodyPr>
          <a:lstStyle/>
          <a:p>
            <a:pPr algn="ctr">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Feature Engineering </a:t>
            </a:r>
          </a:p>
        </p:txBody>
      </p:sp>
      <p:sp>
        <p:nvSpPr>
          <p:cNvPr id="6" name="TextBox 6"/>
          <p:cNvSpPr txBox="1"/>
          <p:nvPr/>
        </p:nvSpPr>
        <p:spPr>
          <a:xfrm>
            <a:off x="382749" y="1202411"/>
            <a:ext cx="8291495" cy="5626100"/>
          </a:xfrm>
          <a:prstGeom prst="rect">
            <a:avLst/>
          </a:prstGeom>
        </p:spPr>
        <p:txBody>
          <a:bodyPr lIns="0" tIns="0" rIns="0" bIns="0" rtlCol="0" anchor="t">
            <a:spAutoFit/>
          </a:bodyPr>
          <a:lstStyle/>
          <a:p>
            <a:pPr algn="l">
              <a:lnSpc>
                <a:spcPts val="2800"/>
              </a:lnSpc>
              <a:spcBef>
                <a:spcPct val="0"/>
              </a:spcBef>
            </a:pPr>
            <a:r>
              <a:rPr lang="en-US" sz="2000" b="1">
                <a:solidFill>
                  <a:srgbClr val="061313"/>
                </a:solidFill>
                <a:latin typeface="Libre Baskerville Bold"/>
                <a:ea typeface="Libre Baskerville Bold"/>
                <a:cs typeface="Libre Baskerville Bold"/>
                <a:sym typeface="Libre Baskerville Bold"/>
              </a:rPr>
              <a:t>First overview of our cleaned dataset</a:t>
            </a:r>
          </a:p>
          <a:p>
            <a:pPr marL="431802" lvl="1" indent="-215901" algn="l">
              <a:lnSpc>
                <a:spcPts val="2800"/>
              </a:lnSpc>
              <a:spcBef>
                <a:spcPct val="0"/>
              </a:spcBef>
              <a:buFont typeface="Arial"/>
              <a:buChar char="•"/>
            </a:pPr>
            <a:r>
              <a:rPr lang="en-US" sz="2000">
                <a:solidFill>
                  <a:srgbClr val="061313"/>
                </a:solidFill>
                <a:latin typeface="Libre Baskerville"/>
                <a:ea typeface="Libre Baskerville"/>
                <a:cs typeface="Libre Baskerville"/>
                <a:sym typeface="Libre Baskerville"/>
              </a:rPr>
              <a:t>now that we have a cleaned dataset, it's time to think of ways of how to expand and increase the amount of data that we have</a:t>
            </a:r>
          </a:p>
          <a:p>
            <a:pPr algn="l">
              <a:lnSpc>
                <a:spcPts val="2800"/>
              </a:lnSpc>
              <a:spcBef>
                <a:spcPct val="0"/>
              </a:spcBef>
            </a:pPr>
            <a:endParaRPr lang="en-US" sz="2000">
              <a:solidFill>
                <a:srgbClr val="061313"/>
              </a:solidFill>
              <a:latin typeface="Libre Baskerville"/>
              <a:ea typeface="Libre Baskerville"/>
              <a:cs typeface="Libre Baskerville"/>
              <a:sym typeface="Libre Baskerville"/>
            </a:endParaRPr>
          </a:p>
          <a:p>
            <a:pPr marL="431802" lvl="1" indent="-215901" algn="l">
              <a:lnSpc>
                <a:spcPts val="2800"/>
              </a:lnSpc>
              <a:spcBef>
                <a:spcPct val="0"/>
              </a:spcBef>
              <a:buFont typeface="Arial"/>
              <a:buChar char="•"/>
            </a:pPr>
            <a:r>
              <a:rPr lang="en-US" sz="2000">
                <a:solidFill>
                  <a:srgbClr val="061313"/>
                </a:solidFill>
                <a:latin typeface="Libre Baskerville"/>
                <a:ea typeface="Libre Baskerville"/>
                <a:cs typeface="Libre Baskerville"/>
                <a:sym typeface="Libre Baskerville"/>
              </a:rPr>
              <a:t>this might prove difficult because of the already limited data we already have</a:t>
            </a:r>
          </a:p>
          <a:p>
            <a:pPr algn="l">
              <a:lnSpc>
                <a:spcPts val="2800"/>
              </a:lnSpc>
              <a:spcBef>
                <a:spcPct val="0"/>
              </a:spcBef>
            </a:pPr>
            <a:endParaRPr lang="en-US" sz="2000">
              <a:solidFill>
                <a:srgbClr val="061313"/>
              </a:solidFill>
              <a:latin typeface="Libre Baskerville"/>
              <a:ea typeface="Libre Baskerville"/>
              <a:cs typeface="Libre Baskerville"/>
              <a:sym typeface="Libre Baskerville"/>
            </a:endParaRPr>
          </a:p>
          <a:p>
            <a:pPr marL="431802" lvl="1" indent="-215901" algn="l">
              <a:lnSpc>
                <a:spcPts val="2800"/>
              </a:lnSpc>
              <a:spcBef>
                <a:spcPct val="0"/>
              </a:spcBef>
              <a:buFont typeface="Arial"/>
              <a:buChar char="•"/>
            </a:pPr>
            <a:r>
              <a:rPr lang="en-US" sz="2000">
                <a:solidFill>
                  <a:srgbClr val="061313"/>
                </a:solidFill>
                <a:latin typeface="Libre Baskerville"/>
                <a:ea typeface="Libre Baskerville"/>
                <a:cs typeface="Libre Baskerville"/>
                <a:sym typeface="Libre Baskerville"/>
              </a:rPr>
              <a:t>but looking at the one and two worded reviews, it gave me an idea of how i can use Word Embedding.</a:t>
            </a:r>
          </a:p>
          <a:p>
            <a:pPr algn="l">
              <a:lnSpc>
                <a:spcPts val="2800"/>
              </a:lnSpc>
              <a:spcBef>
                <a:spcPct val="0"/>
              </a:spcBef>
            </a:pPr>
            <a:endParaRPr lang="en-US" sz="2000">
              <a:solidFill>
                <a:srgbClr val="061313"/>
              </a:solidFill>
              <a:latin typeface="Libre Baskerville"/>
              <a:ea typeface="Libre Baskerville"/>
              <a:cs typeface="Libre Baskerville"/>
              <a:sym typeface="Libre Baskerville"/>
            </a:endParaRPr>
          </a:p>
          <a:p>
            <a:pPr marL="431802" lvl="1" indent="-215901" algn="l">
              <a:lnSpc>
                <a:spcPts val="2800"/>
              </a:lnSpc>
              <a:spcBef>
                <a:spcPct val="0"/>
              </a:spcBef>
              <a:buFont typeface="Arial"/>
              <a:buChar char="•"/>
            </a:pPr>
            <a:r>
              <a:rPr lang="en-US" sz="2000">
                <a:solidFill>
                  <a:srgbClr val="061313"/>
                </a:solidFill>
                <a:latin typeface="Libre Baskerville"/>
                <a:ea typeface="Libre Baskerville"/>
                <a:cs typeface="Libre Baskerville"/>
                <a:sym typeface="Libre Baskerville"/>
              </a:rPr>
              <a:t>so far, this will be the flow of how i will generate more data:</a:t>
            </a:r>
          </a:p>
          <a:p>
            <a:pPr marL="863604" lvl="2" indent="-287868" algn="l">
              <a:lnSpc>
                <a:spcPts val="2800"/>
              </a:lnSpc>
              <a:spcBef>
                <a:spcPct val="0"/>
              </a:spcBef>
              <a:buFont typeface="Arial"/>
              <a:buChar char="⚬"/>
            </a:pPr>
            <a:r>
              <a:rPr lang="en-US" sz="2000">
                <a:solidFill>
                  <a:srgbClr val="061313"/>
                </a:solidFill>
                <a:latin typeface="Libre Baskerville"/>
                <a:ea typeface="Libre Baskerville"/>
                <a:cs typeface="Libre Baskerville"/>
                <a:sym typeface="Libre Baskerville"/>
              </a:rPr>
              <a:t>1. word embedding</a:t>
            </a:r>
          </a:p>
          <a:p>
            <a:pPr marL="863604" lvl="2" indent="-287868" algn="l">
              <a:lnSpc>
                <a:spcPts val="2800"/>
              </a:lnSpc>
              <a:spcBef>
                <a:spcPct val="0"/>
              </a:spcBef>
              <a:buFont typeface="Arial"/>
              <a:buChar char="⚬"/>
            </a:pPr>
            <a:r>
              <a:rPr lang="en-US" sz="2000">
                <a:solidFill>
                  <a:srgbClr val="061313"/>
                </a:solidFill>
                <a:latin typeface="Libre Baskerville"/>
                <a:ea typeface="Libre Baskerville"/>
                <a:cs typeface="Libre Baskerville"/>
                <a:sym typeface="Libre Baskerville"/>
              </a:rPr>
              <a:t>2. short sentence expansion</a:t>
            </a:r>
          </a:p>
          <a:p>
            <a:pPr marL="863604" lvl="2" indent="-287868" algn="l">
              <a:lnSpc>
                <a:spcPts val="2800"/>
              </a:lnSpc>
              <a:spcBef>
                <a:spcPct val="0"/>
              </a:spcBef>
              <a:buFont typeface="Arial"/>
              <a:buChar char="⚬"/>
            </a:pPr>
            <a:r>
              <a:rPr lang="en-US" sz="2000">
                <a:solidFill>
                  <a:srgbClr val="061313"/>
                </a:solidFill>
                <a:latin typeface="Libre Baskerville"/>
                <a:ea typeface="Libre Baskerville"/>
                <a:cs typeface="Libre Baskerville"/>
                <a:sym typeface="Libre Baskerville"/>
              </a:rPr>
              <a:t>3. synonym replacement</a:t>
            </a:r>
          </a:p>
          <a:p>
            <a:pPr marL="863604" lvl="2" indent="-287868" algn="l">
              <a:lnSpc>
                <a:spcPts val="2800"/>
              </a:lnSpc>
              <a:spcBef>
                <a:spcPct val="0"/>
              </a:spcBef>
              <a:buFont typeface="Arial"/>
              <a:buChar char="⚬"/>
            </a:pPr>
            <a:r>
              <a:rPr lang="en-US" sz="2000">
                <a:solidFill>
                  <a:srgbClr val="061313"/>
                </a:solidFill>
                <a:latin typeface="Libre Baskerville"/>
                <a:ea typeface="Libre Baskerville"/>
                <a:cs typeface="Libre Baskerville"/>
                <a:sym typeface="Libre Baskerville"/>
              </a:rPr>
              <a:t>4. back translation (if needed)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3493371" y="4983954"/>
            <a:ext cx="11301259" cy="4842257"/>
          </a:xfrm>
          <a:custGeom>
            <a:avLst/>
            <a:gdLst/>
            <a:ahLst/>
            <a:cxnLst/>
            <a:rect l="l" t="t" r="r" b="b"/>
            <a:pathLst>
              <a:path w="11301259" h="4842257">
                <a:moveTo>
                  <a:pt x="0" y="0"/>
                </a:moveTo>
                <a:lnTo>
                  <a:pt x="11301258" y="0"/>
                </a:lnTo>
                <a:lnTo>
                  <a:pt x="11301258" y="4842257"/>
                </a:lnTo>
                <a:lnTo>
                  <a:pt x="0" y="4842257"/>
                </a:lnTo>
                <a:lnTo>
                  <a:pt x="0" y="0"/>
                </a:lnTo>
                <a:close/>
              </a:path>
            </a:pathLst>
          </a:custGeom>
          <a:blipFill>
            <a:blip r:embed="rId2"/>
            <a:stretch>
              <a:fillRect b="-648"/>
            </a:stretch>
          </a:blipFill>
        </p:spPr>
        <p:txBody>
          <a:bodyPr/>
          <a:lstStyle/>
          <a:p>
            <a:endParaRPr lang="en-SG"/>
          </a:p>
        </p:txBody>
      </p:sp>
      <p:sp>
        <p:nvSpPr>
          <p:cNvPr id="3" name="TextBox 3"/>
          <p:cNvSpPr txBox="1"/>
          <p:nvPr/>
        </p:nvSpPr>
        <p:spPr>
          <a:xfrm>
            <a:off x="3487108" y="-114300"/>
            <a:ext cx="11313785" cy="1085215"/>
          </a:xfrm>
          <a:prstGeom prst="rect">
            <a:avLst/>
          </a:prstGeom>
        </p:spPr>
        <p:txBody>
          <a:bodyPr lIns="0" tIns="0" rIns="0" bIns="0" rtlCol="0" anchor="t">
            <a:spAutoFit/>
          </a:bodyPr>
          <a:lstStyle/>
          <a:p>
            <a:pPr algn="ctr">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Feature Engineering </a:t>
            </a:r>
          </a:p>
        </p:txBody>
      </p:sp>
      <p:sp>
        <p:nvSpPr>
          <p:cNvPr id="4" name="TextBox 4"/>
          <p:cNvSpPr txBox="1"/>
          <p:nvPr/>
        </p:nvSpPr>
        <p:spPr>
          <a:xfrm>
            <a:off x="2563673" y="1100538"/>
            <a:ext cx="12469614" cy="3552191"/>
          </a:xfrm>
          <a:prstGeom prst="rect">
            <a:avLst/>
          </a:prstGeom>
        </p:spPr>
        <p:txBody>
          <a:bodyPr lIns="0" tIns="0" rIns="0" bIns="0" rtlCol="0" anchor="t">
            <a:spAutoFit/>
          </a:bodyPr>
          <a:lstStyle/>
          <a:p>
            <a:pPr algn="ctr">
              <a:lnSpc>
                <a:spcPts val="3079"/>
              </a:lnSpc>
              <a:spcBef>
                <a:spcPct val="0"/>
              </a:spcBef>
            </a:pPr>
            <a:r>
              <a:rPr lang="en-US" sz="2199" b="1" dirty="0">
                <a:solidFill>
                  <a:srgbClr val="061313"/>
                </a:solidFill>
                <a:latin typeface="Libre Baskerville Bold"/>
                <a:ea typeface="Libre Baskerville Bold"/>
                <a:cs typeface="Libre Baskerville Bold"/>
                <a:sym typeface="Libre Baskerville Bold"/>
              </a:rPr>
              <a:t>Word Embedding-Based Augmentation</a:t>
            </a:r>
          </a:p>
          <a:p>
            <a:pPr algn="ctr">
              <a:lnSpc>
                <a:spcPts val="3079"/>
              </a:lnSpc>
              <a:spcBef>
                <a:spcPct val="0"/>
              </a:spcBef>
            </a:pPr>
            <a:r>
              <a:rPr lang="en-US" sz="2199" dirty="0">
                <a:solidFill>
                  <a:srgbClr val="061313"/>
                </a:solidFill>
                <a:latin typeface="Libre Baskerville"/>
                <a:ea typeface="Libre Baskerville"/>
                <a:cs typeface="Libre Baskerville"/>
                <a:sym typeface="Libre Baskerville"/>
              </a:rPr>
              <a:t>- Replaces one word in each sentence with a semantically similar word using Word2Vec.</a:t>
            </a:r>
          </a:p>
          <a:p>
            <a:pPr algn="ctr">
              <a:lnSpc>
                <a:spcPts val="3079"/>
              </a:lnSpc>
              <a:spcBef>
                <a:spcPct val="0"/>
              </a:spcBef>
            </a:pPr>
            <a:r>
              <a:rPr lang="en-US" sz="2199" dirty="0">
                <a:solidFill>
                  <a:srgbClr val="061313"/>
                </a:solidFill>
                <a:latin typeface="Libre Baskerville"/>
                <a:ea typeface="Libre Baskerville"/>
                <a:cs typeface="Libre Baskerville"/>
                <a:sym typeface="Libre Baskerville"/>
              </a:rPr>
              <a:t>- Helps generate new sentences with the same meaning but different wording.</a:t>
            </a:r>
          </a:p>
          <a:p>
            <a:pPr algn="ctr">
              <a:lnSpc>
                <a:spcPts val="3079"/>
              </a:lnSpc>
              <a:spcBef>
                <a:spcPct val="0"/>
              </a:spcBef>
            </a:pPr>
            <a:r>
              <a:rPr lang="en-US" sz="2199" dirty="0">
                <a:solidFill>
                  <a:srgbClr val="061313"/>
                </a:solidFill>
                <a:latin typeface="Libre Baskerville"/>
                <a:ea typeface="Libre Baskerville"/>
                <a:cs typeface="Libre Baskerville"/>
                <a:sym typeface="Libre Baskerville"/>
              </a:rPr>
              <a:t>- Focuses only on meaningful words (ignores </a:t>
            </a:r>
            <a:r>
              <a:rPr lang="en-US" sz="2199" dirty="0" err="1">
                <a:solidFill>
                  <a:srgbClr val="061313"/>
                </a:solidFill>
                <a:latin typeface="Libre Baskerville"/>
                <a:ea typeface="Libre Baskerville"/>
                <a:cs typeface="Libre Baskerville"/>
                <a:sym typeface="Libre Baskerville"/>
              </a:rPr>
              <a:t>stopwords</a:t>
            </a:r>
            <a:r>
              <a:rPr lang="en-US" sz="2199" dirty="0">
                <a:solidFill>
                  <a:srgbClr val="061313"/>
                </a:solidFill>
                <a:latin typeface="Libre Baskerville"/>
                <a:ea typeface="Libre Baskerville"/>
                <a:cs typeface="Libre Baskerville"/>
                <a:sym typeface="Libre Baskerville"/>
              </a:rPr>
              <a:t>).</a:t>
            </a:r>
          </a:p>
          <a:p>
            <a:pPr algn="ctr">
              <a:lnSpc>
                <a:spcPts val="3079"/>
              </a:lnSpc>
              <a:spcBef>
                <a:spcPct val="0"/>
              </a:spcBef>
            </a:pPr>
            <a:endParaRPr lang="en-US" sz="2199" dirty="0">
              <a:solidFill>
                <a:srgbClr val="061313"/>
              </a:solidFill>
              <a:latin typeface="Libre Baskerville"/>
              <a:ea typeface="Libre Baskerville"/>
              <a:cs typeface="Libre Baskerville"/>
              <a:sym typeface="Libre Baskerville"/>
            </a:endParaRPr>
          </a:p>
          <a:p>
            <a:pPr algn="ctr">
              <a:lnSpc>
                <a:spcPts val="3079"/>
              </a:lnSpc>
              <a:spcBef>
                <a:spcPct val="0"/>
              </a:spcBef>
            </a:pPr>
            <a:r>
              <a:rPr lang="en-US" sz="2199" b="1" dirty="0">
                <a:solidFill>
                  <a:srgbClr val="061313"/>
                </a:solidFill>
                <a:latin typeface="Libre Baskerville"/>
                <a:ea typeface="Libre Baskerville"/>
                <a:cs typeface="Libre Baskerville"/>
                <a:sym typeface="Libre Baskerville"/>
              </a:rPr>
              <a:t>Example:</a:t>
            </a:r>
            <a:endParaRPr lang="en-US" sz="2199" dirty="0">
              <a:solidFill>
                <a:srgbClr val="061313"/>
              </a:solidFill>
              <a:latin typeface="Libre Baskerville"/>
              <a:ea typeface="Libre Baskerville"/>
              <a:cs typeface="Libre Baskerville"/>
              <a:sym typeface="Libre Baskerville"/>
            </a:endParaRPr>
          </a:p>
          <a:p>
            <a:pPr algn="ctr">
              <a:lnSpc>
                <a:spcPts val="3079"/>
              </a:lnSpc>
              <a:spcBef>
                <a:spcPct val="0"/>
              </a:spcBef>
            </a:pPr>
            <a:r>
              <a:rPr lang="en-US" sz="2199" dirty="0">
                <a:solidFill>
                  <a:srgbClr val="061313"/>
                </a:solidFill>
                <a:latin typeface="Libre Baskerville"/>
                <a:ea typeface="Libre Baskerville"/>
                <a:cs typeface="Libre Baskerville"/>
                <a:sym typeface="Libre Baskerville"/>
              </a:rPr>
              <a:t>- Original: "The movie was gripping and emotional"</a:t>
            </a:r>
          </a:p>
          <a:p>
            <a:pPr algn="ctr">
              <a:lnSpc>
                <a:spcPts val="3079"/>
              </a:lnSpc>
              <a:spcBef>
                <a:spcPct val="0"/>
              </a:spcBef>
            </a:pPr>
            <a:r>
              <a:rPr lang="en-US" sz="2199" dirty="0">
                <a:solidFill>
                  <a:srgbClr val="061313"/>
                </a:solidFill>
                <a:latin typeface="Libre Baskerville"/>
                <a:ea typeface="Libre Baskerville"/>
                <a:cs typeface="Libre Baskerville"/>
                <a:sym typeface="Libre Baskerville"/>
              </a:rPr>
              <a:t>- Augmented: "The movie was riveting and emotional"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3953805" y="5143500"/>
            <a:ext cx="10422447" cy="4672614"/>
          </a:xfrm>
          <a:custGeom>
            <a:avLst/>
            <a:gdLst/>
            <a:ahLst/>
            <a:cxnLst/>
            <a:rect l="l" t="t" r="r" b="b"/>
            <a:pathLst>
              <a:path w="10422447" h="4672614">
                <a:moveTo>
                  <a:pt x="0" y="0"/>
                </a:moveTo>
                <a:lnTo>
                  <a:pt x="10422447" y="0"/>
                </a:lnTo>
                <a:lnTo>
                  <a:pt x="10422447" y="4672614"/>
                </a:lnTo>
                <a:lnTo>
                  <a:pt x="0" y="4672614"/>
                </a:lnTo>
                <a:lnTo>
                  <a:pt x="0" y="0"/>
                </a:lnTo>
                <a:close/>
              </a:path>
            </a:pathLst>
          </a:custGeom>
          <a:blipFill>
            <a:blip r:embed="rId2"/>
            <a:stretch>
              <a:fillRect/>
            </a:stretch>
          </a:blipFill>
        </p:spPr>
        <p:txBody>
          <a:bodyPr/>
          <a:lstStyle/>
          <a:p>
            <a:endParaRPr lang="en-SG"/>
          </a:p>
        </p:txBody>
      </p:sp>
      <p:sp>
        <p:nvSpPr>
          <p:cNvPr id="3" name="TextBox 3"/>
          <p:cNvSpPr txBox="1"/>
          <p:nvPr/>
        </p:nvSpPr>
        <p:spPr>
          <a:xfrm>
            <a:off x="3487108" y="-114300"/>
            <a:ext cx="11313785" cy="1085215"/>
          </a:xfrm>
          <a:prstGeom prst="rect">
            <a:avLst/>
          </a:prstGeom>
        </p:spPr>
        <p:txBody>
          <a:bodyPr lIns="0" tIns="0" rIns="0" bIns="0" rtlCol="0" anchor="t">
            <a:spAutoFit/>
          </a:bodyPr>
          <a:lstStyle/>
          <a:p>
            <a:pPr algn="ctr">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Feature Engineering </a:t>
            </a:r>
          </a:p>
        </p:txBody>
      </p:sp>
      <p:sp>
        <p:nvSpPr>
          <p:cNvPr id="4" name="TextBox 4"/>
          <p:cNvSpPr txBox="1"/>
          <p:nvPr/>
        </p:nvSpPr>
        <p:spPr>
          <a:xfrm>
            <a:off x="605780" y="1065575"/>
            <a:ext cx="17076440" cy="3949736"/>
          </a:xfrm>
          <a:prstGeom prst="rect">
            <a:avLst/>
          </a:prstGeom>
        </p:spPr>
        <p:txBody>
          <a:bodyPr lIns="0" tIns="0" rIns="0" bIns="0" rtlCol="0" anchor="t">
            <a:spAutoFit/>
          </a:bodyPr>
          <a:lstStyle/>
          <a:p>
            <a:pPr algn="ctr">
              <a:lnSpc>
                <a:spcPts val="3079"/>
              </a:lnSpc>
              <a:spcBef>
                <a:spcPct val="0"/>
              </a:spcBef>
            </a:pPr>
            <a:r>
              <a:rPr lang="en-US" sz="2199" b="1" dirty="0">
                <a:solidFill>
                  <a:srgbClr val="061313"/>
                </a:solidFill>
                <a:latin typeface="Libre Baskerville Bold"/>
                <a:ea typeface="Libre Baskerville Bold"/>
                <a:cs typeface="Libre Baskerville Bold"/>
                <a:sym typeface="Libre Baskerville Bold"/>
              </a:rPr>
              <a:t>Short Sentence Expansion</a:t>
            </a:r>
          </a:p>
          <a:p>
            <a:pPr algn="ctr">
              <a:lnSpc>
                <a:spcPts val="3079"/>
              </a:lnSpc>
              <a:spcBef>
                <a:spcPct val="0"/>
              </a:spcBef>
            </a:pPr>
            <a:r>
              <a:rPr lang="en-US" sz="2199" dirty="0">
                <a:solidFill>
                  <a:srgbClr val="061313"/>
                </a:solidFill>
                <a:latin typeface="Libre Baskerville"/>
                <a:ea typeface="Libre Baskerville"/>
                <a:cs typeface="Libre Baskerville"/>
                <a:sym typeface="Libre Baskerville"/>
              </a:rPr>
              <a:t>- This step expands 1- to 2-word reviews into complete sentences using simple templates.</a:t>
            </a:r>
          </a:p>
          <a:p>
            <a:pPr algn="ctr">
              <a:lnSpc>
                <a:spcPts val="3079"/>
              </a:lnSpc>
              <a:spcBef>
                <a:spcPct val="0"/>
              </a:spcBef>
            </a:pPr>
            <a:r>
              <a:rPr lang="en-US" sz="2199" dirty="0">
                <a:solidFill>
                  <a:srgbClr val="061313"/>
                </a:solidFill>
                <a:latin typeface="Libre Baskerville"/>
                <a:ea typeface="Libre Baskerville"/>
                <a:cs typeface="Libre Baskerville"/>
                <a:sym typeface="Libre Baskerville"/>
              </a:rPr>
              <a:t>- It helps preserve valuable sentiment information from short inputs that would otherwise be weak signals to the model.</a:t>
            </a:r>
          </a:p>
          <a:p>
            <a:pPr algn="ctr">
              <a:lnSpc>
                <a:spcPts val="3079"/>
              </a:lnSpc>
              <a:spcBef>
                <a:spcPct val="0"/>
              </a:spcBef>
            </a:pPr>
            <a:r>
              <a:rPr lang="en-US" sz="2199" dirty="0">
                <a:solidFill>
                  <a:srgbClr val="061313"/>
                </a:solidFill>
                <a:latin typeface="Libre Baskerville"/>
                <a:ea typeface="Libre Baskerville"/>
                <a:cs typeface="Libre Baskerville"/>
                <a:sym typeface="Libre Baskerville"/>
              </a:rPr>
              <a:t>- Expansion is based on the sentiment label to maintain contextual accuracy.</a:t>
            </a:r>
          </a:p>
          <a:p>
            <a:pPr algn="ctr">
              <a:lnSpc>
                <a:spcPts val="3079"/>
              </a:lnSpc>
              <a:spcBef>
                <a:spcPct val="0"/>
              </a:spcBef>
            </a:pPr>
            <a:endParaRPr lang="en-US" sz="2199" dirty="0">
              <a:solidFill>
                <a:srgbClr val="061313"/>
              </a:solidFill>
              <a:latin typeface="Libre Baskerville"/>
              <a:ea typeface="Libre Baskerville"/>
              <a:cs typeface="Libre Baskerville"/>
              <a:sym typeface="Libre Baskerville"/>
            </a:endParaRPr>
          </a:p>
          <a:p>
            <a:pPr algn="ctr">
              <a:lnSpc>
                <a:spcPts val="3079"/>
              </a:lnSpc>
              <a:spcBef>
                <a:spcPct val="0"/>
              </a:spcBef>
            </a:pPr>
            <a:r>
              <a:rPr lang="en-US" sz="2199" b="1" dirty="0">
                <a:solidFill>
                  <a:srgbClr val="061313"/>
                </a:solidFill>
                <a:latin typeface="Libre Baskerville"/>
                <a:ea typeface="Libre Baskerville"/>
                <a:cs typeface="Libre Baskerville"/>
                <a:sym typeface="Libre Baskerville"/>
              </a:rPr>
              <a:t>Example:</a:t>
            </a:r>
          </a:p>
          <a:p>
            <a:pPr algn="ctr">
              <a:lnSpc>
                <a:spcPts val="3079"/>
              </a:lnSpc>
              <a:spcBef>
                <a:spcPct val="0"/>
              </a:spcBef>
            </a:pPr>
            <a:r>
              <a:rPr lang="en-US" sz="2199" dirty="0">
                <a:solidFill>
                  <a:srgbClr val="061313"/>
                </a:solidFill>
                <a:latin typeface="Libre Baskerville"/>
                <a:ea typeface="Libre Baskerville"/>
                <a:cs typeface="Libre Baskerville"/>
                <a:sym typeface="Libre Baskerville"/>
              </a:rPr>
              <a:t>- Original: "Spectacular" (positive) and "Weak" (negative)</a:t>
            </a:r>
          </a:p>
          <a:p>
            <a:pPr algn="ctr">
              <a:lnSpc>
                <a:spcPts val="3079"/>
              </a:lnSpc>
              <a:spcBef>
                <a:spcPct val="0"/>
              </a:spcBef>
            </a:pPr>
            <a:r>
              <a:rPr lang="en-US" sz="2199" dirty="0">
                <a:solidFill>
                  <a:srgbClr val="061313"/>
                </a:solidFill>
                <a:latin typeface="Libre Baskerville"/>
                <a:ea typeface="Libre Baskerville"/>
                <a:cs typeface="Libre Baskerville"/>
                <a:sym typeface="Libre Baskerville"/>
              </a:rPr>
              <a:t>- Expanded: "The movie was spectacular."</a:t>
            </a:r>
          </a:p>
          <a:p>
            <a:pPr algn="ctr">
              <a:lnSpc>
                <a:spcPts val="3079"/>
              </a:lnSpc>
              <a:spcBef>
                <a:spcPct val="0"/>
              </a:spcBef>
            </a:pPr>
            <a:r>
              <a:rPr lang="en-US" sz="2199" dirty="0">
                <a:solidFill>
                  <a:srgbClr val="061313"/>
                </a:solidFill>
                <a:latin typeface="Libre Baskerville"/>
                <a:ea typeface="Libre Baskerville"/>
                <a:cs typeface="Libre Baskerville"/>
                <a:sym typeface="Libre Baskerville"/>
              </a:rPr>
              <a:t>- Expanded: "The plot was weak."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3487108" y="4811111"/>
            <a:ext cx="11301259" cy="4591136"/>
          </a:xfrm>
          <a:custGeom>
            <a:avLst/>
            <a:gdLst/>
            <a:ahLst/>
            <a:cxnLst/>
            <a:rect l="l" t="t" r="r" b="b"/>
            <a:pathLst>
              <a:path w="11301259" h="4591136">
                <a:moveTo>
                  <a:pt x="0" y="0"/>
                </a:moveTo>
                <a:lnTo>
                  <a:pt x="11301259" y="0"/>
                </a:lnTo>
                <a:lnTo>
                  <a:pt x="11301259" y="4591137"/>
                </a:lnTo>
                <a:lnTo>
                  <a:pt x="0" y="4591137"/>
                </a:lnTo>
                <a:lnTo>
                  <a:pt x="0" y="0"/>
                </a:lnTo>
                <a:close/>
              </a:path>
            </a:pathLst>
          </a:custGeom>
          <a:blipFill>
            <a:blip r:embed="rId2"/>
            <a:stretch>
              <a:fillRect/>
            </a:stretch>
          </a:blipFill>
        </p:spPr>
        <p:txBody>
          <a:bodyPr/>
          <a:lstStyle/>
          <a:p>
            <a:endParaRPr lang="en-SG"/>
          </a:p>
        </p:txBody>
      </p:sp>
      <p:sp>
        <p:nvSpPr>
          <p:cNvPr id="3" name="TextBox 3"/>
          <p:cNvSpPr txBox="1"/>
          <p:nvPr/>
        </p:nvSpPr>
        <p:spPr>
          <a:xfrm>
            <a:off x="2100064" y="1123491"/>
            <a:ext cx="14087873" cy="3949736"/>
          </a:xfrm>
          <a:prstGeom prst="rect">
            <a:avLst/>
          </a:prstGeom>
        </p:spPr>
        <p:txBody>
          <a:bodyPr lIns="0" tIns="0" rIns="0" bIns="0" rtlCol="0" anchor="t">
            <a:spAutoFit/>
          </a:bodyPr>
          <a:lstStyle/>
          <a:p>
            <a:pPr algn="ctr">
              <a:lnSpc>
                <a:spcPts val="3079"/>
              </a:lnSpc>
              <a:spcBef>
                <a:spcPct val="0"/>
              </a:spcBef>
            </a:pPr>
            <a:r>
              <a:rPr lang="en-US" sz="2199" b="1" dirty="0">
                <a:solidFill>
                  <a:srgbClr val="000000"/>
                </a:solidFill>
                <a:latin typeface="Libre Baskerville"/>
                <a:ea typeface="Libre Baskerville"/>
                <a:cs typeface="Libre Baskerville"/>
                <a:sym typeface="Libre Baskerville"/>
              </a:rPr>
              <a:t>Synonym Replacement (WordNet)</a:t>
            </a:r>
          </a:p>
          <a:p>
            <a:pPr algn="ctr">
              <a:lnSpc>
                <a:spcPts val="3079"/>
              </a:lnSpc>
              <a:spcBef>
                <a:spcPct val="0"/>
              </a:spcBef>
            </a:pPr>
            <a:r>
              <a:rPr lang="en-US" sz="2199" dirty="0">
                <a:solidFill>
                  <a:srgbClr val="000000"/>
                </a:solidFill>
                <a:latin typeface="Libre Baskerville"/>
                <a:ea typeface="Libre Baskerville"/>
                <a:cs typeface="Libre Baskerville"/>
                <a:sym typeface="Libre Baskerville"/>
              </a:rPr>
              <a:t>- This step augments each sentence by replacing one word with up to 10 synonyms using WordNet.</a:t>
            </a:r>
          </a:p>
          <a:p>
            <a:pPr algn="ctr">
              <a:lnSpc>
                <a:spcPts val="3079"/>
              </a:lnSpc>
              <a:spcBef>
                <a:spcPct val="0"/>
              </a:spcBef>
            </a:pPr>
            <a:r>
              <a:rPr lang="en-US" sz="2199" dirty="0">
                <a:solidFill>
                  <a:srgbClr val="000000"/>
                </a:solidFill>
                <a:latin typeface="Libre Baskerville"/>
                <a:ea typeface="Libre Baskerville"/>
                <a:cs typeface="Libre Baskerville"/>
                <a:sym typeface="Libre Baskerville"/>
              </a:rPr>
              <a:t>- Only one word is replaced per sentence to preserve original context.</a:t>
            </a:r>
          </a:p>
          <a:p>
            <a:pPr algn="ctr">
              <a:lnSpc>
                <a:spcPts val="3079"/>
              </a:lnSpc>
              <a:spcBef>
                <a:spcPct val="0"/>
              </a:spcBef>
            </a:pPr>
            <a:r>
              <a:rPr lang="en-US" sz="2199" dirty="0">
                <a:solidFill>
                  <a:srgbClr val="000000"/>
                </a:solidFill>
                <a:latin typeface="Libre Baskerville"/>
                <a:ea typeface="Libre Baskerville"/>
                <a:cs typeface="Libre Baskerville"/>
                <a:sym typeface="Libre Baskerville"/>
              </a:rPr>
              <a:t>- Duplicate sentences generated across different reviews are removed to ensure variation.</a:t>
            </a:r>
          </a:p>
          <a:p>
            <a:pPr algn="ctr">
              <a:lnSpc>
                <a:spcPts val="3079"/>
              </a:lnSpc>
              <a:spcBef>
                <a:spcPct val="0"/>
              </a:spcBef>
            </a:pPr>
            <a:endParaRPr lang="en-US" sz="2199" dirty="0">
              <a:solidFill>
                <a:srgbClr val="000000"/>
              </a:solidFill>
              <a:latin typeface="Libre Baskerville"/>
              <a:ea typeface="Libre Baskerville"/>
              <a:cs typeface="Libre Baskerville"/>
              <a:sym typeface="Libre Baskerville"/>
            </a:endParaRPr>
          </a:p>
          <a:p>
            <a:pPr algn="ctr">
              <a:lnSpc>
                <a:spcPts val="3079"/>
              </a:lnSpc>
              <a:spcBef>
                <a:spcPct val="0"/>
              </a:spcBef>
            </a:pPr>
            <a:r>
              <a:rPr lang="en-US" sz="2199" b="1" dirty="0">
                <a:solidFill>
                  <a:srgbClr val="000000"/>
                </a:solidFill>
                <a:latin typeface="Libre Baskerville"/>
                <a:ea typeface="Libre Baskerville"/>
                <a:cs typeface="Libre Baskerville"/>
                <a:sym typeface="Libre Baskerville"/>
              </a:rPr>
              <a:t>Example</a:t>
            </a:r>
            <a:r>
              <a:rPr lang="en-US" sz="2199" dirty="0">
                <a:solidFill>
                  <a:srgbClr val="000000"/>
                </a:solidFill>
                <a:latin typeface="Libre Baskerville"/>
                <a:ea typeface="Libre Baskerville"/>
                <a:cs typeface="Libre Baskerville"/>
                <a:sym typeface="Libre Baskerville"/>
              </a:rPr>
              <a:t>:</a:t>
            </a:r>
          </a:p>
          <a:p>
            <a:pPr algn="ctr">
              <a:lnSpc>
                <a:spcPts val="3079"/>
              </a:lnSpc>
              <a:spcBef>
                <a:spcPct val="0"/>
              </a:spcBef>
            </a:pPr>
            <a:r>
              <a:rPr lang="en-US" sz="2199" dirty="0">
                <a:solidFill>
                  <a:srgbClr val="000000"/>
                </a:solidFill>
                <a:latin typeface="Libre Baskerville"/>
                <a:ea typeface="Libre Baskerville"/>
                <a:cs typeface="Libre Baskerville"/>
                <a:sym typeface="Libre Baskerville"/>
              </a:rPr>
              <a:t>- Original: "The plot was weak"</a:t>
            </a:r>
          </a:p>
          <a:p>
            <a:pPr algn="ctr">
              <a:lnSpc>
                <a:spcPts val="3079"/>
              </a:lnSpc>
              <a:spcBef>
                <a:spcPct val="0"/>
              </a:spcBef>
            </a:pPr>
            <a:r>
              <a:rPr lang="en-US" sz="2199" dirty="0">
                <a:solidFill>
                  <a:srgbClr val="000000"/>
                </a:solidFill>
                <a:latin typeface="Libre Baskerville"/>
                <a:ea typeface="Libre Baskerville"/>
                <a:cs typeface="Libre Baskerville"/>
                <a:sym typeface="Libre Baskerville"/>
              </a:rPr>
              <a:t>- Augmented: "The plot was feeble", "The plot was frail", "The plot was poor"</a:t>
            </a:r>
          </a:p>
          <a:p>
            <a:pPr algn="ctr">
              <a:lnSpc>
                <a:spcPts val="3079"/>
              </a:lnSpc>
              <a:spcBef>
                <a:spcPct val="0"/>
              </a:spcBef>
            </a:pPr>
            <a:endParaRPr lang="en-US" sz="2199" dirty="0">
              <a:solidFill>
                <a:srgbClr val="000000"/>
              </a:solidFill>
              <a:latin typeface="Libre Baskerville"/>
              <a:ea typeface="Libre Baskerville"/>
              <a:cs typeface="Libre Baskerville"/>
              <a:sym typeface="Libre Baskerville"/>
            </a:endParaRPr>
          </a:p>
        </p:txBody>
      </p:sp>
      <p:sp>
        <p:nvSpPr>
          <p:cNvPr id="4" name="TextBox 4"/>
          <p:cNvSpPr txBox="1"/>
          <p:nvPr/>
        </p:nvSpPr>
        <p:spPr>
          <a:xfrm>
            <a:off x="3487108" y="-114300"/>
            <a:ext cx="11313785" cy="1085215"/>
          </a:xfrm>
          <a:prstGeom prst="rect">
            <a:avLst/>
          </a:prstGeom>
        </p:spPr>
        <p:txBody>
          <a:bodyPr lIns="0" tIns="0" rIns="0" bIns="0" rtlCol="0" anchor="t">
            <a:spAutoFit/>
          </a:bodyPr>
          <a:lstStyle/>
          <a:p>
            <a:pPr algn="ctr">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Feature Engineering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5162073" y="1066297"/>
            <a:ext cx="7963854" cy="4856597"/>
          </a:xfrm>
          <a:custGeom>
            <a:avLst/>
            <a:gdLst/>
            <a:ahLst/>
            <a:cxnLst/>
            <a:rect l="l" t="t" r="r" b="b"/>
            <a:pathLst>
              <a:path w="7963854" h="4856597">
                <a:moveTo>
                  <a:pt x="0" y="0"/>
                </a:moveTo>
                <a:lnTo>
                  <a:pt x="7963854" y="0"/>
                </a:lnTo>
                <a:lnTo>
                  <a:pt x="7963854" y="4856596"/>
                </a:lnTo>
                <a:lnTo>
                  <a:pt x="0" y="4856596"/>
                </a:lnTo>
                <a:lnTo>
                  <a:pt x="0" y="0"/>
                </a:lnTo>
                <a:close/>
              </a:path>
            </a:pathLst>
          </a:custGeom>
          <a:blipFill>
            <a:blip r:embed="rId2"/>
            <a:stretch>
              <a:fillRect t="-116" b="-116"/>
            </a:stretch>
          </a:blipFill>
        </p:spPr>
        <p:txBody>
          <a:bodyPr/>
          <a:lstStyle/>
          <a:p>
            <a:endParaRPr lang="en-SG"/>
          </a:p>
        </p:txBody>
      </p:sp>
      <p:sp>
        <p:nvSpPr>
          <p:cNvPr id="3" name="TextBox 3"/>
          <p:cNvSpPr txBox="1"/>
          <p:nvPr/>
        </p:nvSpPr>
        <p:spPr>
          <a:xfrm>
            <a:off x="3487108" y="-114300"/>
            <a:ext cx="11313785" cy="1085215"/>
          </a:xfrm>
          <a:prstGeom prst="rect">
            <a:avLst/>
          </a:prstGeom>
        </p:spPr>
        <p:txBody>
          <a:bodyPr lIns="0" tIns="0" rIns="0" bIns="0" rtlCol="0" anchor="t">
            <a:spAutoFit/>
          </a:bodyPr>
          <a:lstStyle/>
          <a:p>
            <a:pPr algn="ctr">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Feature Engineering </a:t>
            </a:r>
          </a:p>
        </p:txBody>
      </p:sp>
      <p:graphicFrame>
        <p:nvGraphicFramePr>
          <p:cNvPr id="5" name="Table 4">
            <a:extLst>
              <a:ext uri="{FF2B5EF4-FFF2-40B4-BE49-F238E27FC236}">
                <a16:creationId xmlns:a16="http://schemas.microsoft.com/office/drawing/2014/main" id="{CBB0EC8C-62C7-B698-4F66-D32E44DB4802}"/>
              </a:ext>
            </a:extLst>
          </p:cNvPr>
          <p:cNvGraphicFramePr>
            <a:graphicFrameLocks noGrp="1"/>
          </p:cNvGraphicFramePr>
          <p:nvPr>
            <p:extLst>
              <p:ext uri="{D42A27DB-BD31-4B8C-83A1-F6EECF244321}">
                <p14:modId xmlns:p14="http://schemas.microsoft.com/office/powerpoint/2010/main" val="1894177048"/>
              </p:ext>
            </p:extLst>
          </p:nvPr>
        </p:nvGraphicFramePr>
        <p:xfrm>
          <a:off x="2569610" y="6057900"/>
          <a:ext cx="14173200" cy="4104844"/>
        </p:xfrm>
        <a:graphic>
          <a:graphicData uri="http://schemas.openxmlformats.org/drawingml/2006/table">
            <a:tbl>
              <a:tblPr/>
              <a:tblGrid>
                <a:gridCol w="7086600">
                  <a:extLst>
                    <a:ext uri="{9D8B030D-6E8A-4147-A177-3AD203B41FA5}">
                      <a16:colId xmlns:a16="http://schemas.microsoft.com/office/drawing/2014/main" val="1712275536"/>
                    </a:ext>
                  </a:extLst>
                </a:gridCol>
                <a:gridCol w="7086600">
                  <a:extLst>
                    <a:ext uri="{9D8B030D-6E8A-4147-A177-3AD203B41FA5}">
                      <a16:colId xmlns:a16="http://schemas.microsoft.com/office/drawing/2014/main" val="1464502010"/>
                    </a:ext>
                  </a:extLst>
                </a:gridCol>
              </a:tblGrid>
              <a:tr h="532350">
                <a:tc>
                  <a:txBody>
                    <a:bodyPr/>
                    <a:lstStyle/>
                    <a:p>
                      <a:pPr algn="l" rtl="0">
                        <a:buNone/>
                      </a:pPr>
                      <a:r>
                        <a:rPr lang="en-SG" sz="1200" b="1" i="0">
                          <a:solidFill>
                            <a:srgbClr val="000000"/>
                          </a:solidFill>
                          <a:effectLst/>
                        </a:rPr>
                        <a:t>Review</a:t>
                      </a:r>
                      <a:endParaRPr lang="en-SG" sz="1200">
                        <a:effectLst/>
                      </a:endParaRP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US" sz="1200" dirty="0">
                          <a:effectLst/>
                        </a:rPr>
                        <a:t>Original full review in the native language (e.g., Malay). May be </a:t>
                      </a:r>
                      <a:r>
                        <a:rPr lang="en-US" sz="1200" dirty="0" err="1">
                          <a:effectLst/>
                        </a:rPr>
                        <a:t>NaN</a:t>
                      </a:r>
                      <a:r>
                        <a:rPr lang="en-US" sz="1200" dirty="0">
                          <a:effectLst/>
                        </a:rPr>
                        <a:t> for augmented entries.</a:t>
                      </a: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1651673364"/>
                  </a:ext>
                </a:extLst>
              </a:tr>
              <a:tr h="372645">
                <a:tc>
                  <a:txBody>
                    <a:bodyPr/>
                    <a:lstStyle/>
                    <a:p>
                      <a:pPr algn="l" rtl="0">
                        <a:buNone/>
                      </a:pPr>
                      <a:r>
                        <a:rPr lang="en-SG" sz="1200" b="1" i="0">
                          <a:solidFill>
                            <a:srgbClr val="000000"/>
                          </a:solidFill>
                          <a:effectLst/>
                        </a:rPr>
                        <a:t>Score</a:t>
                      </a:r>
                      <a:endParaRPr lang="en-SG" sz="1200">
                        <a:effectLst/>
                      </a:endParaRP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US" sz="1200">
                          <a:effectLst/>
                        </a:rPr>
                        <a:t>Original sentiment score (lower score = more positive). Used to derive labels.</a:t>
                      </a: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2350903335"/>
                  </a:ext>
                </a:extLst>
              </a:tr>
              <a:tr h="216716">
                <a:tc>
                  <a:txBody>
                    <a:bodyPr/>
                    <a:lstStyle/>
                    <a:p>
                      <a:pPr algn="l" rtl="0">
                        <a:buNone/>
                      </a:pPr>
                      <a:r>
                        <a:rPr lang="en-SG" sz="1200" b="1" i="0">
                          <a:solidFill>
                            <a:srgbClr val="000000"/>
                          </a:solidFill>
                          <a:effectLst/>
                        </a:rPr>
                        <a:t>Language</a:t>
                      </a:r>
                      <a:endParaRPr lang="en-SG" sz="1200">
                        <a:effectLst/>
                      </a:endParaRP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US" sz="1200">
                          <a:effectLst/>
                        </a:rPr>
                        <a:t>Original language of the review.</a:t>
                      </a: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393437935"/>
                  </a:ext>
                </a:extLst>
              </a:tr>
              <a:tr h="532350">
                <a:tc>
                  <a:txBody>
                    <a:bodyPr/>
                    <a:lstStyle/>
                    <a:p>
                      <a:pPr algn="l" rtl="0">
                        <a:buNone/>
                      </a:pPr>
                      <a:r>
                        <a:rPr lang="en-SG" sz="1200" b="1" i="0">
                          <a:solidFill>
                            <a:srgbClr val="000000"/>
                          </a:solidFill>
                          <a:effectLst/>
                        </a:rPr>
                        <a:t>sentences</a:t>
                      </a:r>
                      <a:endParaRPr lang="en-SG" sz="1200">
                        <a:effectLst/>
                      </a:endParaRP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US" sz="1200" dirty="0">
                          <a:effectLst/>
                        </a:rPr>
                        <a:t>A single sentence extracted from the Review. Represents one sample input to the model.</a:t>
                      </a: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652523694"/>
                  </a:ext>
                </a:extLst>
              </a:tr>
              <a:tr h="372645">
                <a:tc>
                  <a:txBody>
                    <a:bodyPr/>
                    <a:lstStyle/>
                    <a:p>
                      <a:pPr algn="l" rtl="0">
                        <a:buNone/>
                      </a:pPr>
                      <a:r>
                        <a:rPr lang="en-SG" sz="1200" b="1" i="0">
                          <a:solidFill>
                            <a:srgbClr val="000000"/>
                          </a:solidFill>
                          <a:effectLst/>
                        </a:rPr>
                        <a:t>num_sentences</a:t>
                      </a:r>
                      <a:endParaRPr lang="en-SG" sz="1200">
                        <a:effectLst/>
                      </a:endParaRP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US" sz="1200">
                          <a:effectLst/>
                        </a:rPr>
                        <a:t>Number of sentences in the full review. May be NaN for generated data.</a:t>
                      </a: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1819087658"/>
                  </a:ext>
                </a:extLst>
              </a:tr>
              <a:tr h="372645">
                <a:tc>
                  <a:txBody>
                    <a:bodyPr/>
                    <a:lstStyle/>
                    <a:p>
                      <a:pPr algn="l" rtl="0">
                        <a:buNone/>
                      </a:pPr>
                      <a:r>
                        <a:rPr lang="en-SG" sz="1200" b="1" i="0">
                          <a:solidFill>
                            <a:srgbClr val="000000"/>
                          </a:solidFill>
                          <a:effectLst/>
                        </a:rPr>
                        <a:t>label</a:t>
                      </a:r>
                      <a:endParaRPr lang="en-SG" sz="1200">
                        <a:effectLst/>
                      </a:endParaRP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US" sz="1200" dirty="0">
                          <a:effectLst/>
                        </a:rPr>
                        <a:t>Encoded sentiment class: 0 = negative, 1 = positive, 2 = neutral. Derived from Score.</a:t>
                      </a: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3255186917"/>
                  </a:ext>
                </a:extLst>
              </a:tr>
              <a:tr h="532350">
                <a:tc>
                  <a:txBody>
                    <a:bodyPr/>
                    <a:lstStyle/>
                    <a:p>
                      <a:pPr algn="l" rtl="0">
                        <a:buNone/>
                      </a:pPr>
                      <a:r>
                        <a:rPr lang="en-SG" sz="1200" b="1" i="0">
                          <a:solidFill>
                            <a:srgbClr val="000000"/>
                          </a:solidFill>
                          <a:effectLst/>
                        </a:rPr>
                        <a:t>cleaned_tokens</a:t>
                      </a:r>
                      <a:endParaRPr lang="en-SG" sz="1200">
                        <a:effectLst/>
                      </a:endParaRP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US" sz="1200">
                          <a:effectLst/>
                        </a:rPr>
                        <a:t>Tokenized and cleaned words from the sentence. May include stopword removal and lemmatization.</a:t>
                      </a: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329349171"/>
                  </a:ext>
                </a:extLst>
              </a:tr>
              <a:tr h="372645">
                <a:tc>
                  <a:txBody>
                    <a:bodyPr/>
                    <a:lstStyle/>
                    <a:p>
                      <a:pPr algn="l" rtl="0">
                        <a:buNone/>
                      </a:pPr>
                      <a:r>
                        <a:rPr lang="en-SG" sz="1200" b="1" i="0">
                          <a:solidFill>
                            <a:srgbClr val="000000"/>
                          </a:solidFill>
                          <a:effectLst/>
                        </a:rPr>
                        <a:t>Sentiment_Label</a:t>
                      </a:r>
                      <a:endParaRPr lang="en-SG" sz="1200">
                        <a:effectLst/>
                      </a:endParaRP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US" sz="1200">
                          <a:effectLst/>
                        </a:rPr>
                        <a:t>Human-readable label matching label: negative, positive, or neutral.</a:t>
                      </a: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3491731275"/>
                  </a:ext>
                </a:extLst>
              </a:tr>
              <a:tr h="216716">
                <a:tc>
                  <a:txBody>
                    <a:bodyPr/>
                    <a:lstStyle/>
                    <a:p>
                      <a:pPr algn="l" rtl="0">
                        <a:buNone/>
                      </a:pPr>
                      <a:r>
                        <a:rPr lang="en-SG" sz="1200" b="1" i="0">
                          <a:solidFill>
                            <a:srgbClr val="000000"/>
                          </a:solidFill>
                          <a:effectLst/>
                        </a:rPr>
                        <a:t>augmentation</a:t>
                      </a:r>
                      <a:endParaRPr lang="en-SG" sz="1200">
                        <a:effectLst/>
                      </a:endParaRP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US" sz="1200">
                          <a:effectLst/>
                        </a:rPr>
                        <a:t>Technique used to generate the sample</a:t>
                      </a: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3691503567"/>
                  </a:ext>
                </a:extLst>
              </a:tr>
              <a:tr h="532350">
                <a:tc>
                  <a:txBody>
                    <a:bodyPr/>
                    <a:lstStyle/>
                    <a:p>
                      <a:pPr algn="l" rtl="0">
                        <a:buNone/>
                      </a:pPr>
                      <a:r>
                        <a:rPr lang="en-SG" sz="1200" b="1" i="0">
                          <a:solidFill>
                            <a:srgbClr val="000000"/>
                          </a:solidFill>
                          <a:effectLst/>
                        </a:rPr>
                        <a:t>source_sentence</a:t>
                      </a:r>
                      <a:endParaRPr lang="en-SG" sz="1200">
                        <a:effectLst/>
                      </a:endParaRP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US" sz="1200" dirty="0">
                          <a:effectLst/>
                        </a:rPr>
                        <a:t>The original sentence used to generate the augmented sentence. Null for original data.</a:t>
                      </a:r>
                    </a:p>
                  </a:txBody>
                  <a:tcPr marL="59552" marR="59552" marT="29776" marB="29776"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73238049"/>
                  </a:ext>
                </a:extLst>
              </a:tr>
            </a:tbl>
          </a:graphicData>
        </a:graphic>
      </p:graphicFrame>
      <p:sp>
        <p:nvSpPr>
          <p:cNvPr id="6" name="Rectangle 1">
            <a:extLst>
              <a:ext uri="{FF2B5EF4-FFF2-40B4-BE49-F238E27FC236}">
                <a16:creationId xmlns:a16="http://schemas.microsoft.com/office/drawing/2014/main" id="{58221F03-07BA-47D9-D213-9900A6622CB2}"/>
              </a:ext>
            </a:extLst>
          </p:cNvPr>
          <p:cNvSpPr>
            <a:spLocks noChangeArrowheads="1"/>
          </p:cNvSpPr>
          <p:nvPr/>
        </p:nvSpPr>
        <p:spPr bwMode="auto">
          <a:xfrm>
            <a:off x="2590946" y="6186292"/>
            <a:ext cx="4836087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SG"/>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5614099" y="6329234"/>
            <a:ext cx="6074089" cy="3569860"/>
          </a:xfrm>
          <a:custGeom>
            <a:avLst/>
            <a:gdLst/>
            <a:ahLst/>
            <a:cxnLst/>
            <a:rect l="l" t="t" r="r" b="b"/>
            <a:pathLst>
              <a:path w="6074089" h="3569860">
                <a:moveTo>
                  <a:pt x="0" y="0"/>
                </a:moveTo>
                <a:lnTo>
                  <a:pt x="6074089" y="0"/>
                </a:lnTo>
                <a:lnTo>
                  <a:pt x="6074089" y="3569859"/>
                </a:lnTo>
                <a:lnTo>
                  <a:pt x="0" y="3569859"/>
                </a:lnTo>
                <a:lnTo>
                  <a:pt x="0" y="0"/>
                </a:lnTo>
                <a:close/>
              </a:path>
            </a:pathLst>
          </a:custGeom>
          <a:blipFill>
            <a:blip r:embed="rId2"/>
            <a:stretch>
              <a:fillRect/>
            </a:stretch>
          </a:blipFill>
        </p:spPr>
        <p:txBody>
          <a:bodyPr/>
          <a:lstStyle/>
          <a:p>
            <a:endParaRPr lang="en-SG"/>
          </a:p>
        </p:txBody>
      </p:sp>
      <p:sp>
        <p:nvSpPr>
          <p:cNvPr id="3" name="TextBox 3"/>
          <p:cNvSpPr txBox="1"/>
          <p:nvPr/>
        </p:nvSpPr>
        <p:spPr>
          <a:xfrm>
            <a:off x="3487108" y="-114300"/>
            <a:ext cx="11313785" cy="1085215"/>
          </a:xfrm>
          <a:prstGeom prst="rect">
            <a:avLst/>
          </a:prstGeom>
        </p:spPr>
        <p:txBody>
          <a:bodyPr lIns="0" tIns="0" rIns="0" bIns="0" rtlCol="0" anchor="t">
            <a:spAutoFit/>
          </a:bodyPr>
          <a:lstStyle/>
          <a:p>
            <a:pPr algn="ctr">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Feature Engineering </a:t>
            </a:r>
          </a:p>
        </p:txBody>
      </p:sp>
      <p:sp>
        <p:nvSpPr>
          <p:cNvPr id="4" name="TextBox 4"/>
          <p:cNvSpPr txBox="1"/>
          <p:nvPr/>
        </p:nvSpPr>
        <p:spPr>
          <a:xfrm>
            <a:off x="3219615" y="1226182"/>
            <a:ext cx="11079204" cy="4744825"/>
          </a:xfrm>
          <a:prstGeom prst="rect">
            <a:avLst/>
          </a:prstGeom>
        </p:spPr>
        <p:txBody>
          <a:bodyPr lIns="0" tIns="0" rIns="0" bIns="0" rtlCol="0" anchor="t">
            <a:spAutoFit/>
          </a:bodyPr>
          <a:lstStyle/>
          <a:p>
            <a:pPr algn="ctr">
              <a:lnSpc>
                <a:spcPts val="3079"/>
              </a:lnSpc>
              <a:spcBef>
                <a:spcPct val="0"/>
              </a:spcBef>
            </a:pPr>
            <a:r>
              <a:rPr lang="en-US" sz="2199" b="1" dirty="0">
                <a:solidFill>
                  <a:srgbClr val="061313"/>
                </a:solidFill>
                <a:latin typeface="Libre Baskerville Bold"/>
                <a:ea typeface="Libre Baskerville Bold"/>
                <a:cs typeface="Libre Baskerville Bold"/>
                <a:sym typeface="Libre Baskerville Bold"/>
              </a:rPr>
              <a:t>Looking at our </a:t>
            </a:r>
            <a:r>
              <a:rPr lang="en-US" sz="2199" b="1" dirty="0" err="1">
                <a:solidFill>
                  <a:srgbClr val="061313"/>
                </a:solidFill>
                <a:latin typeface="Libre Baskerville Bold"/>
                <a:ea typeface="Libre Baskerville Bold"/>
                <a:cs typeface="Libre Baskerville Bold"/>
                <a:sym typeface="Libre Baskerville Bold"/>
              </a:rPr>
              <a:t>df_all</a:t>
            </a:r>
            <a:r>
              <a:rPr lang="en-US" sz="2199" b="1" dirty="0">
                <a:solidFill>
                  <a:srgbClr val="061313"/>
                </a:solidFill>
                <a:latin typeface="Libre Baskerville Bold"/>
                <a:ea typeface="Libre Baskerville Bold"/>
                <a:cs typeface="Libre Baskerville Bold"/>
                <a:sym typeface="Libre Baskerville Bold"/>
              </a:rPr>
              <a:t>, why should we stop augmenting?</a:t>
            </a:r>
          </a:p>
          <a:p>
            <a:pPr marL="474979" lvl="1" indent="-237490" algn="l">
              <a:lnSpc>
                <a:spcPts val="3079"/>
              </a:lnSpc>
              <a:spcBef>
                <a:spcPct val="0"/>
              </a:spcBef>
              <a:buFont typeface="Arial"/>
              <a:buChar char="•"/>
            </a:pPr>
            <a:r>
              <a:rPr lang="en-US" sz="2199" dirty="0">
                <a:solidFill>
                  <a:srgbClr val="061313"/>
                </a:solidFill>
                <a:latin typeface="Libre Baskerville"/>
                <a:ea typeface="Libre Baskerville"/>
                <a:cs typeface="Libre Baskerville"/>
                <a:sym typeface="Libre Baskerville"/>
              </a:rPr>
              <a:t>It looks like we have around 11k rows of data. </a:t>
            </a:r>
            <a:r>
              <a:rPr lang="en-US" sz="2199" dirty="0" err="1">
                <a:solidFill>
                  <a:srgbClr val="061313"/>
                </a:solidFill>
                <a:latin typeface="Libre Baskerville"/>
                <a:ea typeface="Libre Baskerville"/>
                <a:cs typeface="Libre Baskerville"/>
                <a:sym typeface="Libre Baskerville"/>
              </a:rPr>
              <a:t>i</a:t>
            </a:r>
            <a:r>
              <a:rPr lang="en-US" sz="2199" dirty="0">
                <a:solidFill>
                  <a:srgbClr val="061313"/>
                </a:solidFill>
                <a:latin typeface="Libre Baskerville"/>
                <a:ea typeface="Libre Baskerville"/>
                <a:cs typeface="Libre Baskerville"/>
                <a:sym typeface="Libre Baskerville"/>
              </a:rPr>
              <a:t> feel like this should be a good base data to feed our model and so we will be dropping the back translating step</a:t>
            </a:r>
          </a:p>
          <a:p>
            <a:pPr algn="l">
              <a:lnSpc>
                <a:spcPts val="3079"/>
              </a:lnSpc>
              <a:spcBef>
                <a:spcPct val="0"/>
              </a:spcBef>
            </a:pPr>
            <a:endParaRPr lang="en-US" sz="2199" dirty="0">
              <a:solidFill>
                <a:srgbClr val="061313"/>
              </a:solidFill>
              <a:latin typeface="Libre Baskerville"/>
              <a:ea typeface="Libre Baskerville"/>
              <a:cs typeface="Libre Baskerville"/>
              <a:sym typeface="Libre Baskerville"/>
            </a:endParaRPr>
          </a:p>
          <a:p>
            <a:pPr marL="474979" lvl="1" indent="-237490" algn="l">
              <a:lnSpc>
                <a:spcPts val="3079"/>
              </a:lnSpc>
              <a:spcBef>
                <a:spcPct val="0"/>
              </a:spcBef>
              <a:buFont typeface="Arial"/>
              <a:buChar char="•"/>
            </a:pPr>
            <a:r>
              <a:rPr lang="en-US" sz="2199" dirty="0">
                <a:solidFill>
                  <a:srgbClr val="061313"/>
                </a:solidFill>
                <a:latin typeface="Libre Baskerville"/>
                <a:ea typeface="Libre Baskerville"/>
                <a:cs typeface="Libre Baskerville"/>
                <a:sym typeface="Libre Baskerville"/>
              </a:rPr>
              <a:t>Advantage of stopping any further data augmentation: on an already scarce dataset, we have managed to more than 100x it, and so my logic is that if we do anymore augmentation, our dataset will become increasingly unreliable</a:t>
            </a:r>
          </a:p>
          <a:p>
            <a:pPr algn="l">
              <a:lnSpc>
                <a:spcPts val="3079"/>
              </a:lnSpc>
              <a:spcBef>
                <a:spcPct val="0"/>
              </a:spcBef>
            </a:pPr>
            <a:endParaRPr lang="en-US" sz="2199" dirty="0">
              <a:solidFill>
                <a:srgbClr val="061313"/>
              </a:solidFill>
              <a:latin typeface="Libre Baskerville"/>
              <a:ea typeface="Libre Baskerville"/>
              <a:cs typeface="Libre Baskerville"/>
              <a:sym typeface="Libre Baskerville"/>
            </a:endParaRPr>
          </a:p>
          <a:p>
            <a:pPr marL="474979" lvl="1" indent="-237490" algn="l">
              <a:lnSpc>
                <a:spcPts val="3079"/>
              </a:lnSpc>
              <a:spcBef>
                <a:spcPct val="0"/>
              </a:spcBef>
              <a:buFont typeface="Arial"/>
              <a:buChar char="•"/>
            </a:pPr>
            <a:r>
              <a:rPr lang="en-US" sz="2199" dirty="0">
                <a:solidFill>
                  <a:srgbClr val="061313"/>
                </a:solidFill>
                <a:latin typeface="Libre Baskerville"/>
                <a:ea typeface="Libre Baskerville"/>
                <a:cs typeface="Libre Baskerville"/>
                <a:sym typeface="Libre Baskerville"/>
              </a:rPr>
              <a:t>However, before we do anything more complex, now would be a good time to do a last duplicate and sanity check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TextBox 2"/>
          <p:cNvSpPr txBox="1"/>
          <p:nvPr/>
        </p:nvSpPr>
        <p:spPr>
          <a:xfrm>
            <a:off x="8751364" y="3721470"/>
            <a:ext cx="4045590" cy="976630"/>
          </a:xfrm>
          <a:prstGeom prst="rect">
            <a:avLst/>
          </a:prstGeom>
        </p:spPr>
        <p:txBody>
          <a:bodyPr lIns="0" tIns="0" rIns="0" bIns="0" rtlCol="0" anchor="t">
            <a:spAutoFit/>
          </a:bodyPr>
          <a:lstStyle/>
          <a:p>
            <a:pPr marL="0" lvl="0" indent="0" algn="l">
              <a:lnSpc>
                <a:spcPts val="3919"/>
              </a:lnSpc>
              <a:spcBef>
                <a:spcPct val="0"/>
              </a:spcBef>
            </a:pPr>
            <a:r>
              <a:rPr lang="en-US" sz="2799">
                <a:solidFill>
                  <a:srgbClr val="061313"/>
                </a:solidFill>
                <a:latin typeface="Libre Baskerville"/>
                <a:ea typeface="Libre Baskerville"/>
                <a:cs typeface="Libre Baskerville"/>
                <a:sym typeface="Libre Baskerville"/>
              </a:rPr>
              <a:t>Exploratory data analysis</a:t>
            </a:r>
          </a:p>
        </p:txBody>
      </p:sp>
      <p:sp>
        <p:nvSpPr>
          <p:cNvPr id="3" name="TextBox 3"/>
          <p:cNvSpPr txBox="1"/>
          <p:nvPr/>
        </p:nvSpPr>
        <p:spPr>
          <a:xfrm>
            <a:off x="8751364" y="3297289"/>
            <a:ext cx="3846761" cy="481330"/>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61313"/>
                </a:solidFill>
                <a:latin typeface="Libre Baskerville Bold"/>
                <a:ea typeface="Libre Baskerville Bold"/>
                <a:cs typeface="Libre Baskerville Bold"/>
                <a:sym typeface="Libre Baskerville Bold"/>
              </a:rPr>
              <a:t>2</a:t>
            </a:r>
          </a:p>
        </p:txBody>
      </p:sp>
      <p:sp>
        <p:nvSpPr>
          <p:cNvPr id="4" name="TextBox 4"/>
          <p:cNvSpPr txBox="1"/>
          <p:nvPr/>
        </p:nvSpPr>
        <p:spPr>
          <a:xfrm>
            <a:off x="3840480" y="3796954"/>
            <a:ext cx="4045590" cy="976630"/>
          </a:xfrm>
          <a:prstGeom prst="rect">
            <a:avLst/>
          </a:prstGeom>
        </p:spPr>
        <p:txBody>
          <a:bodyPr lIns="0" tIns="0" rIns="0" bIns="0" rtlCol="0" anchor="t">
            <a:spAutoFit/>
          </a:bodyPr>
          <a:lstStyle/>
          <a:p>
            <a:pPr marL="0" lvl="0" indent="0" algn="l">
              <a:lnSpc>
                <a:spcPts val="3919"/>
              </a:lnSpc>
              <a:spcBef>
                <a:spcPct val="0"/>
              </a:spcBef>
            </a:pPr>
            <a:r>
              <a:rPr lang="en-US" sz="2799">
                <a:solidFill>
                  <a:srgbClr val="061313"/>
                </a:solidFill>
                <a:latin typeface="Libre Baskerville"/>
                <a:ea typeface="Libre Baskerville"/>
                <a:cs typeface="Libre Baskerville"/>
                <a:sym typeface="Libre Baskerville"/>
              </a:rPr>
              <a:t>Understanding the dataset</a:t>
            </a:r>
          </a:p>
        </p:txBody>
      </p:sp>
      <p:sp>
        <p:nvSpPr>
          <p:cNvPr id="5" name="TextBox 5"/>
          <p:cNvSpPr txBox="1"/>
          <p:nvPr/>
        </p:nvSpPr>
        <p:spPr>
          <a:xfrm>
            <a:off x="3840480" y="3221805"/>
            <a:ext cx="3846761" cy="481330"/>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61313"/>
                </a:solidFill>
                <a:latin typeface="Libre Baskerville Bold"/>
                <a:ea typeface="Libre Baskerville Bold"/>
                <a:cs typeface="Libre Baskerville Bold"/>
                <a:sym typeface="Libre Baskerville Bold"/>
              </a:rPr>
              <a:t>1</a:t>
            </a:r>
          </a:p>
        </p:txBody>
      </p:sp>
      <p:sp>
        <p:nvSpPr>
          <p:cNvPr id="6" name="TextBox 6"/>
          <p:cNvSpPr txBox="1"/>
          <p:nvPr/>
        </p:nvSpPr>
        <p:spPr>
          <a:xfrm>
            <a:off x="3840480" y="5547624"/>
            <a:ext cx="4045590" cy="481330"/>
          </a:xfrm>
          <a:prstGeom prst="rect">
            <a:avLst/>
          </a:prstGeom>
        </p:spPr>
        <p:txBody>
          <a:bodyPr lIns="0" tIns="0" rIns="0" bIns="0" rtlCol="0" anchor="t">
            <a:spAutoFit/>
          </a:bodyPr>
          <a:lstStyle/>
          <a:p>
            <a:pPr marL="0" lvl="0" indent="0" algn="l">
              <a:lnSpc>
                <a:spcPts val="3919"/>
              </a:lnSpc>
              <a:spcBef>
                <a:spcPct val="0"/>
              </a:spcBef>
            </a:pPr>
            <a:r>
              <a:rPr lang="en-US" sz="2799">
                <a:solidFill>
                  <a:srgbClr val="061313"/>
                </a:solidFill>
                <a:latin typeface="Libre Baskerville"/>
                <a:ea typeface="Libre Baskerville"/>
                <a:cs typeface="Libre Baskerville"/>
                <a:sym typeface="Libre Baskerville"/>
              </a:rPr>
              <a:t>Feature engineering</a:t>
            </a:r>
          </a:p>
        </p:txBody>
      </p:sp>
      <p:sp>
        <p:nvSpPr>
          <p:cNvPr id="7" name="TextBox 7"/>
          <p:cNvSpPr txBox="1"/>
          <p:nvPr/>
        </p:nvSpPr>
        <p:spPr>
          <a:xfrm>
            <a:off x="3840480" y="4972474"/>
            <a:ext cx="3846761" cy="481330"/>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61313"/>
                </a:solidFill>
                <a:latin typeface="Libre Baskerville Bold"/>
                <a:ea typeface="Libre Baskerville Bold"/>
                <a:cs typeface="Libre Baskerville Bold"/>
                <a:sym typeface="Libre Baskerville Bold"/>
              </a:rPr>
              <a:t>3</a:t>
            </a:r>
          </a:p>
        </p:txBody>
      </p:sp>
      <p:sp>
        <p:nvSpPr>
          <p:cNvPr id="8" name="TextBox 8"/>
          <p:cNvSpPr txBox="1"/>
          <p:nvPr/>
        </p:nvSpPr>
        <p:spPr>
          <a:xfrm>
            <a:off x="3840480" y="7562774"/>
            <a:ext cx="4045590" cy="481330"/>
          </a:xfrm>
          <a:prstGeom prst="rect">
            <a:avLst/>
          </a:prstGeom>
        </p:spPr>
        <p:txBody>
          <a:bodyPr lIns="0" tIns="0" rIns="0" bIns="0" rtlCol="0" anchor="t">
            <a:spAutoFit/>
          </a:bodyPr>
          <a:lstStyle/>
          <a:p>
            <a:pPr marL="0" lvl="0" indent="0" algn="l">
              <a:lnSpc>
                <a:spcPts val="3919"/>
              </a:lnSpc>
              <a:spcBef>
                <a:spcPct val="0"/>
              </a:spcBef>
            </a:pPr>
            <a:r>
              <a:rPr lang="en-US" sz="2799" dirty="0">
                <a:solidFill>
                  <a:srgbClr val="061313"/>
                </a:solidFill>
                <a:latin typeface="Libre Baskerville"/>
                <a:ea typeface="Libre Baskerville"/>
                <a:cs typeface="Libre Baskerville"/>
                <a:sym typeface="Libre Baskerville"/>
              </a:rPr>
              <a:t>Model improvement</a:t>
            </a:r>
          </a:p>
        </p:txBody>
      </p:sp>
      <p:sp>
        <p:nvSpPr>
          <p:cNvPr id="9" name="TextBox 9"/>
          <p:cNvSpPr txBox="1"/>
          <p:nvPr/>
        </p:nvSpPr>
        <p:spPr>
          <a:xfrm>
            <a:off x="3840480" y="6987625"/>
            <a:ext cx="3846761" cy="481330"/>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61313"/>
                </a:solidFill>
                <a:latin typeface="Libre Baskerville Bold"/>
                <a:ea typeface="Libre Baskerville Bold"/>
                <a:cs typeface="Libre Baskerville Bold"/>
                <a:sym typeface="Libre Baskerville Bold"/>
              </a:rPr>
              <a:t>5</a:t>
            </a:r>
          </a:p>
        </p:txBody>
      </p:sp>
      <p:sp>
        <p:nvSpPr>
          <p:cNvPr id="10" name="TextBox 10"/>
          <p:cNvSpPr txBox="1"/>
          <p:nvPr/>
        </p:nvSpPr>
        <p:spPr>
          <a:xfrm>
            <a:off x="8751364" y="5547624"/>
            <a:ext cx="4045590" cy="481330"/>
          </a:xfrm>
          <a:prstGeom prst="rect">
            <a:avLst/>
          </a:prstGeom>
        </p:spPr>
        <p:txBody>
          <a:bodyPr lIns="0" tIns="0" rIns="0" bIns="0" rtlCol="0" anchor="t">
            <a:spAutoFit/>
          </a:bodyPr>
          <a:lstStyle/>
          <a:p>
            <a:pPr marL="0" lvl="0" indent="0" algn="l">
              <a:lnSpc>
                <a:spcPts val="3919"/>
              </a:lnSpc>
              <a:spcBef>
                <a:spcPct val="0"/>
              </a:spcBef>
            </a:pPr>
            <a:r>
              <a:rPr lang="en-US" sz="2799">
                <a:solidFill>
                  <a:srgbClr val="061313"/>
                </a:solidFill>
                <a:latin typeface="Libre Baskerville"/>
                <a:ea typeface="Libre Baskerville"/>
                <a:cs typeface="Libre Baskerville"/>
                <a:sym typeface="Libre Baskerville"/>
              </a:rPr>
              <a:t>Model architecture</a:t>
            </a:r>
          </a:p>
        </p:txBody>
      </p:sp>
      <p:sp>
        <p:nvSpPr>
          <p:cNvPr id="11" name="TextBox 11"/>
          <p:cNvSpPr txBox="1"/>
          <p:nvPr/>
        </p:nvSpPr>
        <p:spPr>
          <a:xfrm>
            <a:off x="8751364" y="4972474"/>
            <a:ext cx="3846761" cy="481330"/>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61313"/>
                </a:solidFill>
                <a:latin typeface="Libre Baskerville Bold"/>
                <a:ea typeface="Libre Baskerville Bold"/>
                <a:cs typeface="Libre Baskerville Bold"/>
                <a:sym typeface="Libre Baskerville Bold"/>
              </a:rPr>
              <a:t>4</a:t>
            </a:r>
          </a:p>
        </p:txBody>
      </p:sp>
      <p:sp>
        <p:nvSpPr>
          <p:cNvPr id="12" name="TextBox 12"/>
          <p:cNvSpPr txBox="1"/>
          <p:nvPr/>
        </p:nvSpPr>
        <p:spPr>
          <a:xfrm>
            <a:off x="8751364" y="7562774"/>
            <a:ext cx="4045590" cy="481330"/>
          </a:xfrm>
          <a:prstGeom prst="rect">
            <a:avLst/>
          </a:prstGeom>
        </p:spPr>
        <p:txBody>
          <a:bodyPr lIns="0" tIns="0" rIns="0" bIns="0" rtlCol="0" anchor="t">
            <a:spAutoFit/>
          </a:bodyPr>
          <a:lstStyle/>
          <a:p>
            <a:pPr marL="0" lvl="0" indent="0" algn="l">
              <a:lnSpc>
                <a:spcPts val="3919"/>
              </a:lnSpc>
              <a:spcBef>
                <a:spcPct val="0"/>
              </a:spcBef>
            </a:pPr>
            <a:r>
              <a:rPr lang="en-US" sz="2799">
                <a:solidFill>
                  <a:srgbClr val="061313"/>
                </a:solidFill>
                <a:latin typeface="Libre Baskerville"/>
                <a:ea typeface="Libre Baskerville"/>
                <a:cs typeface="Libre Baskerville"/>
                <a:sym typeface="Libre Baskerville"/>
              </a:rPr>
              <a:t>Evaluation metrics</a:t>
            </a:r>
          </a:p>
        </p:txBody>
      </p:sp>
      <p:sp>
        <p:nvSpPr>
          <p:cNvPr id="13" name="TextBox 13"/>
          <p:cNvSpPr txBox="1"/>
          <p:nvPr/>
        </p:nvSpPr>
        <p:spPr>
          <a:xfrm>
            <a:off x="8751364" y="6987625"/>
            <a:ext cx="3846761" cy="481330"/>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61313"/>
                </a:solidFill>
                <a:latin typeface="Libre Baskerville Bold"/>
                <a:ea typeface="Libre Baskerville Bold"/>
                <a:cs typeface="Libre Baskerville Bold"/>
                <a:sym typeface="Libre Baskerville Bold"/>
              </a:rPr>
              <a:t>6</a:t>
            </a:r>
          </a:p>
        </p:txBody>
      </p:sp>
      <p:sp>
        <p:nvSpPr>
          <p:cNvPr id="14" name="TextBox 14"/>
          <p:cNvSpPr txBox="1"/>
          <p:nvPr/>
        </p:nvSpPr>
        <p:spPr>
          <a:xfrm>
            <a:off x="3840480" y="1320360"/>
            <a:ext cx="10607040"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Our Workflow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11376733" y="7738576"/>
            <a:ext cx="6848319" cy="1296723"/>
          </a:xfrm>
          <a:custGeom>
            <a:avLst/>
            <a:gdLst/>
            <a:ahLst/>
            <a:cxnLst/>
            <a:rect l="l" t="t" r="r" b="b"/>
            <a:pathLst>
              <a:path w="6848319" h="1296723">
                <a:moveTo>
                  <a:pt x="0" y="0"/>
                </a:moveTo>
                <a:lnTo>
                  <a:pt x="6848319" y="0"/>
                </a:lnTo>
                <a:lnTo>
                  <a:pt x="6848319" y="1296724"/>
                </a:lnTo>
                <a:lnTo>
                  <a:pt x="0" y="1296724"/>
                </a:lnTo>
                <a:lnTo>
                  <a:pt x="0" y="0"/>
                </a:lnTo>
                <a:close/>
              </a:path>
            </a:pathLst>
          </a:custGeom>
          <a:blipFill>
            <a:blip r:embed="rId2"/>
            <a:stretch>
              <a:fillRect/>
            </a:stretch>
          </a:blipFill>
        </p:spPr>
        <p:txBody>
          <a:bodyPr/>
          <a:lstStyle/>
          <a:p>
            <a:endParaRPr lang="en-SG"/>
          </a:p>
        </p:txBody>
      </p:sp>
      <p:sp>
        <p:nvSpPr>
          <p:cNvPr id="3" name="Freeform 3"/>
          <p:cNvSpPr/>
          <p:nvPr/>
        </p:nvSpPr>
        <p:spPr>
          <a:xfrm>
            <a:off x="13030200" y="1251701"/>
            <a:ext cx="3329247" cy="4114800"/>
          </a:xfrm>
          <a:custGeom>
            <a:avLst/>
            <a:gdLst/>
            <a:ahLst/>
            <a:cxnLst/>
            <a:rect l="l" t="t" r="r" b="b"/>
            <a:pathLst>
              <a:path w="3329247" h="4114800">
                <a:moveTo>
                  <a:pt x="0" y="0"/>
                </a:moveTo>
                <a:lnTo>
                  <a:pt x="3329247" y="0"/>
                </a:lnTo>
                <a:lnTo>
                  <a:pt x="332924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SG"/>
          </a:p>
        </p:txBody>
      </p:sp>
      <p:sp>
        <p:nvSpPr>
          <p:cNvPr id="4" name="TextBox 4"/>
          <p:cNvSpPr txBox="1"/>
          <p:nvPr/>
        </p:nvSpPr>
        <p:spPr>
          <a:xfrm>
            <a:off x="612512" y="1854399"/>
            <a:ext cx="10231111" cy="2325370"/>
          </a:xfrm>
          <a:prstGeom prst="rect">
            <a:avLst/>
          </a:prstGeom>
        </p:spPr>
        <p:txBody>
          <a:bodyPr lIns="0" tIns="0" rIns="0" bIns="0" rtlCol="0" anchor="t">
            <a:spAutoFit/>
          </a:bodyPr>
          <a:lstStyle/>
          <a:p>
            <a:pPr algn="l">
              <a:lnSpc>
                <a:spcPts val="3079"/>
              </a:lnSpc>
              <a:spcBef>
                <a:spcPct val="0"/>
              </a:spcBef>
            </a:pPr>
            <a:r>
              <a:rPr lang="en-US" sz="2199" b="1">
                <a:solidFill>
                  <a:srgbClr val="000000"/>
                </a:solidFill>
                <a:latin typeface="Libre Baskerville Bold"/>
                <a:ea typeface="Libre Baskerville Bold"/>
                <a:cs typeface="Libre Baskerville Bold"/>
                <a:sym typeface="Libre Baskerville Bold"/>
              </a:rPr>
              <a:t>Our problem now:</a:t>
            </a:r>
          </a:p>
          <a:p>
            <a:pPr marL="474979" lvl="1" indent="-237490" algn="l">
              <a:lnSpc>
                <a:spcPts val="3079"/>
              </a:lnSpc>
              <a:spcBef>
                <a:spcPct val="0"/>
              </a:spcBef>
              <a:buFont typeface="Arial"/>
              <a:buChar char="•"/>
            </a:pPr>
            <a:r>
              <a:rPr lang="en-US" sz="2199">
                <a:solidFill>
                  <a:srgbClr val="000000"/>
                </a:solidFill>
                <a:latin typeface="Libre Baskerville"/>
                <a:ea typeface="Libre Baskerville"/>
                <a:cs typeface="Libre Baskerville"/>
                <a:sym typeface="Libre Baskerville"/>
              </a:rPr>
              <a:t>As expected, after augmentation we appear to have many duplicates.</a:t>
            </a:r>
          </a:p>
          <a:p>
            <a:pPr algn="l">
              <a:lnSpc>
                <a:spcPts val="3079"/>
              </a:lnSpc>
              <a:spcBef>
                <a:spcPct val="0"/>
              </a:spcBef>
            </a:pPr>
            <a:endParaRPr lang="en-US" sz="2199">
              <a:solidFill>
                <a:srgbClr val="000000"/>
              </a:solidFill>
              <a:latin typeface="Libre Baskerville"/>
              <a:ea typeface="Libre Baskerville"/>
              <a:cs typeface="Libre Baskerville"/>
              <a:sym typeface="Libre Baskerville"/>
            </a:endParaRPr>
          </a:p>
          <a:p>
            <a:pPr marL="474979" lvl="1" indent="-237490" algn="l">
              <a:lnSpc>
                <a:spcPts val="3079"/>
              </a:lnSpc>
              <a:spcBef>
                <a:spcPct val="0"/>
              </a:spcBef>
              <a:buFont typeface="Arial"/>
              <a:buChar char="•"/>
            </a:pPr>
            <a:r>
              <a:rPr lang="en-US" sz="2199">
                <a:solidFill>
                  <a:srgbClr val="000000"/>
                </a:solidFill>
                <a:latin typeface="Libre Baskerville"/>
                <a:ea typeface="Libre Baskerville"/>
                <a:cs typeface="Libre Baskerville"/>
                <a:sym typeface="Libre Baskerville"/>
              </a:rPr>
              <a:t>This can be expected because of the number of short sentences there were perhaps not enough synonyms for some words which caused the sentence to duplicate multiple times.</a:t>
            </a:r>
          </a:p>
        </p:txBody>
      </p:sp>
      <p:sp>
        <p:nvSpPr>
          <p:cNvPr id="5" name="TextBox 5"/>
          <p:cNvSpPr txBox="1"/>
          <p:nvPr/>
        </p:nvSpPr>
        <p:spPr>
          <a:xfrm>
            <a:off x="3487108" y="-114300"/>
            <a:ext cx="11313785" cy="1085215"/>
          </a:xfrm>
          <a:prstGeom prst="rect">
            <a:avLst/>
          </a:prstGeom>
        </p:spPr>
        <p:txBody>
          <a:bodyPr lIns="0" tIns="0" rIns="0" bIns="0" rtlCol="0" anchor="t">
            <a:spAutoFit/>
          </a:bodyPr>
          <a:lstStyle/>
          <a:p>
            <a:pPr algn="ctr">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Feature Engineering </a:t>
            </a:r>
          </a:p>
        </p:txBody>
      </p:sp>
      <p:sp>
        <p:nvSpPr>
          <p:cNvPr id="6" name="TextBox 6"/>
          <p:cNvSpPr txBox="1"/>
          <p:nvPr/>
        </p:nvSpPr>
        <p:spPr>
          <a:xfrm>
            <a:off x="612512" y="4652327"/>
            <a:ext cx="10136878" cy="5059045"/>
          </a:xfrm>
          <a:prstGeom prst="rect">
            <a:avLst/>
          </a:prstGeom>
        </p:spPr>
        <p:txBody>
          <a:bodyPr lIns="0" tIns="0" rIns="0" bIns="0" rtlCol="0" anchor="t">
            <a:spAutoFit/>
          </a:bodyPr>
          <a:lstStyle/>
          <a:p>
            <a:pPr algn="l">
              <a:lnSpc>
                <a:spcPts val="3079"/>
              </a:lnSpc>
              <a:spcBef>
                <a:spcPct val="0"/>
              </a:spcBef>
            </a:pPr>
            <a:r>
              <a:rPr lang="en-US" sz="2199" b="1">
                <a:solidFill>
                  <a:srgbClr val="000000"/>
                </a:solidFill>
                <a:latin typeface="Libre Baskerville Bold"/>
                <a:ea typeface="Libre Baskerville Bold"/>
                <a:cs typeface="Libre Baskerville Bold"/>
                <a:sym typeface="Libre Baskerville Bold"/>
              </a:rPr>
              <a:t>Our fix:</a:t>
            </a:r>
          </a:p>
          <a:p>
            <a:pPr marL="474979" lvl="1" indent="-237490" algn="l">
              <a:lnSpc>
                <a:spcPts val="3079"/>
              </a:lnSpc>
              <a:spcBef>
                <a:spcPct val="0"/>
              </a:spcBef>
              <a:buFont typeface="Arial"/>
              <a:buChar char="•"/>
            </a:pPr>
            <a:r>
              <a:rPr lang="en-US" sz="2199" b="1">
                <a:solidFill>
                  <a:srgbClr val="000000"/>
                </a:solidFill>
                <a:latin typeface="Libre Baskerville Bold"/>
                <a:ea typeface="Libre Baskerville Bold"/>
                <a:cs typeface="Libre Baskerville Bold"/>
                <a:sym typeface="Libre Baskerville Bold"/>
              </a:rPr>
              <a:t>S</a:t>
            </a:r>
            <a:r>
              <a:rPr lang="en-US" sz="2199">
                <a:solidFill>
                  <a:srgbClr val="000000"/>
                </a:solidFill>
                <a:latin typeface="Libre Baskerville"/>
                <a:ea typeface="Libre Baskerville"/>
                <a:cs typeface="Libre Baskerville"/>
                <a:sym typeface="Libre Baskerville"/>
              </a:rPr>
              <a:t>olving this is simple, by writing just one line of code we can see how many sentence duplicates there are in "Sentence-labal duplicates".</a:t>
            </a:r>
          </a:p>
          <a:p>
            <a:pPr algn="l">
              <a:lnSpc>
                <a:spcPts val="3079"/>
              </a:lnSpc>
              <a:spcBef>
                <a:spcPct val="0"/>
              </a:spcBef>
            </a:pPr>
            <a:endParaRPr lang="en-US" sz="2199">
              <a:solidFill>
                <a:srgbClr val="000000"/>
              </a:solidFill>
              <a:latin typeface="Libre Baskerville"/>
              <a:ea typeface="Libre Baskerville"/>
              <a:cs typeface="Libre Baskerville"/>
              <a:sym typeface="Libre Baskerville"/>
            </a:endParaRPr>
          </a:p>
          <a:p>
            <a:pPr marL="474979" lvl="1" indent="-237490" algn="l">
              <a:lnSpc>
                <a:spcPts val="3079"/>
              </a:lnSpc>
              <a:spcBef>
                <a:spcPct val="0"/>
              </a:spcBef>
              <a:buFont typeface="Arial"/>
              <a:buChar char="•"/>
            </a:pPr>
            <a:r>
              <a:rPr lang="en-US" sz="2199">
                <a:solidFill>
                  <a:srgbClr val="000000"/>
                </a:solidFill>
                <a:latin typeface="Libre Baskerville"/>
                <a:ea typeface="Libre Baskerville"/>
                <a:cs typeface="Libre Baskerville"/>
                <a:sym typeface="Libre Baskerville"/>
              </a:rPr>
              <a:t>By bringing in labels and subsetting it with sentences, we can see how many duplicates we can drop without worrying about losing data</a:t>
            </a:r>
          </a:p>
          <a:p>
            <a:pPr algn="l">
              <a:lnSpc>
                <a:spcPts val="3079"/>
              </a:lnSpc>
              <a:spcBef>
                <a:spcPct val="0"/>
              </a:spcBef>
            </a:pPr>
            <a:endParaRPr lang="en-US" sz="2199">
              <a:solidFill>
                <a:srgbClr val="000000"/>
              </a:solidFill>
              <a:latin typeface="Libre Baskerville"/>
              <a:ea typeface="Libre Baskerville"/>
              <a:cs typeface="Libre Baskerville"/>
              <a:sym typeface="Libre Baskerville"/>
            </a:endParaRPr>
          </a:p>
          <a:p>
            <a:pPr marL="474979" lvl="1" indent="-237490" algn="l">
              <a:lnSpc>
                <a:spcPts val="3079"/>
              </a:lnSpc>
              <a:spcBef>
                <a:spcPct val="0"/>
              </a:spcBef>
              <a:buFont typeface="Arial"/>
              <a:buChar char="•"/>
            </a:pPr>
            <a:r>
              <a:rPr lang="en-US" sz="2199">
                <a:solidFill>
                  <a:srgbClr val="000000"/>
                </a:solidFill>
                <a:latin typeface="Libre Baskerville"/>
                <a:ea typeface="Libre Baskerville"/>
                <a:cs typeface="Libre Baskerville"/>
                <a:sym typeface="Libre Baskerville"/>
              </a:rPr>
              <a:t>More detailed explanation as to why: because  (review -&gt; "this movie is great" and the sentiment label -&gt; "positive")*2(or more) , we can just drop the duplicate to make it only (review -&gt; "this movie is great" and the sentiment label -&gt; "positive")*1.</a:t>
            </a:r>
          </a:p>
        </p:txBody>
      </p:sp>
      <p:pic>
        <p:nvPicPr>
          <p:cNvPr id="10" name="Picture 9">
            <a:extLst>
              <a:ext uri="{FF2B5EF4-FFF2-40B4-BE49-F238E27FC236}">
                <a16:creationId xmlns:a16="http://schemas.microsoft.com/office/drawing/2014/main" id="{7B2B6DC5-6CC3-228E-F824-A4380BF08B22}"/>
              </a:ext>
            </a:extLst>
          </p:cNvPr>
          <p:cNvPicPr>
            <a:picLocks noChangeAspect="1"/>
          </p:cNvPicPr>
          <p:nvPr/>
        </p:nvPicPr>
        <p:blipFill>
          <a:blip r:embed="rId5"/>
          <a:stretch>
            <a:fillRect/>
          </a:stretch>
        </p:blipFill>
        <p:spPr>
          <a:xfrm>
            <a:off x="12725400" y="5638011"/>
            <a:ext cx="3419952" cy="18290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9214383" y="2159927"/>
            <a:ext cx="8853741" cy="2080118"/>
          </a:xfrm>
          <a:custGeom>
            <a:avLst/>
            <a:gdLst/>
            <a:ahLst/>
            <a:cxnLst/>
            <a:rect l="l" t="t" r="r" b="b"/>
            <a:pathLst>
              <a:path w="8853741" h="2080118">
                <a:moveTo>
                  <a:pt x="0" y="0"/>
                </a:moveTo>
                <a:lnTo>
                  <a:pt x="8853741" y="0"/>
                </a:lnTo>
                <a:lnTo>
                  <a:pt x="8853741" y="2080118"/>
                </a:lnTo>
                <a:lnTo>
                  <a:pt x="0" y="2080118"/>
                </a:lnTo>
                <a:lnTo>
                  <a:pt x="0" y="0"/>
                </a:lnTo>
                <a:close/>
              </a:path>
            </a:pathLst>
          </a:custGeom>
          <a:blipFill>
            <a:blip r:embed="rId2"/>
            <a:stretch>
              <a:fillRect r="-2483"/>
            </a:stretch>
          </a:blipFill>
        </p:spPr>
        <p:txBody>
          <a:bodyPr/>
          <a:lstStyle/>
          <a:p>
            <a:endParaRPr lang="en-SG"/>
          </a:p>
        </p:txBody>
      </p:sp>
      <p:sp>
        <p:nvSpPr>
          <p:cNvPr id="3" name="TextBox 3"/>
          <p:cNvSpPr txBox="1"/>
          <p:nvPr/>
        </p:nvSpPr>
        <p:spPr>
          <a:xfrm>
            <a:off x="777413" y="1822988"/>
            <a:ext cx="8032362" cy="2715895"/>
          </a:xfrm>
          <a:prstGeom prst="rect">
            <a:avLst/>
          </a:prstGeom>
        </p:spPr>
        <p:txBody>
          <a:bodyPr lIns="0" tIns="0" rIns="0" bIns="0" rtlCol="0" anchor="t">
            <a:spAutoFit/>
          </a:bodyPr>
          <a:lstStyle/>
          <a:p>
            <a:pPr marL="474979" lvl="1" indent="-237490" algn="l">
              <a:lnSpc>
                <a:spcPts val="3079"/>
              </a:lnSpc>
              <a:spcBef>
                <a:spcPct val="0"/>
              </a:spcBef>
              <a:buFont typeface="Arial"/>
              <a:buChar char="•"/>
            </a:pPr>
            <a:r>
              <a:rPr lang="en-US" sz="2199">
                <a:solidFill>
                  <a:srgbClr val="000000"/>
                </a:solidFill>
                <a:latin typeface="Libre Baskerville"/>
                <a:ea typeface="Libre Baskerville"/>
                <a:cs typeface="Libre Baskerville"/>
                <a:sym typeface="Libre Baskerville"/>
              </a:rPr>
              <a:t>We managed to fix our sentence-label duplicates</a:t>
            </a:r>
          </a:p>
          <a:p>
            <a:pPr algn="l">
              <a:lnSpc>
                <a:spcPts val="3079"/>
              </a:lnSpc>
              <a:spcBef>
                <a:spcPct val="0"/>
              </a:spcBef>
            </a:pPr>
            <a:endParaRPr lang="en-US" sz="2199">
              <a:solidFill>
                <a:srgbClr val="000000"/>
              </a:solidFill>
              <a:latin typeface="Libre Baskerville"/>
              <a:ea typeface="Libre Baskerville"/>
              <a:cs typeface="Libre Baskerville"/>
              <a:sym typeface="Libre Baskerville"/>
            </a:endParaRPr>
          </a:p>
          <a:p>
            <a:pPr marL="474979" lvl="1" indent="-237490" algn="l">
              <a:lnSpc>
                <a:spcPts val="3079"/>
              </a:lnSpc>
              <a:spcBef>
                <a:spcPct val="0"/>
              </a:spcBef>
              <a:buFont typeface="Arial"/>
              <a:buChar char="•"/>
            </a:pPr>
            <a:r>
              <a:rPr lang="en-US" sz="2199">
                <a:solidFill>
                  <a:srgbClr val="000000"/>
                </a:solidFill>
                <a:latin typeface="Libre Baskerville"/>
                <a:ea typeface="Libre Baskerville"/>
                <a:cs typeface="Libre Baskerville"/>
                <a:sym typeface="Libre Baskerville"/>
              </a:rPr>
              <a:t>But why do we still have an exact sentence duplicate?</a:t>
            </a:r>
          </a:p>
          <a:p>
            <a:pPr algn="l">
              <a:lnSpc>
                <a:spcPts val="3079"/>
              </a:lnSpc>
              <a:spcBef>
                <a:spcPct val="0"/>
              </a:spcBef>
            </a:pPr>
            <a:endParaRPr lang="en-US" sz="2199">
              <a:solidFill>
                <a:srgbClr val="000000"/>
              </a:solidFill>
              <a:latin typeface="Libre Baskerville"/>
              <a:ea typeface="Libre Baskerville"/>
              <a:cs typeface="Libre Baskerville"/>
              <a:sym typeface="Libre Baskerville"/>
            </a:endParaRPr>
          </a:p>
          <a:p>
            <a:pPr marL="474979" lvl="1" indent="-237490" algn="l">
              <a:lnSpc>
                <a:spcPts val="3079"/>
              </a:lnSpc>
              <a:spcBef>
                <a:spcPct val="0"/>
              </a:spcBef>
              <a:buFont typeface="Arial"/>
              <a:buChar char="•"/>
            </a:pPr>
            <a:r>
              <a:rPr lang="en-US" sz="2199">
                <a:solidFill>
                  <a:srgbClr val="000000"/>
                </a:solidFill>
                <a:latin typeface="Libre Baskerville"/>
                <a:ea typeface="Libre Baskerville"/>
                <a:cs typeface="Libre Baskerville"/>
                <a:sym typeface="Libre Baskerville"/>
              </a:rPr>
              <a:t>It would have to mean that there is a sentence that has a duplicate but it has a different sentiment (which should be impossible)</a:t>
            </a:r>
          </a:p>
        </p:txBody>
      </p:sp>
      <p:sp>
        <p:nvSpPr>
          <p:cNvPr id="4" name="TextBox 4"/>
          <p:cNvSpPr txBox="1"/>
          <p:nvPr/>
        </p:nvSpPr>
        <p:spPr>
          <a:xfrm>
            <a:off x="3487108" y="-114300"/>
            <a:ext cx="11313785" cy="1085215"/>
          </a:xfrm>
          <a:prstGeom prst="rect">
            <a:avLst/>
          </a:prstGeom>
        </p:spPr>
        <p:txBody>
          <a:bodyPr lIns="0" tIns="0" rIns="0" bIns="0" rtlCol="0" anchor="t">
            <a:spAutoFit/>
          </a:bodyPr>
          <a:lstStyle/>
          <a:p>
            <a:pPr algn="ctr">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Feature Engineering </a:t>
            </a:r>
          </a:p>
        </p:txBody>
      </p:sp>
      <p:sp>
        <p:nvSpPr>
          <p:cNvPr id="5" name="TextBox 5"/>
          <p:cNvSpPr txBox="1"/>
          <p:nvPr/>
        </p:nvSpPr>
        <p:spPr>
          <a:xfrm>
            <a:off x="997004" y="6450233"/>
            <a:ext cx="16434758" cy="2715895"/>
          </a:xfrm>
          <a:prstGeom prst="rect">
            <a:avLst/>
          </a:prstGeom>
        </p:spPr>
        <p:txBody>
          <a:bodyPr lIns="0" tIns="0" rIns="0" bIns="0" rtlCol="0" anchor="t">
            <a:spAutoFit/>
          </a:bodyPr>
          <a:lstStyle/>
          <a:p>
            <a:pPr algn="ctr">
              <a:lnSpc>
                <a:spcPts val="3079"/>
              </a:lnSpc>
              <a:spcBef>
                <a:spcPct val="0"/>
              </a:spcBef>
            </a:pPr>
            <a:r>
              <a:rPr lang="en-US" sz="2199">
                <a:solidFill>
                  <a:srgbClr val="000000"/>
                </a:solidFill>
                <a:latin typeface="Libre Baskerville"/>
                <a:ea typeface="Libre Baskerville"/>
                <a:cs typeface="Libre Baskerville"/>
                <a:sym typeface="Libre Baskerville"/>
              </a:rPr>
              <a:t>- now that we found who our culprits are, we can manually clean it to its correct sentiment</a:t>
            </a:r>
          </a:p>
          <a:p>
            <a:pPr algn="ctr">
              <a:lnSpc>
                <a:spcPts val="3079"/>
              </a:lnSpc>
              <a:spcBef>
                <a:spcPct val="0"/>
              </a:spcBef>
            </a:pPr>
            <a:endParaRPr lang="en-US" sz="2199">
              <a:solidFill>
                <a:srgbClr val="000000"/>
              </a:solidFill>
              <a:latin typeface="Libre Baskerville"/>
              <a:ea typeface="Libre Baskerville"/>
              <a:cs typeface="Libre Baskerville"/>
              <a:sym typeface="Libre Baskerville"/>
            </a:endParaRPr>
          </a:p>
          <a:p>
            <a:pPr algn="ctr">
              <a:lnSpc>
                <a:spcPts val="3079"/>
              </a:lnSpc>
              <a:spcBef>
                <a:spcPct val="0"/>
              </a:spcBef>
            </a:pPr>
            <a:r>
              <a:rPr lang="en-US" sz="2199">
                <a:solidFill>
                  <a:srgbClr val="000000"/>
                </a:solidFill>
                <a:latin typeface="Libre Baskerville"/>
                <a:ea typeface="Libre Baskerville"/>
                <a:cs typeface="Libre Baskerville"/>
                <a:sym typeface="Libre Baskerville"/>
              </a:rPr>
              <a:t>- the duplicate sentences that have a different sentiment will be different each time because of augmentation. thus, there is a need to manually check and input the correct sentiment each time shown below</a:t>
            </a:r>
          </a:p>
          <a:p>
            <a:pPr algn="ctr">
              <a:lnSpc>
                <a:spcPts val="3079"/>
              </a:lnSpc>
              <a:spcBef>
                <a:spcPct val="0"/>
              </a:spcBef>
            </a:pPr>
            <a:endParaRPr lang="en-US" sz="2199">
              <a:solidFill>
                <a:srgbClr val="000000"/>
              </a:solidFill>
              <a:latin typeface="Libre Baskerville"/>
              <a:ea typeface="Libre Baskerville"/>
              <a:cs typeface="Libre Baskerville"/>
              <a:sym typeface="Libre Baskerville"/>
            </a:endParaRPr>
          </a:p>
          <a:p>
            <a:pPr algn="ctr">
              <a:lnSpc>
                <a:spcPts val="3079"/>
              </a:lnSpc>
              <a:spcBef>
                <a:spcPct val="0"/>
              </a:spcBef>
            </a:pPr>
            <a:r>
              <a:rPr lang="en-US" sz="2199">
                <a:solidFill>
                  <a:srgbClr val="000000"/>
                </a:solidFill>
                <a:latin typeface="Libre Baskerville"/>
                <a:ea typeface="Libre Baskerville"/>
                <a:cs typeface="Libre Baskerville"/>
                <a:sym typeface="Libre Baskerville"/>
              </a:rPr>
              <a:t>- however, this is incredibly ineffecient as there will be different duplicate sentences each time we run the script again because of random data aug. thus, since this is also such a small part of our dataset, we should drop them. </a:t>
            </a:r>
          </a:p>
        </p:txBody>
      </p:sp>
      <p:sp>
        <p:nvSpPr>
          <p:cNvPr id="6" name="TextBox 6"/>
          <p:cNvSpPr txBox="1"/>
          <p:nvPr/>
        </p:nvSpPr>
        <p:spPr>
          <a:xfrm>
            <a:off x="6335185" y="5429057"/>
            <a:ext cx="5617629" cy="854075"/>
          </a:xfrm>
          <a:prstGeom prst="rect">
            <a:avLst/>
          </a:prstGeom>
        </p:spPr>
        <p:txBody>
          <a:bodyPr wrap="square" lIns="0" tIns="0" rIns="0" bIns="0" rtlCol="0" anchor="t">
            <a:spAutoFit/>
          </a:bodyPr>
          <a:lstStyle/>
          <a:p>
            <a:pPr algn="ctr">
              <a:lnSpc>
                <a:spcPts val="7000"/>
              </a:lnSpc>
              <a:spcBef>
                <a:spcPct val="0"/>
              </a:spcBef>
            </a:pPr>
            <a:r>
              <a:rPr lang="en-US" sz="5000" b="1" dirty="0">
                <a:solidFill>
                  <a:srgbClr val="000000"/>
                </a:solidFill>
                <a:latin typeface="Libre Baskerville Bold"/>
                <a:ea typeface="Libre Baskerville Bold"/>
                <a:cs typeface="Libre Baskerville Bold"/>
                <a:sym typeface="Libre Baskerville Bold"/>
              </a:rPr>
              <a:t>In the end...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620359" y="2041125"/>
            <a:ext cx="6923012" cy="6204749"/>
          </a:xfrm>
          <a:custGeom>
            <a:avLst/>
            <a:gdLst/>
            <a:ahLst/>
            <a:cxnLst/>
            <a:rect l="l" t="t" r="r" b="b"/>
            <a:pathLst>
              <a:path w="6923012" h="6204749">
                <a:moveTo>
                  <a:pt x="0" y="0"/>
                </a:moveTo>
                <a:lnTo>
                  <a:pt x="6923011" y="0"/>
                </a:lnTo>
                <a:lnTo>
                  <a:pt x="6923011" y="6204750"/>
                </a:lnTo>
                <a:lnTo>
                  <a:pt x="0" y="6204750"/>
                </a:lnTo>
                <a:lnTo>
                  <a:pt x="0" y="0"/>
                </a:lnTo>
                <a:close/>
              </a:path>
            </a:pathLst>
          </a:custGeom>
          <a:blipFill>
            <a:blip r:embed="rId2"/>
            <a:stretch>
              <a:fillRect/>
            </a:stretch>
          </a:blipFill>
        </p:spPr>
        <p:txBody>
          <a:bodyPr/>
          <a:lstStyle/>
          <a:p>
            <a:endParaRPr lang="en-SG"/>
          </a:p>
        </p:txBody>
      </p:sp>
      <p:sp>
        <p:nvSpPr>
          <p:cNvPr id="3" name="TextBox 3"/>
          <p:cNvSpPr txBox="1"/>
          <p:nvPr/>
        </p:nvSpPr>
        <p:spPr>
          <a:xfrm>
            <a:off x="3487108" y="-114300"/>
            <a:ext cx="11313785" cy="1085215"/>
          </a:xfrm>
          <a:prstGeom prst="rect">
            <a:avLst/>
          </a:prstGeom>
        </p:spPr>
        <p:txBody>
          <a:bodyPr lIns="0" tIns="0" rIns="0" bIns="0" rtlCol="0" anchor="t">
            <a:spAutoFit/>
          </a:bodyPr>
          <a:lstStyle/>
          <a:p>
            <a:pPr algn="ctr">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Feature Engineering </a:t>
            </a:r>
          </a:p>
        </p:txBody>
      </p:sp>
      <p:sp>
        <p:nvSpPr>
          <p:cNvPr id="4" name="TextBox 4"/>
          <p:cNvSpPr txBox="1"/>
          <p:nvPr/>
        </p:nvSpPr>
        <p:spPr>
          <a:xfrm>
            <a:off x="8163817" y="2372494"/>
            <a:ext cx="10124183" cy="4487832"/>
          </a:xfrm>
          <a:prstGeom prst="rect">
            <a:avLst/>
          </a:prstGeom>
        </p:spPr>
        <p:txBody>
          <a:bodyPr lIns="0" tIns="0" rIns="0" bIns="0" rtlCol="0" anchor="t">
            <a:spAutoFit/>
          </a:bodyPr>
          <a:lstStyle/>
          <a:p>
            <a:pPr algn="l">
              <a:lnSpc>
                <a:spcPts val="3192"/>
              </a:lnSpc>
              <a:spcBef>
                <a:spcPct val="0"/>
              </a:spcBef>
            </a:pPr>
            <a:r>
              <a:rPr lang="en-US" sz="2280" b="1" u="sng" dirty="0">
                <a:solidFill>
                  <a:srgbClr val="061313"/>
                </a:solidFill>
                <a:latin typeface="Libre Baskerville Bold"/>
                <a:ea typeface="Libre Baskerville Bold"/>
                <a:cs typeface="Libre Baskerville Bold"/>
                <a:sym typeface="Libre Baskerville Bold"/>
              </a:rPr>
              <a:t>Now that we have all duplicates removed and done a sanity check</a:t>
            </a:r>
          </a:p>
          <a:p>
            <a:pPr marL="492315" lvl="1" indent="-246158" algn="l">
              <a:lnSpc>
                <a:spcPts val="3192"/>
              </a:lnSpc>
              <a:spcBef>
                <a:spcPct val="0"/>
              </a:spcBef>
              <a:buFont typeface="Arial"/>
              <a:buChar char="•"/>
            </a:pPr>
            <a:r>
              <a:rPr lang="en-US" sz="2280" b="1" dirty="0">
                <a:solidFill>
                  <a:srgbClr val="061313"/>
                </a:solidFill>
                <a:latin typeface="Libre Baskerville Bold"/>
                <a:ea typeface="Libre Baskerville Bold"/>
                <a:cs typeface="Libre Baskerville Bold"/>
                <a:sym typeface="Libre Baskerville Bold"/>
              </a:rPr>
              <a:t>w</a:t>
            </a:r>
            <a:r>
              <a:rPr lang="en-US" sz="2280" dirty="0">
                <a:solidFill>
                  <a:srgbClr val="061313"/>
                </a:solidFill>
                <a:latin typeface="Libre Baskerville"/>
                <a:ea typeface="Libre Baskerville"/>
                <a:cs typeface="Libre Baskerville"/>
                <a:sym typeface="Libre Baskerville"/>
              </a:rPr>
              <a:t>e can see that there is an overwhelming amount of positive reviews in our dataset.</a:t>
            </a:r>
          </a:p>
          <a:p>
            <a:pPr algn="l">
              <a:lnSpc>
                <a:spcPts val="3192"/>
              </a:lnSpc>
              <a:spcBef>
                <a:spcPct val="0"/>
              </a:spcBef>
            </a:pPr>
            <a:endParaRPr lang="en-US" sz="2280" dirty="0">
              <a:solidFill>
                <a:srgbClr val="061313"/>
              </a:solidFill>
              <a:latin typeface="Libre Baskerville"/>
              <a:ea typeface="Libre Baskerville"/>
              <a:cs typeface="Libre Baskerville"/>
              <a:sym typeface="Libre Baskerville"/>
            </a:endParaRPr>
          </a:p>
          <a:p>
            <a:pPr marL="492315" lvl="1" indent="-246158" algn="l">
              <a:lnSpc>
                <a:spcPts val="3192"/>
              </a:lnSpc>
              <a:spcBef>
                <a:spcPct val="0"/>
              </a:spcBef>
              <a:buFont typeface="Arial"/>
              <a:buChar char="•"/>
            </a:pPr>
            <a:r>
              <a:rPr lang="en-US" sz="2280" dirty="0">
                <a:solidFill>
                  <a:srgbClr val="061313"/>
                </a:solidFill>
                <a:latin typeface="Libre Baskerville"/>
                <a:ea typeface="Libre Baskerville"/>
                <a:cs typeface="Libre Baskerville"/>
                <a:sym typeface="Libre Baskerville"/>
              </a:rPr>
              <a:t>meaning our model might tend to overfit to the positive class because it's seen far more often.</a:t>
            </a:r>
          </a:p>
          <a:p>
            <a:pPr algn="l">
              <a:lnSpc>
                <a:spcPts val="3192"/>
              </a:lnSpc>
              <a:spcBef>
                <a:spcPct val="0"/>
              </a:spcBef>
            </a:pPr>
            <a:endParaRPr lang="en-US" sz="2280" dirty="0">
              <a:solidFill>
                <a:srgbClr val="061313"/>
              </a:solidFill>
              <a:latin typeface="Libre Baskerville"/>
              <a:ea typeface="Libre Baskerville"/>
              <a:cs typeface="Libre Baskerville"/>
              <a:sym typeface="Libre Baskerville"/>
            </a:endParaRPr>
          </a:p>
          <a:p>
            <a:pPr marL="492315" lvl="1" indent="-246158" algn="l">
              <a:lnSpc>
                <a:spcPts val="3192"/>
              </a:lnSpc>
              <a:spcBef>
                <a:spcPct val="0"/>
              </a:spcBef>
              <a:buFont typeface="Arial"/>
              <a:buChar char="•"/>
            </a:pPr>
            <a:r>
              <a:rPr lang="en-US" sz="2280" dirty="0">
                <a:solidFill>
                  <a:srgbClr val="061313"/>
                </a:solidFill>
                <a:latin typeface="Libre Baskerville"/>
                <a:ea typeface="Libre Baskerville"/>
                <a:cs typeface="Libre Baskerville"/>
                <a:sym typeface="Libre Baskerville"/>
              </a:rPr>
              <a:t>and that our model might struggle to learn neutral and negative patterns well</a:t>
            </a:r>
          </a:p>
          <a:p>
            <a:pPr marL="492315" lvl="1" indent="-246158" algn="l">
              <a:lnSpc>
                <a:spcPts val="3192"/>
              </a:lnSpc>
              <a:spcBef>
                <a:spcPct val="0"/>
              </a:spcBef>
              <a:buFont typeface="Arial"/>
              <a:buChar char="•"/>
            </a:pPr>
            <a:endParaRPr lang="en-US" sz="2280" dirty="0">
              <a:solidFill>
                <a:srgbClr val="061313"/>
              </a:solidFill>
              <a:latin typeface="Libre Baskerville"/>
              <a:ea typeface="Libre Baskerville"/>
              <a:cs typeface="Libre Baskerville"/>
              <a:sym typeface="Libre Baskerville"/>
            </a:endParaRPr>
          </a:p>
          <a:p>
            <a:pPr marL="492315" lvl="1" indent="-246158" algn="l">
              <a:lnSpc>
                <a:spcPts val="3192"/>
              </a:lnSpc>
              <a:spcBef>
                <a:spcPct val="0"/>
              </a:spcBef>
              <a:buFont typeface="Arial"/>
              <a:buChar char="•"/>
            </a:pPr>
            <a:r>
              <a:rPr lang="en-US" sz="2280" dirty="0">
                <a:solidFill>
                  <a:srgbClr val="061313"/>
                </a:solidFill>
                <a:latin typeface="Libre Baskerville"/>
                <a:ea typeface="Libre Baskerville"/>
                <a:cs typeface="Libre Baskerville"/>
                <a:sym typeface="Libre Baskerville"/>
              </a:rPr>
              <a:t>Thus, we need to do stratification for our train data.</a:t>
            </a:r>
          </a:p>
        </p:txBody>
      </p:sp>
      <p:sp>
        <p:nvSpPr>
          <p:cNvPr id="5" name="TextBox 5"/>
          <p:cNvSpPr txBox="1"/>
          <p:nvPr/>
        </p:nvSpPr>
        <p:spPr>
          <a:xfrm>
            <a:off x="8682284" y="7200900"/>
            <a:ext cx="9087247" cy="422275"/>
          </a:xfrm>
          <a:prstGeom prst="rect">
            <a:avLst/>
          </a:prstGeom>
        </p:spPr>
        <p:txBody>
          <a:bodyPr lIns="0" tIns="0" rIns="0" bIns="0" rtlCol="0" anchor="t">
            <a:spAutoFit/>
          </a:bodyPr>
          <a:lstStyle/>
          <a:p>
            <a:pPr algn="ctr">
              <a:lnSpc>
                <a:spcPts val="3500"/>
              </a:lnSpc>
              <a:spcBef>
                <a:spcPct val="0"/>
              </a:spcBef>
            </a:pPr>
            <a:r>
              <a:rPr lang="en-US" sz="2500" b="1" dirty="0">
                <a:solidFill>
                  <a:srgbClr val="061313"/>
                </a:solidFill>
                <a:latin typeface="Libre Baskerville Bold"/>
                <a:ea typeface="Libre Baskerville Bold"/>
                <a:cs typeface="Libre Baskerville Bold"/>
                <a:sym typeface="Libre Baskerville Bold"/>
              </a:rPr>
              <a:t>We may proceed with tokenization and padding now!!!</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11888268" y="1506086"/>
            <a:ext cx="5857642" cy="7015140"/>
          </a:xfrm>
          <a:custGeom>
            <a:avLst/>
            <a:gdLst/>
            <a:ahLst/>
            <a:cxnLst/>
            <a:rect l="l" t="t" r="r" b="b"/>
            <a:pathLst>
              <a:path w="5857642" h="7015140">
                <a:moveTo>
                  <a:pt x="0" y="0"/>
                </a:moveTo>
                <a:lnTo>
                  <a:pt x="5857641" y="0"/>
                </a:lnTo>
                <a:lnTo>
                  <a:pt x="5857641" y="7015140"/>
                </a:lnTo>
                <a:lnTo>
                  <a:pt x="0" y="7015140"/>
                </a:lnTo>
                <a:lnTo>
                  <a:pt x="0" y="0"/>
                </a:lnTo>
                <a:close/>
              </a:path>
            </a:pathLst>
          </a:custGeom>
          <a:blipFill>
            <a:blip r:embed="rId2"/>
            <a:stretch>
              <a:fillRect/>
            </a:stretch>
          </a:blipFill>
        </p:spPr>
        <p:txBody>
          <a:bodyPr/>
          <a:lstStyle/>
          <a:p>
            <a:endParaRPr lang="en-SG"/>
          </a:p>
        </p:txBody>
      </p:sp>
      <p:sp>
        <p:nvSpPr>
          <p:cNvPr id="3" name="Freeform 3"/>
          <p:cNvSpPr/>
          <p:nvPr/>
        </p:nvSpPr>
        <p:spPr>
          <a:xfrm>
            <a:off x="2161514" y="6417398"/>
            <a:ext cx="8691051" cy="3541603"/>
          </a:xfrm>
          <a:custGeom>
            <a:avLst/>
            <a:gdLst/>
            <a:ahLst/>
            <a:cxnLst/>
            <a:rect l="l" t="t" r="r" b="b"/>
            <a:pathLst>
              <a:path w="8691051" h="3541603">
                <a:moveTo>
                  <a:pt x="0" y="0"/>
                </a:moveTo>
                <a:lnTo>
                  <a:pt x="8691051" y="0"/>
                </a:lnTo>
                <a:lnTo>
                  <a:pt x="8691051" y="3541603"/>
                </a:lnTo>
                <a:lnTo>
                  <a:pt x="0" y="3541603"/>
                </a:lnTo>
                <a:lnTo>
                  <a:pt x="0" y="0"/>
                </a:lnTo>
                <a:close/>
              </a:path>
            </a:pathLst>
          </a:custGeom>
          <a:blipFill>
            <a:blip r:embed="rId3"/>
            <a:stretch>
              <a:fillRect/>
            </a:stretch>
          </a:blipFill>
        </p:spPr>
        <p:txBody>
          <a:bodyPr/>
          <a:lstStyle/>
          <a:p>
            <a:endParaRPr lang="en-SG"/>
          </a:p>
        </p:txBody>
      </p:sp>
      <p:sp>
        <p:nvSpPr>
          <p:cNvPr id="4" name="TextBox 4"/>
          <p:cNvSpPr txBox="1"/>
          <p:nvPr/>
        </p:nvSpPr>
        <p:spPr>
          <a:xfrm>
            <a:off x="3487108" y="-114300"/>
            <a:ext cx="11313785" cy="1085215"/>
          </a:xfrm>
          <a:prstGeom prst="rect">
            <a:avLst/>
          </a:prstGeom>
        </p:spPr>
        <p:txBody>
          <a:bodyPr lIns="0" tIns="0" rIns="0" bIns="0" rtlCol="0" anchor="t">
            <a:spAutoFit/>
          </a:bodyPr>
          <a:lstStyle/>
          <a:p>
            <a:pPr algn="ctr">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Initial model building</a:t>
            </a:r>
          </a:p>
        </p:txBody>
      </p:sp>
      <p:sp>
        <p:nvSpPr>
          <p:cNvPr id="5" name="TextBox 5"/>
          <p:cNvSpPr txBox="1"/>
          <p:nvPr/>
        </p:nvSpPr>
        <p:spPr>
          <a:xfrm>
            <a:off x="1028700" y="2080456"/>
            <a:ext cx="10486232" cy="2836545"/>
          </a:xfrm>
          <a:prstGeom prst="rect">
            <a:avLst/>
          </a:prstGeom>
        </p:spPr>
        <p:txBody>
          <a:bodyPr lIns="0" tIns="0" rIns="0" bIns="0" rtlCol="0" anchor="t">
            <a:spAutoFit/>
          </a:bodyPr>
          <a:lstStyle/>
          <a:p>
            <a:pPr algn="l">
              <a:lnSpc>
                <a:spcPts val="3779"/>
              </a:lnSpc>
              <a:spcBef>
                <a:spcPct val="0"/>
              </a:spcBef>
            </a:pPr>
            <a:r>
              <a:rPr lang="en-US" sz="2699" b="1" dirty="0">
                <a:solidFill>
                  <a:srgbClr val="061313"/>
                </a:solidFill>
                <a:latin typeface="Libre Baskerville Bold"/>
                <a:ea typeface="Libre Baskerville Bold"/>
                <a:cs typeface="Libre Baskerville Bold"/>
                <a:sym typeface="Libre Baskerville Bold"/>
              </a:rPr>
              <a:t>Observations after initial model build:</a:t>
            </a:r>
          </a:p>
          <a:p>
            <a:pPr algn="l">
              <a:lnSpc>
                <a:spcPts val="3779"/>
              </a:lnSpc>
              <a:spcBef>
                <a:spcPct val="0"/>
              </a:spcBef>
            </a:pPr>
            <a:endParaRPr lang="en-US" sz="2699" b="1" dirty="0">
              <a:solidFill>
                <a:srgbClr val="061313"/>
              </a:solidFill>
              <a:latin typeface="Libre Baskerville Bold"/>
              <a:ea typeface="Libre Baskerville Bold"/>
              <a:cs typeface="Libre Baskerville Bold"/>
              <a:sym typeface="Libre Baskerville Bold"/>
            </a:endParaRPr>
          </a:p>
          <a:p>
            <a:pPr marL="582928" lvl="1" indent="-291464" algn="l">
              <a:lnSpc>
                <a:spcPts val="3779"/>
              </a:lnSpc>
              <a:spcBef>
                <a:spcPct val="0"/>
              </a:spcBef>
              <a:buFont typeface="Arial"/>
              <a:buChar char="•"/>
            </a:pPr>
            <a:r>
              <a:rPr lang="en-US" sz="2699" b="1" dirty="0">
                <a:solidFill>
                  <a:srgbClr val="061313"/>
                </a:solidFill>
                <a:latin typeface="Libre Baskerville Bold"/>
                <a:ea typeface="Libre Baskerville Bold"/>
                <a:cs typeface="Libre Baskerville Bold"/>
                <a:sym typeface="Libre Baskerville Bold"/>
              </a:rPr>
              <a:t>w</a:t>
            </a:r>
            <a:r>
              <a:rPr lang="en-US" sz="2699" dirty="0">
                <a:solidFill>
                  <a:srgbClr val="061313"/>
                </a:solidFill>
                <a:latin typeface="Libre Baskerville"/>
                <a:ea typeface="Libre Baskerville"/>
                <a:cs typeface="Libre Baskerville"/>
                <a:sym typeface="Libre Baskerville"/>
              </a:rPr>
              <a:t>hat we see upon seeing the confusion matrix:</a:t>
            </a:r>
          </a:p>
          <a:p>
            <a:pPr marL="1165857" lvl="2" indent="-388619" algn="l">
              <a:lnSpc>
                <a:spcPts val="3779"/>
              </a:lnSpc>
              <a:spcBef>
                <a:spcPct val="0"/>
              </a:spcBef>
              <a:buFont typeface="Arial"/>
              <a:buChar char="⚬"/>
            </a:pPr>
            <a:r>
              <a:rPr lang="en-US" sz="2699" dirty="0">
                <a:solidFill>
                  <a:srgbClr val="061313"/>
                </a:solidFill>
                <a:latin typeface="Libre Baskerville"/>
                <a:ea typeface="Libre Baskerville"/>
                <a:cs typeface="Libre Baskerville"/>
                <a:sym typeface="Libre Baskerville"/>
              </a:rPr>
              <a:t>Positive class is doing extremely well (recall = 0.89).</a:t>
            </a:r>
          </a:p>
          <a:p>
            <a:pPr marL="1165857" lvl="2" indent="-388619" algn="l">
              <a:lnSpc>
                <a:spcPts val="3779"/>
              </a:lnSpc>
              <a:spcBef>
                <a:spcPct val="0"/>
              </a:spcBef>
              <a:buFont typeface="Arial"/>
              <a:buChar char="⚬"/>
            </a:pPr>
            <a:r>
              <a:rPr lang="en-US" sz="2699" dirty="0">
                <a:solidFill>
                  <a:srgbClr val="061313"/>
                </a:solidFill>
                <a:latin typeface="Libre Baskerville"/>
                <a:ea typeface="Libre Baskerville"/>
                <a:cs typeface="Libre Baskerville"/>
                <a:sym typeface="Libre Baskerville"/>
              </a:rPr>
              <a:t>Neutral class is underperforming badly (recall = 0.73).</a:t>
            </a:r>
          </a:p>
          <a:p>
            <a:pPr marL="1165857" lvl="2" indent="-388619" algn="l">
              <a:lnSpc>
                <a:spcPts val="3779"/>
              </a:lnSpc>
              <a:spcBef>
                <a:spcPct val="0"/>
              </a:spcBef>
              <a:buFont typeface="Arial"/>
              <a:buChar char="⚬"/>
            </a:pPr>
            <a:r>
              <a:rPr lang="en-US" sz="2699" dirty="0">
                <a:solidFill>
                  <a:srgbClr val="061313"/>
                </a:solidFill>
                <a:latin typeface="Libre Baskerville"/>
                <a:ea typeface="Libre Baskerville"/>
                <a:cs typeface="Libre Baskerville"/>
                <a:sym typeface="Libre Baskerville"/>
              </a:rPr>
              <a:t>Negative is decent, but could use minor tuning.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9895715" y="1712691"/>
            <a:ext cx="7363585" cy="6139167"/>
          </a:xfrm>
          <a:custGeom>
            <a:avLst/>
            <a:gdLst/>
            <a:ahLst/>
            <a:cxnLst/>
            <a:rect l="l" t="t" r="r" b="b"/>
            <a:pathLst>
              <a:path w="7363585" h="6139167">
                <a:moveTo>
                  <a:pt x="0" y="0"/>
                </a:moveTo>
                <a:lnTo>
                  <a:pt x="7363585" y="0"/>
                </a:lnTo>
                <a:lnTo>
                  <a:pt x="7363585" y="6139167"/>
                </a:lnTo>
                <a:lnTo>
                  <a:pt x="0" y="6139167"/>
                </a:lnTo>
                <a:lnTo>
                  <a:pt x="0" y="0"/>
                </a:lnTo>
                <a:close/>
              </a:path>
            </a:pathLst>
          </a:custGeom>
          <a:blipFill>
            <a:blip r:embed="rId2"/>
            <a:stretch>
              <a:fillRect t="-1201" b="-1201"/>
            </a:stretch>
          </a:blipFill>
        </p:spPr>
        <p:txBody>
          <a:bodyPr/>
          <a:lstStyle/>
          <a:p>
            <a:endParaRPr lang="en-SG"/>
          </a:p>
        </p:txBody>
      </p:sp>
      <p:sp>
        <p:nvSpPr>
          <p:cNvPr id="3" name="Freeform 3"/>
          <p:cNvSpPr/>
          <p:nvPr/>
        </p:nvSpPr>
        <p:spPr>
          <a:xfrm>
            <a:off x="600394" y="7405181"/>
            <a:ext cx="9106856" cy="2606837"/>
          </a:xfrm>
          <a:custGeom>
            <a:avLst/>
            <a:gdLst/>
            <a:ahLst/>
            <a:cxnLst/>
            <a:rect l="l" t="t" r="r" b="b"/>
            <a:pathLst>
              <a:path w="9106856" h="2606837">
                <a:moveTo>
                  <a:pt x="0" y="0"/>
                </a:moveTo>
                <a:lnTo>
                  <a:pt x="9106856" y="0"/>
                </a:lnTo>
                <a:lnTo>
                  <a:pt x="9106856" y="2606837"/>
                </a:lnTo>
                <a:lnTo>
                  <a:pt x="0" y="2606837"/>
                </a:lnTo>
                <a:lnTo>
                  <a:pt x="0" y="0"/>
                </a:lnTo>
                <a:close/>
              </a:path>
            </a:pathLst>
          </a:custGeom>
          <a:blipFill>
            <a:blip r:embed="rId3"/>
            <a:stretch>
              <a:fillRect/>
            </a:stretch>
          </a:blipFill>
        </p:spPr>
        <p:txBody>
          <a:bodyPr/>
          <a:lstStyle/>
          <a:p>
            <a:endParaRPr lang="en-SG"/>
          </a:p>
        </p:txBody>
      </p:sp>
      <p:sp>
        <p:nvSpPr>
          <p:cNvPr id="4" name="TextBox 4"/>
          <p:cNvSpPr txBox="1"/>
          <p:nvPr/>
        </p:nvSpPr>
        <p:spPr>
          <a:xfrm>
            <a:off x="-423046" y="39918"/>
            <a:ext cx="18711046" cy="828039"/>
          </a:xfrm>
          <a:prstGeom prst="rect">
            <a:avLst/>
          </a:prstGeom>
        </p:spPr>
        <p:txBody>
          <a:bodyPr lIns="0" tIns="0" rIns="0" bIns="0" rtlCol="0" anchor="t">
            <a:spAutoFit/>
          </a:bodyPr>
          <a:lstStyle/>
          <a:p>
            <a:pPr algn="ctr">
              <a:lnSpc>
                <a:spcPts val="6860"/>
              </a:lnSpc>
              <a:spcBef>
                <a:spcPct val="0"/>
              </a:spcBef>
            </a:pPr>
            <a:r>
              <a:rPr lang="en-US" sz="4900" b="1">
                <a:solidFill>
                  <a:srgbClr val="061313"/>
                </a:solidFill>
                <a:latin typeface="Libre Baskerville Bold"/>
                <a:ea typeface="Libre Baskerville Bold"/>
                <a:cs typeface="Libre Baskerville Bold"/>
                <a:sym typeface="Libre Baskerville Bold"/>
              </a:rPr>
              <a:t>Hyperparameter tuning with class weights</a:t>
            </a:r>
          </a:p>
        </p:txBody>
      </p:sp>
      <p:sp>
        <p:nvSpPr>
          <p:cNvPr id="5" name="TextBox 5"/>
          <p:cNvSpPr txBox="1"/>
          <p:nvPr/>
        </p:nvSpPr>
        <p:spPr>
          <a:xfrm>
            <a:off x="402760" y="1281821"/>
            <a:ext cx="9304490" cy="5806461"/>
          </a:xfrm>
          <a:prstGeom prst="rect">
            <a:avLst/>
          </a:prstGeom>
        </p:spPr>
        <p:txBody>
          <a:bodyPr lIns="0" tIns="0" rIns="0" bIns="0" rtlCol="0" anchor="t">
            <a:spAutoFit/>
          </a:bodyPr>
          <a:lstStyle/>
          <a:p>
            <a:pPr algn="l">
              <a:lnSpc>
                <a:spcPts val="3499"/>
              </a:lnSpc>
              <a:spcBef>
                <a:spcPct val="0"/>
              </a:spcBef>
            </a:pPr>
            <a:r>
              <a:rPr lang="en-US" sz="2499" b="1" dirty="0">
                <a:solidFill>
                  <a:srgbClr val="061313"/>
                </a:solidFill>
                <a:latin typeface="Libre Baskerville Bold"/>
                <a:ea typeface="Libre Baskerville Bold"/>
                <a:cs typeface="Libre Baskerville Bold"/>
                <a:sym typeface="Libre Baskerville Bold"/>
              </a:rPr>
              <a:t>Observations after </a:t>
            </a:r>
            <a:r>
              <a:rPr lang="en-US" sz="2499" b="1" dirty="0" err="1">
                <a:solidFill>
                  <a:srgbClr val="061313"/>
                </a:solidFill>
                <a:latin typeface="Libre Baskerville Bold"/>
                <a:ea typeface="Libre Baskerville Bold"/>
                <a:cs typeface="Libre Baskerville Bold"/>
                <a:sym typeface="Libre Baskerville Bold"/>
              </a:rPr>
              <a:t>hypertuning</a:t>
            </a:r>
            <a:r>
              <a:rPr lang="en-US" sz="2499" b="1" dirty="0">
                <a:solidFill>
                  <a:srgbClr val="061313"/>
                </a:solidFill>
                <a:latin typeface="Libre Baskerville Bold"/>
                <a:ea typeface="Libre Baskerville Bold"/>
                <a:cs typeface="Libre Baskerville Bold"/>
                <a:sym typeface="Libre Baskerville Bold"/>
              </a:rPr>
              <a:t>:</a:t>
            </a:r>
          </a:p>
          <a:p>
            <a:pPr algn="l">
              <a:lnSpc>
                <a:spcPts val="3499"/>
              </a:lnSpc>
              <a:spcBef>
                <a:spcPct val="0"/>
              </a:spcBef>
            </a:pPr>
            <a:endParaRPr lang="en-US" sz="2499" b="1" dirty="0">
              <a:solidFill>
                <a:srgbClr val="061313"/>
              </a:solidFill>
              <a:latin typeface="Libre Baskerville Bold"/>
              <a:ea typeface="Libre Baskerville Bold"/>
              <a:cs typeface="Libre Baskerville Bold"/>
              <a:sym typeface="Libre Baskerville Bold"/>
            </a:endParaRPr>
          </a:p>
          <a:p>
            <a:pPr marL="539749" lvl="1" indent="-269875" algn="l">
              <a:lnSpc>
                <a:spcPts val="3499"/>
              </a:lnSpc>
              <a:spcBef>
                <a:spcPct val="0"/>
              </a:spcBef>
              <a:buFont typeface="Arial"/>
              <a:buChar char="•"/>
            </a:pPr>
            <a:r>
              <a:rPr lang="en-US" sz="2499" b="1" dirty="0">
                <a:solidFill>
                  <a:srgbClr val="061313"/>
                </a:solidFill>
                <a:latin typeface="Libre Baskerville Bold"/>
                <a:ea typeface="Libre Baskerville Bold"/>
                <a:cs typeface="Libre Baskerville Bold"/>
                <a:sym typeface="Libre Baskerville Bold"/>
              </a:rPr>
              <a:t>O</a:t>
            </a:r>
            <a:r>
              <a:rPr lang="en-US" sz="2499" dirty="0">
                <a:solidFill>
                  <a:srgbClr val="061313"/>
                </a:solidFill>
                <a:latin typeface="Libre Baskerville"/>
                <a:ea typeface="Libre Baskerville"/>
                <a:cs typeface="Libre Baskerville"/>
                <a:sym typeface="Libre Baskerville"/>
              </a:rPr>
              <a:t>ur model has significantly improved in robustness, class balance, and generalization compared to the base model.</a:t>
            </a:r>
          </a:p>
          <a:p>
            <a:pPr marL="539749" lvl="1" indent="-269875" algn="l">
              <a:lnSpc>
                <a:spcPts val="3499"/>
              </a:lnSpc>
              <a:spcBef>
                <a:spcPct val="0"/>
              </a:spcBef>
              <a:buFont typeface="Arial"/>
              <a:buChar char="•"/>
            </a:pPr>
            <a:r>
              <a:rPr lang="en-US" sz="2499" dirty="0">
                <a:solidFill>
                  <a:srgbClr val="061313"/>
                </a:solidFill>
                <a:latin typeface="Libre Baskerville"/>
                <a:ea typeface="Libre Baskerville"/>
                <a:cs typeface="Libre Baskerville"/>
                <a:sym typeface="Libre Baskerville"/>
              </a:rPr>
              <a:t>Positive class remains dominant and highly predictable.</a:t>
            </a:r>
          </a:p>
          <a:p>
            <a:pPr marL="539749" lvl="1" indent="-269875" algn="l">
              <a:lnSpc>
                <a:spcPts val="3499"/>
              </a:lnSpc>
              <a:spcBef>
                <a:spcPct val="0"/>
              </a:spcBef>
              <a:buFont typeface="Arial"/>
              <a:buChar char="•"/>
            </a:pPr>
            <a:r>
              <a:rPr lang="en-US" sz="2499" dirty="0">
                <a:solidFill>
                  <a:srgbClr val="061313"/>
                </a:solidFill>
                <a:latin typeface="Libre Baskerville"/>
                <a:ea typeface="Libre Baskerville"/>
                <a:cs typeface="Libre Baskerville"/>
                <a:sym typeface="Libre Baskerville"/>
              </a:rPr>
              <a:t>Neutral class recall improved (from 0.31 → 0.55), indicating better detection of subtle sentiment.</a:t>
            </a:r>
          </a:p>
          <a:p>
            <a:pPr marL="539749" lvl="1" indent="-269875" algn="l">
              <a:lnSpc>
                <a:spcPts val="3499"/>
              </a:lnSpc>
              <a:spcBef>
                <a:spcPct val="0"/>
              </a:spcBef>
              <a:buFont typeface="Arial"/>
              <a:buChar char="•"/>
            </a:pPr>
            <a:r>
              <a:rPr lang="en-US" sz="2499" dirty="0">
                <a:solidFill>
                  <a:srgbClr val="061313"/>
                </a:solidFill>
                <a:latin typeface="Libre Baskerville"/>
                <a:ea typeface="Libre Baskerville"/>
                <a:cs typeface="Libre Baskerville"/>
                <a:sym typeface="Libre Baskerville"/>
              </a:rPr>
              <a:t>Negative class has also improved recall (0.68 → 0.80), meaning fewer false negatives.</a:t>
            </a:r>
          </a:p>
          <a:p>
            <a:pPr marL="539749" lvl="1" indent="-269875" algn="l">
              <a:lnSpc>
                <a:spcPts val="3499"/>
              </a:lnSpc>
              <a:spcBef>
                <a:spcPct val="0"/>
              </a:spcBef>
              <a:buFont typeface="Arial"/>
              <a:buChar char="•"/>
            </a:pPr>
            <a:r>
              <a:rPr lang="en-US" sz="2499" dirty="0">
                <a:solidFill>
                  <a:srgbClr val="061313"/>
                </a:solidFill>
                <a:latin typeface="Libre Baskerville"/>
                <a:ea typeface="Libre Baskerville"/>
                <a:cs typeface="Libre Baskerville"/>
                <a:sym typeface="Libre Baskerville"/>
              </a:rPr>
              <a:t>We did not look at test accuracy because it is an unreliable and unsuitable metric to this use case.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grpSp>
        <p:nvGrpSpPr>
          <p:cNvPr id="2" name="Group 2"/>
          <p:cNvGrpSpPr/>
          <p:nvPr/>
        </p:nvGrpSpPr>
        <p:grpSpPr>
          <a:xfrm>
            <a:off x="15608652" y="-793466"/>
            <a:ext cx="1650648" cy="3086100"/>
            <a:chOff x="0" y="0"/>
            <a:chExt cx="434738" cy="812800"/>
          </a:xfrm>
        </p:grpSpPr>
        <p:sp>
          <p:nvSpPr>
            <p:cNvPr id="3" name="Freeform 3"/>
            <p:cNvSpPr/>
            <p:nvPr/>
          </p:nvSpPr>
          <p:spPr>
            <a:xfrm>
              <a:off x="0" y="0"/>
              <a:ext cx="434738" cy="812800"/>
            </a:xfrm>
            <a:custGeom>
              <a:avLst/>
              <a:gdLst/>
              <a:ahLst/>
              <a:cxnLst/>
              <a:rect l="l" t="t" r="r" b="b"/>
              <a:pathLst>
                <a:path w="434738" h="812800">
                  <a:moveTo>
                    <a:pt x="0" y="0"/>
                  </a:moveTo>
                  <a:lnTo>
                    <a:pt x="434738" y="0"/>
                  </a:lnTo>
                  <a:lnTo>
                    <a:pt x="434738" y="812800"/>
                  </a:lnTo>
                  <a:lnTo>
                    <a:pt x="0" y="812800"/>
                  </a:lnTo>
                  <a:close/>
                </a:path>
              </a:pathLst>
            </a:custGeom>
            <a:solidFill>
              <a:srgbClr val="FFFFFF"/>
            </a:solidFill>
          </p:spPr>
          <p:txBody>
            <a:bodyPr/>
            <a:lstStyle/>
            <a:p>
              <a:endParaRPr lang="en-SG"/>
            </a:p>
          </p:txBody>
        </p:sp>
        <p:sp>
          <p:nvSpPr>
            <p:cNvPr id="4" name="TextBox 4"/>
            <p:cNvSpPr txBox="1"/>
            <p:nvPr/>
          </p:nvSpPr>
          <p:spPr>
            <a:xfrm>
              <a:off x="0" y="-38100"/>
              <a:ext cx="434738" cy="850900"/>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15999726" y="1035334"/>
            <a:ext cx="868501" cy="798652"/>
          </a:xfrm>
          <a:custGeom>
            <a:avLst/>
            <a:gdLst/>
            <a:ahLst/>
            <a:cxnLst/>
            <a:rect l="l" t="t" r="r" b="b"/>
            <a:pathLst>
              <a:path w="868501" h="798652">
                <a:moveTo>
                  <a:pt x="0" y="0"/>
                </a:moveTo>
                <a:lnTo>
                  <a:pt x="868501" y="0"/>
                </a:lnTo>
                <a:lnTo>
                  <a:pt x="868501" y="798652"/>
                </a:lnTo>
                <a:lnTo>
                  <a:pt x="0" y="7986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6" name="TextBox 6"/>
          <p:cNvSpPr txBox="1"/>
          <p:nvPr/>
        </p:nvSpPr>
        <p:spPr>
          <a:xfrm>
            <a:off x="3840480" y="3183890"/>
            <a:ext cx="10607040" cy="1783714"/>
          </a:xfrm>
          <a:prstGeom prst="rect">
            <a:avLst/>
          </a:prstGeom>
        </p:spPr>
        <p:txBody>
          <a:bodyPr lIns="0" tIns="0" rIns="0" bIns="0" rtlCol="0" anchor="t">
            <a:spAutoFit/>
          </a:bodyPr>
          <a:lstStyle/>
          <a:p>
            <a:pPr algn="l">
              <a:lnSpc>
                <a:spcPts val="14560"/>
              </a:lnSpc>
              <a:spcBef>
                <a:spcPct val="0"/>
              </a:spcBef>
            </a:pPr>
            <a:r>
              <a:rPr lang="en-US" sz="10400" b="1">
                <a:solidFill>
                  <a:srgbClr val="061313"/>
                </a:solidFill>
                <a:latin typeface="Libre Baskerville Bold"/>
                <a:ea typeface="Libre Baskerville Bold"/>
                <a:cs typeface="Libre Baskerville Bold"/>
                <a:sym typeface="Libre Baskerville Bold"/>
              </a:rPr>
              <a:t>The End</a:t>
            </a:r>
          </a:p>
        </p:txBody>
      </p:sp>
      <p:sp>
        <p:nvSpPr>
          <p:cNvPr id="7" name="TextBox 7"/>
          <p:cNvSpPr txBox="1"/>
          <p:nvPr/>
        </p:nvSpPr>
        <p:spPr>
          <a:xfrm>
            <a:off x="3840480" y="4929505"/>
            <a:ext cx="10607040" cy="356235"/>
          </a:xfrm>
          <a:prstGeom prst="rect">
            <a:avLst/>
          </a:prstGeom>
        </p:spPr>
        <p:txBody>
          <a:bodyPr lIns="0" tIns="0" rIns="0" bIns="0" rtlCol="0" anchor="t">
            <a:spAutoFit/>
          </a:bodyPr>
          <a:lstStyle/>
          <a:p>
            <a:pPr algn="l">
              <a:lnSpc>
                <a:spcPts val="2940"/>
              </a:lnSpc>
              <a:spcBef>
                <a:spcPct val="0"/>
              </a:spcBef>
            </a:pPr>
            <a:r>
              <a:rPr lang="en-US" sz="2100" spc="231">
                <a:solidFill>
                  <a:srgbClr val="061313"/>
                </a:solidFill>
                <a:latin typeface="Libre Baskerville"/>
                <a:ea typeface="Libre Baskerville"/>
                <a:cs typeface="Libre Baskerville"/>
                <a:sym typeface="Libre Baskerville"/>
              </a:rPr>
              <a:t>THANK YOU FOR LISTENING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9144000" y="1732366"/>
            <a:ext cx="8951166" cy="3411134"/>
          </a:xfrm>
          <a:custGeom>
            <a:avLst/>
            <a:gdLst/>
            <a:ahLst/>
            <a:cxnLst/>
            <a:rect l="l" t="t" r="r" b="b"/>
            <a:pathLst>
              <a:path w="8951166" h="3411134">
                <a:moveTo>
                  <a:pt x="0" y="0"/>
                </a:moveTo>
                <a:lnTo>
                  <a:pt x="8951166" y="0"/>
                </a:lnTo>
                <a:lnTo>
                  <a:pt x="8951166" y="3411134"/>
                </a:lnTo>
                <a:lnTo>
                  <a:pt x="0" y="3411134"/>
                </a:lnTo>
                <a:lnTo>
                  <a:pt x="0" y="0"/>
                </a:lnTo>
                <a:close/>
              </a:path>
            </a:pathLst>
          </a:custGeom>
          <a:blipFill>
            <a:blip r:embed="rId2"/>
            <a:stretch>
              <a:fillRect t="-2154" b="-2154"/>
            </a:stretch>
          </a:blipFill>
        </p:spPr>
        <p:txBody>
          <a:bodyPr/>
          <a:lstStyle/>
          <a:p>
            <a:endParaRPr lang="en-SG"/>
          </a:p>
        </p:txBody>
      </p:sp>
      <p:sp>
        <p:nvSpPr>
          <p:cNvPr id="3" name="Freeform 3"/>
          <p:cNvSpPr/>
          <p:nvPr/>
        </p:nvSpPr>
        <p:spPr>
          <a:xfrm>
            <a:off x="9144000" y="5605922"/>
            <a:ext cx="8951166" cy="2394437"/>
          </a:xfrm>
          <a:custGeom>
            <a:avLst/>
            <a:gdLst/>
            <a:ahLst/>
            <a:cxnLst/>
            <a:rect l="l" t="t" r="r" b="b"/>
            <a:pathLst>
              <a:path w="8951166" h="2394437">
                <a:moveTo>
                  <a:pt x="0" y="0"/>
                </a:moveTo>
                <a:lnTo>
                  <a:pt x="8951166" y="0"/>
                </a:lnTo>
                <a:lnTo>
                  <a:pt x="8951166" y="2394436"/>
                </a:lnTo>
                <a:lnTo>
                  <a:pt x="0" y="2394436"/>
                </a:lnTo>
                <a:lnTo>
                  <a:pt x="0" y="0"/>
                </a:lnTo>
                <a:close/>
              </a:path>
            </a:pathLst>
          </a:custGeom>
          <a:blipFill>
            <a:blip r:embed="rId3"/>
            <a:stretch>
              <a:fillRect/>
            </a:stretch>
          </a:blipFill>
        </p:spPr>
        <p:txBody>
          <a:bodyPr/>
          <a:lstStyle/>
          <a:p>
            <a:endParaRPr lang="en-SG"/>
          </a:p>
        </p:txBody>
      </p:sp>
      <p:sp>
        <p:nvSpPr>
          <p:cNvPr id="4" name="TextBox 4"/>
          <p:cNvSpPr txBox="1"/>
          <p:nvPr/>
        </p:nvSpPr>
        <p:spPr>
          <a:xfrm>
            <a:off x="3257906" y="-56515"/>
            <a:ext cx="11392312"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Understanding the dataset</a:t>
            </a:r>
          </a:p>
        </p:txBody>
      </p:sp>
      <p:sp>
        <p:nvSpPr>
          <p:cNvPr id="5" name="TextBox 5"/>
          <p:cNvSpPr txBox="1"/>
          <p:nvPr/>
        </p:nvSpPr>
        <p:spPr>
          <a:xfrm>
            <a:off x="356421" y="1694266"/>
            <a:ext cx="8597640" cy="6078419"/>
          </a:xfrm>
          <a:prstGeom prst="rect">
            <a:avLst/>
          </a:prstGeom>
        </p:spPr>
        <p:txBody>
          <a:bodyPr lIns="0" tIns="0" rIns="0" bIns="0" rtlCol="0" anchor="t">
            <a:spAutoFit/>
          </a:bodyPr>
          <a:lstStyle/>
          <a:p>
            <a:pPr algn="l">
              <a:lnSpc>
                <a:spcPts val="3069"/>
              </a:lnSpc>
              <a:spcBef>
                <a:spcPct val="0"/>
              </a:spcBef>
            </a:pPr>
            <a:r>
              <a:rPr lang="en-US" sz="2192" b="1">
                <a:solidFill>
                  <a:srgbClr val="061313"/>
                </a:solidFill>
                <a:latin typeface="Libre Baskerville Bold"/>
                <a:ea typeface="Libre Baskerville Bold"/>
                <a:cs typeface="Libre Baskerville Bold"/>
                <a:sym typeface="Libre Baskerville Bold"/>
              </a:rPr>
              <a:t>Columns:</a:t>
            </a:r>
          </a:p>
          <a:p>
            <a:pPr algn="l">
              <a:lnSpc>
                <a:spcPts val="3069"/>
              </a:lnSpc>
              <a:spcBef>
                <a:spcPct val="0"/>
              </a:spcBef>
            </a:pPr>
            <a:endParaRPr lang="en-US" sz="2192" b="1">
              <a:solidFill>
                <a:srgbClr val="061313"/>
              </a:solidFill>
              <a:latin typeface="Libre Baskerville Bold"/>
              <a:ea typeface="Libre Baskerville Bold"/>
              <a:cs typeface="Libre Baskerville Bold"/>
              <a:sym typeface="Libre Baskerville Bold"/>
            </a:endParaRPr>
          </a:p>
          <a:p>
            <a:pPr algn="l">
              <a:lnSpc>
                <a:spcPts val="3069"/>
              </a:lnSpc>
              <a:spcBef>
                <a:spcPct val="0"/>
              </a:spcBef>
            </a:pPr>
            <a:r>
              <a:rPr lang="en-US" sz="2192">
                <a:solidFill>
                  <a:srgbClr val="061313"/>
                </a:solidFill>
                <a:latin typeface="Libre Baskerville"/>
                <a:ea typeface="Libre Baskerville"/>
                <a:cs typeface="Libre Baskerville"/>
                <a:sym typeface="Libre Baskerville"/>
              </a:rPr>
              <a:t>- Review: Free-text movie review</a:t>
            </a:r>
          </a:p>
          <a:p>
            <a:pPr algn="l">
              <a:lnSpc>
                <a:spcPts val="3069"/>
              </a:lnSpc>
              <a:spcBef>
                <a:spcPct val="0"/>
              </a:spcBef>
            </a:pPr>
            <a:endParaRPr lang="en-US" sz="2192">
              <a:solidFill>
                <a:srgbClr val="061313"/>
              </a:solidFill>
              <a:latin typeface="Libre Baskerville"/>
              <a:ea typeface="Libre Baskerville"/>
              <a:cs typeface="Libre Baskerville"/>
              <a:sym typeface="Libre Baskerville"/>
            </a:endParaRPr>
          </a:p>
          <a:p>
            <a:pPr algn="l">
              <a:lnSpc>
                <a:spcPts val="3069"/>
              </a:lnSpc>
              <a:spcBef>
                <a:spcPct val="0"/>
              </a:spcBef>
            </a:pPr>
            <a:r>
              <a:rPr lang="en-US" sz="2192">
                <a:solidFill>
                  <a:srgbClr val="061313"/>
                </a:solidFill>
                <a:latin typeface="Libre Baskerville"/>
                <a:ea typeface="Libre Baskerville"/>
                <a:cs typeface="Libre Baskerville"/>
                <a:sym typeface="Libre Baskerville"/>
              </a:rPr>
              <a:t>- Score: A numerical value (0.0 to 1.0) — this suggests a regression or classification target.</a:t>
            </a:r>
          </a:p>
          <a:p>
            <a:pPr algn="l">
              <a:lnSpc>
                <a:spcPts val="3069"/>
              </a:lnSpc>
              <a:spcBef>
                <a:spcPct val="0"/>
              </a:spcBef>
            </a:pPr>
            <a:endParaRPr lang="en-US" sz="2192">
              <a:solidFill>
                <a:srgbClr val="061313"/>
              </a:solidFill>
              <a:latin typeface="Libre Baskerville"/>
              <a:ea typeface="Libre Baskerville"/>
              <a:cs typeface="Libre Baskerville"/>
              <a:sym typeface="Libre Baskerville"/>
            </a:endParaRPr>
          </a:p>
          <a:p>
            <a:pPr algn="l">
              <a:lnSpc>
                <a:spcPts val="3069"/>
              </a:lnSpc>
              <a:spcBef>
                <a:spcPct val="0"/>
              </a:spcBef>
            </a:pPr>
            <a:r>
              <a:rPr lang="en-US" sz="2192">
                <a:solidFill>
                  <a:srgbClr val="061313"/>
                </a:solidFill>
                <a:latin typeface="Libre Baskerville"/>
                <a:ea typeface="Libre Baskerville"/>
                <a:cs typeface="Libre Baskerville"/>
                <a:sym typeface="Libre Baskerville"/>
              </a:rPr>
              <a:t>- Language: e.g., Malay, and possibly other languages</a:t>
            </a:r>
          </a:p>
          <a:p>
            <a:pPr algn="l">
              <a:lnSpc>
                <a:spcPts val="3069"/>
              </a:lnSpc>
              <a:spcBef>
                <a:spcPct val="0"/>
              </a:spcBef>
            </a:pPr>
            <a:endParaRPr lang="en-US" sz="2192">
              <a:solidFill>
                <a:srgbClr val="061313"/>
              </a:solidFill>
              <a:latin typeface="Libre Baskerville"/>
              <a:ea typeface="Libre Baskerville"/>
              <a:cs typeface="Libre Baskerville"/>
              <a:sym typeface="Libre Baskerville"/>
            </a:endParaRPr>
          </a:p>
          <a:p>
            <a:pPr algn="l">
              <a:lnSpc>
                <a:spcPts val="3069"/>
              </a:lnSpc>
              <a:spcBef>
                <a:spcPct val="0"/>
              </a:spcBef>
            </a:pPr>
            <a:r>
              <a:rPr lang="en-US" sz="2192" b="1">
                <a:solidFill>
                  <a:srgbClr val="061313"/>
                </a:solidFill>
                <a:latin typeface="Libre Baskerville Bold"/>
                <a:ea typeface="Libre Baskerville Bold"/>
                <a:cs typeface="Libre Baskerville Bold"/>
                <a:sym typeface="Libre Baskerville Bold"/>
              </a:rPr>
              <a:t>Regression or classification?</a:t>
            </a:r>
          </a:p>
          <a:p>
            <a:pPr algn="l">
              <a:lnSpc>
                <a:spcPts val="3069"/>
              </a:lnSpc>
              <a:spcBef>
                <a:spcPct val="0"/>
              </a:spcBef>
            </a:pPr>
            <a:endParaRPr lang="en-US" sz="2192" b="1">
              <a:solidFill>
                <a:srgbClr val="061313"/>
              </a:solidFill>
              <a:latin typeface="Libre Baskerville Bold"/>
              <a:ea typeface="Libre Baskerville Bold"/>
              <a:cs typeface="Libre Baskerville Bold"/>
              <a:sym typeface="Libre Baskerville Bold"/>
            </a:endParaRPr>
          </a:p>
          <a:p>
            <a:pPr algn="l">
              <a:lnSpc>
                <a:spcPts val="3069"/>
              </a:lnSpc>
              <a:spcBef>
                <a:spcPct val="0"/>
              </a:spcBef>
            </a:pPr>
            <a:r>
              <a:rPr lang="en-US" sz="2192">
                <a:solidFill>
                  <a:srgbClr val="061313"/>
                </a:solidFill>
                <a:latin typeface="Libre Baskerville"/>
                <a:ea typeface="Libre Baskerville"/>
                <a:cs typeface="Libre Baskerville"/>
                <a:sym typeface="Libre Baskerville"/>
              </a:rPr>
              <a:t>Score ranges from 0.0 to 1.0 — we can:</a:t>
            </a:r>
          </a:p>
          <a:p>
            <a:pPr algn="l">
              <a:lnSpc>
                <a:spcPts val="3069"/>
              </a:lnSpc>
              <a:spcBef>
                <a:spcPct val="0"/>
              </a:spcBef>
            </a:pPr>
            <a:endParaRPr lang="en-US" sz="2192">
              <a:solidFill>
                <a:srgbClr val="061313"/>
              </a:solidFill>
              <a:latin typeface="Libre Baskerville"/>
              <a:ea typeface="Libre Baskerville"/>
              <a:cs typeface="Libre Baskerville"/>
              <a:sym typeface="Libre Baskerville"/>
            </a:endParaRPr>
          </a:p>
          <a:p>
            <a:pPr algn="l">
              <a:lnSpc>
                <a:spcPts val="3069"/>
              </a:lnSpc>
              <a:spcBef>
                <a:spcPct val="0"/>
              </a:spcBef>
            </a:pPr>
            <a:r>
              <a:rPr lang="en-US" sz="2192">
                <a:solidFill>
                  <a:srgbClr val="061313"/>
                </a:solidFill>
                <a:latin typeface="Libre Baskerville"/>
                <a:ea typeface="Libre Baskerville"/>
                <a:cs typeface="Libre Baskerville"/>
                <a:sym typeface="Libre Baskerville"/>
              </a:rPr>
              <a:t>- Convert it to classification (e.g., binary: positive/negative)</a:t>
            </a:r>
          </a:p>
          <a:p>
            <a:pPr algn="l">
              <a:lnSpc>
                <a:spcPts val="3069"/>
              </a:lnSpc>
              <a:spcBef>
                <a:spcPct val="0"/>
              </a:spcBef>
            </a:pPr>
            <a:endParaRPr lang="en-US" sz="2192">
              <a:solidFill>
                <a:srgbClr val="061313"/>
              </a:solidFill>
              <a:latin typeface="Libre Baskerville"/>
              <a:ea typeface="Libre Baskerville"/>
              <a:cs typeface="Libre Baskerville"/>
              <a:sym typeface="Libre Baskerville"/>
            </a:endParaRPr>
          </a:p>
          <a:p>
            <a:pPr algn="l">
              <a:lnSpc>
                <a:spcPts val="3069"/>
              </a:lnSpc>
              <a:spcBef>
                <a:spcPct val="0"/>
              </a:spcBef>
            </a:pPr>
            <a:r>
              <a:rPr lang="en-US" sz="2192">
                <a:solidFill>
                  <a:srgbClr val="061313"/>
                </a:solidFill>
                <a:latin typeface="Libre Baskerville"/>
                <a:ea typeface="Libre Baskerville"/>
                <a:cs typeface="Libre Baskerville"/>
                <a:sym typeface="Libre Baskerville"/>
              </a:rPr>
              <a:t>- Or do a regression if fine-grained sentiment is needed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5744805" y="1411568"/>
          <a:ext cx="6779238" cy="3752114"/>
        </p:xfrm>
        <a:graphic>
          <a:graphicData uri="http://schemas.openxmlformats.org/drawingml/2006/table">
            <a:tbl>
              <a:tblPr/>
              <a:tblGrid>
                <a:gridCol w="2259746">
                  <a:extLst>
                    <a:ext uri="{9D8B030D-6E8A-4147-A177-3AD203B41FA5}">
                      <a16:colId xmlns:a16="http://schemas.microsoft.com/office/drawing/2014/main" val="20000"/>
                    </a:ext>
                  </a:extLst>
                </a:gridCol>
                <a:gridCol w="2259746">
                  <a:extLst>
                    <a:ext uri="{9D8B030D-6E8A-4147-A177-3AD203B41FA5}">
                      <a16:colId xmlns:a16="http://schemas.microsoft.com/office/drawing/2014/main" val="20001"/>
                    </a:ext>
                  </a:extLst>
                </a:gridCol>
                <a:gridCol w="2259746">
                  <a:extLst>
                    <a:ext uri="{9D8B030D-6E8A-4147-A177-3AD203B41FA5}">
                      <a16:colId xmlns:a16="http://schemas.microsoft.com/office/drawing/2014/main" val="20002"/>
                    </a:ext>
                  </a:extLst>
                </a:gridCol>
              </a:tblGrid>
              <a:tr h="951414">
                <a:tc>
                  <a:txBody>
                    <a:bodyPr/>
                    <a:lstStyle/>
                    <a:p>
                      <a:pPr algn="ctr">
                        <a:lnSpc>
                          <a:spcPts val="2827"/>
                        </a:lnSpc>
                        <a:defRPr/>
                      </a:pPr>
                      <a:endParaRPr lang="en-US" sz="1100"/>
                    </a:p>
                  </a:txBody>
                  <a:tcPr marL="183192" marR="183192" marT="183192" marB="183192" anchor="ctr">
                    <a:lnL w="35233" cap="flat" cmpd="sng" algn="ctr">
                      <a:solidFill>
                        <a:srgbClr val="000000"/>
                      </a:solidFill>
                      <a:prstDash val="solid"/>
                      <a:round/>
                      <a:headEnd type="none" w="med" len="med"/>
                      <a:tailEnd type="none" w="med" len="med"/>
                    </a:lnL>
                    <a:lnR w="35233" cap="flat" cmpd="sng" algn="ctr">
                      <a:solidFill>
                        <a:srgbClr val="000000"/>
                      </a:solidFill>
                      <a:prstDash val="solid"/>
                      <a:round/>
                      <a:headEnd type="none" w="med" len="med"/>
                      <a:tailEnd type="none" w="med" len="med"/>
                    </a:lnR>
                    <a:lnT w="35233" cap="flat" cmpd="sng" algn="ctr">
                      <a:solidFill>
                        <a:srgbClr val="000000"/>
                      </a:solidFill>
                      <a:prstDash val="solid"/>
                      <a:round/>
                      <a:headEnd type="none" w="med" len="med"/>
                      <a:tailEnd type="none" w="med" len="med"/>
                    </a:lnT>
                    <a:lnB w="35233" cap="flat" cmpd="sng" algn="ctr">
                      <a:solidFill>
                        <a:srgbClr val="000000"/>
                      </a:solidFill>
                      <a:prstDash val="solid"/>
                      <a:round/>
                      <a:headEnd type="none" w="med" len="med"/>
                      <a:tailEnd type="none" w="med" len="med"/>
                    </a:lnB>
                  </a:tcPr>
                </a:tc>
                <a:tc>
                  <a:txBody>
                    <a:bodyPr/>
                    <a:lstStyle/>
                    <a:p>
                      <a:pPr algn="ctr">
                        <a:lnSpc>
                          <a:spcPts val="2827"/>
                        </a:lnSpc>
                        <a:defRPr/>
                      </a:pPr>
                      <a:endParaRPr lang="en-US" sz="1100"/>
                    </a:p>
                  </a:txBody>
                  <a:tcPr marL="183192" marR="183192" marT="183192" marB="183192" anchor="ctr">
                    <a:lnL w="35233" cap="flat" cmpd="sng" algn="ctr">
                      <a:solidFill>
                        <a:srgbClr val="000000"/>
                      </a:solidFill>
                      <a:prstDash val="solid"/>
                      <a:round/>
                      <a:headEnd type="none" w="med" len="med"/>
                      <a:tailEnd type="none" w="med" len="med"/>
                    </a:lnL>
                    <a:lnR w="35233" cap="flat" cmpd="sng" algn="ctr">
                      <a:solidFill>
                        <a:srgbClr val="000000"/>
                      </a:solidFill>
                      <a:prstDash val="solid"/>
                      <a:round/>
                      <a:headEnd type="none" w="med" len="med"/>
                      <a:tailEnd type="none" w="med" len="med"/>
                    </a:lnR>
                    <a:lnT w="35233" cap="flat" cmpd="sng" algn="ctr">
                      <a:solidFill>
                        <a:srgbClr val="000000"/>
                      </a:solidFill>
                      <a:prstDash val="solid"/>
                      <a:round/>
                      <a:headEnd type="none" w="med" len="med"/>
                      <a:tailEnd type="none" w="med" len="med"/>
                    </a:lnT>
                    <a:lnB w="35233" cap="flat" cmpd="sng" algn="ctr">
                      <a:solidFill>
                        <a:srgbClr val="000000"/>
                      </a:solidFill>
                      <a:prstDash val="solid"/>
                      <a:round/>
                      <a:headEnd type="none" w="med" len="med"/>
                      <a:tailEnd type="none" w="med" len="med"/>
                    </a:lnB>
                  </a:tcPr>
                </a:tc>
                <a:tc>
                  <a:txBody>
                    <a:bodyPr/>
                    <a:lstStyle/>
                    <a:p>
                      <a:pPr algn="ctr">
                        <a:lnSpc>
                          <a:spcPts val="2827"/>
                        </a:lnSpc>
                        <a:defRPr/>
                      </a:pPr>
                      <a:endParaRPr lang="en-US" sz="1100"/>
                    </a:p>
                  </a:txBody>
                  <a:tcPr marL="183192" marR="183192" marT="183192" marB="183192" anchor="ctr">
                    <a:lnL w="35233" cap="flat" cmpd="sng" algn="ctr">
                      <a:solidFill>
                        <a:srgbClr val="000000"/>
                      </a:solidFill>
                      <a:prstDash val="solid"/>
                      <a:round/>
                      <a:headEnd type="none" w="med" len="med"/>
                      <a:tailEnd type="none" w="med" len="med"/>
                    </a:lnL>
                    <a:lnR w="35233" cap="flat" cmpd="sng" algn="ctr">
                      <a:solidFill>
                        <a:srgbClr val="000000"/>
                      </a:solidFill>
                      <a:prstDash val="solid"/>
                      <a:round/>
                      <a:headEnd type="none" w="med" len="med"/>
                      <a:tailEnd type="none" w="med" len="med"/>
                    </a:lnR>
                    <a:lnT w="35233" cap="flat" cmpd="sng" algn="ctr">
                      <a:solidFill>
                        <a:srgbClr val="000000"/>
                      </a:solidFill>
                      <a:prstDash val="solid"/>
                      <a:round/>
                      <a:headEnd type="none" w="med" len="med"/>
                      <a:tailEnd type="none" w="med" len="med"/>
                    </a:lnT>
                    <a:lnB w="3523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48961">
                <a:tc>
                  <a:txBody>
                    <a:bodyPr/>
                    <a:lstStyle/>
                    <a:p>
                      <a:pPr algn="ctr">
                        <a:lnSpc>
                          <a:spcPts val="2827"/>
                        </a:lnSpc>
                        <a:defRPr/>
                      </a:pPr>
                      <a:endParaRPr lang="en-US" sz="1100"/>
                    </a:p>
                  </a:txBody>
                  <a:tcPr marL="183192" marR="183192" marT="183192" marB="183192" anchor="ctr">
                    <a:lnL w="35233" cap="flat" cmpd="sng" algn="ctr">
                      <a:solidFill>
                        <a:srgbClr val="000000"/>
                      </a:solidFill>
                      <a:prstDash val="solid"/>
                      <a:round/>
                      <a:headEnd type="none" w="med" len="med"/>
                      <a:tailEnd type="none" w="med" len="med"/>
                    </a:lnL>
                    <a:lnR w="35233" cap="flat" cmpd="sng" algn="ctr">
                      <a:solidFill>
                        <a:srgbClr val="000000"/>
                      </a:solidFill>
                      <a:prstDash val="solid"/>
                      <a:round/>
                      <a:headEnd type="none" w="med" len="med"/>
                      <a:tailEnd type="none" w="med" len="med"/>
                    </a:lnR>
                    <a:lnT w="35233" cap="flat" cmpd="sng" algn="ctr">
                      <a:solidFill>
                        <a:srgbClr val="000000"/>
                      </a:solidFill>
                      <a:prstDash val="solid"/>
                      <a:round/>
                      <a:headEnd type="none" w="med" len="med"/>
                      <a:tailEnd type="none" w="med" len="med"/>
                    </a:lnT>
                    <a:lnB w="35233" cap="flat" cmpd="sng" algn="ctr">
                      <a:solidFill>
                        <a:srgbClr val="000000"/>
                      </a:solidFill>
                      <a:prstDash val="solid"/>
                      <a:round/>
                      <a:headEnd type="none" w="med" len="med"/>
                      <a:tailEnd type="none" w="med" len="med"/>
                    </a:lnB>
                  </a:tcPr>
                </a:tc>
                <a:tc>
                  <a:txBody>
                    <a:bodyPr/>
                    <a:lstStyle/>
                    <a:p>
                      <a:pPr algn="ctr">
                        <a:lnSpc>
                          <a:spcPts val="2827"/>
                        </a:lnSpc>
                        <a:defRPr/>
                      </a:pPr>
                      <a:r>
                        <a:rPr lang="en-US" sz="2019">
                          <a:solidFill>
                            <a:srgbClr val="000000"/>
                          </a:solidFill>
                          <a:latin typeface="Libre Baskerville"/>
                          <a:ea typeface="Libre Baskerville"/>
                          <a:cs typeface="Libre Baskerville"/>
                          <a:sym typeface="Libre Baskerville"/>
                        </a:rPr>
                        <a:t>0.9</a:t>
                      </a:r>
                      <a:endParaRPr lang="en-US" sz="1100"/>
                    </a:p>
                  </a:txBody>
                  <a:tcPr marL="183192" marR="183192" marT="183192" marB="183192" anchor="ctr">
                    <a:lnL w="35233" cap="flat" cmpd="sng" algn="ctr">
                      <a:solidFill>
                        <a:srgbClr val="000000"/>
                      </a:solidFill>
                      <a:prstDash val="solid"/>
                      <a:round/>
                      <a:headEnd type="none" w="med" len="med"/>
                      <a:tailEnd type="none" w="med" len="med"/>
                    </a:lnL>
                    <a:lnR w="35233" cap="flat" cmpd="sng" algn="ctr">
                      <a:solidFill>
                        <a:srgbClr val="000000"/>
                      </a:solidFill>
                      <a:prstDash val="solid"/>
                      <a:round/>
                      <a:headEnd type="none" w="med" len="med"/>
                      <a:tailEnd type="none" w="med" len="med"/>
                    </a:lnR>
                    <a:lnT w="35233" cap="flat" cmpd="sng" algn="ctr">
                      <a:solidFill>
                        <a:srgbClr val="000000"/>
                      </a:solidFill>
                      <a:prstDash val="solid"/>
                      <a:round/>
                      <a:headEnd type="none" w="med" len="med"/>
                      <a:tailEnd type="none" w="med" len="med"/>
                    </a:lnT>
                    <a:lnB w="35233" cap="flat" cmpd="sng" algn="ctr">
                      <a:solidFill>
                        <a:srgbClr val="000000"/>
                      </a:solidFill>
                      <a:prstDash val="solid"/>
                      <a:round/>
                      <a:headEnd type="none" w="med" len="med"/>
                      <a:tailEnd type="none" w="med" len="med"/>
                    </a:lnB>
                  </a:tcPr>
                </a:tc>
                <a:tc>
                  <a:txBody>
                    <a:bodyPr/>
                    <a:lstStyle/>
                    <a:p>
                      <a:pPr algn="ctr">
                        <a:lnSpc>
                          <a:spcPts val="2827"/>
                        </a:lnSpc>
                        <a:defRPr/>
                      </a:pPr>
                      <a:r>
                        <a:rPr lang="en-US" sz="2019">
                          <a:solidFill>
                            <a:srgbClr val="000000"/>
                          </a:solidFill>
                          <a:latin typeface="Libre Baskerville"/>
                          <a:ea typeface="Libre Baskerville"/>
                          <a:cs typeface="Libre Baskerville"/>
                          <a:sym typeface="Libre Baskerville"/>
                        </a:rPr>
                        <a:t>English</a:t>
                      </a:r>
                      <a:endParaRPr lang="en-US" sz="1100"/>
                    </a:p>
                  </a:txBody>
                  <a:tcPr marL="183192" marR="183192" marT="183192" marB="183192" anchor="ctr">
                    <a:lnL w="35233" cap="flat" cmpd="sng" algn="ctr">
                      <a:solidFill>
                        <a:srgbClr val="000000"/>
                      </a:solidFill>
                      <a:prstDash val="solid"/>
                      <a:round/>
                      <a:headEnd type="none" w="med" len="med"/>
                      <a:tailEnd type="none" w="med" len="med"/>
                    </a:lnL>
                    <a:lnR w="35233" cap="flat" cmpd="sng" algn="ctr">
                      <a:solidFill>
                        <a:srgbClr val="000000"/>
                      </a:solidFill>
                      <a:prstDash val="solid"/>
                      <a:round/>
                      <a:headEnd type="none" w="med" len="med"/>
                      <a:tailEnd type="none" w="med" len="med"/>
                    </a:lnR>
                    <a:lnT w="35233" cap="flat" cmpd="sng" algn="ctr">
                      <a:solidFill>
                        <a:srgbClr val="000000"/>
                      </a:solidFill>
                      <a:prstDash val="solid"/>
                      <a:round/>
                      <a:headEnd type="none" w="med" len="med"/>
                      <a:tailEnd type="none" w="med" len="med"/>
                    </a:lnT>
                    <a:lnB w="3523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51414">
                <a:tc>
                  <a:txBody>
                    <a:bodyPr/>
                    <a:lstStyle/>
                    <a:p>
                      <a:pPr algn="ctr">
                        <a:lnSpc>
                          <a:spcPts val="2827"/>
                        </a:lnSpc>
                        <a:defRPr/>
                      </a:pPr>
                      <a:endParaRPr lang="en-US" sz="1100"/>
                    </a:p>
                  </a:txBody>
                  <a:tcPr marL="183192" marR="183192" marT="183192" marB="183192" anchor="ctr">
                    <a:lnL w="35233" cap="flat" cmpd="sng" algn="ctr">
                      <a:solidFill>
                        <a:srgbClr val="000000"/>
                      </a:solidFill>
                      <a:prstDash val="solid"/>
                      <a:round/>
                      <a:headEnd type="none" w="med" len="med"/>
                      <a:tailEnd type="none" w="med" len="med"/>
                    </a:lnL>
                    <a:lnR w="35233" cap="flat" cmpd="sng" algn="ctr">
                      <a:solidFill>
                        <a:srgbClr val="000000"/>
                      </a:solidFill>
                      <a:prstDash val="solid"/>
                      <a:round/>
                      <a:headEnd type="none" w="med" len="med"/>
                      <a:tailEnd type="none" w="med" len="med"/>
                    </a:lnR>
                    <a:lnT w="35233" cap="flat" cmpd="sng" algn="ctr">
                      <a:solidFill>
                        <a:srgbClr val="000000"/>
                      </a:solidFill>
                      <a:prstDash val="solid"/>
                      <a:round/>
                      <a:headEnd type="none" w="med" len="med"/>
                      <a:tailEnd type="none" w="med" len="med"/>
                    </a:lnT>
                    <a:lnB w="35233" cap="flat" cmpd="sng" algn="ctr">
                      <a:solidFill>
                        <a:srgbClr val="000000"/>
                      </a:solidFill>
                      <a:prstDash val="solid"/>
                      <a:round/>
                      <a:headEnd type="none" w="med" len="med"/>
                      <a:tailEnd type="none" w="med" len="med"/>
                    </a:lnB>
                  </a:tcPr>
                </a:tc>
                <a:tc>
                  <a:txBody>
                    <a:bodyPr/>
                    <a:lstStyle/>
                    <a:p>
                      <a:pPr algn="ctr">
                        <a:lnSpc>
                          <a:spcPts val="2827"/>
                        </a:lnSpc>
                        <a:defRPr/>
                      </a:pPr>
                      <a:r>
                        <a:rPr lang="en-US" sz="2019">
                          <a:solidFill>
                            <a:srgbClr val="000000"/>
                          </a:solidFill>
                          <a:latin typeface="Libre Baskerville"/>
                          <a:ea typeface="Libre Baskerville"/>
                          <a:cs typeface="Libre Baskerville"/>
                          <a:sym typeface="Libre Baskerville"/>
                        </a:rPr>
                        <a:t>0.1</a:t>
                      </a:r>
                      <a:endParaRPr lang="en-US" sz="1100"/>
                    </a:p>
                  </a:txBody>
                  <a:tcPr marL="183192" marR="183192" marT="183192" marB="183192" anchor="ctr">
                    <a:lnL w="35233" cap="flat" cmpd="sng" algn="ctr">
                      <a:solidFill>
                        <a:srgbClr val="000000"/>
                      </a:solidFill>
                      <a:prstDash val="solid"/>
                      <a:round/>
                      <a:headEnd type="none" w="med" len="med"/>
                      <a:tailEnd type="none" w="med" len="med"/>
                    </a:lnL>
                    <a:lnR w="35233" cap="flat" cmpd="sng" algn="ctr">
                      <a:solidFill>
                        <a:srgbClr val="000000"/>
                      </a:solidFill>
                      <a:prstDash val="solid"/>
                      <a:round/>
                      <a:headEnd type="none" w="med" len="med"/>
                      <a:tailEnd type="none" w="med" len="med"/>
                    </a:lnR>
                    <a:lnT w="35233" cap="flat" cmpd="sng" algn="ctr">
                      <a:solidFill>
                        <a:srgbClr val="000000"/>
                      </a:solidFill>
                      <a:prstDash val="solid"/>
                      <a:round/>
                      <a:headEnd type="none" w="med" len="med"/>
                      <a:tailEnd type="none" w="med" len="med"/>
                    </a:lnT>
                    <a:lnB w="35233" cap="flat" cmpd="sng" algn="ctr">
                      <a:solidFill>
                        <a:srgbClr val="000000"/>
                      </a:solidFill>
                      <a:prstDash val="solid"/>
                      <a:round/>
                      <a:headEnd type="none" w="med" len="med"/>
                      <a:tailEnd type="none" w="med" len="med"/>
                    </a:lnB>
                  </a:tcPr>
                </a:tc>
                <a:tc>
                  <a:txBody>
                    <a:bodyPr/>
                    <a:lstStyle/>
                    <a:p>
                      <a:pPr algn="ctr">
                        <a:lnSpc>
                          <a:spcPts val="2827"/>
                        </a:lnSpc>
                        <a:defRPr/>
                      </a:pPr>
                      <a:r>
                        <a:rPr lang="en-US" sz="2019">
                          <a:solidFill>
                            <a:srgbClr val="000000"/>
                          </a:solidFill>
                          <a:latin typeface="Libre Baskerville"/>
                          <a:ea typeface="Libre Baskerville"/>
                          <a:cs typeface="Libre Baskerville"/>
                          <a:sym typeface="Libre Baskerville"/>
                        </a:rPr>
                        <a:t>English</a:t>
                      </a:r>
                      <a:endParaRPr lang="en-US" sz="1100"/>
                    </a:p>
                  </a:txBody>
                  <a:tcPr marL="183192" marR="183192" marT="183192" marB="183192" anchor="ctr">
                    <a:lnL w="35233" cap="flat" cmpd="sng" algn="ctr">
                      <a:solidFill>
                        <a:srgbClr val="000000"/>
                      </a:solidFill>
                      <a:prstDash val="solid"/>
                      <a:round/>
                      <a:headEnd type="none" w="med" len="med"/>
                      <a:tailEnd type="none" w="med" len="med"/>
                    </a:lnL>
                    <a:lnR w="35233" cap="flat" cmpd="sng" algn="ctr">
                      <a:solidFill>
                        <a:srgbClr val="000000"/>
                      </a:solidFill>
                      <a:prstDash val="solid"/>
                      <a:round/>
                      <a:headEnd type="none" w="med" len="med"/>
                      <a:tailEnd type="none" w="med" len="med"/>
                    </a:lnR>
                    <a:lnT w="35233" cap="flat" cmpd="sng" algn="ctr">
                      <a:solidFill>
                        <a:srgbClr val="000000"/>
                      </a:solidFill>
                      <a:prstDash val="solid"/>
                      <a:round/>
                      <a:headEnd type="none" w="med" len="med"/>
                      <a:tailEnd type="none" w="med" len="med"/>
                    </a:lnT>
                    <a:lnB w="3523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00325">
                <a:tc>
                  <a:txBody>
                    <a:bodyPr/>
                    <a:lstStyle/>
                    <a:p>
                      <a:pPr algn="ctr">
                        <a:lnSpc>
                          <a:spcPts val="2827"/>
                        </a:lnSpc>
                        <a:defRPr/>
                      </a:pPr>
                      <a:r>
                        <a:rPr lang="en-US" sz="2019">
                          <a:solidFill>
                            <a:srgbClr val="000000"/>
                          </a:solidFill>
                          <a:latin typeface="Libre Baskerville"/>
                          <a:ea typeface="Libre Baskerville"/>
                          <a:cs typeface="Libre Baskerville"/>
                          <a:sym typeface="Libre Baskerville"/>
                        </a:rPr>
                        <a:t>Filem ini hebat!</a:t>
                      </a:r>
                      <a:endParaRPr lang="en-US" sz="1100"/>
                    </a:p>
                  </a:txBody>
                  <a:tcPr marL="183192" marR="183192" marT="183192" marB="183192" anchor="ctr">
                    <a:lnL w="35233" cap="flat" cmpd="sng" algn="ctr">
                      <a:solidFill>
                        <a:srgbClr val="000000"/>
                      </a:solidFill>
                      <a:prstDash val="solid"/>
                      <a:round/>
                      <a:headEnd type="none" w="med" len="med"/>
                      <a:tailEnd type="none" w="med" len="med"/>
                    </a:lnL>
                    <a:lnR w="35233" cap="flat" cmpd="sng" algn="ctr">
                      <a:solidFill>
                        <a:srgbClr val="000000"/>
                      </a:solidFill>
                      <a:prstDash val="solid"/>
                      <a:round/>
                      <a:headEnd type="none" w="med" len="med"/>
                      <a:tailEnd type="none" w="med" len="med"/>
                    </a:lnR>
                    <a:lnT w="35233" cap="flat" cmpd="sng" algn="ctr">
                      <a:solidFill>
                        <a:srgbClr val="000000"/>
                      </a:solidFill>
                      <a:prstDash val="solid"/>
                      <a:round/>
                      <a:headEnd type="none" w="med" len="med"/>
                      <a:tailEnd type="none" w="med" len="med"/>
                    </a:lnT>
                    <a:lnB w="35233" cap="flat" cmpd="sng" algn="ctr">
                      <a:solidFill>
                        <a:srgbClr val="000000"/>
                      </a:solidFill>
                      <a:prstDash val="solid"/>
                      <a:round/>
                      <a:headEnd type="none" w="med" len="med"/>
                      <a:tailEnd type="none" w="med" len="med"/>
                    </a:lnB>
                  </a:tcPr>
                </a:tc>
                <a:tc>
                  <a:txBody>
                    <a:bodyPr/>
                    <a:lstStyle/>
                    <a:p>
                      <a:pPr algn="ctr">
                        <a:lnSpc>
                          <a:spcPts val="2827"/>
                        </a:lnSpc>
                        <a:defRPr/>
                      </a:pPr>
                      <a:r>
                        <a:rPr lang="en-US" sz="2019">
                          <a:solidFill>
                            <a:srgbClr val="000000"/>
                          </a:solidFill>
                          <a:latin typeface="Libre Baskerville"/>
                          <a:ea typeface="Libre Baskerville"/>
                          <a:cs typeface="Libre Baskerville"/>
                          <a:sym typeface="Libre Baskerville"/>
                        </a:rPr>
                        <a:t>0.2</a:t>
                      </a:r>
                      <a:endParaRPr lang="en-US" sz="1100"/>
                    </a:p>
                  </a:txBody>
                  <a:tcPr marL="183192" marR="183192" marT="183192" marB="183192" anchor="ctr">
                    <a:lnL w="35233" cap="flat" cmpd="sng" algn="ctr">
                      <a:solidFill>
                        <a:srgbClr val="000000"/>
                      </a:solidFill>
                      <a:prstDash val="solid"/>
                      <a:round/>
                      <a:headEnd type="none" w="med" len="med"/>
                      <a:tailEnd type="none" w="med" len="med"/>
                    </a:lnL>
                    <a:lnR w="35233" cap="flat" cmpd="sng" algn="ctr">
                      <a:solidFill>
                        <a:srgbClr val="000000"/>
                      </a:solidFill>
                      <a:prstDash val="solid"/>
                      <a:round/>
                      <a:headEnd type="none" w="med" len="med"/>
                      <a:tailEnd type="none" w="med" len="med"/>
                    </a:lnR>
                    <a:lnT w="35233" cap="flat" cmpd="sng" algn="ctr">
                      <a:solidFill>
                        <a:srgbClr val="000000"/>
                      </a:solidFill>
                      <a:prstDash val="solid"/>
                      <a:round/>
                      <a:headEnd type="none" w="med" len="med"/>
                      <a:tailEnd type="none" w="med" len="med"/>
                    </a:lnT>
                    <a:lnB w="35233" cap="flat" cmpd="sng" algn="ctr">
                      <a:solidFill>
                        <a:srgbClr val="000000"/>
                      </a:solidFill>
                      <a:prstDash val="solid"/>
                      <a:round/>
                      <a:headEnd type="none" w="med" len="med"/>
                      <a:tailEnd type="none" w="med" len="med"/>
                    </a:lnB>
                  </a:tcPr>
                </a:tc>
                <a:tc>
                  <a:txBody>
                    <a:bodyPr/>
                    <a:lstStyle/>
                    <a:p>
                      <a:pPr algn="ctr">
                        <a:lnSpc>
                          <a:spcPts val="2827"/>
                        </a:lnSpc>
                        <a:defRPr/>
                      </a:pPr>
                      <a:r>
                        <a:rPr lang="en-US" sz="2019" dirty="0">
                          <a:solidFill>
                            <a:srgbClr val="000000"/>
                          </a:solidFill>
                          <a:latin typeface="Libre Baskerville"/>
                          <a:ea typeface="Libre Baskerville"/>
                          <a:cs typeface="Libre Baskerville"/>
                          <a:sym typeface="Libre Baskerville"/>
                        </a:rPr>
                        <a:t>Malay</a:t>
                      </a:r>
                      <a:endParaRPr lang="en-US" sz="1100" dirty="0"/>
                    </a:p>
                  </a:txBody>
                  <a:tcPr marL="183192" marR="183192" marT="183192" marB="183192" anchor="ctr">
                    <a:lnL w="35233" cap="flat" cmpd="sng" algn="ctr">
                      <a:solidFill>
                        <a:srgbClr val="000000"/>
                      </a:solidFill>
                      <a:prstDash val="solid"/>
                      <a:round/>
                      <a:headEnd type="none" w="med" len="med"/>
                      <a:tailEnd type="none" w="med" len="med"/>
                    </a:lnL>
                    <a:lnR w="35233" cap="flat" cmpd="sng" algn="ctr">
                      <a:solidFill>
                        <a:srgbClr val="000000"/>
                      </a:solidFill>
                      <a:prstDash val="solid"/>
                      <a:round/>
                      <a:headEnd type="none" w="med" len="med"/>
                      <a:tailEnd type="none" w="med" len="med"/>
                    </a:lnR>
                    <a:lnT w="35233" cap="flat" cmpd="sng" algn="ctr">
                      <a:solidFill>
                        <a:srgbClr val="000000"/>
                      </a:solidFill>
                      <a:prstDash val="solid"/>
                      <a:round/>
                      <a:headEnd type="none" w="med" len="med"/>
                      <a:tailEnd type="none" w="med" len="med"/>
                    </a:lnT>
                    <a:lnB w="3523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3516503" y="-16547"/>
            <a:ext cx="11313785"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Exploratory Data Analysis </a:t>
            </a:r>
          </a:p>
        </p:txBody>
      </p:sp>
      <p:sp>
        <p:nvSpPr>
          <p:cNvPr id="4" name="TextBox 4"/>
          <p:cNvSpPr txBox="1"/>
          <p:nvPr/>
        </p:nvSpPr>
        <p:spPr>
          <a:xfrm>
            <a:off x="362217" y="5980111"/>
            <a:ext cx="8907427" cy="4751525"/>
          </a:xfrm>
          <a:prstGeom prst="rect">
            <a:avLst/>
          </a:prstGeom>
        </p:spPr>
        <p:txBody>
          <a:bodyPr lIns="0" tIns="0" rIns="0" bIns="0" rtlCol="0" anchor="t">
            <a:spAutoFit/>
          </a:bodyPr>
          <a:lstStyle/>
          <a:p>
            <a:pPr algn="l">
              <a:lnSpc>
                <a:spcPts val="3214"/>
              </a:lnSpc>
              <a:spcBef>
                <a:spcPct val="0"/>
              </a:spcBef>
            </a:pPr>
            <a:endParaRPr/>
          </a:p>
          <a:p>
            <a:pPr marL="495716" lvl="1" indent="-247858" algn="l">
              <a:lnSpc>
                <a:spcPts val="3214"/>
              </a:lnSpc>
              <a:spcBef>
                <a:spcPct val="0"/>
              </a:spcBef>
              <a:buFont typeface="Arial"/>
              <a:buChar char="•"/>
            </a:pPr>
            <a:r>
              <a:rPr lang="en-US" sz="2296" b="1">
                <a:solidFill>
                  <a:srgbClr val="061313"/>
                </a:solidFill>
                <a:latin typeface="Libre Baskerville Bold"/>
                <a:ea typeface="Libre Baskerville Bold"/>
                <a:cs typeface="Libre Baskerville Bold"/>
                <a:sym typeface="Libre Baskerville Bold"/>
              </a:rPr>
              <a:t>A</a:t>
            </a:r>
            <a:r>
              <a:rPr lang="en-US" sz="2296">
                <a:solidFill>
                  <a:srgbClr val="061313"/>
                </a:solidFill>
                <a:latin typeface="Libre Baskerville"/>
                <a:ea typeface="Libre Baskerville"/>
                <a:cs typeface="Libre Baskerville"/>
                <a:sym typeface="Libre Baskerville"/>
              </a:rPr>
              <a:t>fter looking over the dataset, it would appear that the scoring system is inverted, meaning the reviews which are negative would be rated a high score (score &gt;0.5) and reviews that are positive are given a lower score (score &lt;0.5).</a:t>
            </a:r>
          </a:p>
          <a:p>
            <a:pPr algn="l">
              <a:lnSpc>
                <a:spcPts val="3214"/>
              </a:lnSpc>
              <a:spcBef>
                <a:spcPct val="0"/>
              </a:spcBef>
            </a:pPr>
            <a:endParaRPr lang="en-US" sz="2296">
              <a:solidFill>
                <a:srgbClr val="061313"/>
              </a:solidFill>
              <a:latin typeface="Libre Baskerville"/>
              <a:ea typeface="Libre Baskerville"/>
              <a:cs typeface="Libre Baskerville"/>
              <a:sym typeface="Libre Baskerville"/>
            </a:endParaRPr>
          </a:p>
          <a:p>
            <a:pPr marL="495716" lvl="1" indent="-247858" algn="l">
              <a:lnSpc>
                <a:spcPts val="3214"/>
              </a:lnSpc>
              <a:spcBef>
                <a:spcPct val="0"/>
              </a:spcBef>
              <a:buFont typeface="Arial"/>
              <a:buChar char="•"/>
            </a:pPr>
            <a:r>
              <a:rPr lang="en-US" sz="2296">
                <a:solidFill>
                  <a:srgbClr val="061313"/>
                </a:solidFill>
                <a:latin typeface="Libre Baskerville"/>
                <a:ea typeface="Libre Baskerville"/>
                <a:cs typeface="Libre Baskerville"/>
                <a:sym typeface="Libre Baskerville"/>
              </a:rPr>
              <a:t>This suggests an inverted scoring system where the more positive a review is, the lower the score can be expected.</a:t>
            </a:r>
          </a:p>
          <a:p>
            <a:pPr algn="l">
              <a:lnSpc>
                <a:spcPts val="3214"/>
              </a:lnSpc>
              <a:spcBef>
                <a:spcPct val="0"/>
              </a:spcBef>
            </a:pPr>
            <a:endParaRPr lang="en-US" sz="2296">
              <a:solidFill>
                <a:srgbClr val="061313"/>
              </a:solidFill>
              <a:latin typeface="Libre Baskerville"/>
              <a:ea typeface="Libre Baskerville"/>
              <a:cs typeface="Libre Baskerville"/>
              <a:sym typeface="Libre Baskerville"/>
            </a:endParaRPr>
          </a:p>
          <a:p>
            <a:pPr algn="l">
              <a:lnSpc>
                <a:spcPts val="3214"/>
              </a:lnSpc>
              <a:spcBef>
                <a:spcPct val="0"/>
              </a:spcBef>
            </a:pPr>
            <a:endParaRPr lang="en-US" sz="2296">
              <a:solidFill>
                <a:srgbClr val="061313"/>
              </a:solidFill>
              <a:latin typeface="Libre Baskerville"/>
              <a:ea typeface="Libre Baskerville"/>
              <a:cs typeface="Libre Baskerville"/>
              <a:sym typeface="Libre Baskerville"/>
            </a:endParaRPr>
          </a:p>
        </p:txBody>
      </p:sp>
      <p:sp>
        <p:nvSpPr>
          <p:cNvPr id="5" name="TextBox 5"/>
          <p:cNvSpPr txBox="1"/>
          <p:nvPr/>
        </p:nvSpPr>
        <p:spPr>
          <a:xfrm>
            <a:off x="9740807" y="6347460"/>
            <a:ext cx="8248790" cy="2910840"/>
          </a:xfrm>
          <a:prstGeom prst="rect">
            <a:avLst/>
          </a:prstGeom>
        </p:spPr>
        <p:txBody>
          <a:bodyPr lIns="0" tIns="0" rIns="0" bIns="0" rtlCol="0" anchor="t">
            <a:spAutoFit/>
          </a:bodyPr>
          <a:lstStyle/>
          <a:p>
            <a:pPr marL="518160" lvl="1" indent="-259080" algn="l">
              <a:lnSpc>
                <a:spcPts val="3359"/>
              </a:lnSpc>
              <a:spcBef>
                <a:spcPct val="0"/>
              </a:spcBef>
              <a:buFont typeface="Arial"/>
              <a:buChar char="•"/>
            </a:pPr>
            <a:r>
              <a:rPr lang="en-US" sz="2400" dirty="0">
                <a:solidFill>
                  <a:srgbClr val="061313"/>
                </a:solidFill>
                <a:latin typeface="Libre Baskerville"/>
                <a:ea typeface="Libre Baskerville"/>
                <a:cs typeface="Libre Baskerville"/>
                <a:sym typeface="Libre Baskerville"/>
              </a:rPr>
              <a:t>There also appears to be some </a:t>
            </a:r>
            <a:r>
              <a:rPr lang="en-US" sz="2400" dirty="0" err="1">
                <a:solidFill>
                  <a:srgbClr val="061313"/>
                </a:solidFill>
                <a:latin typeface="Libre Baskerville"/>
                <a:ea typeface="Libre Baskerville"/>
                <a:cs typeface="Libre Baskerville"/>
                <a:sym typeface="Libre Baskerville"/>
              </a:rPr>
              <a:t>anamolies</a:t>
            </a:r>
            <a:r>
              <a:rPr lang="en-US" sz="2400" dirty="0">
                <a:solidFill>
                  <a:srgbClr val="061313"/>
                </a:solidFill>
                <a:latin typeface="Libre Baskerville"/>
                <a:ea typeface="Libre Baskerville"/>
                <a:cs typeface="Libre Baskerville"/>
                <a:sym typeface="Libre Baskerville"/>
              </a:rPr>
              <a:t> included, such as when a review is obviously positive, they are given a very high score (score = 0.9, which is a very negative score). This could mean two things that are harming our dataset: </a:t>
            </a:r>
          </a:p>
          <a:p>
            <a:pPr algn="ctr">
              <a:lnSpc>
                <a:spcPts val="3359"/>
              </a:lnSpc>
              <a:spcBef>
                <a:spcPct val="0"/>
              </a:spcBef>
            </a:pPr>
            <a:r>
              <a:rPr lang="en-US" sz="2400" dirty="0">
                <a:solidFill>
                  <a:srgbClr val="061313"/>
                </a:solidFill>
                <a:latin typeface="Libre Baskerville"/>
                <a:ea typeface="Libre Baskerville"/>
                <a:cs typeface="Libre Baskerville"/>
                <a:sym typeface="Libre Baskerville"/>
              </a:rPr>
              <a:t> - Annotation error (labeling issues)</a:t>
            </a:r>
          </a:p>
          <a:p>
            <a:pPr algn="ctr">
              <a:lnSpc>
                <a:spcPts val="3359"/>
              </a:lnSpc>
              <a:spcBef>
                <a:spcPct val="0"/>
              </a:spcBef>
            </a:pPr>
            <a:r>
              <a:rPr lang="en-US" sz="2400" dirty="0">
                <a:solidFill>
                  <a:srgbClr val="061313"/>
                </a:solidFill>
                <a:latin typeface="Libre Baskerville"/>
                <a:ea typeface="Libre Baskerville"/>
                <a:cs typeface="Libre Baskerville"/>
                <a:sym typeface="Libre Baskerville"/>
              </a:rPr>
              <a:t> - Sarcasm</a:t>
            </a:r>
          </a:p>
        </p:txBody>
      </p:sp>
      <p:sp>
        <p:nvSpPr>
          <p:cNvPr id="6" name="TextBox 6"/>
          <p:cNvSpPr txBox="1"/>
          <p:nvPr/>
        </p:nvSpPr>
        <p:spPr>
          <a:xfrm>
            <a:off x="6249941" y="5506582"/>
            <a:ext cx="5742186" cy="396240"/>
          </a:xfrm>
          <a:prstGeom prst="rect">
            <a:avLst/>
          </a:prstGeom>
        </p:spPr>
        <p:txBody>
          <a:bodyPr lIns="0" tIns="0" rIns="0" bIns="0" rtlCol="0" anchor="t">
            <a:spAutoFit/>
          </a:bodyPr>
          <a:lstStyle/>
          <a:p>
            <a:pPr algn="ctr">
              <a:lnSpc>
                <a:spcPts val="3359"/>
              </a:lnSpc>
              <a:spcBef>
                <a:spcPct val="0"/>
              </a:spcBef>
            </a:pPr>
            <a:r>
              <a:rPr lang="en-US" sz="2400" b="1" u="sng" dirty="0">
                <a:solidFill>
                  <a:srgbClr val="061313"/>
                </a:solidFill>
                <a:latin typeface="Libre Baskerville Bold"/>
                <a:ea typeface="Libre Baskerville Bold"/>
                <a:cs typeface="Libre Baskerville Bold"/>
                <a:sym typeface="Libre Baskerville Bold"/>
              </a:rPr>
              <a:t>What we can infer from the dataset?</a:t>
            </a:r>
          </a:p>
        </p:txBody>
      </p:sp>
      <p:sp>
        <p:nvSpPr>
          <p:cNvPr id="7" name="TextBox 7"/>
          <p:cNvSpPr txBox="1"/>
          <p:nvPr/>
        </p:nvSpPr>
        <p:spPr>
          <a:xfrm>
            <a:off x="5940434" y="2420547"/>
            <a:ext cx="2034184" cy="598667"/>
          </a:xfrm>
          <a:prstGeom prst="rect">
            <a:avLst/>
          </a:prstGeom>
        </p:spPr>
        <p:txBody>
          <a:bodyPr lIns="0" tIns="0" rIns="0" bIns="0" rtlCol="0" anchor="t">
            <a:spAutoFit/>
          </a:bodyPr>
          <a:lstStyle/>
          <a:p>
            <a:pPr algn="ctr">
              <a:lnSpc>
                <a:spcPts val="2423"/>
              </a:lnSpc>
              <a:spcBef>
                <a:spcPct val="0"/>
              </a:spcBef>
            </a:pPr>
            <a:r>
              <a:rPr lang="en-US" sz="1730">
                <a:solidFill>
                  <a:srgbClr val="061313"/>
                </a:solidFill>
                <a:latin typeface="Libre Baskerville"/>
                <a:ea typeface="Libre Baskerville"/>
                <a:cs typeface="Libre Baskerville"/>
                <a:sym typeface="Libre Baskerville"/>
              </a:rPr>
              <a:t>The movie was great!</a:t>
            </a:r>
          </a:p>
        </p:txBody>
      </p:sp>
      <p:sp>
        <p:nvSpPr>
          <p:cNvPr id="8" name="TextBox 8"/>
          <p:cNvSpPr txBox="1"/>
          <p:nvPr/>
        </p:nvSpPr>
        <p:spPr>
          <a:xfrm>
            <a:off x="6256037" y="1732895"/>
            <a:ext cx="1216128" cy="382501"/>
          </a:xfrm>
          <a:prstGeom prst="rect">
            <a:avLst/>
          </a:prstGeom>
        </p:spPr>
        <p:txBody>
          <a:bodyPr lIns="0" tIns="0" rIns="0" bIns="0" rtlCol="0" anchor="t">
            <a:spAutoFit/>
          </a:bodyPr>
          <a:lstStyle/>
          <a:p>
            <a:pPr algn="ctr">
              <a:lnSpc>
                <a:spcPts val="3231"/>
              </a:lnSpc>
              <a:spcBef>
                <a:spcPct val="0"/>
              </a:spcBef>
            </a:pPr>
            <a:r>
              <a:rPr lang="en-US" sz="2200" dirty="0">
                <a:solidFill>
                  <a:srgbClr val="061313"/>
                </a:solidFill>
                <a:latin typeface="Libre Baskerville"/>
                <a:ea typeface="Libre Baskerville"/>
                <a:cs typeface="Libre Baskerville"/>
                <a:sym typeface="Libre Baskerville"/>
              </a:rPr>
              <a:t>Reviews</a:t>
            </a:r>
          </a:p>
        </p:txBody>
      </p:sp>
      <p:sp>
        <p:nvSpPr>
          <p:cNvPr id="9" name="TextBox 9"/>
          <p:cNvSpPr txBox="1"/>
          <p:nvPr/>
        </p:nvSpPr>
        <p:spPr>
          <a:xfrm>
            <a:off x="8848445" y="1732895"/>
            <a:ext cx="842397" cy="382501"/>
          </a:xfrm>
          <a:prstGeom prst="rect">
            <a:avLst/>
          </a:prstGeom>
        </p:spPr>
        <p:txBody>
          <a:bodyPr lIns="0" tIns="0" rIns="0" bIns="0" rtlCol="0" anchor="t">
            <a:spAutoFit/>
          </a:bodyPr>
          <a:lstStyle/>
          <a:p>
            <a:pPr algn="ctr">
              <a:lnSpc>
                <a:spcPts val="3231"/>
              </a:lnSpc>
              <a:spcBef>
                <a:spcPct val="0"/>
              </a:spcBef>
            </a:pPr>
            <a:r>
              <a:rPr lang="en-US" sz="2200" dirty="0">
                <a:solidFill>
                  <a:srgbClr val="061313"/>
                </a:solidFill>
                <a:latin typeface="Libre Baskerville"/>
                <a:ea typeface="Libre Baskerville"/>
                <a:cs typeface="Libre Baskerville"/>
                <a:sym typeface="Libre Baskerville"/>
              </a:rPr>
              <a:t>Score</a:t>
            </a:r>
          </a:p>
        </p:txBody>
      </p:sp>
      <p:sp>
        <p:nvSpPr>
          <p:cNvPr id="10" name="TextBox 10"/>
          <p:cNvSpPr txBox="1"/>
          <p:nvPr/>
        </p:nvSpPr>
        <p:spPr>
          <a:xfrm>
            <a:off x="10884547" y="1732895"/>
            <a:ext cx="1453896" cy="382501"/>
          </a:xfrm>
          <a:prstGeom prst="rect">
            <a:avLst/>
          </a:prstGeom>
        </p:spPr>
        <p:txBody>
          <a:bodyPr lIns="0" tIns="0" rIns="0" bIns="0" rtlCol="0" anchor="t">
            <a:spAutoFit/>
          </a:bodyPr>
          <a:lstStyle/>
          <a:p>
            <a:pPr algn="ctr">
              <a:lnSpc>
                <a:spcPts val="3231"/>
              </a:lnSpc>
              <a:spcBef>
                <a:spcPct val="0"/>
              </a:spcBef>
            </a:pPr>
            <a:r>
              <a:rPr lang="en-US" sz="2200" dirty="0">
                <a:solidFill>
                  <a:srgbClr val="061313"/>
                </a:solidFill>
                <a:latin typeface="Libre Baskerville"/>
                <a:ea typeface="Libre Baskerville"/>
                <a:cs typeface="Libre Baskerville"/>
                <a:sym typeface="Libre Baskerville"/>
              </a:rPr>
              <a:t>Language</a:t>
            </a:r>
          </a:p>
        </p:txBody>
      </p:sp>
      <p:sp>
        <p:nvSpPr>
          <p:cNvPr id="11" name="TextBox 11"/>
          <p:cNvSpPr txBox="1"/>
          <p:nvPr/>
        </p:nvSpPr>
        <p:spPr>
          <a:xfrm>
            <a:off x="5940434" y="3324365"/>
            <a:ext cx="2034184" cy="598667"/>
          </a:xfrm>
          <a:prstGeom prst="rect">
            <a:avLst/>
          </a:prstGeom>
        </p:spPr>
        <p:txBody>
          <a:bodyPr lIns="0" tIns="0" rIns="0" bIns="0" rtlCol="0" anchor="t">
            <a:spAutoFit/>
          </a:bodyPr>
          <a:lstStyle/>
          <a:p>
            <a:pPr algn="ctr">
              <a:lnSpc>
                <a:spcPts val="2423"/>
              </a:lnSpc>
              <a:spcBef>
                <a:spcPct val="0"/>
              </a:spcBef>
            </a:pPr>
            <a:r>
              <a:rPr lang="en-US" sz="1730">
                <a:solidFill>
                  <a:srgbClr val="061313"/>
                </a:solidFill>
                <a:latin typeface="Libre Baskerville"/>
                <a:ea typeface="Libre Baskerville"/>
                <a:cs typeface="Libre Baskerville"/>
                <a:sym typeface="Libre Baskerville"/>
              </a:rPr>
              <a:t>The movie was amazing!</a:t>
            </a:r>
          </a:p>
        </p:txBody>
      </p:sp>
      <p:sp>
        <p:nvSpPr>
          <p:cNvPr id="12" name="TextBox 12"/>
          <p:cNvSpPr txBox="1"/>
          <p:nvPr/>
        </p:nvSpPr>
        <p:spPr>
          <a:xfrm>
            <a:off x="362217" y="4528541"/>
            <a:ext cx="5272809" cy="384849"/>
          </a:xfrm>
          <a:prstGeom prst="rect">
            <a:avLst/>
          </a:prstGeom>
        </p:spPr>
        <p:txBody>
          <a:bodyPr wrap="square" lIns="0" tIns="0" rIns="0" bIns="0" rtlCol="0" anchor="t">
            <a:spAutoFit/>
          </a:bodyPr>
          <a:lstStyle/>
          <a:p>
            <a:pPr algn="ctr">
              <a:lnSpc>
                <a:spcPts val="3220"/>
              </a:lnSpc>
              <a:spcBef>
                <a:spcPct val="0"/>
              </a:spcBef>
            </a:pPr>
            <a:r>
              <a:rPr lang="en-US" sz="2300" dirty="0">
                <a:solidFill>
                  <a:srgbClr val="061313"/>
                </a:solidFill>
                <a:latin typeface="Libre Baskerville"/>
                <a:ea typeface="Libre Baskerville"/>
                <a:cs typeface="Libre Baskerville"/>
                <a:sym typeface="Libre Baskerville"/>
              </a:rPr>
              <a:t>Translation: this movie is great! -&gt;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9432084" y="1453798"/>
            <a:ext cx="7827216" cy="3913608"/>
          </a:xfrm>
          <a:custGeom>
            <a:avLst/>
            <a:gdLst/>
            <a:ahLst/>
            <a:cxnLst/>
            <a:rect l="l" t="t" r="r" b="b"/>
            <a:pathLst>
              <a:path w="7827216" h="3913608">
                <a:moveTo>
                  <a:pt x="0" y="0"/>
                </a:moveTo>
                <a:lnTo>
                  <a:pt x="7827216" y="0"/>
                </a:lnTo>
                <a:lnTo>
                  <a:pt x="7827216" y="3913608"/>
                </a:lnTo>
                <a:lnTo>
                  <a:pt x="0" y="3913608"/>
                </a:lnTo>
                <a:lnTo>
                  <a:pt x="0" y="0"/>
                </a:lnTo>
                <a:close/>
              </a:path>
            </a:pathLst>
          </a:custGeom>
          <a:blipFill>
            <a:blip r:embed="rId2"/>
            <a:stretch>
              <a:fillRect/>
            </a:stretch>
          </a:blipFill>
        </p:spPr>
        <p:txBody>
          <a:bodyPr/>
          <a:lstStyle/>
          <a:p>
            <a:endParaRPr lang="en-SG"/>
          </a:p>
        </p:txBody>
      </p:sp>
      <p:sp>
        <p:nvSpPr>
          <p:cNvPr id="3" name="Freeform 3"/>
          <p:cNvSpPr/>
          <p:nvPr/>
        </p:nvSpPr>
        <p:spPr>
          <a:xfrm>
            <a:off x="11014660" y="5605531"/>
            <a:ext cx="4662064" cy="2993154"/>
          </a:xfrm>
          <a:custGeom>
            <a:avLst/>
            <a:gdLst/>
            <a:ahLst/>
            <a:cxnLst/>
            <a:rect l="l" t="t" r="r" b="b"/>
            <a:pathLst>
              <a:path w="4662064" h="2993154">
                <a:moveTo>
                  <a:pt x="0" y="0"/>
                </a:moveTo>
                <a:lnTo>
                  <a:pt x="4662064" y="0"/>
                </a:lnTo>
                <a:lnTo>
                  <a:pt x="4662064" y="2993154"/>
                </a:lnTo>
                <a:lnTo>
                  <a:pt x="0" y="2993154"/>
                </a:lnTo>
                <a:lnTo>
                  <a:pt x="0" y="0"/>
                </a:lnTo>
                <a:close/>
              </a:path>
            </a:pathLst>
          </a:custGeom>
          <a:blipFill>
            <a:blip r:embed="rId3"/>
            <a:stretch>
              <a:fillRect/>
            </a:stretch>
          </a:blipFill>
        </p:spPr>
        <p:txBody>
          <a:bodyPr/>
          <a:lstStyle/>
          <a:p>
            <a:endParaRPr lang="en-SG"/>
          </a:p>
        </p:txBody>
      </p:sp>
      <p:sp>
        <p:nvSpPr>
          <p:cNvPr id="4" name="Freeform 4"/>
          <p:cNvSpPr/>
          <p:nvPr/>
        </p:nvSpPr>
        <p:spPr>
          <a:xfrm>
            <a:off x="10403899" y="8836810"/>
            <a:ext cx="5883586" cy="805795"/>
          </a:xfrm>
          <a:custGeom>
            <a:avLst/>
            <a:gdLst/>
            <a:ahLst/>
            <a:cxnLst/>
            <a:rect l="l" t="t" r="r" b="b"/>
            <a:pathLst>
              <a:path w="5883586" h="805795">
                <a:moveTo>
                  <a:pt x="0" y="0"/>
                </a:moveTo>
                <a:lnTo>
                  <a:pt x="5883586" y="0"/>
                </a:lnTo>
                <a:lnTo>
                  <a:pt x="5883586" y="805796"/>
                </a:lnTo>
                <a:lnTo>
                  <a:pt x="0" y="805796"/>
                </a:lnTo>
                <a:lnTo>
                  <a:pt x="0" y="0"/>
                </a:lnTo>
                <a:close/>
              </a:path>
            </a:pathLst>
          </a:custGeom>
          <a:blipFill>
            <a:blip r:embed="rId4"/>
            <a:stretch>
              <a:fillRect/>
            </a:stretch>
          </a:blipFill>
        </p:spPr>
        <p:txBody>
          <a:bodyPr/>
          <a:lstStyle/>
          <a:p>
            <a:endParaRPr lang="en-SG"/>
          </a:p>
        </p:txBody>
      </p:sp>
      <p:sp>
        <p:nvSpPr>
          <p:cNvPr id="5" name="TextBox 5"/>
          <p:cNvSpPr txBox="1"/>
          <p:nvPr/>
        </p:nvSpPr>
        <p:spPr>
          <a:xfrm>
            <a:off x="1028700" y="1415698"/>
            <a:ext cx="7074866" cy="5556513"/>
          </a:xfrm>
          <a:prstGeom prst="rect">
            <a:avLst/>
          </a:prstGeom>
        </p:spPr>
        <p:txBody>
          <a:bodyPr lIns="0" tIns="0" rIns="0" bIns="0" rtlCol="0" anchor="t">
            <a:spAutoFit/>
          </a:bodyPr>
          <a:lstStyle/>
          <a:p>
            <a:pPr algn="l">
              <a:lnSpc>
                <a:spcPts val="2960"/>
              </a:lnSpc>
              <a:spcBef>
                <a:spcPct val="0"/>
              </a:spcBef>
            </a:pPr>
            <a:r>
              <a:rPr lang="en-US" sz="2114" b="1">
                <a:solidFill>
                  <a:srgbClr val="000000"/>
                </a:solidFill>
                <a:latin typeface="Libre Baskerville Bold"/>
                <a:ea typeface="Libre Baskerville Bold"/>
                <a:cs typeface="Libre Baskerville Bold"/>
                <a:sym typeface="Libre Baskerville Bold"/>
              </a:rPr>
              <a:t>What should we do with the dataset now from this current point? based on what we can see at a first glance.</a:t>
            </a:r>
          </a:p>
          <a:p>
            <a:pPr algn="l">
              <a:lnSpc>
                <a:spcPts val="2960"/>
              </a:lnSpc>
              <a:spcBef>
                <a:spcPct val="0"/>
              </a:spcBef>
            </a:pPr>
            <a:endParaRPr lang="en-US" sz="2114" b="1">
              <a:solidFill>
                <a:srgbClr val="000000"/>
              </a:solidFill>
              <a:latin typeface="Libre Baskerville Bold"/>
              <a:ea typeface="Libre Baskerville Bold"/>
              <a:cs typeface="Libre Baskerville Bold"/>
              <a:sym typeface="Libre Baskerville Bold"/>
            </a:endParaRPr>
          </a:p>
          <a:p>
            <a:pPr algn="l">
              <a:lnSpc>
                <a:spcPts val="2960"/>
              </a:lnSpc>
              <a:spcBef>
                <a:spcPct val="0"/>
              </a:spcBef>
            </a:pPr>
            <a:r>
              <a:rPr lang="en-US" sz="2114">
                <a:solidFill>
                  <a:srgbClr val="000000"/>
                </a:solidFill>
                <a:latin typeface="Libre Baskerville"/>
                <a:ea typeface="Libre Baskerville"/>
                <a:cs typeface="Libre Baskerville"/>
                <a:sym typeface="Libre Baskerville"/>
              </a:rPr>
              <a:t>1. Find all the unique languages used in reviewing the movie</a:t>
            </a:r>
          </a:p>
          <a:p>
            <a:pPr algn="l">
              <a:lnSpc>
                <a:spcPts val="2960"/>
              </a:lnSpc>
              <a:spcBef>
                <a:spcPct val="0"/>
              </a:spcBef>
            </a:pPr>
            <a:endParaRPr lang="en-US" sz="2114">
              <a:solidFill>
                <a:srgbClr val="000000"/>
              </a:solidFill>
              <a:latin typeface="Libre Baskerville"/>
              <a:ea typeface="Libre Baskerville"/>
              <a:cs typeface="Libre Baskerville"/>
              <a:sym typeface="Libre Baskerville"/>
            </a:endParaRPr>
          </a:p>
          <a:p>
            <a:pPr algn="l">
              <a:lnSpc>
                <a:spcPts val="2960"/>
              </a:lnSpc>
              <a:spcBef>
                <a:spcPct val="0"/>
              </a:spcBef>
            </a:pPr>
            <a:r>
              <a:rPr lang="en-US" sz="2114">
                <a:solidFill>
                  <a:srgbClr val="000000"/>
                </a:solidFill>
                <a:latin typeface="Libre Baskerville"/>
                <a:ea typeface="Libre Baskerville"/>
                <a:cs typeface="Libre Baskerville"/>
                <a:sym typeface="Libre Baskerville"/>
              </a:rPr>
              <a:t>2. Label scores that are &lt; 0.3 to be "positive" and scores &gt; 0.7 to be "negative". While the scores in between will be labelled as neutral.</a:t>
            </a:r>
          </a:p>
          <a:p>
            <a:pPr algn="l">
              <a:lnSpc>
                <a:spcPts val="2960"/>
              </a:lnSpc>
              <a:spcBef>
                <a:spcPct val="0"/>
              </a:spcBef>
            </a:pPr>
            <a:endParaRPr lang="en-US" sz="2114">
              <a:solidFill>
                <a:srgbClr val="000000"/>
              </a:solidFill>
              <a:latin typeface="Libre Baskerville"/>
              <a:ea typeface="Libre Baskerville"/>
              <a:cs typeface="Libre Baskerville"/>
              <a:sym typeface="Libre Baskerville"/>
            </a:endParaRPr>
          </a:p>
          <a:p>
            <a:pPr algn="l">
              <a:lnSpc>
                <a:spcPts val="2960"/>
              </a:lnSpc>
              <a:spcBef>
                <a:spcPct val="0"/>
              </a:spcBef>
            </a:pPr>
            <a:r>
              <a:rPr lang="en-US" sz="2114">
                <a:solidFill>
                  <a:srgbClr val="000000"/>
                </a:solidFill>
                <a:latin typeface="Libre Baskerville"/>
                <a:ea typeface="Libre Baskerville"/>
                <a:cs typeface="Libre Baskerville"/>
                <a:sym typeface="Libre Baskerville"/>
              </a:rPr>
              <a:t>3. Labelled scores will be used for classification and the cleaned scores (floats).</a:t>
            </a:r>
          </a:p>
          <a:p>
            <a:pPr algn="l">
              <a:lnSpc>
                <a:spcPts val="2960"/>
              </a:lnSpc>
              <a:spcBef>
                <a:spcPct val="0"/>
              </a:spcBef>
            </a:pPr>
            <a:endParaRPr lang="en-US" sz="2114">
              <a:solidFill>
                <a:srgbClr val="000000"/>
              </a:solidFill>
              <a:latin typeface="Libre Baskerville"/>
              <a:ea typeface="Libre Baskerville"/>
              <a:cs typeface="Libre Baskerville"/>
              <a:sym typeface="Libre Baskerville"/>
            </a:endParaRPr>
          </a:p>
          <a:p>
            <a:pPr algn="l">
              <a:lnSpc>
                <a:spcPts val="2960"/>
              </a:lnSpc>
              <a:spcBef>
                <a:spcPct val="0"/>
              </a:spcBef>
            </a:pPr>
            <a:r>
              <a:rPr lang="en-US" sz="2114">
                <a:solidFill>
                  <a:srgbClr val="000000"/>
                </a:solidFill>
                <a:latin typeface="Libre Baskerville"/>
                <a:ea typeface="Libre Baskerville"/>
                <a:cs typeface="Libre Baskerville"/>
                <a:sym typeface="Libre Baskerville"/>
              </a:rPr>
              <a:t>4. Delete the useless column</a:t>
            </a:r>
          </a:p>
        </p:txBody>
      </p:sp>
      <p:sp>
        <p:nvSpPr>
          <p:cNvPr id="6" name="TextBox 6"/>
          <p:cNvSpPr txBox="1"/>
          <p:nvPr/>
        </p:nvSpPr>
        <p:spPr>
          <a:xfrm>
            <a:off x="3487108" y="-56515"/>
            <a:ext cx="11313785"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Exploratory Data Analysis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9772217" y="1671591"/>
            <a:ext cx="6666904" cy="2875102"/>
          </a:xfrm>
          <a:custGeom>
            <a:avLst/>
            <a:gdLst/>
            <a:ahLst/>
            <a:cxnLst/>
            <a:rect l="l" t="t" r="r" b="b"/>
            <a:pathLst>
              <a:path w="6666904" h="2875102">
                <a:moveTo>
                  <a:pt x="0" y="0"/>
                </a:moveTo>
                <a:lnTo>
                  <a:pt x="6666904" y="0"/>
                </a:lnTo>
                <a:lnTo>
                  <a:pt x="6666904" y="2875102"/>
                </a:lnTo>
                <a:lnTo>
                  <a:pt x="0" y="2875102"/>
                </a:lnTo>
                <a:lnTo>
                  <a:pt x="0" y="0"/>
                </a:lnTo>
                <a:close/>
              </a:path>
            </a:pathLst>
          </a:custGeom>
          <a:blipFill>
            <a:blip r:embed="rId2"/>
            <a:stretch>
              <a:fillRect/>
            </a:stretch>
          </a:blipFill>
        </p:spPr>
        <p:txBody>
          <a:bodyPr/>
          <a:lstStyle/>
          <a:p>
            <a:endParaRPr lang="en-SG"/>
          </a:p>
        </p:txBody>
      </p:sp>
      <p:sp>
        <p:nvSpPr>
          <p:cNvPr id="3" name="Freeform 3"/>
          <p:cNvSpPr/>
          <p:nvPr/>
        </p:nvSpPr>
        <p:spPr>
          <a:xfrm>
            <a:off x="8897818" y="5692223"/>
            <a:ext cx="8531524" cy="4255098"/>
          </a:xfrm>
          <a:custGeom>
            <a:avLst/>
            <a:gdLst/>
            <a:ahLst/>
            <a:cxnLst/>
            <a:rect l="l" t="t" r="r" b="b"/>
            <a:pathLst>
              <a:path w="8531524" h="4255098">
                <a:moveTo>
                  <a:pt x="0" y="0"/>
                </a:moveTo>
                <a:lnTo>
                  <a:pt x="8531524" y="0"/>
                </a:lnTo>
                <a:lnTo>
                  <a:pt x="8531524" y="4255098"/>
                </a:lnTo>
                <a:lnTo>
                  <a:pt x="0" y="4255098"/>
                </a:lnTo>
                <a:lnTo>
                  <a:pt x="0" y="0"/>
                </a:lnTo>
                <a:close/>
              </a:path>
            </a:pathLst>
          </a:custGeom>
          <a:blipFill>
            <a:blip r:embed="rId3"/>
            <a:stretch>
              <a:fillRect/>
            </a:stretch>
          </a:blipFill>
        </p:spPr>
        <p:txBody>
          <a:bodyPr/>
          <a:lstStyle/>
          <a:p>
            <a:endParaRPr lang="en-SG"/>
          </a:p>
        </p:txBody>
      </p:sp>
      <p:sp>
        <p:nvSpPr>
          <p:cNvPr id="4" name="TextBox 4"/>
          <p:cNvSpPr txBox="1"/>
          <p:nvPr/>
        </p:nvSpPr>
        <p:spPr>
          <a:xfrm>
            <a:off x="3487108" y="-56515"/>
            <a:ext cx="11313785"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Exploratory Data Analysis </a:t>
            </a:r>
          </a:p>
        </p:txBody>
      </p:sp>
      <p:sp>
        <p:nvSpPr>
          <p:cNvPr id="5" name="TextBox 5"/>
          <p:cNvSpPr txBox="1"/>
          <p:nvPr/>
        </p:nvSpPr>
        <p:spPr>
          <a:xfrm>
            <a:off x="1028700" y="1363980"/>
            <a:ext cx="7765357" cy="4168140"/>
          </a:xfrm>
          <a:prstGeom prst="rect">
            <a:avLst/>
          </a:prstGeom>
        </p:spPr>
        <p:txBody>
          <a:bodyPr lIns="0" tIns="0" rIns="0" bIns="0" rtlCol="0" anchor="t">
            <a:spAutoFit/>
          </a:bodyPr>
          <a:lstStyle/>
          <a:p>
            <a:pPr marL="518160" lvl="1" indent="-259080" algn="l">
              <a:lnSpc>
                <a:spcPts val="3359"/>
              </a:lnSpc>
              <a:spcBef>
                <a:spcPct val="0"/>
              </a:spcBef>
              <a:buFont typeface="Arial"/>
              <a:buChar char="•"/>
            </a:pPr>
            <a:r>
              <a:rPr lang="en-US" sz="2400">
                <a:solidFill>
                  <a:srgbClr val="061313"/>
                </a:solidFill>
                <a:latin typeface="Libre Baskerville"/>
                <a:ea typeface="Libre Baskerville"/>
                <a:cs typeface="Libre Baskerville"/>
                <a:sym typeface="Libre Baskerville"/>
              </a:rPr>
              <a:t>As we can see from the dataset, the reviews that are written in Chinese and Nippon only have 3 rows of data. </a:t>
            </a:r>
          </a:p>
          <a:p>
            <a:pPr algn="l">
              <a:lnSpc>
                <a:spcPts val="3359"/>
              </a:lnSpc>
              <a:spcBef>
                <a:spcPct val="0"/>
              </a:spcBef>
            </a:pPr>
            <a:endParaRPr lang="en-US" sz="2400">
              <a:solidFill>
                <a:srgbClr val="061313"/>
              </a:solidFill>
              <a:latin typeface="Libre Baskerville"/>
              <a:ea typeface="Libre Baskerville"/>
              <a:cs typeface="Libre Baskerville"/>
              <a:sym typeface="Libre Baskerville"/>
            </a:endParaRPr>
          </a:p>
          <a:p>
            <a:pPr marL="518160" lvl="1" indent="-259080" algn="l">
              <a:lnSpc>
                <a:spcPts val="3359"/>
              </a:lnSpc>
              <a:spcBef>
                <a:spcPct val="0"/>
              </a:spcBef>
              <a:buFont typeface="Arial"/>
              <a:buChar char="•"/>
            </a:pPr>
            <a:r>
              <a:rPr lang="en-US" sz="2400">
                <a:solidFill>
                  <a:srgbClr val="061313"/>
                </a:solidFill>
                <a:latin typeface="Libre Baskerville"/>
                <a:ea typeface="Libre Baskerville"/>
                <a:cs typeface="Libre Baskerville"/>
                <a:sym typeface="Libre Baskerville"/>
              </a:rPr>
              <a:t>after furthur investigation, these specific 3 rows of data are gibberish and add no real value to count towards our dataset.</a:t>
            </a:r>
          </a:p>
          <a:p>
            <a:pPr algn="l">
              <a:lnSpc>
                <a:spcPts val="3359"/>
              </a:lnSpc>
              <a:spcBef>
                <a:spcPct val="0"/>
              </a:spcBef>
            </a:pPr>
            <a:endParaRPr lang="en-US" sz="2400">
              <a:solidFill>
                <a:srgbClr val="061313"/>
              </a:solidFill>
              <a:latin typeface="Libre Baskerville"/>
              <a:ea typeface="Libre Baskerville"/>
              <a:cs typeface="Libre Baskerville"/>
              <a:sym typeface="Libre Baskerville"/>
            </a:endParaRPr>
          </a:p>
          <a:p>
            <a:pPr marL="518160" lvl="1" indent="-259080" algn="l">
              <a:lnSpc>
                <a:spcPts val="3359"/>
              </a:lnSpc>
              <a:spcBef>
                <a:spcPct val="0"/>
              </a:spcBef>
              <a:buFont typeface="Arial"/>
              <a:buChar char="•"/>
            </a:pPr>
            <a:r>
              <a:rPr lang="en-US" sz="2400">
                <a:solidFill>
                  <a:srgbClr val="061313"/>
                </a:solidFill>
                <a:latin typeface="Libre Baskerville"/>
                <a:ea typeface="Libre Baskerville"/>
                <a:cs typeface="Libre Baskerville"/>
                <a:sym typeface="Libre Baskerville"/>
              </a:rPr>
              <a:t>thus, we will drop them for the sake of our dataset.</a:t>
            </a:r>
          </a:p>
        </p:txBody>
      </p:sp>
      <p:sp>
        <p:nvSpPr>
          <p:cNvPr id="6" name="TextBox 6"/>
          <p:cNvSpPr txBox="1"/>
          <p:nvPr/>
        </p:nvSpPr>
        <p:spPr>
          <a:xfrm>
            <a:off x="11953508" y="5105400"/>
            <a:ext cx="2420144" cy="815340"/>
          </a:xfrm>
          <a:prstGeom prst="rect">
            <a:avLst/>
          </a:prstGeom>
        </p:spPr>
        <p:txBody>
          <a:bodyPr lIns="0" tIns="0" rIns="0" bIns="0" rtlCol="0" anchor="t">
            <a:spAutoFit/>
          </a:bodyPr>
          <a:lstStyle/>
          <a:p>
            <a:pPr algn="ctr">
              <a:lnSpc>
                <a:spcPts val="3359"/>
              </a:lnSpc>
            </a:pPr>
            <a:r>
              <a:rPr lang="en-US" sz="2400">
                <a:solidFill>
                  <a:srgbClr val="061313"/>
                </a:solidFill>
                <a:latin typeface="Libre Baskerville"/>
                <a:ea typeface="Libre Baskerville"/>
                <a:cs typeface="Libre Baskerville"/>
                <a:sym typeface="Libre Baskerville"/>
              </a:rPr>
              <a:t>After dropping:</a:t>
            </a:r>
          </a:p>
          <a:p>
            <a:pPr algn="ctr">
              <a:lnSpc>
                <a:spcPts val="3359"/>
              </a:lnSpc>
              <a:spcBef>
                <a:spcPct val="0"/>
              </a:spcBef>
            </a:pPr>
            <a:endParaRPr lang="en-US" sz="2400">
              <a:solidFill>
                <a:srgbClr val="061313"/>
              </a:solidFill>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9898914" y="1534576"/>
            <a:ext cx="5122343" cy="3608924"/>
          </a:xfrm>
          <a:custGeom>
            <a:avLst/>
            <a:gdLst/>
            <a:ahLst/>
            <a:cxnLst/>
            <a:rect l="l" t="t" r="r" b="b"/>
            <a:pathLst>
              <a:path w="5122343" h="3608924">
                <a:moveTo>
                  <a:pt x="0" y="0"/>
                </a:moveTo>
                <a:lnTo>
                  <a:pt x="5122343" y="0"/>
                </a:lnTo>
                <a:lnTo>
                  <a:pt x="5122343" y="3608924"/>
                </a:lnTo>
                <a:lnTo>
                  <a:pt x="0" y="3608924"/>
                </a:lnTo>
                <a:lnTo>
                  <a:pt x="0" y="0"/>
                </a:lnTo>
                <a:close/>
              </a:path>
            </a:pathLst>
          </a:custGeom>
          <a:blipFill>
            <a:blip r:embed="rId2"/>
            <a:stretch>
              <a:fillRect/>
            </a:stretch>
          </a:blipFill>
        </p:spPr>
        <p:txBody>
          <a:bodyPr/>
          <a:lstStyle/>
          <a:p>
            <a:endParaRPr lang="en-SG"/>
          </a:p>
        </p:txBody>
      </p:sp>
      <p:sp>
        <p:nvSpPr>
          <p:cNvPr id="3" name="Freeform 3"/>
          <p:cNvSpPr/>
          <p:nvPr/>
        </p:nvSpPr>
        <p:spPr>
          <a:xfrm>
            <a:off x="9197522" y="5550693"/>
            <a:ext cx="6525129" cy="4045580"/>
          </a:xfrm>
          <a:custGeom>
            <a:avLst/>
            <a:gdLst/>
            <a:ahLst/>
            <a:cxnLst/>
            <a:rect l="l" t="t" r="r" b="b"/>
            <a:pathLst>
              <a:path w="6525129" h="4045580">
                <a:moveTo>
                  <a:pt x="0" y="0"/>
                </a:moveTo>
                <a:lnTo>
                  <a:pt x="6525128" y="0"/>
                </a:lnTo>
                <a:lnTo>
                  <a:pt x="6525128" y="4045580"/>
                </a:lnTo>
                <a:lnTo>
                  <a:pt x="0" y="4045580"/>
                </a:lnTo>
                <a:lnTo>
                  <a:pt x="0" y="0"/>
                </a:lnTo>
                <a:close/>
              </a:path>
            </a:pathLst>
          </a:custGeom>
          <a:blipFill>
            <a:blip r:embed="rId3"/>
            <a:stretch>
              <a:fillRect/>
            </a:stretch>
          </a:blipFill>
        </p:spPr>
        <p:txBody>
          <a:bodyPr/>
          <a:lstStyle/>
          <a:p>
            <a:endParaRPr lang="en-SG"/>
          </a:p>
        </p:txBody>
      </p:sp>
      <p:sp>
        <p:nvSpPr>
          <p:cNvPr id="4" name="TextBox 4"/>
          <p:cNvSpPr txBox="1"/>
          <p:nvPr/>
        </p:nvSpPr>
        <p:spPr>
          <a:xfrm>
            <a:off x="3487108" y="-56515"/>
            <a:ext cx="11313785"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Exploratory Data Analysis </a:t>
            </a:r>
          </a:p>
        </p:txBody>
      </p:sp>
      <p:sp>
        <p:nvSpPr>
          <p:cNvPr id="5" name="TextBox 5"/>
          <p:cNvSpPr txBox="1"/>
          <p:nvPr/>
        </p:nvSpPr>
        <p:spPr>
          <a:xfrm>
            <a:off x="1028700" y="1864568"/>
            <a:ext cx="7199961" cy="2910840"/>
          </a:xfrm>
          <a:prstGeom prst="rect">
            <a:avLst/>
          </a:prstGeom>
        </p:spPr>
        <p:txBody>
          <a:bodyPr lIns="0" tIns="0" rIns="0" bIns="0" rtlCol="0" anchor="t">
            <a:spAutoFit/>
          </a:bodyPr>
          <a:lstStyle/>
          <a:p>
            <a:pPr marL="518160" lvl="1" indent="-259080" algn="l">
              <a:lnSpc>
                <a:spcPts val="3359"/>
              </a:lnSpc>
              <a:spcBef>
                <a:spcPct val="0"/>
              </a:spcBef>
              <a:buFont typeface="Arial"/>
              <a:buChar char="•"/>
            </a:pPr>
            <a:r>
              <a:rPr lang="en-US" sz="2400">
                <a:solidFill>
                  <a:srgbClr val="061313"/>
                </a:solidFill>
                <a:latin typeface="Libre Baskerville"/>
                <a:ea typeface="Libre Baskerville"/>
                <a:cs typeface="Libre Baskerville"/>
                <a:sym typeface="Libre Baskerville"/>
              </a:rPr>
              <a:t>Now that we have the cleaned dataset of gibberish data. lets now look at the duplicate sentences and words there are so far</a:t>
            </a:r>
          </a:p>
          <a:p>
            <a:pPr algn="l">
              <a:lnSpc>
                <a:spcPts val="3359"/>
              </a:lnSpc>
              <a:spcBef>
                <a:spcPct val="0"/>
              </a:spcBef>
            </a:pPr>
            <a:endParaRPr lang="en-US" sz="2400">
              <a:solidFill>
                <a:srgbClr val="061313"/>
              </a:solidFill>
              <a:latin typeface="Libre Baskerville"/>
              <a:ea typeface="Libre Baskerville"/>
              <a:cs typeface="Libre Baskerville"/>
              <a:sym typeface="Libre Baskerville"/>
            </a:endParaRPr>
          </a:p>
          <a:p>
            <a:pPr marL="518160" lvl="1" indent="-259080" algn="l">
              <a:lnSpc>
                <a:spcPts val="3359"/>
              </a:lnSpc>
              <a:spcBef>
                <a:spcPct val="0"/>
              </a:spcBef>
              <a:buFont typeface="Arial"/>
              <a:buChar char="•"/>
            </a:pPr>
            <a:r>
              <a:rPr lang="en-US" sz="2400">
                <a:solidFill>
                  <a:srgbClr val="061313"/>
                </a:solidFill>
                <a:latin typeface="Libre Baskerville"/>
                <a:ea typeface="Libre Baskerville"/>
                <a:cs typeface="Libre Baskerville"/>
                <a:sym typeface="Libre Baskerville"/>
              </a:rPr>
              <a:t>we can do so by splitting the reviews into individual words into a seperate column</a:t>
            </a:r>
          </a:p>
        </p:txBody>
      </p:sp>
      <p:sp>
        <p:nvSpPr>
          <p:cNvPr id="6" name="TextBox 6"/>
          <p:cNvSpPr txBox="1"/>
          <p:nvPr/>
        </p:nvSpPr>
        <p:spPr>
          <a:xfrm>
            <a:off x="924977" y="7146763"/>
            <a:ext cx="7407408" cy="815340"/>
          </a:xfrm>
          <a:prstGeom prst="rect">
            <a:avLst/>
          </a:prstGeom>
        </p:spPr>
        <p:txBody>
          <a:bodyPr lIns="0" tIns="0" rIns="0" bIns="0" rtlCol="0" anchor="t">
            <a:spAutoFit/>
          </a:bodyPr>
          <a:lstStyle/>
          <a:p>
            <a:pPr marL="518160" lvl="1" indent="-259080" algn="l">
              <a:lnSpc>
                <a:spcPts val="3359"/>
              </a:lnSpc>
              <a:spcBef>
                <a:spcPct val="0"/>
              </a:spcBef>
              <a:buFont typeface="Arial"/>
              <a:buChar char="•"/>
            </a:pPr>
            <a:r>
              <a:rPr lang="en-US" sz="2400">
                <a:solidFill>
                  <a:srgbClr val="061313"/>
                </a:solidFill>
                <a:latin typeface="Libre Baskerville"/>
                <a:ea typeface="Libre Baskerville"/>
                <a:cs typeface="Libre Baskerville"/>
                <a:sym typeface="Libre Baskerville"/>
              </a:rPr>
              <a:t>Now, we can look at how many duplicates are there after splitting the sentences.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sp>
        <p:nvSpPr>
          <p:cNvPr id="2" name="Freeform 2"/>
          <p:cNvSpPr/>
          <p:nvPr/>
        </p:nvSpPr>
        <p:spPr>
          <a:xfrm>
            <a:off x="9646615" y="1234555"/>
            <a:ext cx="7001256" cy="3491876"/>
          </a:xfrm>
          <a:custGeom>
            <a:avLst/>
            <a:gdLst/>
            <a:ahLst/>
            <a:cxnLst/>
            <a:rect l="l" t="t" r="r" b="b"/>
            <a:pathLst>
              <a:path w="7001256" h="3491876">
                <a:moveTo>
                  <a:pt x="0" y="0"/>
                </a:moveTo>
                <a:lnTo>
                  <a:pt x="7001256" y="0"/>
                </a:lnTo>
                <a:lnTo>
                  <a:pt x="7001256" y="3491876"/>
                </a:lnTo>
                <a:lnTo>
                  <a:pt x="0" y="3491876"/>
                </a:lnTo>
                <a:lnTo>
                  <a:pt x="0" y="0"/>
                </a:lnTo>
                <a:close/>
              </a:path>
            </a:pathLst>
          </a:custGeom>
          <a:blipFill>
            <a:blip r:embed="rId2"/>
            <a:stretch>
              <a:fillRect/>
            </a:stretch>
          </a:blipFill>
        </p:spPr>
        <p:txBody>
          <a:bodyPr/>
          <a:lstStyle/>
          <a:p>
            <a:endParaRPr lang="en-SG"/>
          </a:p>
        </p:txBody>
      </p:sp>
      <p:sp>
        <p:nvSpPr>
          <p:cNvPr id="3" name="Freeform 3"/>
          <p:cNvSpPr/>
          <p:nvPr/>
        </p:nvSpPr>
        <p:spPr>
          <a:xfrm>
            <a:off x="9798103" y="5251935"/>
            <a:ext cx="6849769" cy="4226241"/>
          </a:xfrm>
          <a:custGeom>
            <a:avLst/>
            <a:gdLst/>
            <a:ahLst/>
            <a:cxnLst/>
            <a:rect l="l" t="t" r="r" b="b"/>
            <a:pathLst>
              <a:path w="6849769" h="4226241">
                <a:moveTo>
                  <a:pt x="0" y="0"/>
                </a:moveTo>
                <a:lnTo>
                  <a:pt x="6849768" y="0"/>
                </a:lnTo>
                <a:lnTo>
                  <a:pt x="6849768" y="4226241"/>
                </a:lnTo>
                <a:lnTo>
                  <a:pt x="0" y="4226241"/>
                </a:lnTo>
                <a:lnTo>
                  <a:pt x="0" y="0"/>
                </a:lnTo>
                <a:close/>
              </a:path>
            </a:pathLst>
          </a:custGeom>
          <a:blipFill>
            <a:blip r:embed="rId3"/>
            <a:stretch>
              <a:fillRect t="-2513"/>
            </a:stretch>
          </a:blipFill>
        </p:spPr>
        <p:txBody>
          <a:bodyPr/>
          <a:lstStyle/>
          <a:p>
            <a:endParaRPr lang="en-SG"/>
          </a:p>
        </p:txBody>
      </p:sp>
      <p:sp>
        <p:nvSpPr>
          <p:cNvPr id="4" name="TextBox 4"/>
          <p:cNvSpPr txBox="1"/>
          <p:nvPr/>
        </p:nvSpPr>
        <p:spPr>
          <a:xfrm>
            <a:off x="3487108" y="-56515"/>
            <a:ext cx="11313785"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Exploratory Data Analysis </a:t>
            </a:r>
          </a:p>
        </p:txBody>
      </p:sp>
      <p:sp>
        <p:nvSpPr>
          <p:cNvPr id="5" name="TextBox 5"/>
          <p:cNvSpPr txBox="1"/>
          <p:nvPr/>
        </p:nvSpPr>
        <p:spPr>
          <a:xfrm>
            <a:off x="462161" y="1349375"/>
            <a:ext cx="8681839" cy="3496945"/>
          </a:xfrm>
          <a:prstGeom prst="rect">
            <a:avLst/>
          </a:prstGeom>
        </p:spPr>
        <p:txBody>
          <a:bodyPr lIns="0" tIns="0" rIns="0" bIns="0" rtlCol="0" anchor="t">
            <a:spAutoFit/>
          </a:bodyPr>
          <a:lstStyle/>
          <a:p>
            <a:pPr algn="l">
              <a:lnSpc>
                <a:spcPts val="3080"/>
              </a:lnSpc>
              <a:spcBef>
                <a:spcPct val="0"/>
              </a:spcBef>
            </a:pPr>
            <a:r>
              <a:rPr lang="en-US" sz="2200" b="1">
                <a:solidFill>
                  <a:srgbClr val="061313"/>
                </a:solidFill>
                <a:latin typeface="Libre Baskerville Bold"/>
                <a:ea typeface="Libre Baskerville Bold"/>
                <a:cs typeface="Libre Baskerville Bold"/>
                <a:sym typeface="Libre Baskerville Bold"/>
              </a:rPr>
              <a:t>Observations for duplicates:</a:t>
            </a:r>
          </a:p>
          <a:p>
            <a:pPr marL="474981" lvl="1" indent="-237491" algn="l">
              <a:lnSpc>
                <a:spcPts val="3080"/>
              </a:lnSpc>
              <a:spcBef>
                <a:spcPct val="0"/>
              </a:spcBef>
              <a:buFont typeface="Arial"/>
              <a:buChar char="•"/>
            </a:pPr>
            <a:r>
              <a:rPr lang="en-US" sz="2200">
                <a:solidFill>
                  <a:srgbClr val="061313"/>
                </a:solidFill>
                <a:latin typeface="Libre Baskerville"/>
                <a:ea typeface="Libre Baskerville"/>
                <a:cs typeface="Libre Baskerville"/>
                <a:sym typeface="Libre Baskerville"/>
              </a:rPr>
              <a:t>it would appear that most of our duplicate words are syncategorematic words (eg. a, the, of, to). meaning that they are words that they are words that do not stand by themselves and give no value to our sentiment analysis</a:t>
            </a:r>
          </a:p>
          <a:p>
            <a:pPr algn="l">
              <a:lnSpc>
                <a:spcPts val="3080"/>
              </a:lnSpc>
              <a:spcBef>
                <a:spcPct val="0"/>
              </a:spcBef>
            </a:pPr>
            <a:endParaRPr lang="en-US" sz="2200">
              <a:solidFill>
                <a:srgbClr val="061313"/>
              </a:solidFill>
              <a:latin typeface="Libre Baskerville"/>
              <a:ea typeface="Libre Baskerville"/>
              <a:cs typeface="Libre Baskerville"/>
              <a:sym typeface="Libre Baskerville"/>
            </a:endParaRPr>
          </a:p>
          <a:p>
            <a:pPr marL="474981" lvl="1" indent="-237491" algn="l">
              <a:lnSpc>
                <a:spcPts val="3080"/>
              </a:lnSpc>
              <a:spcBef>
                <a:spcPct val="0"/>
              </a:spcBef>
              <a:buFont typeface="Arial"/>
              <a:buChar char="•"/>
            </a:pPr>
            <a:r>
              <a:rPr lang="en-US" sz="2200">
                <a:solidFill>
                  <a:srgbClr val="061313"/>
                </a:solidFill>
                <a:latin typeface="Libre Baskerville"/>
                <a:ea typeface="Libre Baskerville"/>
                <a:cs typeface="Libre Baskerville"/>
                <a:sym typeface="Libre Baskerville"/>
              </a:rPr>
              <a:t>A majority of sentences with the most duplicates are in Malay. meaning we will have to translate them to english before tokenization.</a:t>
            </a:r>
          </a:p>
        </p:txBody>
      </p:sp>
      <p:sp>
        <p:nvSpPr>
          <p:cNvPr id="6" name="TextBox 6"/>
          <p:cNvSpPr txBox="1"/>
          <p:nvPr/>
        </p:nvSpPr>
        <p:spPr>
          <a:xfrm>
            <a:off x="361225" y="5729136"/>
            <a:ext cx="9285390" cy="3496945"/>
          </a:xfrm>
          <a:prstGeom prst="rect">
            <a:avLst/>
          </a:prstGeom>
        </p:spPr>
        <p:txBody>
          <a:bodyPr lIns="0" tIns="0" rIns="0" bIns="0" rtlCol="0" anchor="t">
            <a:spAutoFit/>
          </a:bodyPr>
          <a:lstStyle/>
          <a:p>
            <a:pPr algn="l">
              <a:lnSpc>
                <a:spcPts val="3080"/>
              </a:lnSpc>
              <a:spcBef>
                <a:spcPct val="0"/>
              </a:spcBef>
            </a:pPr>
            <a:r>
              <a:rPr lang="en-US" sz="2200" b="1">
                <a:solidFill>
                  <a:srgbClr val="061313"/>
                </a:solidFill>
                <a:latin typeface="Libre Baskerville Bold"/>
                <a:ea typeface="Libre Baskerville Bold"/>
                <a:cs typeface="Libre Baskerville Bold"/>
                <a:sym typeface="Libre Baskerville Bold"/>
              </a:rPr>
              <a:t>What can we do with the duplicated sentences and words and how to handle them?</a:t>
            </a:r>
          </a:p>
          <a:p>
            <a:pPr marL="474981" lvl="1" indent="-237491" algn="l">
              <a:lnSpc>
                <a:spcPts val="3080"/>
              </a:lnSpc>
              <a:spcBef>
                <a:spcPct val="0"/>
              </a:spcBef>
              <a:buFont typeface="Arial"/>
              <a:buChar char="•"/>
            </a:pPr>
            <a:r>
              <a:rPr lang="en-US" sz="2200">
                <a:solidFill>
                  <a:srgbClr val="061313"/>
                </a:solidFill>
                <a:latin typeface="Libre Baskerville"/>
                <a:ea typeface="Libre Baskerville"/>
                <a:cs typeface="Libre Baskerville"/>
                <a:sym typeface="Libre Baskerville"/>
              </a:rPr>
              <a:t>by doing a duplicate sentence analysis with the score we could be able to drop the sentences that are duplicates and have the same sentiment</a:t>
            </a:r>
          </a:p>
          <a:p>
            <a:pPr algn="l">
              <a:lnSpc>
                <a:spcPts val="3080"/>
              </a:lnSpc>
              <a:spcBef>
                <a:spcPct val="0"/>
              </a:spcBef>
            </a:pPr>
            <a:endParaRPr lang="en-US" sz="2200">
              <a:solidFill>
                <a:srgbClr val="061313"/>
              </a:solidFill>
              <a:latin typeface="Libre Baskerville"/>
              <a:ea typeface="Libre Baskerville"/>
              <a:cs typeface="Libre Baskerville"/>
              <a:sym typeface="Libre Baskerville"/>
            </a:endParaRPr>
          </a:p>
          <a:p>
            <a:pPr marL="474981" lvl="1" indent="-237491" algn="l">
              <a:lnSpc>
                <a:spcPts val="3080"/>
              </a:lnSpc>
              <a:spcBef>
                <a:spcPct val="0"/>
              </a:spcBef>
              <a:buFont typeface="Arial"/>
              <a:buChar char="•"/>
            </a:pPr>
            <a:r>
              <a:rPr lang="en-US" sz="2200">
                <a:solidFill>
                  <a:srgbClr val="061313"/>
                </a:solidFill>
                <a:latin typeface="Libre Baskerville"/>
                <a:ea typeface="Libre Baskerville"/>
                <a:cs typeface="Libre Baskerville"/>
                <a:sym typeface="Libre Baskerville"/>
              </a:rPr>
              <a:t>first we can do this by assigning labels to scores &lt; 0.3 (positive), scores &gt; 0.7 (negative) and anything in between to be neutral.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3EC"/>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968945956"/>
              </p:ext>
            </p:extLst>
          </p:nvPr>
        </p:nvGraphicFramePr>
        <p:xfrm>
          <a:off x="4902948" y="2879856"/>
          <a:ext cx="8482104" cy="2152650"/>
        </p:xfrm>
        <a:graphic>
          <a:graphicData uri="http://schemas.openxmlformats.org/drawingml/2006/table">
            <a:tbl>
              <a:tblPr/>
              <a:tblGrid>
                <a:gridCol w="4241052">
                  <a:extLst>
                    <a:ext uri="{9D8B030D-6E8A-4147-A177-3AD203B41FA5}">
                      <a16:colId xmlns:a16="http://schemas.microsoft.com/office/drawing/2014/main" val="20000"/>
                    </a:ext>
                  </a:extLst>
                </a:gridCol>
                <a:gridCol w="4241052">
                  <a:extLst>
                    <a:ext uri="{9D8B030D-6E8A-4147-A177-3AD203B41FA5}">
                      <a16:colId xmlns:a16="http://schemas.microsoft.com/office/drawing/2014/main" val="20001"/>
                    </a:ext>
                  </a:extLst>
                </a:gridCol>
              </a:tblGrid>
              <a:tr h="717550">
                <a:tc>
                  <a:txBody>
                    <a:bodyPr/>
                    <a:lstStyle/>
                    <a:p>
                      <a:pPr algn="ctr">
                        <a:lnSpc>
                          <a:spcPts val="2239"/>
                        </a:lnSpc>
                        <a:defRPr/>
                      </a:pPr>
                      <a:r>
                        <a:rPr lang="en-US" sz="1599" dirty="0">
                          <a:solidFill>
                            <a:srgbClr val="000000"/>
                          </a:solidFill>
                          <a:latin typeface="Libre Baskerville"/>
                          <a:ea typeface="Libre Baskerville"/>
                          <a:cs typeface="Libre Baskerville"/>
                          <a:sym typeface="Libre Baskerville"/>
                        </a:rPr>
                        <a:t>Review</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Libre Baskerville"/>
                          <a:ea typeface="Libre Baskerville"/>
                          <a:cs typeface="Libre Baskerville"/>
                          <a:sym typeface="Libre Baskerville"/>
                        </a:rPr>
                        <a:t>Label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17550">
                <a:tc>
                  <a:txBody>
                    <a:bodyPr/>
                    <a:lstStyle/>
                    <a:p>
                      <a:pPr algn="ctr">
                        <a:lnSpc>
                          <a:spcPts val="2239"/>
                        </a:lnSpc>
                        <a:defRPr/>
                      </a:pPr>
                      <a:r>
                        <a:rPr lang="en-US" sz="1599">
                          <a:solidFill>
                            <a:srgbClr val="000000"/>
                          </a:solidFill>
                          <a:latin typeface="Libre Baskerville"/>
                          <a:ea typeface="Libre Baskerville"/>
                          <a:cs typeface="Libre Baskerville"/>
                          <a:sym typeface="Libre Baskerville"/>
                        </a:rPr>
                        <a:t>This movie was great!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a:solidFill>
                            <a:srgbClr val="000000"/>
                          </a:solidFill>
                          <a:latin typeface="Libre Baskerville"/>
                          <a:ea typeface="Libre Baskerville"/>
                          <a:cs typeface="Libre Baskerville"/>
                          <a:sym typeface="Libre Baskerville"/>
                        </a:rPr>
                        <a:t>positive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7550">
                <a:tc>
                  <a:txBody>
                    <a:bodyPr/>
                    <a:lstStyle/>
                    <a:p>
                      <a:pPr algn="ctr">
                        <a:lnSpc>
                          <a:spcPts val="2239"/>
                        </a:lnSpc>
                        <a:defRPr/>
                      </a:pPr>
                      <a:r>
                        <a:rPr lang="en-US" sz="1599" strike="sngStrike">
                          <a:solidFill>
                            <a:srgbClr val="000000"/>
                          </a:solidFill>
                          <a:latin typeface="Libre Baskerville"/>
                          <a:ea typeface="Libre Baskerville"/>
                          <a:cs typeface="Libre Baskerville"/>
                          <a:sym typeface="Libre Baskerville"/>
                        </a:rPr>
                        <a:t>This movie was great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239"/>
                        </a:lnSpc>
                        <a:defRPr/>
                      </a:pPr>
                      <a:r>
                        <a:rPr lang="en-US" sz="1599" strike="sngStrike" dirty="0">
                          <a:solidFill>
                            <a:srgbClr val="000000"/>
                          </a:solidFill>
                          <a:latin typeface="Libre Baskerville"/>
                          <a:ea typeface="Libre Baskerville"/>
                          <a:cs typeface="Libre Baskerville"/>
                          <a:sym typeface="Libre Baskerville"/>
                        </a:rPr>
                        <a:t>positive</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Freeform 3"/>
          <p:cNvSpPr/>
          <p:nvPr/>
        </p:nvSpPr>
        <p:spPr>
          <a:xfrm>
            <a:off x="1268190" y="5529391"/>
            <a:ext cx="7871047" cy="3728909"/>
          </a:xfrm>
          <a:custGeom>
            <a:avLst/>
            <a:gdLst/>
            <a:ahLst/>
            <a:cxnLst/>
            <a:rect l="l" t="t" r="r" b="b"/>
            <a:pathLst>
              <a:path w="7871047" h="3728909">
                <a:moveTo>
                  <a:pt x="0" y="0"/>
                </a:moveTo>
                <a:lnTo>
                  <a:pt x="7871047" y="0"/>
                </a:lnTo>
                <a:lnTo>
                  <a:pt x="7871047" y="3728909"/>
                </a:lnTo>
                <a:lnTo>
                  <a:pt x="0" y="3728909"/>
                </a:lnTo>
                <a:lnTo>
                  <a:pt x="0" y="0"/>
                </a:lnTo>
                <a:close/>
              </a:path>
            </a:pathLst>
          </a:custGeom>
          <a:blipFill>
            <a:blip r:embed="rId2"/>
            <a:stretch>
              <a:fillRect/>
            </a:stretch>
          </a:blipFill>
        </p:spPr>
        <p:txBody>
          <a:bodyPr/>
          <a:lstStyle/>
          <a:p>
            <a:endParaRPr lang="en-SG"/>
          </a:p>
        </p:txBody>
      </p:sp>
      <p:sp>
        <p:nvSpPr>
          <p:cNvPr id="4" name="Freeform 4"/>
          <p:cNvSpPr/>
          <p:nvPr/>
        </p:nvSpPr>
        <p:spPr>
          <a:xfrm>
            <a:off x="10050800" y="5359952"/>
            <a:ext cx="6668504" cy="4067788"/>
          </a:xfrm>
          <a:custGeom>
            <a:avLst/>
            <a:gdLst/>
            <a:ahLst/>
            <a:cxnLst/>
            <a:rect l="l" t="t" r="r" b="b"/>
            <a:pathLst>
              <a:path w="6668504" h="4067788">
                <a:moveTo>
                  <a:pt x="0" y="0"/>
                </a:moveTo>
                <a:lnTo>
                  <a:pt x="6668504" y="0"/>
                </a:lnTo>
                <a:lnTo>
                  <a:pt x="6668504" y="4067787"/>
                </a:lnTo>
                <a:lnTo>
                  <a:pt x="0" y="4067787"/>
                </a:lnTo>
                <a:lnTo>
                  <a:pt x="0" y="0"/>
                </a:lnTo>
                <a:close/>
              </a:path>
            </a:pathLst>
          </a:custGeom>
          <a:blipFill>
            <a:blip r:embed="rId3"/>
            <a:stretch>
              <a:fillRect/>
            </a:stretch>
          </a:blipFill>
        </p:spPr>
        <p:txBody>
          <a:bodyPr/>
          <a:lstStyle/>
          <a:p>
            <a:endParaRPr lang="en-SG"/>
          </a:p>
        </p:txBody>
      </p:sp>
      <p:sp>
        <p:nvSpPr>
          <p:cNvPr id="5" name="TextBox 5"/>
          <p:cNvSpPr txBox="1"/>
          <p:nvPr/>
        </p:nvSpPr>
        <p:spPr>
          <a:xfrm>
            <a:off x="3487108" y="-56515"/>
            <a:ext cx="11313785" cy="1085215"/>
          </a:xfrm>
          <a:prstGeom prst="rect">
            <a:avLst/>
          </a:prstGeom>
        </p:spPr>
        <p:txBody>
          <a:bodyPr lIns="0" tIns="0" rIns="0" bIns="0" rtlCol="0" anchor="t">
            <a:spAutoFit/>
          </a:bodyPr>
          <a:lstStyle/>
          <a:p>
            <a:pPr algn="l">
              <a:lnSpc>
                <a:spcPts val="8959"/>
              </a:lnSpc>
              <a:spcBef>
                <a:spcPct val="0"/>
              </a:spcBef>
            </a:pPr>
            <a:r>
              <a:rPr lang="en-US" sz="6399" b="1">
                <a:solidFill>
                  <a:srgbClr val="061313"/>
                </a:solidFill>
                <a:latin typeface="Libre Baskerville Bold"/>
                <a:ea typeface="Libre Baskerville Bold"/>
                <a:cs typeface="Libre Baskerville Bold"/>
                <a:sym typeface="Libre Baskerville Bold"/>
              </a:rPr>
              <a:t>Exploratory Data Analysis </a:t>
            </a:r>
          </a:p>
        </p:txBody>
      </p:sp>
      <p:sp>
        <p:nvSpPr>
          <p:cNvPr id="6" name="TextBox 6"/>
          <p:cNvSpPr txBox="1"/>
          <p:nvPr/>
        </p:nvSpPr>
        <p:spPr>
          <a:xfrm>
            <a:off x="3391793" y="1219517"/>
            <a:ext cx="11504414" cy="1179830"/>
          </a:xfrm>
          <a:prstGeom prst="rect">
            <a:avLst/>
          </a:prstGeom>
        </p:spPr>
        <p:txBody>
          <a:bodyPr lIns="0" tIns="0" rIns="0" bIns="0" rtlCol="0" anchor="t">
            <a:spAutoFit/>
          </a:bodyPr>
          <a:lstStyle/>
          <a:p>
            <a:pPr algn="l">
              <a:lnSpc>
                <a:spcPts val="3220"/>
              </a:lnSpc>
              <a:spcBef>
                <a:spcPct val="0"/>
              </a:spcBef>
            </a:pPr>
            <a:r>
              <a:rPr lang="en-US" sz="2300" dirty="0">
                <a:solidFill>
                  <a:srgbClr val="061313"/>
                </a:solidFill>
                <a:latin typeface="Libre Baskerville"/>
                <a:ea typeface="Libre Baskerville"/>
                <a:cs typeface="Libre Baskerville"/>
                <a:sym typeface="Libre Baskerville"/>
              </a:rPr>
              <a:t>Now with the labelled sentiment for each review (</a:t>
            </a:r>
            <a:r>
              <a:rPr lang="en-US" sz="2300" dirty="0" err="1">
                <a:solidFill>
                  <a:srgbClr val="061313"/>
                </a:solidFill>
                <a:latin typeface="Libre Baskerville"/>
                <a:ea typeface="Libre Baskerville"/>
                <a:cs typeface="Libre Baskerville"/>
                <a:sym typeface="Libre Baskerville"/>
              </a:rPr>
              <a:t>postive</a:t>
            </a:r>
            <a:r>
              <a:rPr lang="en-US" sz="2300" dirty="0">
                <a:solidFill>
                  <a:srgbClr val="061313"/>
                </a:solidFill>
                <a:latin typeface="Libre Baskerville"/>
                <a:ea typeface="Libre Baskerville"/>
                <a:cs typeface="Libre Baskerville"/>
                <a:sym typeface="Libre Baskerville"/>
              </a:rPr>
              <a:t>, negative or neutral)</a:t>
            </a:r>
          </a:p>
          <a:p>
            <a:pPr marL="496571" lvl="1" indent="-248285" algn="l">
              <a:lnSpc>
                <a:spcPts val="3220"/>
              </a:lnSpc>
              <a:spcBef>
                <a:spcPct val="0"/>
              </a:spcBef>
              <a:buFont typeface="Arial"/>
              <a:buChar char="•"/>
            </a:pPr>
            <a:r>
              <a:rPr lang="en-US" sz="2300" dirty="0">
                <a:solidFill>
                  <a:srgbClr val="061313"/>
                </a:solidFill>
                <a:latin typeface="Libre Baskerville"/>
                <a:ea typeface="Libre Baskerville"/>
                <a:cs typeface="Libre Baskerville"/>
                <a:sym typeface="Libre Baskerville"/>
              </a:rPr>
              <a:t>we can proceed with dropping duplicate reviews with the same sentiment</a:t>
            </a:r>
          </a:p>
          <a:p>
            <a:pPr marL="993141" lvl="2" indent="-331047" algn="l">
              <a:lnSpc>
                <a:spcPts val="3220"/>
              </a:lnSpc>
              <a:spcBef>
                <a:spcPct val="0"/>
              </a:spcBef>
              <a:buFont typeface="Arial"/>
              <a:buChar char="⚬"/>
            </a:pPr>
            <a:r>
              <a:rPr lang="en-US" sz="2300" dirty="0">
                <a:solidFill>
                  <a:srgbClr val="061313"/>
                </a:solidFill>
                <a:latin typeface="Libre Baskerville"/>
                <a:ea typeface="Libre Baskerville"/>
                <a:cs typeface="Libre Baskerville"/>
                <a:sym typeface="Libre Baskerville"/>
              </a:rPr>
              <a:t>-  an example,</a:t>
            </a:r>
          </a:p>
        </p:txBody>
      </p:sp>
      <p:sp>
        <p:nvSpPr>
          <p:cNvPr id="7" name="TextBox 7"/>
          <p:cNvSpPr txBox="1"/>
          <p:nvPr/>
        </p:nvSpPr>
        <p:spPr>
          <a:xfrm>
            <a:off x="9139238" y="4543742"/>
            <a:ext cx="9525" cy="1085215"/>
          </a:xfrm>
          <a:prstGeom prst="rect">
            <a:avLst/>
          </a:prstGeom>
        </p:spPr>
        <p:txBody>
          <a:bodyPr lIns="0" tIns="0" rIns="0" bIns="0" rtlCol="0" anchor="t">
            <a:spAutoFit/>
          </a:bodyPr>
          <a:lstStyle/>
          <a:p>
            <a:pPr algn="ctr">
              <a:lnSpc>
                <a:spcPts val="8959"/>
              </a:lnSpc>
              <a:spcBef>
                <a:spcPct val="0"/>
              </a:spcBef>
            </a:pPr>
            <a:endParaRPr/>
          </a:p>
        </p:txBody>
      </p:sp>
      <p:sp>
        <p:nvSpPr>
          <p:cNvPr id="8" name="TextBox 8"/>
          <p:cNvSpPr txBox="1"/>
          <p:nvPr/>
        </p:nvSpPr>
        <p:spPr>
          <a:xfrm>
            <a:off x="2895600" y="4543742"/>
            <a:ext cx="1869641" cy="347846"/>
          </a:xfrm>
          <a:prstGeom prst="rect">
            <a:avLst/>
          </a:prstGeom>
        </p:spPr>
        <p:txBody>
          <a:bodyPr wrap="square" lIns="0" tIns="0" rIns="0" bIns="0" rtlCol="0" anchor="t">
            <a:spAutoFit/>
          </a:bodyPr>
          <a:lstStyle/>
          <a:p>
            <a:pPr algn="ctr">
              <a:lnSpc>
                <a:spcPts val="2800"/>
              </a:lnSpc>
              <a:spcBef>
                <a:spcPct val="0"/>
              </a:spcBef>
            </a:pPr>
            <a:r>
              <a:rPr lang="en-US" sz="2000" b="1" dirty="0">
                <a:solidFill>
                  <a:srgbClr val="061313"/>
                </a:solidFill>
                <a:latin typeface="Libre Baskerville Bold"/>
                <a:ea typeface="Libre Baskerville Bold"/>
                <a:cs typeface="Libre Baskerville Bold"/>
                <a:sym typeface="Libre Baskerville Bold"/>
              </a:rPr>
              <a:t>dropped -&gt;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2391</Words>
  <Application>Microsoft Office PowerPoint</Application>
  <PresentationFormat>Custom</PresentationFormat>
  <Paragraphs>252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Libre Baskerville</vt:lpstr>
      <vt:lpstr>Arial</vt:lpstr>
      <vt:lpstr>Libre Baskerville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RNN part B</dc:title>
  <cp:lastModifiedBy>LEE ZHUO MIN XAVIER</cp:lastModifiedBy>
  <cp:revision>3</cp:revision>
  <dcterms:created xsi:type="dcterms:W3CDTF">2006-08-16T00:00:00Z</dcterms:created>
  <dcterms:modified xsi:type="dcterms:W3CDTF">2025-05-26T03:36:06Z</dcterms:modified>
  <dc:identifier>DAGoarPg0Tg</dc:identifier>
</cp:coreProperties>
</file>