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33"/>
  </p:notesMasterIdLst>
  <p:handoutMasterIdLst>
    <p:handoutMasterId r:id="rId34"/>
  </p:handoutMasterIdLst>
  <p:sldIdLst>
    <p:sldId id="334" r:id="rId5"/>
    <p:sldId id="316" r:id="rId6"/>
    <p:sldId id="362" r:id="rId7"/>
    <p:sldId id="342" r:id="rId8"/>
    <p:sldId id="363" r:id="rId9"/>
    <p:sldId id="361" r:id="rId10"/>
    <p:sldId id="350" r:id="rId11"/>
    <p:sldId id="364" r:id="rId12"/>
    <p:sldId id="365" r:id="rId13"/>
    <p:sldId id="366" r:id="rId14"/>
    <p:sldId id="367" r:id="rId15"/>
    <p:sldId id="324" r:id="rId16"/>
    <p:sldId id="343" r:id="rId17"/>
    <p:sldId id="345" r:id="rId18"/>
    <p:sldId id="351" r:id="rId19"/>
    <p:sldId id="352" r:id="rId20"/>
    <p:sldId id="360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8" r:id="rId29"/>
    <p:sldId id="369" r:id="rId30"/>
    <p:sldId id="346" r:id="rId31"/>
    <p:sldId id="34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BB391-7D32-1813-A2CD-3EFCAC9C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3C646-72C0-10C2-52E5-A5A513B60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A6CD0-CA8E-3079-AD79-2FFB035AE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3DAD-A6F3-6FF9-8BB3-C1B90065E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7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ACA8A-492E-0685-443F-8751E0EC9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72F77-3A7D-7851-ACB0-CC1E9CA88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2B512-FF9A-0483-EAA0-0400D18D1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A393F-8D51-B6CE-DBAA-9A085ACD0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9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7903-6187-25BE-7AE4-1A99EE07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6D130-1DF1-BF80-8381-BD70E7E7C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B7C7D-BF0B-EE63-444A-3BB0D82F9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24F9-8DFC-A451-4FE6-1BB37DE58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9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136E-A89A-6FB6-809C-55789314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2A8ED-C8F1-37CD-D282-7A06A9606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61D2A-3CEE-2621-57F9-3316D9D54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703B9-FA86-F735-66E7-48B0A110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4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838B-1396-6BD3-6BF7-1D0B1B8FC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03CBB-6286-E89F-3EE6-D4050C965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D988B-F654-633E-E0E9-0391F7D80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A41D2-DD8A-8B96-0C70-0D6C5A3F2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64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57F2-BB7C-E9AC-D273-60B2D99EC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E0C31-FEF7-AB6D-CD1C-8F8A1DA3F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4D7AA-2399-0EA0-E7E0-1257B730D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093C-97C8-84B9-FCBB-AB70C66F1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FE053-E561-8E1B-593C-D554B4B46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DC6C8-4C21-4135-DCC9-7B742AFCC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F08F5-E022-37F7-3BDF-B2A81830B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83CC5-237C-9969-320D-EE8C0B44E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360E5-88D5-5AAB-C5EB-E9A9DB73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68B17-F7A2-5C3A-8C6B-990D41942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8ACE1-4453-96FC-2101-40238322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B1828-F5BA-7327-D54B-129D3AF6E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64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FD42-6A17-5126-C5BB-C1E5013B5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0A87A-AB56-2076-B302-DD62389F1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B23C6-9980-4A95-0046-44E60C02F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812B9-C016-84B6-5C8A-3A4A3D27D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72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A5A-2675-7993-A74D-E07C713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F0257-B736-6B73-AF56-AB1381786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CBE02-E40C-3E2A-188C-54F906B65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ACC3-B825-C452-E2CA-F0F44C125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29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2F08-E7A5-C4B9-A0A0-D9E15C6D0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BCD45-3D72-7F88-2F88-B527A816E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FC3D2-7A3E-82F9-C8ED-E0E3DBCE9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EE1A1-EA32-A757-06B9-244A5B87A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61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FF332-DEB8-01DA-8A7F-BA006816C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48F7B-B3B4-4D84-40C3-FEC033BEF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A95F6-E17D-D396-05C7-1D3AB739F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A0CE7-14C1-B55B-FE2F-EBC677DBA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818E-908D-EC8D-398A-5FF18FFCE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B84B9-0F1A-D5C1-B6FA-412D0A91E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83B63-8F9A-B26B-2331-C9833404A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60BF2-9F88-5A3C-FB5E-A8397D95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FF11-F28F-177C-04DF-2A31B22E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FFC90-A020-3A4A-8012-A6BBB2828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53A82-2B54-5218-EBD3-653393408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E1B5-E720-5154-580E-6E31EF784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71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4282-2313-2396-6C09-A1D91494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D8818-A090-7329-260B-653B6D7B5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94808-764A-7324-1394-AC6767D82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C2ACC-A519-83EB-E625-BB427EBA3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BC46-7315-B4A9-D7F2-C69D4E0B5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059A8-852A-1E0E-A66C-87CD99018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98C74-6680-14B7-A4AE-DFE366C50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6253-5DAB-D145-A873-80F4D361D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2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CEFA4-6064-C75F-B061-C00F31DCB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6DF90F-8FB6-E05A-A5DA-F0BA2D88B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91A55-05CE-6AF0-CE23-ACDE7EB72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E3DD-3529-8C76-D5F6-0FFD96677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1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55897-0D5D-E181-01FE-A917BA8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7BB15-509C-67FD-5C76-48D6D6370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8522E-BC55-9600-C6E0-C0F312C28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A5C30-31DA-144C-CF7F-4955901D8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8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6002-17FE-6E41-F173-F0BFBA22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F0F48-5303-59E6-EABB-5966C306B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9ED58-F75A-B497-77D9-37D6B3FEE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4FB9-04AB-0514-54AE-D2A08F654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1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C35E-413C-655D-E257-BE94DD8F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D6F8A-671F-D5B1-88F3-FAB587B82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931AF8-E6DA-85D3-9FD3-BA0AFCD36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778AB-4081-842F-8C9E-80F419AE1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2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err="1"/>
              <a:t>NetFlix</a:t>
            </a:r>
            <a:r>
              <a:rPr lang="en-US" dirty="0"/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E95F-47FD-6082-EC67-5B106CEEC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9A04A8-5847-DB9A-5C92-CA89C67A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37" y="562443"/>
            <a:ext cx="10455216" cy="1280160"/>
          </a:xfrm>
        </p:spPr>
        <p:txBody>
          <a:bodyPr/>
          <a:lstStyle/>
          <a:p>
            <a:r>
              <a:rPr lang="en-US" dirty="0"/>
              <a:t>TRENDS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57D8F-EDCB-5790-A755-15120ECA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37" y="2014220"/>
            <a:ext cx="1049801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3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3F076-FA80-119F-9A3A-888523BE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F53BBF1-62D2-5029-FB46-D74EB75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37" y="562443"/>
            <a:ext cx="10455216" cy="1280160"/>
          </a:xfrm>
        </p:spPr>
        <p:txBody>
          <a:bodyPr/>
          <a:lstStyle/>
          <a:p>
            <a:r>
              <a:rPr lang="en-US" dirty="0"/>
              <a:t>TRENDS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8A593-EFE2-64AE-8661-1B13260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4" y="1990396"/>
            <a:ext cx="1047896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Assumption and Questions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What</a:t>
            </a:r>
            <a:r>
              <a:rPr lang="en-US" dirty="0"/>
              <a:t>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is the distribution of Movies versus TV Shows in the Netflix dataset?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Which are the top 10 countries producing the most content on Netflix?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What is the distribution of content ratings on Netflix?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In Which Month Does Most of The Content Added To Platform?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How many content is international?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EA8BA99-D55D-D551-381E-EA8B24F37550}"/>
              </a:ext>
            </a:extLst>
          </p:cNvPr>
          <p:cNvSpPr txBox="1">
            <a:spLocks/>
          </p:cNvSpPr>
          <p:nvPr/>
        </p:nvSpPr>
        <p:spPr>
          <a:xfrm>
            <a:off x="612648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rgbClr val="3C4043"/>
                </a:solidFill>
                <a:latin typeface="Inter"/>
              </a:rPr>
              <a:t>What is the distribution of movie durations on Netflix?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rgbClr val="3C4043"/>
                </a:solidFill>
                <a:latin typeface="Inter"/>
              </a:rPr>
              <a:t>Dynamics of adding content to Netflix by all countries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rgbClr val="3C4043"/>
                </a:solidFill>
                <a:latin typeface="Inter"/>
              </a:rPr>
              <a:t>What is the distribution of TV shows duration on Netflix?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rgbClr val="3C4043"/>
                </a:solidFill>
                <a:latin typeface="Inter"/>
              </a:rPr>
              <a:t>What is the most released genres of content on Netflix?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rgbClr val="3C4043"/>
                </a:solidFill>
                <a:latin typeface="Inter"/>
              </a:rPr>
              <a:t>Top 10 producers is…</a:t>
            </a:r>
          </a:p>
          <a:p>
            <a:pPr marL="342900" indent="-342900">
              <a:buFont typeface="Arial" panose="020B0604020202020204" pitchFamily="34" charset="0"/>
              <a:buAutoNum type="arabicPeriod" startAt="6"/>
            </a:pPr>
            <a:endParaRPr lang="en-US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10460392" cy="2103120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What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is the distribution of Movies versus TV Shows in the Netflix dataset?</a:t>
            </a:r>
            <a:br>
              <a:rPr lang="en-US" dirty="0">
                <a:solidFill>
                  <a:srgbClr val="3C4043"/>
                </a:solidFill>
                <a:latin typeface="Inter"/>
              </a:rPr>
            </a:b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AD208B-715F-32E8-F2F8-7B6BF882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236829"/>
            <a:ext cx="5524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6191-0500-E4FF-88E1-082065DC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6625ED-A5F4-F9CB-EC30-37F3AFA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10727811" cy="2103120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Which are the top 10 countries producing the most content on Netflix?</a:t>
            </a:r>
            <a:br>
              <a:rPr lang="en-US" dirty="0">
                <a:solidFill>
                  <a:srgbClr val="3C4043"/>
                </a:solidFill>
                <a:latin typeface="Inter"/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9BE024-C454-D3C5-C98E-F640C0C7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48" y="1997186"/>
            <a:ext cx="7751104" cy="454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5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72B79-2E91-1FF4-D0E5-D5014CC61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6DF599-9A5B-F6AA-0346-0F62ABB3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10598415" cy="2103120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What is the distribution of content ratings on Netflix?</a:t>
            </a:r>
            <a:br>
              <a:rPr lang="en-US" dirty="0">
                <a:solidFill>
                  <a:srgbClr val="3C4043"/>
                </a:solidFill>
                <a:latin typeface="Inter"/>
              </a:rPr>
            </a:br>
            <a:endParaRPr lang="en-US" dirty="0"/>
          </a:p>
        </p:txBody>
      </p:sp>
      <p:pic>
        <p:nvPicPr>
          <p:cNvPr id="4" name="Picture 3" descr="A circular chart with different colors&#10;&#10;Description automatically generated">
            <a:extLst>
              <a:ext uri="{FF2B5EF4-FFF2-40B4-BE49-F238E27FC236}">
                <a16:creationId xmlns:a16="http://schemas.microsoft.com/office/drawing/2014/main" id="{6310433A-1DAF-D875-BB2B-C450DE45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3" y="2159549"/>
            <a:ext cx="11135623" cy="39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E785-F90C-AA82-ECB2-9A53381C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E84263-3683-02F1-06D5-E9EEE8CB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10598415" cy="2103120"/>
          </a:xfrm>
        </p:spPr>
        <p:txBody>
          <a:bodyPr/>
          <a:lstStyle/>
          <a:p>
            <a:r>
              <a:rPr lang="en-US" dirty="0"/>
              <a:t>3 </a:t>
            </a:r>
            <a:br>
              <a:rPr lang="en-US" dirty="0">
                <a:solidFill>
                  <a:srgbClr val="3C4043"/>
                </a:solidFill>
                <a:latin typeface="Inter"/>
              </a:rPr>
            </a:br>
            <a:endParaRPr lang="en-US" dirty="0"/>
          </a:p>
        </p:txBody>
      </p:sp>
      <p:pic>
        <p:nvPicPr>
          <p:cNvPr id="3" name="Picture 2" descr="A diagram of a pie chart">
            <a:extLst>
              <a:ext uri="{FF2B5EF4-FFF2-40B4-BE49-F238E27FC236}">
                <a16:creationId xmlns:a16="http://schemas.microsoft.com/office/drawing/2014/main" id="{14AC6391-7EC4-E2B5-D2A8-82E2807A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053302"/>
            <a:ext cx="11229975" cy="39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0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28C1F-7200-6CA9-BABC-2E92834AC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6EB5E6-879C-E2F3-3B60-A5C7F543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10796822" cy="2103120"/>
          </a:xfrm>
        </p:spPr>
        <p:txBody>
          <a:bodyPr/>
          <a:lstStyle/>
          <a:p>
            <a:r>
              <a:rPr lang="en-US" dirty="0"/>
              <a:t>4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In Which Month Does Most of The Content Added To Platform?</a:t>
            </a:r>
            <a:br>
              <a:rPr lang="en-US" dirty="0">
                <a:solidFill>
                  <a:srgbClr val="3C4043"/>
                </a:solidFill>
                <a:latin typeface="Inter"/>
              </a:rPr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16539C-AF6F-5300-E773-815BD9C4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9" y="1955347"/>
            <a:ext cx="6895022" cy="47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32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B3C6F-0F2F-F5FC-D585-4B29E3E6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599334-E078-6A9E-18B2-3E1EB890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10701932" cy="2103120"/>
          </a:xfrm>
        </p:spPr>
        <p:txBody>
          <a:bodyPr/>
          <a:lstStyle/>
          <a:p>
            <a:r>
              <a:rPr lang="en-US" dirty="0"/>
              <a:t>5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How many content is international?</a:t>
            </a:r>
            <a:br>
              <a:rPr lang="en-US" dirty="0">
                <a:solidFill>
                  <a:srgbClr val="3C4043"/>
                </a:solidFill>
                <a:latin typeface="Inter"/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976B1D-1B00-5CF9-29AF-AE4916BD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09" y="1828800"/>
            <a:ext cx="7665381" cy="47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8" y="0"/>
            <a:ext cx="5918072" cy="22768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2530058"/>
            <a:ext cx="5918068" cy="31449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Dataset info</a:t>
            </a:r>
          </a:p>
          <a:p>
            <a:r>
              <a:rPr lang="en-US" dirty="0"/>
              <a:t>Tools 	</a:t>
            </a:r>
          </a:p>
          <a:p>
            <a:r>
              <a:rPr lang="en-US" dirty="0"/>
              <a:t>Descriptive statistical analysis</a:t>
            </a:r>
          </a:p>
          <a:p>
            <a:r>
              <a:rPr lang="en-US" dirty="0"/>
              <a:t>Trends analysis</a:t>
            </a:r>
            <a:endParaRPr lang="en-US" b="1" dirty="0"/>
          </a:p>
          <a:p>
            <a:r>
              <a:rPr lang="en-US" dirty="0"/>
              <a:t>Assumption and Questions</a:t>
            </a:r>
          </a:p>
          <a:p>
            <a:r>
              <a:rPr lang="he-IL" dirty="0"/>
              <a:t> </a:t>
            </a:r>
            <a:r>
              <a:rPr lang="en-US" dirty="0"/>
              <a:t>Insights</a:t>
            </a:r>
          </a:p>
          <a:p>
            <a:r>
              <a:rPr lang="en-US" dirty="0"/>
              <a:t>Summary and conclusions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308E3-0A8A-C9AE-56FA-29FB3FD83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BBD494-A168-4670-8697-547227C6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10736437" cy="2103120"/>
          </a:xfrm>
        </p:spPr>
        <p:txBody>
          <a:bodyPr/>
          <a:lstStyle/>
          <a:p>
            <a:r>
              <a:rPr lang="en-US" dirty="0"/>
              <a:t>6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What is the distribution of movie durations on Netflix?</a:t>
            </a:r>
            <a:br>
              <a:rPr lang="en-US" sz="1800" dirty="0">
                <a:solidFill>
                  <a:srgbClr val="3C4043"/>
                </a:solidFill>
                <a:latin typeface="Inter"/>
              </a:rPr>
            </a:br>
            <a:endParaRPr 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1C323A-9CE6-E9B8-27A9-1529E3CA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1947863"/>
            <a:ext cx="56483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9316E-435D-4CCD-43D5-1BBCF24A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69A375-7C7F-4D51-95C2-D5E14D0B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10753690" cy="2103120"/>
          </a:xfrm>
        </p:spPr>
        <p:txBody>
          <a:bodyPr/>
          <a:lstStyle/>
          <a:p>
            <a:r>
              <a:rPr lang="en-US" dirty="0"/>
              <a:t>7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Dynamics of adding content to Netflix by all countries</a:t>
            </a:r>
            <a:br>
              <a:rPr lang="en-US" dirty="0">
                <a:solidFill>
                  <a:srgbClr val="3C4043"/>
                </a:solidFill>
                <a:latin typeface="Inter"/>
              </a:rPr>
            </a:br>
            <a:endParaRPr lang="en-US" dirty="0"/>
          </a:p>
        </p:txBody>
      </p:sp>
      <p:pic>
        <p:nvPicPr>
          <p:cNvPr id="3" name="Picture 2" descr="A graph with a line going up">
            <a:extLst>
              <a:ext uri="{FF2B5EF4-FFF2-40B4-BE49-F238E27FC236}">
                <a16:creationId xmlns:a16="http://schemas.microsoft.com/office/drawing/2014/main" id="{5564C70E-6DF9-8F93-4F93-968AD3F8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83" y="2048369"/>
            <a:ext cx="10911841" cy="38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493B7-DA10-8306-9C77-278A6610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36D622-0493-4698-4AED-F9FE6F2C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10814075" cy="2103120"/>
          </a:xfrm>
        </p:spPr>
        <p:txBody>
          <a:bodyPr/>
          <a:lstStyle/>
          <a:p>
            <a:r>
              <a:rPr lang="en-US" dirty="0"/>
              <a:t>8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What is the distribution of TV shows duration on Netflix?</a:t>
            </a:r>
            <a:br>
              <a:rPr lang="en-US" sz="1800" dirty="0">
                <a:solidFill>
                  <a:srgbClr val="3C4043"/>
                </a:solidFill>
                <a:latin typeface="Inter"/>
              </a:rPr>
            </a:br>
            <a:endParaRPr lang="en-US" sz="1800" dirty="0"/>
          </a:p>
        </p:txBody>
      </p:sp>
      <p:pic>
        <p:nvPicPr>
          <p:cNvPr id="3" name="Picture 2" descr="A circular chart with different colored lines">
            <a:extLst>
              <a:ext uri="{FF2B5EF4-FFF2-40B4-BE49-F238E27FC236}">
                <a16:creationId xmlns:a16="http://schemas.microsoft.com/office/drawing/2014/main" id="{C160C812-E25A-1BD8-107E-0F562B7C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69" y="1931638"/>
            <a:ext cx="11301716" cy="39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F232-1837-EBEC-81FF-7CD124664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EF1999-568E-1E90-C41B-E5E39755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10911841" cy="2103120"/>
          </a:xfrm>
        </p:spPr>
        <p:txBody>
          <a:bodyPr/>
          <a:lstStyle/>
          <a:p>
            <a:r>
              <a:rPr lang="en-US" dirty="0"/>
              <a:t>9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What is the most released genres of content on Netflix?</a:t>
            </a:r>
            <a:br>
              <a:rPr lang="en-US" sz="1800" dirty="0">
                <a:solidFill>
                  <a:srgbClr val="3C4043"/>
                </a:solidFill>
                <a:latin typeface="Inter"/>
              </a:rPr>
            </a:br>
            <a:endParaRPr lang="en-US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ABAE878-8490-E193-7C09-A5D6A91D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98" y="1848578"/>
            <a:ext cx="6621403" cy="492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2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0F7B4-D3DD-C411-E73B-9E7AAB71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57D16E-1026-8126-6277-88BA152C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10641547" cy="2103120"/>
          </a:xfrm>
        </p:spPr>
        <p:txBody>
          <a:bodyPr/>
          <a:lstStyle/>
          <a:p>
            <a:r>
              <a:rPr lang="en-US" dirty="0"/>
              <a:t>10 </a:t>
            </a:r>
            <a:r>
              <a:rPr lang="en-US" sz="1800" dirty="0">
                <a:solidFill>
                  <a:srgbClr val="3C4043"/>
                </a:solidFill>
                <a:latin typeface="Inter"/>
              </a:rPr>
              <a:t>Top 10 producers</a:t>
            </a:r>
            <a:br>
              <a:rPr lang="en-US" sz="1800" dirty="0">
                <a:solidFill>
                  <a:srgbClr val="3C4043"/>
                </a:solidFill>
                <a:latin typeface="Inter"/>
              </a:rPr>
            </a:br>
            <a:endParaRPr lang="en-US" sz="1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73047E-2D77-6837-FD24-D06062BB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43101"/>
            <a:ext cx="6553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69C66-2B38-5C6D-2FA5-5A6F2A07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872B-B265-51EC-0B38-AAD42AF2A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C6FF8B49-27C9-AE28-9637-F009E5FFA2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254300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C6B63-009B-BEF0-E5C5-9440D893C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627930-0AAD-F09F-88B3-2F491B00B5E2}"/>
              </a:ext>
            </a:extLst>
          </p:cNvPr>
          <p:cNvSpPr txBox="1"/>
          <p:nvPr/>
        </p:nvSpPr>
        <p:spPr>
          <a:xfrm>
            <a:off x="1118558" y="654138"/>
            <a:ext cx="9954883" cy="554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We have seen from the data that most movies are 99 minutes long.</a:t>
            </a:r>
            <a:endParaRPr lang="he-IL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Movies make up almost 70% of the sample.</a:t>
            </a:r>
            <a:endParaRPr lang="he-IL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The US is the leading country in content production on Netflix.</a:t>
            </a:r>
            <a:endParaRPr lang="he-IL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In 2017, 2018, and 2019, the most content was released on Netflix, and then a decline in content releases began (perhaps new players entered the field).</a:t>
            </a:r>
            <a:endParaRPr lang="he-IL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Most content on Netflix is ​​intended for adults and young people (children only receive 23.4%)</a:t>
            </a:r>
            <a:endParaRPr lang="he-IL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July is the month with the most content released to the platform.</a:t>
            </a:r>
            <a:endParaRPr lang="he-IL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Most series end after only one season</a:t>
            </a:r>
            <a:endParaRPr lang="he-IL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Drama series are the most popular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9544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44729-36FF-DABC-0B21-F6B0AA85A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2E82918-D6AE-6237-348C-BF65CC8F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37" y="562443"/>
            <a:ext cx="7498080" cy="1280160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18DB1-D449-41E8-8830-4D095A6EBE78}"/>
              </a:ext>
            </a:extLst>
          </p:cNvPr>
          <p:cNvSpPr txBox="1">
            <a:spLocks/>
          </p:cNvSpPr>
          <p:nvPr/>
        </p:nvSpPr>
        <p:spPr>
          <a:xfrm>
            <a:off x="992037" y="2202132"/>
            <a:ext cx="8954221" cy="3353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main goals from this project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or transform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insights or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5378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r>
              <a:rPr lang="en-US" i="1" dirty="0">
                <a:solidFill>
                  <a:srgbClr val="3C4043"/>
                </a:solidFill>
                <a:latin typeface="Inter"/>
              </a:rPr>
              <a:t>Netflix</a:t>
            </a:r>
            <a:r>
              <a:rPr lang="en-US" b="0" i="1" dirty="0">
                <a:solidFill>
                  <a:srgbClr val="3C4043"/>
                </a:solidFill>
                <a:effectLst/>
                <a:latin typeface="Inter"/>
              </a:rPr>
              <a:t> is one of the most popular media and video streaming platforms. They have over 8000 movies or tv shows available on their platform, as of mid-2021, they have over 200M Subscribers globally.</a:t>
            </a:r>
          </a:p>
          <a:p>
            <a:r>
              <a:rPr lang="en-US" b="0" i="1" dirty="0">
                <a:solidFill>
                  <a:srgbClr val="3C4043"/>
                </a:solidFill>
                <a:effectLst/>
                <a:latin typeface="Inter"/>
              </a:rPr>
              <a:t>This tabular dataset consists of listings of all the movies and tv shows available on Netflix, along with details such as - cast, directors, ratings, release year, duration, etc.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2B0AA-9C22-4409-AEEF-705D101E9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29" y="4446242"/>
            <a:ext cx="10863531" cy="23210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D67F06-8B01-BDAA-404C-F9EB8CFAA0FA}"/>
              </a:ext>
            </a:extLst>
          </p:cNvPr>
          <p:cNvSpPr txBox="1">
            <a:spLocks/>
          </p:cNvSpPr>
          <p:nvPr/>
        </p:nvSpPr>
        <p:spPr>
          <a:xfrm>
            <a:off x="1086929" y="4058401"/>
            <a:ext cx="994913" cy="7756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C4043"/>
                </a:solidFill>
                <a:latin typeface="Inter"/>
              </a:rPr>
              <a:t>Df.head(5)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CA6AE-24F0-3A0C-2C9D-AA4F5182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13D1395-1E9E-0A9B-29BB-3695B6BE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81" y="124286"/>
            <a:ext cx="4013796" cy="648641"/>
          </a:xfrm>
        </p:spPr>
        <p:txBody>
          <a:bodyPr/>
          <a:lstStyle/>
          <a:p>
            <a:r>
              <a:rPr lang="en-US" dirty="0"/>
              <a:t>Dataset info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9B2938-3DF3-FC5E-5E88-B908C8F28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2989" y="1386574"/>
            <a:ext cx="45830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ID4096" altLang="LID4096" i="1" dirty="0">
                <a:solidFill>
                  <a:srgbClr val="3C4043"/>
                </a:solidFill>
                <a:latin typeface="Inter"/>
              </a:rPr>
              <a:t>Structure of the DataFrame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LID4096" altLang="LID4096" i="1" dirty="0">
                <a:solidFill>
                  <a:srgbClr val="3C4043"/>
                </a:solidFill>
                <a:latin typeface="Inter"/>
              </a:rPr>
              <a:t>Number of rows: 8,807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LID4096" altLang="LID4096" i="1" dirty="0">
                <a:solidFill>
                  <a:srgbClr val="3C4043"/>
                </a:solidFill>
                <a:latin typeface="Inter"/>
              </a:rPr>
              <a:t>Number of columns: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LID4096" altLang="LID4096" i="1" dirty="0">
                <a:solidFill>
                  <a:srgbClr val="3C4043"/>
                </a:solidFill>
                <a:latin typeface="Inter"/>
              </a:rPr>
              <a:t>Data types: Mostly strings (object), with one integer column (release_year)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A322A5-8E42-A281-685B-6E37125E3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73428"/>
              </p:ext>
            </p:extLst>
          </p:nvPr>
        </p:nvGraphicFramePr>
        <p:xfrm>
          <a:off x="920152" y="1305529"/>
          <a:ext cx="5428244" cy="5428184"/>
        </p:xfrm>
        <a:graphic>
          <a:graphicData uri="http://schemas.openxmlformats.org/drawingml/2006/table">
            <a:tbl>
              <a:tblPr/>
              <a:tblGrid>
                <a:gridCol w="2714122">
                  <a:extLst>
                    <a:ext uri="{9D8B030D-6E8A-4147-A177-3AD203B41FA5}">
                      <a16:colId xmlns:a16="http://schemas.microsoft.com/office/drawing/2014/main" val="1678248271"/>
                    </a:ext>
                  </a:extLst>
                </a:gridCol>
                <a:gridCol w="2714122">
                  <a:extLst>
                    <a:ext uri="{9D8B030D-6E8A-4147-A177-3AD203B41FA5}">
                      <a16:colId xmlns:a16="http://schemas.microsoft.com/office/drawing/2014/main" val="343599974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r>
                        <a:rPr lang="en-US" sz="1400" b="1" dirty="0"/>
                        <a:t>Column</a:t>
                      </a:r>
                      <a:endParaRPr lang="en-US" sz="1000" b="1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80788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 dirty="0"/>
                        <a:t>show_id</a:t>
                      </a:r>
                      <a:endParaRPr lang="en-US" sz="1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Unique identifier for each show (e.g., s1, s2) – used internally by Netflix.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90474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 dirty="0"/>
                        <a:t>type</a:t>
                      </a:r>
                      <a:endParaRPr lang="en-US" sz="1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Specifies whether the content is a Movie or a TV Show.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7515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r>
                        <a:rPr lang="en-US" sz="1000" b="1" dirty="0"/>
                        <a:t>title</a:t>
                      </a:r>
                      <a:endParaRPr lang="en-US" sz="1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Name of the show or movie.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106816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/>
                        <a:t>director</a:t>
                      </a:r>
                      <a:endParaRPr lang="en-US" sz="100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Name(s) of the director(s). Many entries are missing (especially for TV shows).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36284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/>
                        <a:t>cast</a:t>
                      </a:r>
                      <a:endParaRPr lang="en-US" sz="100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Main actors/actresses in the show or movie. This is a comma-separated list.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944417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/>
                        <a:t>country</a:t>
                      </a:r>
                      <a:endParaRPr lang="en-US" sz="100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Country (or countries) where the content was produced.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2995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 dirty="0"/>
                        <a:t>date_added</a:t>
                      </a:r>
                      <a:endParaRPr lang="en-US" sz="1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The date the title was added to Netflix (e.g., "September 25, 2021").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252833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 dirty="0"/>
                        <a:t>release_year</a:t>
                      </a:r>
                      <a:endParaRPr lang="en-US" sz="1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The year the content was originally released.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85427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000" b="1"/>
                        <a:t>rating</a:t>
                      </a:r>
                      <a:endParaRPr lang="en-US" sz="100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Age rating (e.g., "PG-13", "TV-MA") – indicates age suitability.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376735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000" b="1"/>
                        <a:t>duration</a:t>
                      </a:r>
                      <a:endParaRPr lang="en-US" sz="100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For movies: duration in minutes (e.g., "90 min"); for TV shows: number of seasons (e.g., "2 Seasons").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609747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000" b="1"/>
                        <a:t>listed_in</a:t>
                      </a:r>
                      <a:endParaRPr lang="en-US" sz="100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Genres or categories (e.g., "Documentaries", "TV Dramas", "International TV Shows").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85478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r>
                        <a:rPr lang="en-US" sz="1000" b="1"/>
                        <a:t>description</a:t>
                      </a:r>
                      <a:endParaRPr lang="en-US" sz="100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rgbClr val="3C4043"/>
                          </a:solidFill>
                          <a:latin typeface="Inter"/>
                          <a:ea typeface="+mn-ea"/>
                          <a:cs typeface="+mn-cs"/>
                        </a:rPr>
                        <a:t>A brief summary or synopsis of the content.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29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C9FA474-DE3E-05B1-29F8-8C8E49213C38}"/>
              </a:ext>
            </a:extLst>
          </p:cNvPr>
          <p:cNvSpPr/>
          <p:nvPr/>
        </p:nvSpPr>
        <p:spPr>
          <a:xfrm>
            <a:off x="7122988" y="1305529"/>
            <a:ext cx="4583057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DB207-6114-E5FF-4928-3EC296E6A5F5}"/>
              </a:ext>
            </a:extLst>
          </p:cNvPr>
          <p:cNvSpPr/>
          <p:nvPr/>
        </p:nvSpPr>
        <p:spPr>
          <a:xfrm>
            <a:off x="797843" y="1308469"/>
            <a:ext cx="5672861" cy="5509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966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BCCA-6F75-D3D3-DF66-6B78277F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CA0-F7C8-3924-3733-558A1A65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Tools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8EF59-A792-8614-946E-2EF65C1B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680" y="1818481"/>
            <a:ext cx="9516086" cy="4040574"/>
          </a:xfrm>
        </p:spPr>
        <p:txBody>
          <a:bodyPr>
            <a:normAutofit/>
          </a:bodyPr>
          <a:lstStyle/>
          <a:p>
            <a:r>
              <a:rPr lang="en-US" dirty="0"/>
              <a:t>In my project, I use advanced data analysis tools and libraries in Python, including:</a:t>
            </a:r>
          </a:p>
          <a:p>
            <a:r>
              <a:rPr lang="en-US" b="1" dirty="0"/>
              <a:t>Pandas</a:t>
            </a:r>
            <a:r>
              <a:rPr lang="en-US" dirty="0"/>
              <a:t> – for processing, cleaning, and analyzing tabular data.</a:t>
            </a:r>
          </a:p>
          <a:p>
            <a:r>
              <a:rPr lang="en-US" b="1" dirty="0"/>
              <a:t>NumPy</a:t>
            </a:r>
            <a:r>
              <a:rPr lang="en-US" dirty="0"/>
              <a:t> – for numerical and statistical computations.</a:t>
            </a:r>
          </a:p>
          <a:p>
            <a:r>
              <a:rPr lang="en-US" b="1" dirty="0"/>
              <a:t>Seaborn and Matplotlib</a:t>
            </a:r>
            <a:r>
              <a:rPr lang="en-US" dirty="0"/>
              <a:t> – for visualizing data through statistical charts and trend plots.</a:t>
            </a:r>
          </a:p>
          <a:p>
            <a:r>
              <a:rPr lang="en-US" b="1" dirty="0" err="1"/>
              <a:t>Plotly</a:t>
            </a:r>
            <a:r>
              <a:rPr lang="en-US" b="1" dirty="0"/>
              <a:t> Express</a:t>
            </a:r>
            <a:r>
              <a:rPr lang="en-US" dirty="0"/>
              <a:t> – for creating interactive graphs that allow deeper data exploration.</a:t>
            </a:r>
          </a:p>
          <a:p>
            <a:r>
              <a:rPr lang="en-US" b="1" dirty="0"/>
              <a:t>Datetime</a:t>
            </a:r>
            <a:r>
              <a:rPr lang="en-US" dirty="0"/>
              <a:t> – for handling and analyzing time-based data.</a:t>
            </a:r>
          </a:p>
          <a:p>
            <a:endParaRPr lang="en-US" dirty="0"/>
          </a:p>
          <a:p>
            <a:r>
              <a:rPr lang="en-US" dirty="0"/>
              <a:t>Using these tools, I present conclusions in a clear, visual, and intuitive manner, through graphs, tables, and interactive dashboards that highlight key insights from the data.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440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4F11-FFF0-5AA9-6C37-E453FC325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BCBFF2-2890-7046-2FD1-01A09805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37" y="562443"/>
            <a:ext cx="7498080" cy="128016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15799-051A-9005-8987-E511595B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37" y="2373827"/>
            <a:ext cx="2095792" cy="10478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EA3F84-E7D7-DE97-9496-C3662E600E35}"/>
              </a:ext>
            </a:extLst>
          </p:cNvPr>
          <p:cNvSpPr txBox="1">
            <a:spLocks/>
          </p:cNvSpPr>
          <p:nvPr/>
        </p:nvSpPr>
        <p:spPr>
          <a:xfrm>
            <a:off x="992037" y="1985987"/>
            <a:ext cx="1423359" cy="7756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ter"/>
              </a:rPr>
              <a:t>Null rates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AF256A-6FC1-943C-B549-36E60344C4EB}"/>
              </a:ext>
            </a:extLst>
          </p:cNvPr>
          <p:cNvSpPr txBox="1">
            <a:spLocks/>
          </p:cNvSpPr>
          <p:nvPr/>
        </p:nvSpPr>
        <p:spPr>
          <a:xfrm>
            <a:off x="992036" y="3565106"/>
            <a:ext cx="8954221" cy="21455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ter"/>
              </a:rPr>
              <a:t>Replace blank</a:t>
            </a: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countries with the mode (most common)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ter"/>
              </a:rPr>
              <a:t>Replace NAN values with 'No Data' for director and cast.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ter"/>
              </a:rPr>
              <a:t>Drop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ter"/>
              </a:rPr>
              <a:t>Converting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date_added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coloumn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to datetime type and adding month,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month_name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and year columns.</a:t>
            </a: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2351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04C0-DF03-AEE3-2EEC-9F72DF40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5C98DC-0197-5FED-CA40-1C77FC3B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37" y="562443"/>
            <a:ext cx="10455216" cy="1280160"/>
          </a:xfrm>
        </p:spPr>
        <p:txBody>
          <a:bodyPr/>
          <a:lstStyle/>
          <a:p>
            <a:r>
              <a:rPr lang="en-US" dirty="0"/>
              <a:t>Descriptive statistical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8F144-7FFE-B473-6374-DFAD1627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695" b="11225"/>
          <a:stretch/>
        </p:blipFill>
        <p:spPr>
          <a:xfrm>
            <a:off x="992038" y="2111994"/>
            <a:ext cx="2053088" cy="1649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AD863-E865-C444-69E6-2023E9605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17" y="4030508"/>
            <a:ext cx="2181529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ACE32-ED25-00D9-0D33-2EEA45D1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91" y="2111994"/>
            <a:ext cx="3019846" cy="2000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67B33-FDDB-A0D5-5246-9C178869D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37" y="2131046"/>
            <a:ext cx="2610214" cy="1962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8DE488-3986-C8D8-9A1E-2915CD111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6197" y="2111994"/>
            <a:ext cx="219105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0FB35-91BD-8497-5885-B58AC7F3E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577362F-851F-670A-EE8D-ADB83A1D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37" y="562443"/>
            <a:ext cx="10455216" cy="1280160"/>
          </a:xfrm>
        </p:spPr>
        <p:txBody>
          <a:bodyPr/>
          <a:lstStyle/>
          <a:p>
            <a:r>
              <a:rPr lang="en-US" dirty="0"/>
              <a:t>TRENDS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15499-94EB-56F7-E2E9-E30E8E02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85" y="2142501"/>
            <a:ext cx="1053612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60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{00FDAA44-7608-4EB5-8DAB-C9EEBEDFBB5C}tf89338750_win32</Template>
  <TotalTime>964</TotalTime>
  <Words>922</Words>
  <Application>Microsoft Office PowerPoint</Application>
  <PresentationFormat>Widescreen</PresentationFormat>
  <Paragraphs>134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Inter</vt:lpstr>
      <vt:lpstr>Univers</vt:lpstr>
      <vt:lpstr>GradientVTI</vt:lpstr>
      <vt:lpstr>NetFlix content</vt:lpstr>
      <vt:lpstr>Agenda</vt:lpstr>
      <vt:lpstr>PROJECT GOALS</vt:lpstr>
      <vt:lpstr>Dataset info</vt:lpstr>
      <vt:lpstr>Dataset info</vt:lpstr>
      <vt:lpstr> Tools </vt:lpstr>
      <vt:lpstr>Data cleaning</vt:lpstr>
      <vt:lpstr>Descriptive statistical analysis</vt:lpstr>
      <vt:lpstr>TRENDS analysis</vt:lpstr>
      <vt:lpstr>TRENDS analysis</vt:lpstr>
      <vt:lpstr>TRENDS analysis</vt:lpstr>
      <vt:lpstr> Assumption and Questions </vt:lpstr>
      <vt:lpstr>Insights</vt:lpstr>
      <vt:lpstr>1 What is the distribution of Movies versus TV Shows in the Netflix dataset?  </vt:lpstr>
      <vt:lpstr>2 Which are the top 10 countries producing the most content on Netflix? </vt:lpstr>
      <vt:lpstr>3 What is the distribution of content ratings on Netflix? </vt:lpstr>
      <vt:lpstr>3  </vt:lpstr>
      <vt:lpstr>4 In Which Month Does Most of The Content Added To Platform? </vt:lpstr>
      <vt:lpstr>5 How many content is international? </vt:lpstr>
      <vt:lpstr>6 What is the distribution of movie durations on Netflix? </vt:lpstr>
      <vt:lpstr>7 Dynamics of adding content to Netflix by all countries </vt:lpstr>
      <vt:lpstr>8 What is the distribution of TV shows duration on Netflix? </vt:lpstr>
      <vt:lpstr>9 What is the most released genres of content on Netflix? </vt:lpstr>
      <vt:lpstr>10 Top 10 producers </vt:lpstr>
      <vt:lpstr>Summary and conclusions</vt:lpstr>
      <vt:lpstr>PowerPoint Presentation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עמיר שלה</dc:creator>
  <cp:lastModifiedBy>Ameer Shala</cp:lastModifiedBy>
  <cp:revision>2</cp:revision>
  <dcterms:created xsi:type="dcterms:W3CDTF">2024-11-02T14:37:53Z</dcterms:created>
  <dcterms:modified xsi:type="dcterms:W3CDTF">2025-05-31T07:59:21Z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