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5" r:id="rId3"/>
    <p:sldId id="262" r:id="rId4"/>
    <p:sldId id="286" r:id="rId5"/>
    <p:sldId id="287" r:id="rId6"/>
    <p:sldId id="288" r:id="rId7"/>
    <p:sldId id="289" r:id="rId8"/>
    <p:sldId id="263" r:id="rId9"/>
    <p:sldId id="293" r:id="rId10"/>
    <p:sldId id="290" r:id="rId11"/>
    <p:sldId id="294" r:id="rId12"/>
    <p:sldId id="295" r:id="rId13"/>
    <p:sldId id="271" r:id="rId14"/>
    <p:sldId id="282" r:id="rId15"/>
    <p:sldId id="280" r:id="rId16"/>
  </p:sldIdLst>
  <p:sldSz cx="9144000" cy="5143500" type="screen16x9"/>
  <p:notesSz cx="6858000" cy="9144000"/>
  <p:embeddedFontLst>
    <p:embeddedFont>
      <p:font typeface="Oswald" panose="020B0604020202020204" charset="-52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pos="5057">
          <p15:clr>
            <a:srgbClr val="A4A3A4"/>
          </p15:clr>
        </p15:guide>
        <p15:guide id="4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6451A-E44B-4E97-B911-D8B4190C60D0}">
  <a:tblStyle styleId="{E3F6451A-E44B-4E97-B911-D8B4190C6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>
      <p:cViewPr varScale="1">
        <p:scale>
          <a:sx n="132" d="100"/>
          <a:sy n="132" d="100"/>
        </p:scale>
        <p:origin x="132" y="318"/>
      </p:cViewPr>
      <p:guideLst>
        <p:guide orient="horz" pos="1620"/>
        <p:guide orient="horz" pos="486"/>
        <p:guide pos="5057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78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27584" y="3363425"/>
            <a:ext cx="763069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Elo</a:t>
            </a:r>
            <a:r>
              <a:rPr lang="en-US" dirty="0"/>
              <a:t> Merchant </a:t>
            </a:r>
            <a:br>
              <a:rPr lang="ru-RU" dirty="0"/>
            </a:br>
            <a:r>
              <a:rPr lang="en-US" dirty="0"/>
              <a:t>Category</a:t>
            </a:r>
            <a:r>
              <a:rPr lang="ru-RU" dirty="0"/>
              <a:t> </a:t>
            </a:r>
            <a:r>
              <a:rPr lang="en-US" dirty="0"/>
              <a:t>Recommendation</a:t>
            </a:r>
            <a:endParaRPr dirty="0"/>
          </a:p>
        </p:txBody>
      </p:sp>
      <p:pic>
        <p:nvPicPr>
          <p:cNvPr id="3" name="Picture 4" descr="C:\Users\mtsog\Downloads\el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330"/>
            <a:ext cx="869120" cy="8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tsog\Desktop\Kagg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7812"/>
            <a:ext cx="885727" cy="3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КЛЮЧЕВЫЕ МОМЕНТЫ, ПОДТВЕРЖДЕННЫЕ ДАННЫМИ (</a:t>
            </a:r>
            <a:r>
              <a:rPr lang="en-US" dirty="0"/>
              <a:t>I)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https://psv4.userapi.com/c848324/u22253472/docs/d2/f106d25f8f31/target.png?extra=A9C1UUFbp0LC39eO3wYcDBbAnu4IeVaHRD_JsZg_6zP23xS7kXSn-i6Jts-62TP0kbEgUBh00dGHh1xn5p1UKdLDGwJvQyOpxu915pFcFs_fahmCIhHu_FcIvAgHl9quHeopd_pj7-Tsx3g02MqhDEr2">
            <a:extLst>
              <a:ext uri="{FF2B5EF4-FFF2-40B4-BE49-F238E27FC236}">
                <a16:creationId xmlns:a16="http://schemas.microsoft.com/office/drawing/2014/main" id="{6E8E24D0-F6D5-4D70-BE75-BFE99077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2" y="646547"/>
            <a:ext cx="4464620" cy="3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04" y="1707654"/>
            <a:ext cx="421623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tx1"/>
                </a:solidFill>
              </a:rPr>
              <a:t>Эмпирическая функция плотности вероятности целевой функции</a:t>
            </a:r>
          </a:p>
          <a:p>
            <a:r>
              <a:rPr lang="ru-RU" sz="1200" dirty="0">
                <a:solidFill>
                  <a:schemeClr val="tx1"/>
                </a:solidFill>
              </a:rPr>
              <a:t>ЦФ моделируется функцией вероятности близкой к нормальному распределению</a:t>
            </a:r>
          </a:p>
          <a:p>
            <a:r>
              <a:rPr lang="ru-RU" sz="1200" dirty="0">
                <a:solidFill>
                  <a:schemeClr val="tx1"/>
                </a:solidFill>
              </a:rPr>
              <a:t>Обособленная часть данных с равномерным распределенными в диапазоне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ru-RU" sz="1200" dirty="0">
                <a:solidFill>
                  <a:schemeClr val="tx1"/>
                </a:solidFill>
              </a:rPr>
              <a:t>-36</a:t>
            </a:r>
            <a:r>
              <a:rPr lang="en-US" sz="1200" dirty="0">
                <a:solidFill>
                  <a:schemeClr val="tx1"/>
                </a:solidFill>
              </a:rPr>
              <a:t>, -33)</a:t>
            </a:r>
            <a:endParaRPr lang="ru-RU" sz="1200" dirty="0">
              <a:solidFill>
                <a:schemeClr val="tx1"/>
              </a:solidFill>
            </a:endParaRPr>
          </a:p>
          <a:p>
            <a:pPr marL="342900" indent="-342900"/>
            <a:endParaRPr dirty="0"/>
          </a:p>
        </p:txBody>
      </p:sp>
      <p:grpSp>
        <p:nvGrpSpPr>
          <p:cNvPr id="8" name="Google Shape;976;p40"/>
          <p:cNvGrpSpPr/>
          <p:nvPr/>
        </p:nvGrpSpPr>
        <p:grpSpPr>
          <a:xfrm>
            <a:off x="8028384" y="123478"/>
            <a:ext cx="720329" cy="576000"/>
            <a:chOff x="4610450" y="3703750"/>
            <a:chExt cx="453050" cy="332175"/>
          </a:xfrm>
        </p:grpSpPr>
        <p:sp>
          <p:nvSpPr>
            <p:cNvPr id="9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57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КЛЮЧЕВЫЕ МОМЕНТЫ, ПОДТВЕРЖДЕННЫЕ ДАННЫМИ (</a:t>
            </a:r>
            <a:r>
              <a:rPr lang="en-US" dirty="0"/>
              <a:t>II)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oogle Shape;976;p40"/>
          <p:cNvGrpSpPr/>
          <p:nvPr/>
        </p:nvGrpSpPr>
        <p:grpSpPr>
          <a:xfrm>
            <a:off x="8028384" y="123478"/>
            <a:ext cx="720329" cy="576000"/>
            <a:chOff x="4610450" y="3703750"/>
            <a:chExt cx="453050" cy="332175"/>
          </a:xfrm>
        </p:grpSpPr>
        <p:sp>
          <p:nvSpPr>
            <p:cNvPr id="9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2AE7B6-F127-4D1F-AE71-041084D61941}"/>
              </a:ext>
            </a:extLst>
          </p:cNvPr>
          <p:cNvSpPr txBox="1"/>
          <p:nvPr/>
        </p:nvSpPr>
        <p:spPr>
          <a:xfrm rot="16200000">
            <a:off x="-403910" y="2105175"/>
            <a:ext cx="198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Целевая функция лояльности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8698336-7565-492E-B2C9-BAEE084DF5DE}"/>
              </a:ext>
            </a:extLst>
          </p:cNvPr>
          <p:cNvGrpSpPr/>
          <p:nvPr/>
        </p:nvGrpSpPr>
        <p:grpSpPr>
          <a:xfrm>
            <a:off x="753018" y="944816"/>
            <a:ext cx="7945214" cy="2520000"/>
            <a:chOff x="753018" y="1131590"/>
            <a:chExt cx="7945214" cy="25200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4ED43EE-2389-4177-8787-6830EF3E7F80}"/>
                </a:ext>
              </a:extLst>
            </p:cNvPr>
            <p:cNvGrpSpPr/>
            <p:nvPr/>
          </p:nvGrpSpPr>
          <p:grpSpPr>
            <a:xfrm>
              <a:off x="753018" y="1131590"/>
              <a:ext cx="7945214" cy="2520000"/>
              <a:chOff x="611560" y="1016576"/>
              <a:chExt cx="7945214" cy="2520000"/>
            </a:xfrm>
          </p:grpSpPr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670978B0-D36D-4ADD-BCB8-D420A172D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1959" y="1016576"/>
                <a:ext cx="4344815" cy="2520000"/>
              </a:xfrm>
              <a:prstGeom prst="rect">
                <a:avLst/>
              </a:prstGeom>
            </p:spPr>
          </p:pic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6CA487B6-FE2A-4C43-B084-83E3A8D22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980" b="8561"/>
              <a:stretch/>
            </p:blipFill>
            <p:spPr>
              <a:xfrm>
                <a:off x="611560" y="1016576"/>
                <a:ext cx="4086454" cy="230425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1D0237-8764-439B-89EF-0DE6B41A3D69}"/>
                </a:ext>
              </a:extLst>
            </p:cNvPr>
            <p:cNvSpPr txBox="1"/>
            <p:nvPr/>
          </p:nvSpPr>
          <p:spPr>
            <a:xfrm>
              <a:off x="2202962" y="3374591"/>
              <a:ext cx="79208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Feature_</a:t>
              </a:r>
              <a:r>
                <a:rPr lang="ru-RU" sz="10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D2C05-CE7F-413D-9792-F5085D23E7EE}"/>
                </a:ext>
              </a:extLst>
            </p:cNvPr>
            <p:cNvSpPr txBox="1"/>
            <p:nvPr/>
          </p:nvSpPr>
          <p:spPr>
            <a:xfrm>
              <a:off x="6199404" y="3374591"/>
              <a:ext cx="79208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Feature_</a:t>
              </a:r>
              <a:r>
                <a:rPr lang="ru-RU" sz="1000" dirty="0"/>
                <a:t>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4E2408-7D3E-4369-92A3-AF1210C17C90}"/>
              </a:ext>
            </a:extLst>
          </p:cNvPr>
          <p:cNvSpPr txBox="1"/>
          <p:nvPr/>
        </p:nvSpPr>
        <p:spPr>
          <a:xfrm>
            <a:off x="2925424" y="3579862"/>
            <a:ext cx="36004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На графиках наблюдается рост целевой функции с изменением значений категориальных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40490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КЛЮЧЕВЫЕ МОМЕНТЫ, ПОДТВЕРЖДЕННЫЕ ДАННЫМИ (</a:t>
            </a:r>
            <a:r>
              <a:rPr lang="en-US" dirty="0"/>
              <a:t>III)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" name="Google Shape;976;p40"/>
          <p:cNvGrpSpPr/>
          <p:nvPr/>
        </p:nvGrpSpPr>
        <p:grpSpPr>
          <a:xfrm>
            <a:off x="8028384" y="123478"/>
            <a:ext cx="720329" cy="576000"/>
            <a:chOff x="4610450" y="3703750"/>
            <a:chExt cx="453050" cy="332175"/>
          </a:xfrm>
        </p:grpSpPr>
        <p:sp>
          <p:nvSpPr>
            <p:cNvPr id="9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A7FA479-5A6D-407F-BD73-1D9556BB0055}"/>
              </a:ext>
            </a:extLst>
          </p:cNvPr>
          <p:cNvGrpSpPr/>
          <p:nvPr/>
        </p:nvGrpSpPr>
        <p:grpSpPr>
          <a:xfrm>
            <a:off x="1277920" y="581912"/>
            <a:ext cx="6588159" cy="3240000"/>
            <a:chOff x="1367857" y="804324"/>
            <a:chExt cx="6588159" cy="32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7EB1EE1-3B57-4D14-B3B4-4A274E3B4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857" y="804324"/>
              <a:ext cx="3240000" cy="32400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9C68260-61AE-43E7-8A3A-FD6D05E3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804324"/>
              <a:ext cx="3240000" cy="32400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1314B3-35A7-4148-9F28-EC5A86F1AF8C}"/>
              </a:ext>
            </a:extLst>
          </p:cNvPr>
          <p:cNvSpPr txBox="1"/>
          <p:nvPr/>
        </p:nvSpPr>
        <p:spPr>
          <a:xfrm>
            <a:off x="3293784" y="3901142"/>
            <a:ext cx="244827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На графиках наблюдается непостоянство дисперсий</a:t>
            </a:r>
          </a:p>
        </p:txBody>
      </p:sp>
    </p:spTree>
    <p:extLst>
      <p:ext uri="{BB962C8B-B14F-4D97-AF65-F5344CB8AC3E}">
        <p14:creationId xmlns:p14="http://schemas.microsoft.com/office/powerpoint/2010/main" val="404903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dirty="0">
                <a:solidFill>
                  <a:srgbClr val="FFFFFF"/>
                </a:solidFill>
              </a:rPr>
              <a:t>3.916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C78D8"/>
                </a:solidFill>
              </a:rPr>
              <a:t>Whoa! That’s a big number, aren’t you proud?</a:t>
            </a:r>
            <a:r>
              <a:rPr lang="ru-RU" b="1" dirty="0">
                <a:solidFill>
                  <a:srgbClr val="3C78D8"/>
                </a:solidFill>
              </a:rPr>
              <a:t> (</a:t>
            </a:r>
            <a:r>
              <a:rPr lang="en-US" b="1" dirty="0">
                <a:solidFill>
                  <a:srgbClr val="3C78D8"/>
                </a:solidFill>
              </a:rPr>
              <a:t>NOT but we tried)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BE5886-D830-4CE7-83D6-554C098A89FD}"/>
              </a:ext>
            </a:extLst>
          </p:cNvPr>
          <p:cNvSpPr/>
          <p:nvPr/>
        </p:nvSpPr>
        <p:spPr>
          <a:xfrm>
            <a:off x="539552" y="3822119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385E73-FD04-4A7D-9E39-59AA4CF5FF3D}"/>
              </a:ext>
            </a:extLst>
          </p:cNvPr>
          <p:cNvSpPr/>
          <p:nvPr/>
        </p:nvSpPr>
        <p:spPr>
          <a:xfrm>
            <a:off x="4067944" y="4215459"/>
            <a:ext cx="431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😭</a:t>
            </a:r>
            <a:endParaRPr lang="ru-RU" sz="4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F2F056-9455-49D9-BD11-3EF602868A51}"/>
              </a:ext>
            </a:extLst>
          </p:cNvPr>
          <p:cNvSpPr/>
          <p:nvPr/>
        </p:nvSpPr>
        <p:spPr>
          <a:xfrm>
            <a:off x="8122292" y="3822119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😋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АВТОРЫ</a:t>
            </a:r>
            <a:endParaRPr sz="3600"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7763" lvl="0" indent="265113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endParaRPr lang="ru-RU" sz="1400" b="1" dirty="0"/>
          </a:p>
          <a:p>
            <a:pPr marL="2417763" lvl="0" indent="265113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ru-RU" sz="1800" b="1" dirty="0"/>
              <a:t>Александр </a:t>
            </a:r>
            <a:r>
              <a:rPr lang="ru-RU" sz="1800" b="1" dirty="0" err="1"/>
              <a:t>Кривяков</a:t>
            </a:r>
            <a:endParaRPr lang="ru-RU" sz="1800" b="1" dirty="0"/>
          </a:p>
          <a:p>
            <a:pPr marL="2417763" lvl="0" indent="265113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ru-RU" sz="1800" b="1" dirty="0"/>
              <a:t>Сергей Данилов </a:t>
            </a:r>
          </a:p>
          <a:p>
            <a:pPr marL="2417763" lvl="0" indent="265113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ru-RU" sz="1800" b="1" dirty="0"/>
              <a:t>Сергей Королев</a:t>
            </a:r>
          </a:p>
          <a:p>
            <a:pPr marL="2417763" lvl="0" indent="265113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ru-RU" sz="1800" b="1" dirty="0"/>
              <a:t>Мария </a:t>
            </a:r>
            <a:r>
              <a:rPr lang="ru-RU" sz="1800" b="1" dirty="0" err="1"/>
              <a:t>Цогуева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ru-RU" sz="1400" dirty="0"/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СПАСИБО ЗА ВНИМАНИЕ</a:t>
            </a:r>
            <a:r>
              <a:rPr lang="en" sz="3200" dirty="0"/>
              <a:t>!</a:t>
            </a:r>
            <a:endParaRPr sz="32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/>
              <a:t>Ваши вопросы</a:t>
            </a:r>
            <a:r>
              <a:rPr lang="en" sz="3600" b="1" dirty="0"/>
              <a:t>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ПРОБЛЕМЫ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721658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Платежная система </a:t>
            </a:r>
            <a:r>
              <a:rPr lang="en-US" dirty="0"/>
              <a:t>ELO</a:t>
            </a:r>
            <a:r>
              <a:rPr lang="ru-RU" dirty="0"/>
              <a:t>, один из крупнейших платежных брендов в Бразилии, установил партнерские отношения с продавцами, чтобы предлагать акции и скидки для держателей их карт. </a:t>
            </a:r>
          </a:p>
          <a:p>
            <a:r>
              <a:rPr lang="ru-RU" dirty="0"/>
              <a:t>Компания </a:t>
            </a:r>
            <a:r>
              <a:rPr lang="en-US" dirty="0"/>
              <a:t>ELO</a:t>
            </a:r>
            <a:r>
              <a:rPr lang="ru-RU" dirty="0"/>
              <a:t> создала модели машинного обучения, чтобы понять наиболее важные аспекты и предпочтения своих клиентов, от продуктов питания до покупок. Однако, предложения для клиентов не персонализированы.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25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dirty="0"/>
              <a:t>Компания </a:t>
            </a:r>
            <a:r>
              <a:rPr lang="en-US" sz="2800" dirty="0"/>
              <a:t>ELO</a:t>
            </a:r>
            <a:r>
              <a:rPr lang="ru-RU" sz="2800" dirty="0"/>
              <a:t> хочет повысить уровень лояльности клиентов, сократив количество нежелательных для клиентов предложений </a:t>
            </a:r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483518"/>
            <a:ext cx="6996600" cy="151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Разработать предиктивную модель для определения уровня лояльности клиентов системы</a:t>
            </a:r>
          </a:p>
          <a:p>
            <a:r>
              <a:rPr lang="ru-RU" dirty="0"/>
              <a:t>Определить степень влияния факторов на значение целевой функции</a:t>
            </a:r>
          </a:p>
          <a:p>
            <a:pPr lvl="0"/>
            <a:r>
              <a:rPr lang="ru-RU" dirty="0"/>
              <a:t>Спрогнозировать показатель лояльности для каждого уникального идентификатора </a:t>
            </a:r>
            <a:r>
              <a:rPr lang="en-US" dirty="0"/>
              <a:t>(card</a:t>
            </a:r>
            <a:r>
              <a:rPr lang="en-US" u="sng" dirty="0"/>
              <a:t>  </a:t>
            </a:r>
            <a:r>
              <a:rPr lang="en-US" dirty="0"/>
              <a:t>id)</a:t>
            </a:r>
            <a:endParaRPr lang="ru-RU" dirty="0"/>
          </a:p>
          <a:p>
            <a:pPr marL="101600" lvl="0" indent="0">
              <a:buNone/>
            </a:pPr>
            <a:endParaRPr lang="ru-RU" dirty="0"/>
          </a:p>
          <a:p>
            <a:pPr marL="101600" lv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891;p40"/>
          <p:cNvGrpSpPr/>
          <p:nvPr/>
        </p:nvGrpSpPr>
        <p:grpSpPr>
          <a:xfrm>
            <a:off x="8100456" y="123542"/>
            <a:ext cx="576000" cy="576000"/>
            <a:chOff x="5970800" y="1619250"/>
            <a:chExt cx="428650" cy="456725"/>
          </a:xfrm>
        </p:grpSpPr>
        <p:sp>
          <p:nvSpPr>
            <p:cNvPr id="6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500;p18"/>
          <p:cNvSpPr txBox="1">
            <a:spLocks/>
          </p:cNvSpPr>
          <p:nvPr/>
        </p:nvSpPr>
        <p:spPr>
          <a:xfrm>
            <a:off x="1035567" y="2546928"/>
            <a:ext cx="6996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None/>
            </a:pPr>
            <a:endParaRPr lang="ru-RU" dirty="0"/>
          </a:p>
          <a:p>
            <a:pPr marL="101600" indent="0">
              <a:buNone/>
            </a:pPr>
            <a:r>
              <a:rPr lang="ru-RU" dirty="0"/>
              <a:t>Полученные результаты оцениваются по значению среднеквадратической ошибки (</a:t>
            </a:r>
            <a:r>
              <a:rPr lang="en-US" dirty="0"/>
              <a:t>RMSE).</a:t>
            </a:r>
            <a:endParaRPr lang="ru-RU" dirty="0"/>
          </a:p>
          <a:p>
            <a:pPr marL="10160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1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РЕЗУЛЬТАТЫ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03792" y="2283718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Выявлены значимые признаки и определено их влияние на значение уровня лояльности</a:t>
            </a:r>
            <a:endParaRPr lang="en-US" dirty="0"/>
          </a:p>
          <a:p>
            <a:r>
              <a:rPr lang="ru-RU" dirty="0"/>
              <a:t>Построена и оптимизирована модель, предсказаны значения уровня лояльности будущих периодов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888;p40"/>
          <p:cNvGrpSpPr/>
          <p:nvPr/>
        </p:nvGrpSpPr>
        <p:grpSpPr>
          <a:xfrm>
            <a:off x="8100392" y="123478"/>
            <a:ext cx="576000" cy="576000"/>
            <a:chOff x="5297950" y="1632050"/>
            <a:chExt cx="426200" cy="431100"/>
          </a:xfrm>
        </p:grpSpPr>
        <p:sp>
          <p:nvSpPr>
            <p:cNvPr id="6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706291-B0B1-47DF-A182-D735C3A09EA8}"/>
              </a:ext>
            </a:extLst>
          </p:cNvPr>
          <p:cNvSpPr txBox="1"/>
          <p:nvPr/>
        </p:nvSpPr>
        <p:spPr>
          <a:xfrm>
            <a:off x="1577756" y="1131590"/>
            <a:ext cx="604867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Выпуская карты определенных категорий, компания повысит уровень лояльности клиентов, что принесет прибыль в размере X тыс. $</a:t>
            </a:r>
          </a:p>
        </p:txBody>
      </p:sp>
    </p:spTree>
    <p:extLst>
      <p:ext uri="{BB962C8B-B14F-4D97-AF65-F5344CB8AC3E}">
        <p14:creationId xmlns:p14="http://schemas.microsoft.com/office/powerpoint/2010/main" val="389291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ПОДХОД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721658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3700" indent="-342900"/>
            <a:r>
              <a:rPr lang="ru-RU" dirty="0"/>
              <a:t>Получение исходных данных (по картам, по транзакциям и продавцам)</a:t>
            </a:r>
          </a:p>
          <a:p>
            <a:pPr marL="443700" indent="-342900"/>
            <a:r>
              <a:rPr lang="ru-RU" dirty="0"/>
              <a:t>Формулировка начальной гипотезы по формированию факторного пространства и выбор модели</a:t>
            </a:r>
          </a:p>
          <a:p>
            <a:pPr marL="443700" indent="-342900"/>
            <a:r>
              <a:rPr lang="ru-RU" dirty="0"/>
              <a:t>Построение предиктивных моделей и оценка их качества</a:t>
            </a:r>
          </a:p>
          <a:p>
            <a:pPr marL="443700" indent="-342900"/>
            <a:r>
              <a:rPr lang="ru-RU" dirty="0"/>
              <a:t>Оптимизация параметров модели</a:t>
            </a:r>
          </a:p>
          <a:p>
            <a:pPr marL="443700" indent="-342900"/>
            <a:r>
              <a:rPr lang="ru-RU" dirty="0"/>
              <a:t>Анализ полученных результатов </a:t>
            </a:r>
          </a:p>
          <a:p>
            <a:pPr marL="443700" indent="-342900"/>
            <a:endParaRPr lang="ru-RU" dirty="0"/>
          </a:p>
          <a:p>
            <a:pPr marL="342900" indent="-342900"/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24;p40"/>
          <p:cNvGrpSpPr/>
          <p:nvPr/>
        </p:nvGrpSpPr>
        <p:grpSpPr>
          <a:xfrm>
            <a:off x="8100456" y="72072"/>
            <a:ext cx="576000" cy="699478"/>
            <a:chOff x="6730350" y="2315900"/>
            <a:chExt cx="257700" cy="420100"/>
          </a:xfrm>
        </p:grpSpPr>
        <p:sp>
          <p:nvSpPr>
            <p:cNvPr id="9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5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1625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МОДЕЛИ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42;p40"/>
          <p:cNvGrpSpPr/>
          <p:nvPr/>
        </p:nvGrpSpPr>
        <p:grpSpPr>
          <a:xfrm>
            <a:off x="8028384" y="123478"/>
            <a:ext cx="720080" cy="576000"/>
            <a:chOff x="5255200" y="3006475"/>
            <a:chExt cx="511700" cy="378575"/>
          </a:xfrm>
        </p:grpSpPr>
        <p:sp>
          <p:nvSpPr>
            <p:cNvPr id="9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031784" y="649650"/>
            <a:ext cx="6996600" cy="1922100"/>
          </a:xfrm>
        </p:spPr>
        <p:txBody>
          <a:bodyPr/>
          <a:lstStyle/>
          <a:p>
            <a:pPr marL="443700" indent="-342900"/>
            <a:r>
              <a:rPr lang="ru-RU" dirty="0"/>
              <a:t>Формирование ансамбля решающих деревьев</a:t>
            </a:r>
          </a:p>
          <a:p>
            <a:pPr marL="443700" indent="-342900"/>
            <a:r>
              <a:rPr lang="ru-RU" dirty="0"/>
              <a:t>Модель – случайный лес </a:t>
            </a:r>
          </a:p>
          <a:p>
            <a:pPr marL="443700" indent="-342900"/>
            <a:r>
              <a:rPr lang="ru-RU" dirty="0"/>
              <a:t>Факторы – дата выдачи карты, категориальные признаки по карте,  данные по объемам покупок</a:t>
            </a:r>
          </a:p>
          <a:p>
            <a:pPr marL="443700" indent="-342900"/>
            <a:r>
              <a:rPr lang="ru-RU" dirty="0"/>
              <a:t>Данные по картам за 5 месяцев</a:t>
            </a:r>
          </a:p>
          <a:p>
            <a:pPr marL="443700" indent="-342900"/>
            <a:r>
              <a:rPr lang="ru-RU" dirty="0"/>
              <a:t>Обучающая выборка – 200 000 карт </a:t>
            </a:r>
          </a:p>
          <a:p>
            <a:pPr marL="443700" indent="-342900"/>
            <a:r>
              <a:rPr lang="ru-RU" dirty="0"/>
              <a:t>Тестовая выборка – 123 000 карт </a:t>
            </a:r>
          </a:p>
          <a:p>
            <a:pPr marL="443700" indent="-342900"/>
            <a:r>
              <a:rPr lang="ru-RU" dirty="0"/>
              <a:t>Дополнительно около 30 000 000 транзакций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778323" y="914800"/>
            <a:ext cx="3715862" cy="314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Настроенные параметры модели</a:t>
            </a:r>
          </a:p>
          <a:p>
            <a:pPr marL="443700"/>
            <a:r>
              <a:rPr lang="ru-RU" sz="1200" dirty="0"/>
              <a:t>Количество деревьев в ансамбле – 10 </a:t>
            </a:r>
          </a:p>
          <a:p>
            <a:pPr marL="443700"/>
            <a:r>
              <a:rPr lang="ru-RU" sz="1200" dirty="0"/>
              <a:t>Максимальная глубина – 5;</a:t>
            </a:r>
          </a:p>
          <a:p>
            <a:pPr marL="443700"/>
            <a:r>
              <a:rPr lang="ru-RU" sz="1200" dirty="0"/>
              <a:t>Минимальное количество данных в узле для его разделения – 61</a:t>
            </a:r>
          </a:p>
          <a:p>
            <a:pPr marL="443700"/>
            <a:r>
              <a:rPr lang="ru-RU" sz="1200" dirty="0"/>
              <a:t>Факторы – дата выдачи карты, категориальные признаки по карте,  данные по объемам покупок</a:t>
            </a:r>
          </a:p>
          <a:p>
            <a:pPr marL="0" indent="0">
              <a:buNone/>
            </a:pPr>
            <a:r>
              <a:rPr lang="ru-RU" dirty="0"/>
              <a:t>Наиболее важные признаки</a:t>
            </a:r>
          </a:p>
          <a:p>
            <a:pPr marL="357188" lvl="1" indent="-177800">
              <a:buSzPct val="100000"/>
              <a:buFont typeface="+mj-lt"/>
              <a:buAutoNum type="arabicPeriod"/>
            </a:pPr>
            <a:r>
              <a:rPr lang="en-US" sz="1200" dirty="0"/>
              <a:t>Feature_1</a:t>
            </a:r>
            <a:r>
              <a:rPr lang="ru-RU" sz="1200" dirty="0"/>
              <a:t> </a:t>
            </a:r>
            <a:r>
              <a:rPr lang="ru-RU" sz="1200" b="1" dirty="0">
                <a:solidFill>
                  <a:schemeClr val="tx1"/>
                </a:solidFill>
              </a:rPr>
              <a:t>(0)</a:t>
            </a:r>
            <a:endParaRPr lang="en-US" sz="1200" b="1" dirty="0">
              <a:solidFill>
                <a:schemeClr val="tx1"/>
              </a:solidFill>
            </a:endParaRPr>
          </a:p>
          <a:p>
            <a:pPr marL="357188" lvl="1" indent="-177800">
              <a:buSzPct val="100000"/>
              <a:buFont typeface="+mj-lt"/>
              <a:buAutoNum type="arabicPeriod"/>
            </a:pPr>
            <a:r>
              <a:rPr lang="en-US" sz="1200" dirty="0"/>
              <a:t>Feature_2</a:t>
            </a:r>
            <a:r>
              <a:rPr lang="ru-RU" sz="1200" dirty="0"/>
              <a:t> </a:t>
            </a:r>
            <a:r>
              <a:rPr lang="ru-RU" sz="1200" b="1" dirty="0"/>
              <a:t>(1)</a:t>
            </a:r>
            <a:endParaRPr lang="en-US" sz="1200" b="1" dirty="0"/>
          </a:p>
          <a:p>
            <a:pPr marL="357188" lvl="1" indent="-177800">
              <a:buSzPct val="100000"/>
              <a:buFont typeface="+mj-lt"/>
              <a:buAutoNum type="arabicPeriod"/>
            </a:pPr>
            <a:r>
              <a:rPr lang="en-US" sz="1200" dirty="0"/>
              <a:t>Install_1</a:t>
            </a:r>
            <a:r>
              <a:rPr lang="ru-RU" sz="1200" dirty="0"/>
              <a:t> </a:t>
            </a:r>
            <a:r>
              <a:rPr lang="ru-RU" sz="1200" b="1" dirty="0"/>
              <a:t>(9)</a:t>
            </a:r>
            <a:endParaRPr lang="en-US" sz="1200" b="1" dirty="0"/>
          </a:p>
          <a:p>
            <a:pPr marL="357188" lvl="1" indent="-177800">
              <a:buSzPct val="100000"/>
              <a:buFont typeface="+mj-lt"/>
              <a:buAutoNum type="arabicPeriod"/>
            </a:pPr>
            <a:r>
              <a:rPr lang="ru-RU" sz="1200" dirty="0"/>
              <a:t>(</a:t>
            </a:r>
            <a:r>
              <a:rPr lang="en-US" sz="1200" dirty="0"/>
              <a:t>Cat_3_B, </a:t>
            </a:r>
            <a:r>
              <a:rPr lang="en-US" sz="1200" dirty="0" err="1"/>
              <a:t>mean_purchase_amount</a:t>
            </a:r>
            <a:r>
              <a:rPr lang="en-US" sz="1200" dirty="0"/>
              <a:t>)</a:t>
            </a:r>
            <a:r>
              <a:rPr lang="en-US" sz="1200" b="1" dirty="0"/>
              <a:t> </a:t>
            </a:r>
            <a:r>
              <a:rPr lang="ru-RU" sz="1200" b="1" dirty="0"/>
              <a:t>(15)</a:t>
            </a: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8" name="Picture 4" descr="https://psv4.userapi.com/c848220/u22253472/docs/d11/c4e95efbb957/importamce.png?extra=et2EO_K6ewiqoIlcqZkkrzb2HjTynpcLqNQLiESsIQoPHiw7UQZm8isSa9buvP7X9mWaUDoEPzoGICmyXSrhmZg7vB5Tx5jPdK9AtPrvHUqUUia4aR2_z5oY4rARQMkSxfOaZJo8CSYxJdKiY3tyPc0e">
            <a:extLst>
              <a:ext uri="{FF2B5EF4-FFF2-40B4-BE49-F238E27FC236}">
                <a16:creationId xmlns:a16="http://schemas.microsoft.com/office/drawing/2014/main" id="{BAEF2CA2-84B6-4C62-B265-D629C5F9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518"/>
            <a:ext cx="4464496" cy="357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31388" y="55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ХАРАКТЕРИСТИКИ МОДЕЛИ</a:t>
            </a:r>
            <a:endParaRPr dirty="0"/>
          </a:p>
        </p:txBody>
      </p:sp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360663" y="3723878"/>
            <a:ext cx="3339900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200" dirty="0"/>
              <a:t>Значимость признаков в модели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-2053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Сравнительная характеристика моделей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60917"/>
              </p:ext>
            </p:extLst>
          </p:nvPr>
        </p:nvGraphicFramePr>
        <p:xfrm>
          <a:off x="395536" y="1131591"/>
          <a:ext cx="8352930" cy="218461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Линейная регрессия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  <a:r>
                        <a:rPr lang="ru-RU" sz="1600" dirty="0"/>
                        <a:t>-ближайших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Дерево</a:t>
                      </a:r>
                      <a:r>
                        <a:rPr lang="ru-RU" sz="1600" baseline="0" dirty="0"/>
                        <a:t> решений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Случайный лес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84">
                <a:tc>
                  <a:txBody>
                    <a:bodyPr/>
                    <a:lstStyle/>
                    <a:p>
                      <a:r>
                        <a:rPr lang="ru-RU" sz="1600" dirty="0"/>
                        <a:t>СКО (итог)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44">
                <a:tc>
                  <a:txBody>
                    <a:bodyPr/>
                    <a:lstStyle/>
                    <a:p>
                      <a:r>
                        <a:rPr lang="ru-RU" sz="1600" dirty="0"/>
                        <a:t>СКО (кросс-</a:t>
                      </a:r>
                      <a:r>
                        <a:rPr lang="ru-RU" sz="1600" dirty="0" err="1"/>
                        <a:t>валидация</a:t>
                      </a:r>
                      <a:r>
                        <a:rPr lang="ru-RU" sz="1600" dirty="0"/>
                        <a:t>)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/>
                        <a:t>Коэффициент</a:t>
                      </a:r>
                      <a:r>
                        <a:rPr lang="ru-RU" sz="1600" baseline="0" dirty="0"/>
                        <a:t> детерминации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64663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493</Words>
  <Application>Microsoft Office PowerPoint</Application>
  <PresentationFormat>Экран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Oswald</vt:lpstr>
      <vt:lpstr>Source Sans Pro</vt:lpstr>
      <vt:lpstr>Quince template</vt:lpstr>
      <vt:lpstr>Elo Merchant  Category Recommendation</vt:lpstr>
      <vt:lpstr>ОПИСАНИЕ ПРОБЛЕМЫ</vt:lpstr>
      <vt:lpstr>Компания ELO хочет повысить уровень лояльности клиентов, сократив количество нежелательных для клиентов предложений </vt:lpstr>
      <vt:lpstr>ЗАДАЧИ</vt:lpstr>
      <vt:lpstr>КЛЮЧЕВЫЕ РЕЗУЛЬТАТЫ</vt:lpstr>
      <vt:lpstr>ПОДХОД</vt:lpstr>
      <vt:lpstr>ОПИСАНИЕ МОДЕЛИ</vt:lpstr>
      <vt:lpstr>КЛЮЧЕВЫЕ ХАРАКТЕРИСТИКИ МОДЕЛИ</vt:lpstr>
      <vt:lpstr>Сравнительная характеристика моделей </vt:lpstr>
      <vt:lpstr>КЛЮЧЕВЫЕ МОМЕНТЫ, ПОДТВЕРЖДЕННЫЕ ДАННЫМИ (I)</vt:lpstr>
      <vt:lpstr>КЛЮЧЕВЫЕ МОМЕНТЫ, ПОДТВЕРЖДЕННЫЕ ДАННЫМИ (II)</vt:lpstr>
      <vt:lpstr>КЛЮЧЕВЫЕ МОМЕНТЫ, ПОДТВЕРЖДЕННЫЕ ДАННЫМИ (III)</vt:lpstr>
      <vt:lpstr>3.916</vt:lpstr>
      <vt:lpstr>АВТОРЫ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 Merchant  Category Recommendation</dc:title>
  <cp:lastModifiedBy>Сергей Королев</cp:lastModifiedBy>
  <cp:revision>70</cp:revision>
  <dcterms:modified xsi:type="dcterms:W3CDTF">2019-02-20T13:16:34Z</dcterms:modified>
</cp:coreProperties>
</file>