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305" r:id="rId5"/>
    <p:sldId id="307" r:id="rId6"/>
    <p:sldId id="306" r:id="rId7"/>
    <p:sldId id="309" r:id="rId8"/>
    <p:sldId id="308" r:id="rId9"/>
    <p:sldId id="313" r:id="rId10"/>
    <p:sldId id="311" r:id="rId11"/>
    <p:sldId id="312" r:id="rId12"/>
  </p:sldIdLst>
  <p:sldSz cx="9144000" cy="5143500" type="screen16x9"/>
  <p:notesSz cx="6858000" cy="9144000"/>
  <p:embeddedFontLst>
    <p:embeddedFont>
      <p:font typeface="Arvo" charset="0"/>
      <p:regular r:id="rId15"/>
      <p:bold r:id="rId16"/>
      <p:italic r:id="rId17"/>
      <p:boldItalic r:id="rId18"/>
    </p:embeddedFont>
    <p:embeddedFont>
      <p:font typeface="Roboto Condensed Light" charset="0"/>
      <p:regular r:id="rId19"/>
      <p:bold r:id="rId20"/>
      <p:italic r:id="rId21"/>
      <p:boldItalic r:id="rId22"/>
    </p:embeddedFont>
    <p:embeddedFont>
      <p:font typeface="Roboto Condensed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3" pos="2812" userDrawn="1">
          <p15:clr>
            <a:srgbClr val="A4A3A4"/>
          </p15:clr>
        </p15:guide>
        <p15:guide id="4" orient="horz" pos="237" userDrawn="1">
          <p15:clr>
            <a:srgbClr val="A4A3A4"/>
          </p15:clr>
        </p15:guide>
        <p15:guide id="5" orient="horz" pos="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0F9B02-813A-47FA-995C-3A8058E511EB}">
  <a:tblStyle styleId="{190F9B02-813A-47FA-995C-3A8058E511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93" autoAdjust="0"/>
    <p:restoredTop sz="94660"/>
  </p:normalViewPr>
  <p:slideViewPr>
    <p:cSldViewPr snapToGrid="0">
      <p:cViewPr>
        <p:scale>
          <a:sx n="66" d="100"/>
          <a:sy n="66" d="100"/>
        </p:scale>
        <p:origin x="-1512" y="-570"/>
      </p:cViewPr>
      <p:guideLst>
        <p:guide orient="horz" pos="3053"/>
        <p:guide pos="5602"/>
        <p:guide pos="2901"/>
        <p:guide pos="1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tsog\Downloads\List_Microsoft_Excel_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ru-RU"/>
              <a:t>Прибыль (в долях от </a:t>
            </a:r>
            <a:r>
              <a:rPr lang="en-US"/>
              <a:t>X </a:t>
            </a:r>
            <a:r>
              <a:rPr lang="ru-RU"/>
              <a:t>тыс. $)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dLbls>
            <c:delete val="1"/>
          </c:dLbls>
          <c:cat>
            <c:strRef>
              <c:f>[List_Microsoft_Excel_2.xlsx]Лист1!$C$3:$C$10</c:f>
              <c:strCache>
                <c:ptCount val="8"/>
                <c:pt idx="0">
                  <c:v>I кв. 2018 </c:v>
                </c:pt>
                <c:pt idx="1">
                  <c:v>II кв. 2018 </c:v>
                </c:pt>
                <c:pt idx="2">
                  <c:v>III кв. 2018 </c:v>
                </c:pt>
                <c:pt idx="3">
                  <c:v>IV кв. 2018 </c:v>
                </c:pt>
                <c:pt idx="4">
                  <c:v>I кв. 2019 </c:v>
                </c:pt>
                <c:pt idx="5">
                  <c:v>II кв. 2019 </c:v>
                </c:pt>
                <c:pt idx="6">
                  <c:v>III кв. 2019 </c:v>
                </c:pt>
                <c:pt idx="7">
                  <c:v>IV кв. 2019 </c:v>
                </c:pt>
              </c:strCache>
            </c:strRef>
          </c:cat>
          <c:val>
            <c:numRef>
              <c:f>[List_Microsoft_Excel_2.xlsx]Лист1!$D$3:$D$10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0.3</c:v>
                </c:pt>
                <c:pt idx="4">
                  <c:v>0.75</c:v>
                </c:pt>
                <c:pt idx="5">
                  <c:v>0.95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BAF-4C60-B587-82C31201BC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7728384"/>
        <c:axId val="137730304"/>
      </c:lineChart>
      <c:catAx>
        <c:axId val="13772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ru-RU"/>
          </a:p>
        </c:txPr>
        <c:crossAx val="137730304"/>
        <c:crosses val="autoZero"/>
        <c:auto val="1"/>
        <c:lblAlgn val="ctr"/>
        <c:lblOffset val="100"/>
        <c:noMultiLvlLbl val="0"/>
      </c:catAx>
      <c:valAx>
        <c:axId val="13773030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137728384"/>
        <c:crosses val="autoZero"/>
        <c:crossBetween val="between"/>
        <c:majorUnit val="0.2"/>
      </c:valAx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8638-A24E-44DC-AD1C-ED7E408F7956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4366-CA52-4576-B65E-E25F3718B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21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3078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Elo</a:t>
            </a:r>
            <a:r>
              <a:rPr lang="en-US" dirty="0"/>
              <a:t> Merchant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Category</a:t>
            </a:r>
            <a:r>
              <a:rPr lang="ru-RU" dirty="0"/>
              <a:t> </a:t>
            </a:r>
            <a:r>
              <a:rPr lang="en-US" dirty="0"/>
              <a:t>Recommendation</a:t>
            </a:r>
            <a:endParaRPr dirty="0"/>
          </a:p>
        </p:txBody>
      </p:sp>
      <p:pic>
        <p:nvPicPr>
          <p:cNvPr id="3" name="Picture 4" descr="C:\Users\mtsog\Downloads\el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5" y="122386"/>
            <a:ext cx="869120" cy="86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kag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15" y="229480"/>
            <a:ext cx="1440847" cy="65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E90B78-8719-4FA6-94CD-E4083C46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Рекомендации</a:t>
            </a:r>
            <a:endParaRPr lang="ru-RU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8C326E7-FD22-4AD5-9F03-CD9A0B80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2302755"/>
            <a:ext cx="7618525" cy="3145500"/>
          </a:xfrm>
        </p:spPr>
        <p:txBody>
          <a:bodyPr/>
          <a:lstStyle/>
          <a:p>
            <a:r>
              <a:rPr lang="ru-RU" sz="2000" dirty="0" smtClean="0"/>
              <a:t>Влияние на значение уровня лояльности</a:t>
            </a:r>
            <a:endParaRPr lang="ru-RU" sz="2000" dirty="0"/>
          </a:p>
          <a:p>
            <a:pPr marL="906463">
              <a:buFont typeface="Wingdings" pitchFamily="2" charset="2"/>
              <a:buChar char="§"/>
            </a:pPr>
            <a:r>
              <a:rPr lang="en-US" sz="2000" dirty="0" smtClean="0"/>
              <a:t>feature</a:t>
            </a:r>
            <a:r>
              <a:rPr lang="ru-RU" sz="2000" dirty="0"/>
              <a:t>_1 – при увеличении значения категории </a:t>
            </a:r>
            <a:r>
              <a:rPr lang="ru-RU" sz="2000" dirty="0" smtClean="0"/>
              <a:t>прослеживается </a:t>
            </a:r>
            <a:r>
              <a:rPr lang="ru-RU" sz="2000" dirty="0"/>
              <a:t>рост </a:t>
            </a:r>
            <a:r>
              <a:rPr lang="ru-RU" sz="2000" dirty="0" smtClean="0"/>
              <a:t>значения целевой </a:t>
            </a:r>
            <a:r>
              <a:rPr lang="ru-RU" sz="2000" dirty="0"/>
              <a:t>функции, однако при значении 3 есть некоторый </a:t>
            </a:r>
            <a:r>
              <a:rPr lang="ru-RU" sz="2000" dirty="0" smtClean="0"/>
              <a:t>спад</a:t>
            </a:r>
          </a:p>
          <a:p>
            <a:pPr marL="906463">
              <a:buFont typeface="Wingdings" pitchFamily="2" charset="2"/>
              <a:buChar char="§"/>
            </a:pPr>
            <a:r>
              <a:rPr lang="en-US" sz="2000" dirty="0"/>
              <a:t>feature</a:t>
            </a:r>
            <a:r>
              <a:rPr lang="ru-RU" sz="2000" dirty="0"/>
              <a:t>_2 (1) мы имеем показатель лояльности выше, а для 3 наименьший. </a:t>
            </a:r>
            <a:endParaRPr lang="ru-RU" sz="2000" dirty="0"/>
          </a:p>
          <a:p>
            <a:pPr marL="906463">
              <a:buFont typeface="Wingdings" pitchFamily="2" charset="2"/>
              <a:buChar char="§"/>
            </a:pPr>
            <a:r>
              <a:rPr lang="ru-RU" sz="2000" dirty="0"/>
              <a:t>При увеличении </a:t>
            </a:r>
            <a:r>
              <a:rPr lang="en-US" sz="2000" dirty="0" err="1"/>
              <a:t>instal</a:t>
            </a:r>
            <a:r>
              <a:rPr lang="ru-RU" sz="2000" dirty="0"/>
              <a:t>_1, уровень лояльности становится нейтральным. </a:t>
            </a:r>
            <a:r>
              <a:rPr lang="ru-RU" sz="2000" dirty="0" smtClean="0"/>
              <a:t>Также, наблюдается </a:t>
            </a:r>
            <a:r>
              <a:rPr lang="ru-RU" sz="2000" dirty="0"/>
              <a:t>меньший разброс наблюдений. </a:t>
            </a:r>
          </a:p>
          <a:p>
            <a:r>
              <a:rPr lang="ru-RU" sz="2000" dirty="0" smtClean="0"/>
              <a:t>Потенциальный </a:t>
            </a:r>
            <a:r>
              <a:rPr lang="ru-RU" sz="2000" dirty="0"/>
              <a:t>риск – смена </a:t>
            </a:r>
            <a:r>
              <a:rPr lang="ru-RU" sz="2000" dirty="0" smtClean="0"/>
              <a:t>локации</a:t>
            </a:r>
          </a:p>
          <a:p>
            <a:endParaRPr lang="ru-RU" dirty="0" smtClean="0"/>
          </a:p>
          <a:p>
            <a:endParaRPr lang="ru-RU" dirty="0"/>
          </a:p>
          <a:p>
            <a:pPr marL="76200" indent="0">
              <a:buNone/>
            </a:pPr>
            <a:endParaRPr lang="ru-RU" dirty="0"/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71D7D1-E123-4BEE-BF72-0528AE268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5" name="Google Shape;790;p37"/>
          <p:cNvGrpSpPr/>
          <p:nvPr/>
        </p:nvGrpSpPr>
        <p:grpSpPr>
          <a:xfrm>
            <a:off x="304307" y="608386"/>
            <a:ext cx="275844" cy="351480"/>
            <a:chOff x="1959600" y="4980625"/>
            <a:chExt cx="364150" cy="464000"/>
          </a:xfrm>
        </p:grpSpPr>
        <p:sp>
          <p:nvSpPr>
            <p:cNvPr id="6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74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1821808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rgbClr val="FF9800"/>
                </a:solidFill>
              </a:rPr>
              <a:t>Спасибо!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828079"/>
            <a:ext cx="6593700" cy="1047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E</a:t>
            </a:r>
            <a:r>
              <a:rPr lang="ru-RU" sz="2000" b="1" dirty="0" err="1" smtClean="0"/>
              <a:t>сли</a:t>
            </a:r>
            <a:r>
              <a:rPr lang="ru-RU" sz="2000" b="1" dirty="0" smtClean="0"/>
              <a:t> у Вас возникли вопросы, </a:t>
            </a:r>
            <a:endParaRPr lang="en-US" sz="2000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/>
              <a:t>Вы можете связаться с нами по почте</a:t>
            </a:r>
            <a:r>
              <a:rPr lang="en-US" sz="2000" b="1" dirty="0" smtClean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685473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504;p34"/>
          <p:cNvSpPr txBox="1">
            <a:spLocks/>
          </p:cNvSpPr>
          <p:nvPr/>
        </p:nvSpPr>
        <p:spPr>
          <a:xfrm>
            <a:off x="0" y="3497655"/>
            <a:ext cx="4748269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Сергей Данилов: </a:t>
            </a:r>
            <a:r>
              <a:rPr lang="en-US" sz="1800" dirty="0" smtClean="0"/>
              <a:t>sdanilov@inbox.ru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A</a:t>
            </a:r>
            <a:r>
              <a:rPr lang="ru-RU" sz="1800" dirty="0" err="1" smtClean="0"/>
              <a:t>лександр</a:t>
            </a:r>
            <a:r>
              <a:rPr lang="ru-RU" sz="1800" dirty="0" smtClean="0"/>
              <a:t> </a:t>
            </a:r>
            <a:r>
              <a:rPr lang="ru-RU" sz="1800" dirty="0" err="1" smtClean="0"/>
              <a:t>Кривяков</a:t>
            </a:r>
            <a:r>
              <a:rPr lang="ru-RU" sz="1800" dirty="0" smtClean="0"/>
              <a:t>: </a:t>
            </a:r>
            <a:r>
              <a:rPr lang="en-US" sz="1800" dirty="0" smtClean="0"/>
              <a:t>akrivyakov@inbox.ru</a:t>
            </a:r>
            <a:endParaRPr lang="ru-RU" sz="1800" dirty="0"/>
          </a:p>
        </p:txBody>
      </p:sp>
      <p:sp>
        <p:nvSpPr>
          <p:cNvPr id="10" name="Google Shape;504;p34"/>
          <p:cNvSpPr txBox="1">
            <a:spLocks/>
          </p:cNvSpPr>
          <p:nvPr/>
        </p:nvSpPr>
        <p:spPr>
          <a:xfrm>
            <a:off x="4302664" y="3489281"/>
            <a:ext cx="4843305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Сергей Королев: </a:t>
            </a:r>
            <a:r>
              <a:rPr lang="en-US" sz="1800" dirty="0" smtClean="0"/>
              <a:t>korolyov@inbox.ru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Мария </a:t>
            </a:r>
            <a:r>
              <a:rPr lang="ru-RU" sz="1800" dirty="0" err="1" smtClean="0"/>
              <a:t>Цогуева</a:t>
            </a:r>
            <a:r>
              <a:rPr lang="ru-RU" sz="1800" dirty="0" smtClean="0"/>
              <a:t>: </a:t>
            </a:r>
            <a:r>
              <a:rPr lang="en-US" sz="1800" dirty="0" smtClean="0"/>
              <a:t>mtsogueva@inbox.ru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315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Описание проблемы</a:t>
            </a:r>
            <a:endParaRPr sz="28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309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 smtClean="0"/>
              <a:t>Платежный бренд </a:t>
            </a:r>
            <a:r>
              <a:rPr lang="ru-RU" dirty="0" err="1" smtClean="0"/>
              <a:t>Elo</a:t>
            </a:r>
            <a:r>
              <a:rPr lang="ru-RU" dirty="0" smtClean="0"/>
              <a:t> установил </a:t>
            </a:r>
            <a:r>
              <a:rPr lang="ru-RU" dirty="0"/>
              <a:t>партнерские отношения с продавцами, чтобы предлагать акции и скидки для держателей их карт. </a:t>
            </a:r>
          </a:p>
          <a:p>
            <a:r>
              <a:rPr lang="ru-RU" dirty="0" err="1"/>
              <a:t>Elo</a:t>
            </a:r>
            <a:r>
              <a:rPr lang="ru-RU" dirty="0"/>
              <a:t> </a:t>
            </a:r>
            <a:r>
              <a:rPr lang="ru-RU" dirty="0" smtClean="0"/>
              <a:t>разработали модели </a:t>
            </a:r>
            <a:r>
              <a:rPr lang="ru-RU" dirty="0"/>
              <a:t>машинного </a:t>
            </a:r>
            <a:r>
              <a:rPr lang="ru-RU" dirty="0" smtClean="0"/>
              <a:t>обучения чтобы </a:t>
            </a:r>
            <a:r>
              <a:rPr lang="ru-RU" dirty="0"/>
              <a:t>понять </a:t>
            </a:r>
            <a:r>
              <a:rPr lang="ru-RU" dirty="0" smtClean="0"/>
              <a:t>предпочтения своих клиентов. Однако</a:t>
            </a:r>
            <a:r>
              <a:rPr lang="ru-RU" dirty="0"/>
              <a:t>, предложения для </a:t>
            </a:r>
            <a:r>
              <a:rPr lang="ru-RU" dirty="0" smtClean="0"/>
              <a:t>клиентов до сих пор не </a:t>
            </a:r>
            <a:r>
              <a:rPr lang="ru-RU" dirty="0"/>
              <a:t>персонализированы.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331168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ru-RU" sz="2800" dirty="0"/>
              <a:t>Компания </a:t>
            </a:r>
            <a:r>
              <a:rPr lang="en-US" sz="2800" dirty="0" err="1"/>
              <a:t>Elo</a:t>
            </a:r>
            <a:r>
              <a:rPr lang="ru-RU" sz="2800" dirty="0"/>
              <a:t> </a:t>
            </a:r>
            <a:r>
              <a:rPr lang="ru-RU" sz="2800" dirty="0" smtClean="0"/>
              <a:t>стремится </a:t>
            </a:r>
            <a:r>
              <a:rPr lang="ru-RU" sz="2800" dirty="0"/>
              <a:t>повысить уровень лояльности клиентов, сократив количество нежелательных для клиентов предложений. </a:t>
            </a:r>
            <a:endParaRPr sz="2800"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Основные задачи</a:t>
            </a:r>
            <a:endParaRPr sz="28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309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Разработать предиктивную модель для определения уровня лояльности клиентов </a:t>
            </a:r>
            <a:r>
              <a:rPr lang="ru-RU" dirty="0" smtClean="0"/>
              <a:t>платежной системы</a:t>
            </a:r>
            <a:endParaRPr lang="ru-RU" dirty="0"/>
          </a:p>
          <a:p>
            <a:pPr>
              <a:spcBef>
                <a:spcPts val="1000"/>
              </a:spcBef>
            </a:pPr>
            <a:r>
              <a:rPr lang="ru-RU" dirty="0" smtClean="0"/>
              <a:t>Определить </a:t>
            </a:r>
            <a:r>
              <a:rPr lang="ru-RU" dirty="0"/>
              <a:t>факторы влияющие на уровень лояльности</a:t>
            </a:r>
          </a:p>
          <a:p>
            <a:pPr lvl="0">
              <a:spcBef>
                <a:spcPts val="1000"/>
              </a:spcBef>
            </a:pPr>
            <a:r>
              <a:rPr lang="ru-RU" dirty="0"/>
              <a:t>Спрогнозировать показатель лояльности для каждого </a:t>
            </a:r>
            <a:r>
              <a:rPr lang="ru-RU" dirty="0" smtClean="0"/>
              <a:t>клиента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07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E90B78-8719-4FA6-94CD-E4083C46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0" dirty="0" smtClean="0"/>
              <a:t>и</a:t>
            </a:r>
            <a:r>
              <a:rPr lang="ru-RU" sz="2800" dirty="0" smtClean="0"/>
              <a:t>тоговые результаты</a:t>
            </a:r>
            <a:endParaRPr lang="ru-RU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8C326E7-FD22-4AD5-9F03-CD9A0B80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2402172"/>
            <a:ext cx="7021625" cy="3145500"/>
          </a:xfrm>
        </p:spPr>
        <p:txBody>
          <a:bodyPr/>
          <a:lstStyle/>
          <a:p>
            <a:r>
              <a:rPr lang="ru-RU" dirty="0" smtClean="0"/>
              <a:t>Выявлены значимые признаки и определено их влияние на значение уровня лояльности</a:t>
            </a:r>
          </a:p>
          <a:p>
            <a:r>
              <a:rPr lang="ru-RU" dirty="0" smtClean="0"/>
              <a:t>Построена и оптимизирована модель, предсказаны значения уровня лояльности будущих периодов</a:t>
            </a:r>
            <a:endParaRPr lang="ru-RU" dirty="0"/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71D7D1-E123-4BEE-BF72-0528AE268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13" name="Google Shape;631;p37"/>
          <p:cNvGrpSpPr/>
          <p:nvPr/>
        </p:nvGrpSpPr>
        <p:grpSpPr>
          <a:xfrm>
            <a:off x="300862" y="597852"/>
            <a:ext cx="323793" cy="339493"/>
            <a:chOff x="5961125" y="1623900"/>
            <a:chExt cx="427450" cy="448175"/>
          </a:xfrm>
        </p:grpSpPr>
        <p:sp>
          <p:nvSpPr>
            <p:cNvPr id="14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28C326E7-FD22-4AD5-9F03-CD9A0B8057DC}"/>
              </a:ext>
            </a:extLst>
          </p:cNvPr>
          <p:cNvSpPr txBox="1">
            <a:spLocks/>
          </p:cNvSpPr>
          <p:nvPr/>
        </p:nvSpPr>
        <p:spPr>
          <a:xfrm>
            <a:off x="624655" y="1918551"/>
            <a:ext cx="8054888" cy="128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ru-RU" dirty="0"/>
              <a:t>Выпуская карты определенных категорий, компания повысит уровень лояльности клиентов, что принесет прибыль в </a:t>
            </a:r>
            <a:r>
              <a:rPr lang="ru-RU" dirty="0" smtClean="0"/>
              <a:t>размере 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r>
              <a:rPr lang="ru-RU" dirty="0"/>
              <a:t>тыс.</a:t>
            </a:r>
            <a:r>
              <a:rPr lang="en-US" dirty="0"/>
              <a:t> $</a:t>
            </a:r>
            <a:endParaRPr lang="ru-RU" dirty="0"/>
          </a:p>
          <a:p>
            <a:endParaRPr lang="ru-RU" dirty="0" smtClean="0"/>
          </a:p>
          <a:p>
            <a:pPr marL="76200" indent="0">
              <a:buFont typeface="Roboto Condensed Light"/>
              <a:buNone/>
            </a:pPr>
            <a:endParaRPr lang="ru-RU" dirty="0" smtClean="0"/>
          </a:p>
          <a:p>
            <a:pPr marL="76200" indent="0">
              <a:buFont typeface="Roboto Condensed Light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4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E90B78-8719-4FA6-94CD-E4083C46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Подход</a:t>
            </a:r>
            <a:endParaRPr lang="ru-RU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8C326E7-FD22-4AD5-9F03-CD9A0B80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2097378"/>
            <a:ext cx="7021625" cy="3145500"/>
          </a:xfrm>
        </p:spPr>
        <p:txBody>
          <a:bodyPr/>
          <a:lstStyle/>
          <a:p>
            <a:r>
              <a:rPr lang="ru-RU" dirty="0"/>
              <a:t>Предоставлены </a:t>
            </a:r>
            <a:r>
              <a:rPr lang="ru-RU" dirty="0" smtClean="0"/>
              <a:t>данные по картам (транзакции, продавцы, </a:t>
            </a:r>
            <a:r>
              <a:rPr lang="ru-RU" dirty="0" err="1" smtClean="0"/>
              <a:t>анонимизированные</a:t>
            </a:r>
            <a:r>
              <a:rPr lang="ru-RU" dirty="0" smtClean="0"/>
              <a:t> категории и пр.)</a:t>
            </a:r>
          </a:p>
          <a:p>
            <a:r>
              <a:rPr lang="ru-RU" dirty="0" smtClean="0"/>
              <a:t>Выдвижение предположений о влиянии признаков на уровень лояльности </a:t>
            </a:r>
          </a:p>
          <a:p>
            <a:r>
              <a:rPr lang="ru-RU" dirty="0" smtClean="0"/>
              <a:t>Построение предиктивной модели </a:t>
            </a:r>
          </a:p>
          <a:p>
            <a:r>
              <a:rPr lang="ru-RU" dirty="0" smtClean="0"/>
              <a:t>Оценка полученных результатов </a:t>
            </a:r>
          </a:p>
          <a:p>
            <a:endParaRPr lang="ru-RU" dirty="0" smtClean="0"/>
          </a:p>
          <a:p>
            <a:endParaRPr lang="ru-RU" dirty="0"/>
          </a:p>
          <a:p>
            <a:pPr marL="76200" indent="0">
              <a:buNone/>
            </a:pPr>
            <a:endParaRPr lang="ru-RU" dirty="0"/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71D7D1-E123-4BEE-BF72-0528AE268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5" name="Google Shape;823;p37"/>
          <p:cNvGrpSpPr/>
          <p:nvPr/>
        </p:nvGrpSpPr>
        <p:grpSpPr>
          <a:xfrm>
            <a:off x="294697" y="650846"/>
            <a:ext cx="349624" cy="311806"/>
            <a:chOff x="3927500" y="301425"/>
            <a:chExt cx="461550" cy="411625"/>
          </a:xfrm>
        </p:grpSpPr>
        <p:sp>
          <p:nvSpPr>
            <p:cNvPr id="6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41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E90B78-8719-4FA6-94CD-E4083C46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Описание модели</a:t>
            </a:r>
            <a:endParaRPr lang="ru-RU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8C326E7-FD22-4AD5-9F03-CD9A0B80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2479202"/>
            <a:ext cx="7021625" cy="3145500"/>
          </a:xfrm>
        </p:spPr>
        <p:txBody>
          <a:bodyPr/>
          <a:lstStyle/>
          <a:p>
            <a:r>
              <a:rPr lang="ru-RU" dirty="0" smtClean="0"/>
              <a:t>Модель – случайный лес </a:t>
            </a:r>
          </a:p>
          <a:p>
            <a:r>
              <a:rPr lang="ru-RU" dirty="0" smtClean="0"/>
              <a:t>Факторы – дата выдачи карты, категориальные признаки по карте, данные по объемам покупок</a:t>
            </a:r>
          </a:p>
          <a:p>
            <a:r>
              <a:rPr lang="ru-RU" dirty="0" smtClean="0"/>
              <a:t>Данные по картам за 5 месяцев</a:t>
            </a:r>
          </a:p>
          <a:p>
            <a:r>
              <a:rPr lang="ru-RU" dirty="0" smtClean="0"/>
              <a:t>Выборки:</a:t>
            </a:r>
          </a:p>
          <a:p>
            <a:pPr marL="808038">
              <a:buFont typeface="Wingdings" pitchFamily="2" charset="2"/>
              <a:buChar char="§"/>
            </a:pPr>
            <a:r>
              <a:rPr lang="ru-RU" dirty="0"/>
              <a:t>Обучающая – 200 000 карт</a:t>
            </a:r>
          </a:p>
          <a:p>
            <a:pPr marL="808038">
              <a:buFont typeface="Wingdings" pitchFamily="2" charset="2"/>
              <a:buChar char="§"/>
            </a:pPr>
            <a:r>
              <a:rPr lang="ru-RU" dirty="0"/>
              <a:t>Тестовая – 123 000 карты</a:t>
            </a:r>
          </a:p>
          <a:p>
            <a:r>
              <a:rPr lang="ru-RU" dirty="0" smtClean="0"/>
              <a:t>Дополнительно </a:t>
            </a:r>
            <a:r>
              <a:rPr lang="ru-RU" dirty="0"/>
              <a:t>около 30 000 000 транзакций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pPr marL="76200" indent="0">
              <a:buNone/>
            </a:pPr>
            <a:endParaRPr lang="ru-RU" dirty="0"/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71D7D1-E123-4BEE-BF72-0528AE268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oogle Shape;571;p37"/>
          <p:cNvGrpSpPr/>
          <p:nvPr/>
        </p:nvGrpSpPr>
        <p:grpSpPr>
          <a:xfrm>
            <a:off x="302003" y="574014"/>
            <a:ext cx="309022" cy="376837"/>
            <a:chOff x="596350" y="929175"/>
            <a:chExt cx="407950" cy="497475"/>
          </a:xfrm>
        </p:grpSpPr>
        <p:sp>
          <p:nvSpPr>
            <p:cNvPr id="6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84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E90B78-8719-4FA6-94CD-E4083C46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Ключевые моменты</a:t>
            </a:r>
            <a:r>
              <a:rPr lang="en-US" sz="2800" dirty="0" smtClean="0"/>
              <a:t> (I)</a:t>
            </a:r>
            <a:endParaRPr lang="ru-RU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8C326E7-FD22-4AD5-9F03-CD9A0B80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62541"/>
            <a:ext cx="7021625" cy="31455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76200" indent="0">
              <a:buNone/>
            </a:pPr>
            <a:endParaRPr lang="ru-RU" dirty="0"/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71D7D1-E123-4BEE-BF72-0528AE268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 descr="C:\Users\mtsog\Downloads\importam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" t="9983" r="8053" b="7736"/>
          <a:stretch/>
        </p:blipFill>
        <p:spPr bwMode="auto">
          <a:xfrm>
            <a:off x="483377" y="1416991"/>
            <a:ext cx="4643920" cy="36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35525"/>
              </p:ext>
            </p:extLst>
          </p:nvPr>
        </p:nvGraphicFramePr>
        <p:xfrm>
          <a:off x="5194351" y="2075815"/>
          <a:ext cx="3601310" cy="200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967"/>
                <a:gridCol w="1805000"/>
                <a:gridCol w="1364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признака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Важность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%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feature</a:t>
                      </a:r>
                      <a:r>
                        <a:rPr lang="ru-RU" sz="1400" u="none" strike="noStrike" cap="none" dirty="0" smtClean="0">
                          <a:effectLst/>
                          <a:sym typeface="Arial"/>
                        </a:rPr>
                        <a:t>_</a:t>
                      </a:r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14,8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feature</a:t>
                      </a:r>
                      <a:r>
                        <a:rPr lang="ru-RU" sz="1400" u="none" strike="noStrike" cap="none" dirty="0" smtClean="0">
                          <a:effectLst/>
                          <a:sym typeface="Arial"/>
                        </a:rPr>
                        <a:t>_2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15,5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instal_1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11,5</a:t>
                      </a:r>
                      <a:r>
                        <a:rPr lang="ru-RU" sz="1400" u="none" strike="noStrike" cap="none" dirty="0" smtClean="0">
                          <a:effectLst/>
                          <a:sym typeface="Arial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mean_with_cat_3_B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12,3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oogle Shape;631;p37"/>
          <p:cNvGrpSpPr/>
          <p:nvPr/>
        </p:nvGrpSpPr>
        <p:grpSpPr>
          <a:xfrm>
            <a:off x="300862" y="597852"/>
            <a:ext cx="323793" cy="339493"/>
            <a:chOff x="5961125" y="1623900"/>
            <a:chExt cx="427450" cy="448175"/>
          </a:xfrm>
        </p:grpSpPr>
        <p:sp>
          <p:nvSpPr>
            <p:cNvPr id="8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84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E90B78-8719-4FA6-94CD-E4083C46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Ключевые моменты</a:t>
            </a:r>
            <a:r>
              <a:rPr lang="en-US" sz="2800" dirty="0" smtClean="0"/>
              <a:t> (</a:t>
            </a:r>
            <a:r>
              <a:rPr lang="en-US" sz="2800" dirty="0" smtClean="0"/>
              <a:t>I</a:t>
            </a:r>
            <a:r>
              <a:rPr lang="en-US" sz="2800" dirty="0"/>
              <a:t>I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8C326E7-FD22-4AD5-9F03-CD9A0B80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62541"/>
            <a:ext cx="7021625" cy="31455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76200" indent="0">
              <a:buNone/>
            </a:pPr>
            <a:endParaRPr lang="ru-RU" dirty="0"/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771D7D1-E123-4BEE-BF72-0528AE268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7" name="Google Shape;631;p37"/>
          <p:cNvGrpSpPr/>
          <p:nvPr/>
        </p:nvGrpSpPr>
        <p:grpSpPr>
          <a:xfrm>
            <a:off x="300862" y="597852"/>
            <a:ext cx="323793" cy="339493"/>
            <a:chOff x="5961125" y="1623900"/>
            <a:chExt cx="427450" cy="448175"/>
          </a:xfrm>
        </p:grpSpPr>
        <p:sp>
          <p:nvSpPr>
            <p:cNvPr id="8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5" name="Диаграмма 1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986AF13B-15A2-4006-9308-64DAB9BDD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049051"/>
              </p:ext>
            </p:extLst>
          </p:nvPr>
        </p:nvGraphicFramePr>
        <p:xfrm>
          <a:off x="1175654" y="1301751"/>
          <a:ext cx="6778172" cy="315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6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350</Words>
  <Application>Microsoft Office PowerPoint</Application>
  <PresentationFormat>Экран (16:9)</PresentationFormat>
  <Paragraphs>79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Wingdings</vt:lpstr>
      <vt:lpstr>Arvo</vt:lpstr>
      <vt:lpstr>Roboto Condensed Light</vt:lpstr>
      <vt:lpstr>Roboto Condensed</vt:lpstr>
      <vt:lpstr>Salerio template</vt:lpstr>
      <vt:lpstr>Elo Merchant  Category Recommendation</vt:lpstr>
      <vt:lpstr>Описание проблемы</vt:lpstr>
      <vt:lpstr>Презентация PowerPoint</vt:lpstr>
      <vt:lpstr>Основные задачи</vt:lpstr>
      <vt:lpstr>итоговые результаты</vt:lpstr>
      <vt:lpstr>Подход</vt:lpstr>
      <vt:lpstr>Описание модели</vt:lpstr>
      <vt:lpstr>Ключевые моменты (I)</vt:lpstr>
      <vt:lpstr>Ключевые моменты (II)</vt:lpstr>
      <vt:lpstr>Рекомендации</vt:lpstr>
      <vt:lpstr>Спасибо!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Maria</dc:creator>
  <cp:lastModifiedBy>Maria</cp:lastModifiedBy>
  <cp:revision>114</cp:revision>
  <dcterms:modified xsi:type="dcterms:W3CDTF">2019-02-20T12:59:00Z</dcterms:modified>
</cp:coreProperties>
</file>